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294" r:id="rId10"/>
    <p:sldId id="295" r:id="rId11"/>
    <p:sldId id="338" r:id="rId12"/>
    <p:sldId id="319" r:id="rId13"/>
    <p:sldId id="339" r:id="rId14"/>
    <p:sldId id="320" r:id="rId15"/>
    <p:sldId id="321" r:id="rId16"/>
    <p:sldId id="322" r:id="rId17"/>
    <p:sldId id="340" r:id="rId18"/>
    <p:sldId id="323" r:id="rId19"/>
    <p:sldId id="324" r:id="rId20"/>
    <p:sldId id="341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42" r:id="rId32"/>
    <p:sldId id="335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4499" autoAdjust="0"/>
  </p:normalViewPr>
  <p:slideViewPr>
    <p:cSldViewPr>
      <p:cViewPr varScale="1">
        <p:scale>
          <a:sx n="85" d="100"/>
          <a:sy n="85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Module Design and General Style Guidelines</a:t>
            </a:r>
          </a:p>
          <a:p>
            <a:r>
              <a:rPr lang="en-US" dirty="0" smtClean="0"/>
              <a:t>(Based on slides by David </a:t>
            </a:r>
            <a:r>
              <a:rPr lang="en-US" dirty="0" err="1" smtClean="0"/>
              <a:t>Notkin</a:t>
            </a:r>
            <a:r>
              <a:rPr lang="en-US" dirty="0" smtClean="0"/>
              <a:t> and Mike Ernst)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object should only send messages to …  </a:t>
            </a:r>
            <a:r>
              <a:rPr lang="en-US" sz="3200" dirty="0" smtClean="0"/>
              <a:t>(More Demeter)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itself </a:t>
            </a:r>
            <a:r>
              <a:rPr lang="en-US" dirty="0"/>
              <a:t>(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its </a:t>
            </a:r>
            <a:r>
              <a:rPr lang="en-US" dirty="0"/>
              <a:t>instance variables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ts methods’ </a:t>
            </a:r>
            <a:r>
              <a:rPr lang="en-US" dirty="0"/>
              <a:t>parameters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 it creates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 returned by a call to one of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's </a:t>
            </a:r>
            <a:r>
              <a:rPr lang="en-US" dirty="0"/>
              <a:t>methods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objects in a collection of the </a:t>
            </a:r>
            <a:r>
              <a:rPr lang="en-US" dirty="0" smtClean="0"/>
              <a:t>above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notably </a:t>
            </a:r>
            <a:r>
              <a:rPr lang="en-US" dirty="0"/>
              <a:t>absent: objects returned </a:t>
            </a:r>
            <a:r>
              <a:rPr lang="en-US" dirty="0" smtClean="0"/>
              <a:t>by </a:t>
            </a:r>
            <a:r>
              <a:rPr lang="en-US" dirty="0"/>
              <a:t>messages sent to other objects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676400"/>
            <a:ext cx="34290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Guidelines: not strict rules!  But thinking about them will generally help you produce better designs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god class</a:t>
            </a:r>
            <a:r>
              <a:rPr lang="en-US" dirty="0" smtClean="0"/>
              <a:t>: a class that hoards too much of the data or functionality of a system</a:t>
            </a:r>
          </a:p>
          <a:p>
            <a:pPr marL="457200" lvl="1" indent="0">
              <a:buNone/>
            </a:pPr>
            <a:r>
              <a:rPr lang="en-US" dirty="0" smtClean="0"/>
              <a:t>Poor cohesion – little thought about why all of the elements are placed together</a:t>
            </a:r>
          </a:p>
          <a:p>
            <a:pPr marL="457200" lvl="1" indent="0">
              <a:buNone/>
            </a:pPr>
            <a:r>
              <a:rPr lang="en-US" dirty="0" smtClean="0"/>
              <a:t>Only reduces coupling by collapsing multiple modules into one (which reduces dependences between modules to dependences within a module)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god class is an example of an </a:t>
            </a:r>
            <a:r>
              <a:rPr lang="en-US" i="1" dirty="0" smtClean="0">
                <a:solidFill>
                  <a:srgbClr val="FF0000"/>
                </a:solidFill>
              </a:rPr>
              <a:t>anti-pattern</a:t>
            </a:r>
            <a:r>
              <a:rPr lang="en-US" dirty="0" smtClean="0"/>
              <a:t> – it is a known bad way of doing things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method should do only one thing, and do it well – for example, observe but not mutate, …</a:t>
            </a:r>
          </a:p>
          <a:p>
            <a:pPr marL="0" indent="0">
              <a:buNone/>
            </a:pPr>
            <a:r>
              <a:rPr lang="en-US" dirty="0" smtClean="0"/>
              <a:t>Effective Java (EJ) Tip #40: Design method signatures carefully</a:t>
            </a:r>
          </a:p>
          <a:p>
            <a:pPr marL="457200" lvl="1" indent="0">
              <a:buNone/>
            </a:pPr>
            <a:r>
              <a:rPr lang="en-US" dirty="0" smtClean="0"/>
              <a:t>Avoid long parameter lists</a:t>
            </a:r>
          </a:p>
          <a:p>
            <a:pPr marL="457200" lvl="1" indent="0">
              <a:buNone/>
            </a:pPr>
            <a:r>
              <a:rPr lang="en-US" dirty="0" smtClean="0"/>
              <a:t>Perlis: “If you have a procedure with ten parameters, you probably missed some.”</a:t>
            </a:r>
          </a:p>
          <a:p>
            <a:pPr marL="457200" lvl="1" indent="0">
              <a:buNone/>
            </a:pPr>
            <a:r>
              <a:rPr lang="en-US" dirty="0" smtClean="0"/>
              <a:t>Especially error-prone if parameters are all the same type</a:t>
            </a:r>
          </a:p>
          <a:p>
            <a:pPr marL="457200" lvl="1" indent="0">
              <a:buNone/>
            </a:pPr>
            <a:r>
              <a:rPr lang="en-US" dirty="0" smtClean="0"/>
              <a:t>Avoid methods that take lots of </a:t>
            </a:r>
            <a:r>
              <a:rPr lang="en-US" dirty="0" err="1" smtClean="0"/>
              <a:t>boolean</a:t>
            </a:r>
            <a:r>
              <a:rPr lang="en-US" dirty="0" smtClean="0"/>
              <a:t> "flag" parameters</a:t>
            </a:r>
          </a:p>
          <a:p>
            <a:pPr marL="0" indent="0">
              <a:buNone/>
            </a:pPr>
            <a:r>
              <a:rPr lang="en-US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dirty="0" smtClean="0"/>
              <a:t>Can be useful, but don't overload with same number of parameters &amp; think about whether methods really are related.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Methods should do one thing well:</a:t>
            </a:r>
          </a:p>
          <a:p>
            <a:pPr marL="457200" lvl="1" indent="0">
              <a:buNone/>
            </a:pPr>
            <a:r>
              <a:rPr lang="en-US" dirty="0" smtClean="0"/>
              <a:t>Compute a value but let client decide what to do with it</a:t>
            </a:r>
          </a:p>
          <a:p>
            <a:pPr marL="457200" lvl="1" indent="0">
              <a:buNone/>
            </a:pPr>
            <a:r>
              <a:rPr lang="en-US" dirty="0" smtClean="0"/>
              <a:t>Observe or mutate, don’t do both</a:t>
            </a:r>
          </a:p>
          <a:p>
            <a:pPr marL="457200" lvl="1" indent="0">
              <a:buNone/>
            </a:pPr>
            <a:r>
              <a:rPr lang="en-US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limit future possible uses of the method by having it do multiple, not-necessarily related things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you’ve got a method that is doing too much, split it up</a:t>
            </a:r>
          </a:p>
          <a:p>
            <a:pPr marL="457200" lvl="1" indent="0">
              <a:buNone/>
            </a:pPr>
            <a:r>
              <a:rPr lang="en-US" dirty="0" smtClean="0"/>
              <a:t>Maybe separate, unrelated methods; maybe one method that does a task and another that calls it</a:t>
            </a:r>
          </a:p>
          <a:p>
            <a:pPr marL="457200" lvl="1" indent="0">
              <a:buNone/>
            </a:pPr>
            <a:r>
              <a:rPr lang="en-US" dirty="0" smtClean="0"/>
              <a:t>“Flag” variables are often a symptom of this 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variable should be made into a field if and only if</a:t>
            </a:r>
          </a:p>
          <a:p>
            <a:pPr marL="457200" lvl="1" indent="0">
              <a:buNone/>
            </a:pPr>
            <a:r>
              <a:rPr lang="en-US" dirty="0" smtClean="0"/>
              <a:t>It is part of the inherent internal state of the object</a:t>
            </a:r>
          </a:p>
          <a:p>
            <a:pPr marL="457200" lvl="1" indent="0">
              <a:buNone/>
            </a:pPr>
            <a:r>
              <a:rPr lang="en-US" dirty="0" smtClean="0"/>
              <a:t>It has a value that retains meaning throughout the object's life</a:t>
            </a:r>
          </a:p>
          <a:p>
            <a:pPr marL="457200" lvl="1" indent="0">
              <a:buNone/>
            </a:pPr>
            <a:r>
              <a:rPr lang="en-US" dirty="0" smtClean="0"/>
              <a:t>Its state must persist past the end of any one public method</a:t>
            </a:r>
          </a:p>
          <a:p>
            <a:pPr marL="0" indent="0">
              <a:buNone/>
            </a:pPr>
            <a:r>
              <a:rPr lang="en-US" dirty="0" smtClean="0"/>
              <a:t>All other variables can and should be local to the methods in which they are used</a:t>
            </a:r>
          </a:p>
          <a:p>
            <a:pPr marL="457200" lvl="1" indent="0">
              <a:buNone/>
            </a:pPr>
            <a:r>
              <a:rPr lang="en-US" dirty="0" smtClean="0"/>
              <a:t>Fields should not be used to avoid parameter passing</a:t>
            </a:r>
          </a:p>
          <a:p>
            <a:pPr marL="457200" lvl="1" indent="0">
              <a:buNone/>
            </a:pPr>
            <a:r>
              <a:rPr lang="en-US" dirty="0" smtClean="0"/>
              <a:t>Not every constructor parameter needs to be a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Constructors should take all arguments necessary to initialize the object's state – no more, no </a:t>
            </a:r>
            <a:r>
              <a:rPr lang="en-US" dirty="0" smtClean="0"/>
              <a:t>less</a:t>
            </a:r>
          </a:p>
          <a:p>
            <a:pPr marL="0" indent="0">
              <a:buNone/>
            </a:pPr>
            <a:r>
              <a:rPr lang="en-US" dirty="0" smtClean="0"/>
              <a:t>Don't </a:t>
            </a:r>
            <a:r>
              <a:rPr lang="en-US" dirty="0" smtClean="0"/>
              <a:t>make the client pass in things they shouldn't have to</a:t>
            </a:r>
          </a:p>
          <a:p>
            <a:pPr marL="0" indent="0">
              <a:buNone/>
            </a:pPr>
            <a:r>
              <a:rPr lang="en-US" dirty="0" smtClean="0"/>
              <a:t>Object should be completely initialized after constructor is </a:t>
            </a:r>
            <a:r>
              <a:rPr lang="en-US" dirty="0" smtClean="0"/>
              <a:t>done</a:t>
            </a:r>
          </a:p>
          <a:p>
            <a:pPr marL="0" indent="0">
              <a:buNone/>
            </a:pPr>
            <a:r>
              <a:rPr lang="en-US" dirty="0" smtClean="0"/>
              <a:t>Shouldn't </a:t>
            </a:r>
            <a:r>
              <a:rPr lang="en-US" dirty="0" smtClean="0"/>
              <a:t>need to call other methods to “finish” initialization</a:t>
            </a:r>
          </a:p>
          <a:p>
            <a:pPr marL="0" indent="0">
              <a:buNone/>
            </a:pPr>
            <a:r>
              <a:rPr lang="en-US" dirty="0" smtClean="0"/>
              <a:t>Minimize the work done in a constructor</a:t>
            </a:r>
          </a:p>
          <a:p>
            <a:pPr marL="457200" lvl="1" indent="0">
              <a:buNone/>
            </a:pPr>
            <a:r>
              <a:rPr lang="en-US" dirty="0" smtClean="0"/>
              <a:t>A constructor should not do any heavy work, such as printing state, or performing expensive computations</a:t>
            </a:r>
          </a:p>
          <a:p>
            <a:pPr marL="457200" lvl="1" indent="0">
              <a:buNone/>
            </a:pPr>
            <a:r>
              <a:rPr lang="en-US" dirty="0" smtClean="0"/>
              <a:t>If an object's creation is heavyweight, use a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method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Choose good names for classes and interfaces</a:t>
            </a:r>
          </a:p>
          <a:p>
            <a:pPr marL="457200" lvl="1" indent="0">
              <a:buNone/>
            </a:pPr>
            <a:r>
              <a:rPr lang="en-US" sz="2400" dirty="0" smtClean="0"/>
              <a:t>Class names should be nouns</a:t>
            </a:r>
          </a:p>
          <a:p>
            <a:pPr marL="914400" lvl="2" indent="0">
              <a:buNone/>
            </a:pPr>
            <a:r>
              <a:rPr lang="en-US" sz="2000" dirty="0" smtClean="0"/>
              <a:t>Watch out for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Interface names often end in -able or -</a:t>
            </a:r>
            <a:r>
              <a:rPr lang="en-US" sz="2000" dirty="0" err="1" smtClean="0"/>
              <a:t>ible</a:t>
            </a:r>
            <a:r>
              <a:rPr lang="en-US" sz="2000" dirty="0" smtClean="0"/>
              <a:t>, e.g.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400" dirty="0" smtClean="0"/>
              <a:t>Method names should be verb phrases</a:t>
            </a:r>
          </a:p>
          <a:p>
            <a:pPr marL="914400" lvl="2" indent="0">
              <a:buNone/>
            </a:pPr>
            <a:r>
              <a:rPr lang="en-US" sz="2000" dirty="0" smtClean="0"/>
              <a:t>Observer methods can be nouns like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 or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totalQuantity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2000" dirty="0" smtClean="0"/>
              <a:t>Many observers should be named with "get" or "is" or "has"</a:t>
            </a:r>
          </a:p>
          <a:p>
            <a:pPr marL="914400" lvl="2" indent="0">
              <a:buNone/>
            </a:pPr>
            <a:r>
              <a:rPr lang="en-US" sz="2000" dirty="0" smtClean="0"/>
              <a:t>Most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 should be named with "set" or similar</a:t>
            </a:r>
          </a:p>
          <a:p>
            <a:pPr marL="914400" lvl="2" indent="0">
              <a:buNone/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buNone/>
            </a:pP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not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cs typeface="Courier New" pitchFamily="49" charset="0"/>
              </a:rPr>
              <a:t>not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EJ Tip #56: Adhere to generally accepted naming conventions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Terrible names…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any name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These convey 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myWidget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is a cliché – sounds like picked by a 3-year-old</a:t>
            </a:r>
          </a:p>
          <a:p>
            <a:pPr marL="457200" lvl="1" indent="0">
              <a:buNone/>
            </a:pPr>
            <a:r>
              <a:rPr lang="en-US" dirty="0" smtClean="0"/>
              <a:t>What others can you think of? 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dirty="0" err="1" smtClean="0"/>
              <a:t>numberOfStudents</a:t>
            </a:r>
            <a:r>
              <a:rPr lang="en-US" dirty="0" smtClean="0"/>
              <a:t>, </a:t>
            </a:r>
            <a:r>
              <a:rPr lang="en-US" dirty="0" err="1" smtClean="0"/>
              <a:t>courseFull</a:t>
            </a:r>
            <a:r>
              <a:rPr lang="en-US" dirty="0" smtClean="0"/>
              <a:t>, </a:t>
            </a:r>
            <a:r>
              <a:rPr lang="en-US" dirty="0" err="1" smtClean="0"/>
              <a:t>flightStatus</a:t>
            </a:r>
            <a:r>
              <a:rPr lang="en-US" dirty="0" smtClean="0"/>
              <a:t> (still not great), </a:t>
            </a:r>
            <a:r>
              <a:rPr lang="en-US" dirty="0" err="1" smtClean="0"/>
              <a:t>calculatePayroll</a:t>
            </a:r>
            <a:r>
              <a:rPr lang="en-US" dirty="0" smtClean="0"/>
              <a:t>, </a:t>
            </a:r>
            <a:r>
              <a:rPr lang="en-US" dirty="0" err="1" smtClean="0"/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size; </a:t>
            </a:r>
            <a:r>
              <a:rPr lang="en-US" dirty="0" err="1" smtClean="0"/>
              <a:t>i</a:t>
            </a:r>
            <a:r>
              <a:rPr lang="en-US" dirty="0" smtClean="0"/>
              <a:t>++) items[</a:t>
            </a:r>
            <a:r>
              <a:rPr lang="en-US" dirty="0" err="1" smtClean="0"/>
              <a:t>i</a:t>
            </a:r>
            <a:r>
              <a:rPr lang="en-US" dirty="0" smtClean="0"/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for (</a:t>
            </a:r>
            <a:r>
              <a:rPr lang="en-US" dirty="0" err="1" smtClean="0"/>
              <a:t>theLoopCounter</a:t>
            </a:r>
            <a:r>
              <a:rPr lang="en-US" dirty="0" smtClean="0"/>
              <a:t> =  0;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theLoopCounter</a:t>
            </a:r>
            <a:r>
              <a:rPr lang="en-US" dirty="0" smtClean="0"/>
              <a:t> &lt; </a:t>
            </a:r>
            <a:r>
              <a:rPr lang="en-US" dirty="0" err="1" smtClean="0"/>
              <a:t>theCollectionSize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theLoopCounter</a:t>
            </a:r>
            <a:r>
              <a:rPr lang="en-US" dirty="0" smtClean="0"/>
              <a:t>++) 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 err="1" smtClean="0"/>
              <a:t>theCollectionItems</a:t>
            </a:r>
            <a:r>
              <a:rPr lang="en-US" dirty="0" smtClean="0"/>
              <a:t>[</a:t>
            </a:r>
            <a:r>
              <a:rPr lang="en-US" dirty="0" err="1" smtClean="0"/>
              <a:t>theLoopCounter</a:t>
            </a:r>
            <a:r>
              <a:rPr lang="en-US" dirty="0" smtClean="0"/>
              <a:t>]=0;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Cohesion and coupling, already discussed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Completeness</a:t>
            </a:r>
            <a:r>
              <a:rPr lang="en-US" sz="2400" dirty="0" smtClean="0"/>
              <a:t>: Every class should present a complete interface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Clarity</a:t>
            </a:r>
            <a:r>
              <a:rPr lang="en-US" sz="2400" dirty="0" smtClean="0"/>
              <a:t>: Interface should make sense without confusion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Convenience</a:t>
            </a:r>
            <a:r>
              <a:rPr lang="en-US" sz="2400" dirty="0" smtClean="0"/>
              <a:t>: Provide simple ways for clients to do common tasks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Consistency</a:t>
            </a:r>
            <a:r>
              <a:rPr lang="en-US" sz="2400" dirty="0" smtClean="0"/>
              <a:t>: In names, </a:t>
            </a:r>
            <a:r>
              <a:rPr lang="en-US" sz="2400" dirty="0" err="1" smtClean="0"/>
              <a:t>param</a:t>
            </a:r>
            <a:r>
              <a:rPr lang="en-US" sz="2400" dirty="0" smtClean="0"/>
              <a:t>/returns, ordering, and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Leaving out </a:t>
            </a:r>
            <a:r>
              <a:rPr lang="en-US" i="1" dirty="0" smtClean="0"/>
              <a:t>important</a:t>
            </a:r>
            <a:r>
              <a:rPr lang="en-US" dirty="0" smtClean="0"/>
              <a:t> methods makes a class cumbersome to use</a:t>
            </a:r>
          </a:p>
          <a:p>
            <a:pPr marL="457200" lvl="1" indent="0">
              <a:buNone/>
            </a:pPr>
            <a:r>
              <a:rPr lang="en-US" dirty="0" smtClean="0"/>
              <a:t>counterexample: A collection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but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counterexample: A tool object with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dirty="0" smtClean="0"/>
              <a:t> method to select it, but no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dirty="0" smtClean="0"/>
              <a:t> method to deselect it</a:t>
            </a:r>
          </a:p>
          <a:p>
            <a:pPr marL="457200" lvl="1" indent="0">
              <a:buNone/>
            </a:pPr>
            <a:r>
              <a:rPr lang="en-US" dirty="0" smtClean="0"/>
              <a:t>counterexample: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class has no date-arithmetic features</a:t>
            </a:r>
          </a:p>
          <a:p>
            <a:pPr marL="0" indent="0">
              <a:buNone/>
            </a:pPr>
            <a:r>
              <a:rPr lang="en-US" dirty="0" smtClean="0"/>
              <a:t>Related</a:t>
            </a:r>
          </a:p>
          <a:p>
            <a:pPr marL="457200" lvl="1" indent="0">
              <a:buNone/>
            </a:pPr>
            <a:r>
              <a:rPr lang="en-US" dirty="0" smtClean="0"/>
              <a:t>Objects that have a natural ordering should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Objects that might have duplicates should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Almost all objects should implement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Style: It isn’t </a:t>
            </a:r>
            <a:r>
              <a:rPr lang="en-US" sz="4000" b="1" smtClean="0"/>
              <a:t>just about fashion</a:t>
            </a:r>
            <a:r>
              <a:rPr lang="en-US" sz="4000" b="1" dirty="0" smtClean="0"/>
              <a:t>…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Don’t include everything you can possibly think of</a:t>
            </a:r>
          </a:p>
          <a:p>
            <a:pPr marL="457200" lvl="1" indent="0">
              <a:buNone/>
            </a:pPr>
            <a:r>
              <a:rPr lang="en-US" dirty="0" smtClean="0"/>
              <a:t>If you include it you’re stuck with it forever (even if almost nobody ever uses 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Tricky balancing act: include what’s needed/useful, but don’t make things overly complicated</a:t>
            </a:r>
          </a:p>
          <a:p>
            <a:pPr marL="457200" lvl="1" indent="0">
              <a:buNone/>
            </a:pPr>
            <a:r>
              <a:rPr lang="en-US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 algn="r">
              <a:buNone/>
            </a:pPr>
            <a:r>
              <a:rPr lang="en-US" dirty="0"/>
              <a:t>“Everything should be made as simple as possible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but not simpler.</a:t>
            </a:r>
            <a:r>
              <a:rPr lang="en-US" dirty="0" smtClean="0"/>
              <a:t>”</a:t>
            </a:r>
          </a:p>
          <a:p>
            <a:pPr marL="57150" indent="0" algn="r">
              <a:buNone/>
            </a:pPr>
            <a:r>
              <a:rPr lang="en-US" dirty="0" smtClean="0"/>
              <a:t>- Einstein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r>
              <a:rPr lang="en-US" dirty="0" smtClean="0"/>
              <a:t>Use a similar naming scheme; accept parameters in the same order – not like</a:t>
            </a: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Some counterexamples</a:t>
            </a:r>
          </a:p>
          <a:p>
            <a:pPr marL="457200" lvl="1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dirty="0" smtClean="0"/>
              <a:t> use 0-based months</a:t>
            </a:r>
          </a:p>
          <a:p>
            <a:pPr marL="457200" lvl="1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200" dirty="0" smtClean="0"/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900" b="1" dirty="0" smtClean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900" b="1" dirty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and Convenience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larity: An interface should make sense without creating confusion</a:t>
            </a:r>
          </a:p>
          <a:p>
            <a:pPr marL="457200" lvl="1" indent="0">
              <a:buNone/>
            </a:pPr>
            <a:r>
              <a:rPr lang="en-US" dirty="0" smtClean="0"/>
              <a:t>Even without fully reading the spec/docs, a client should largely be able to follow his/her natural intuitions about how to use your class – although reading and precision are crucial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300" dirty="0">
                <a:cs typeface="Courier New" pitchFamily="49" charset="0"/>
              </a:rPr>
              <a:t>'s</a:t>
            </a:r>
            <a:r>
              <a:rPr lang="en-US" dirty="0" smtClean="0"/>
              <a:t>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300" dirty="0" smtClean="0"/>
              <a:t> </a:t>
            </a:r>
            <a:r>
              <a:rPr lang="en-US" dirty="0" smtClean="0"/>
              <a:t>method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onvenience: Provide simple ways for clients to do common tasks</a:t>
            </a:r>
          </a:p>
          <a:p>
            <a:pPr marL="457200" lvl="1" indent="0">
              <a:buNone/>
            </a:pPr>
            <a:r>
              <a:rPr lang="en-US" dirty="0" smtClean="0"/>
              <a:t>If you have a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/>
              <a:t> /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/>
              <a:t>, include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/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dirty="0" smtClean="0"/>
              <a:t>, too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dirty="0" smtClean="0"/>
              <a:t> is terrible; finally fixed with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2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Software entities should be open for extension, but closed for modification</a:t>
            </a:r>
          </a:p>
          <a:p>
            <a:pPr marL="457200" lvl="1" indent="0">
              <a:buNone/>
            </a:pPr>
            <a:r>
              <a:rPr lang="en-US" dirty="0" smtClean="0"/>
              <a:t>When features are added to your system, do so by adding new classes or reusing existing ones in new ways</a:t>
            </a:r>
          </a:p>
          <a:p>
            <a:pPr marL="457200" lvl="1" indent="0">
              <a:buNone/>
            </a:pPr>
            <a:r>
              <a:rPr lang="en-US" dirty="0" smtClean="0"/>
              <a:t>If possible, don't make change by modifying existing ones – existing code works and changing it can introduce bugs and errors.</a:t>
            </a:r>
          </a:p>
          <a:p>
            <a:pPr marL="0" indent="0">
              <a:buNone/>
            </a:pPr>
            <a:r>
              <a:rPr lang="en-US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dirty="0" smtClean="0"/>
              <a:t>Ex: accept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parameter, not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or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EJ Tip #52: Refer to objects by their interfaces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 (“expert pattern”)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class that contains most of the data needed to perform a task should perform the task</a:t>
            </a:r>
          </a:p>
          <a:p>
            <a:pPr marL="457200" lvl="1" indent="0">
              <a:buNone/>
            </a:pPr>
            <a:r>
              <a:rPr lang="en-US" dirty="0" smtClean="0"/>
              <a:t>counterexample: A class with lots of getters but not a lot of methods that actually do work – relies on other classes to “get” the data and process it externally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duplication</a:t>
            </a:r>
          </a:p>
          <a:p>
            <a:pPr marL="457200" lvl="1" indent="0">
              <a:buNone/>
            </a:pPr>
            <a:r>
              <a:rPr lang="en-US" dirty="0" smtClean="0"/>
              <a:t>Only one class should be responsible for maintaining a set of data, even (especially) if it is used by many other 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Invariants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 invariant: An assertion that is true about every object of a class throughout each object’s lifetime</a:t>
            </a:r>
          </a:p>
          <a:p>
            <a:pPr marL="457200" lvl="1" indent="0">
              <a:buNone/>
            </a:pPr>
            <a:r>
              <a:rPr lang="en-US" dirty="0" smtClean="0"/>
              <a:t>Ex: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dirty="0" err="1" smtClean="0"/>
              <a:t>'s</a:t>
            </a:r>
            <a:r>
              <a:rPr lang="en-US" dirty="0" smtClean="0"/>
              <a:t> balance will never be negative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State them in your documentation, and enforce them in your code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are often representation invariants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Keep internal and external documentation separate</a:t>
            </a:r>
          </a:p>
          <a:p>
            <a:pPr marL="0" indent="0">
              <a:buNone/>
            </a:pPr>
            <a:r>
              <a:rPr lang="en-US" dirty="0" smtClean="0"/>
              <a:t>external: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dirty="0" err="1" smtClean="0"/>
              <a:t>Javadoc</a:t>
            </a:r>
            <a:r>
              <a:rPr lang="en-US" dirty="0" smtClean="0"/>
              <a:t> for classes, interfaces, and methods</a:t>
            </a:r>
          </a:p>
          <a:p>
            <a:pPr marL="457200" lvl="1" indent="0">
              <a:buNone/>
            </a:pPr>
            <a:r>
              <a:rPr lang="en-US" dirty="0" smtClean="0"/>
              <a:t>Describes things that clients need to know about the class</a:t>
            </a:r>
          </a:p>
          <a:p>
            <a:pPr marL="457200" lvl="1" indent="0">
              <a:buNone/>
            </a:pPr>
            <a:r>
              <a:rPr lang="en-US" dirty="0" smtClean="0"/>
              <a:t>Should be specific enough to exclude unacceptable implementations, but general enough to allow for all correct implementations</a:t>
            </a:r>
          </a:p>
          <a:p>
            <a:pPr marL="457200" lvl="1" indent="0">
              <a:buNone/>
            </a:pPr>
            <a:r>
              <a:rPr lang="en-US" dirty="0" smtClean="0"/>
              <a:t>Includes all pre/</a:t>
            </a:r>
            <a:r>
              <a:rPr lang="en-US" dirty="0" err="1" smtClean="0"/>
              <a:t>postconditons</a:t>
            </a:r>
            <a:r>
              <a:rPr lang="en-US" dirty="0" smtClean="0"/>
              <a:t> and abstract class invariants</a:t>
            </a:r>
          </a:p>
          <a:p>
            <a:pPr marL="0" indent="0">
              <a:buNone/>
            </a:pPr>
            <a:r>
              <a:rPr lang="en-US" dirty="0" smtClean="0"/>
              <a:t>internal: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smtClean="0"/>
              <a:t>  comments inside method bodies</a:t>
            </a:r>
          </a:p>
          <a:p>
            <a:pPr marL="457200" lvl="1" indent="0">
              <a:buNone/>
            </a:pPr>
            <a:r>
              <a:rPr lang="en-US" dirty="0" smtClean="0"/>
              <a:t>Describes details of how the code is implemented</a:t>
            </a:r>
          </a:p>
          <a:p>
            <a:pPr marL="457200" lvl="1" indent="0">
              <a:buNone/>
            </a:pPr>
            <a:r>
              <a:rPr lang="en-US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a program is incorrect, it matters little what the docs say</a:t>
            </a:r>
          </a:p>
          <a:p>
            <a:pPr marL="0" indent="0">
              <a:buNone/>
            </a:pPr>
            <a:r>
              <a:rPr lang="en-US" dirty="0" smtClean="0"/>
              <a:t>If documentation does not agree with the code, it is not worth much</a:t>
            </a:r>
          </a:p>
          <a:p>
            <a:pPr marL="0" indent="0">
              <a:buNone/>
            </a:pPr>
            <a:r>
              <a:rPr lang="en-US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pPr marL="0" indent="0">
              <a:buNone/>
            </a:pPr>
            <a:r>
              <a:rPr lang="en-US" dirty="0" smtClean="0"/>
              <a:t>Comments should provide additional information from the code itself.  They should not echo the code.</a:t>
            </a:r>
          </a:p>
          <a:p>
            <a:pPr marL="0" indent="0">
              <a:buNone/>
            </a:pPr>
            <a:r>
              <a:rPr lang="en-US" dirty="0" smtClean="0"/>
              <a:t>Mnemonic variable names and labels, and a layout that emphasizes logical structure, help make a program self-documenting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vs. non-static design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members should be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smtClean="0"/>
              <a:t>members that are related to an entire class</a:t>
            </a:r>
          </a:p>
          <a:p>
            <a:pPr marL="457200" lvl="1" indent="0">
              <a:buNone/>
            </a:pPr>
            <a:r>
              <a:rPr lang="en-US" dirty="0" smtClean="0"/>
              <a:t>not related to the data inside a particular object of that class’s type</a:t>
            </a:r>
          </a:p>
          <a:p>
            <a:pPr marL="457200" lvl="1" indent="0">
              <a:buNone/>
            </a:pPr>
            <a:r>
              <a:rPr lang="en-US" dirty="0" smtClean="0"/>
              <a:t>Should I have to construct an object just to call this method?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Time.fromString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Math.pow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Calendar.getInstance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NumberFormatter.getCurrencyInstance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Arrays.toString</a:t>
            </a:r>
            <a:r>
              <a:rPr lang="en-US" sz="2200" dirty="0" smtClean="0">
                <a:cs typeface="Courier New" pitchFamily="49" charset="0"/>
              </a:rPr>
              <a:t>?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200" dirty="0" smtClean="0">
                <a:cs typeface="Courier New" pitchFamily="49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vs. private design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Strive to minimize the public interface of the classes</a:t>
            </a:r>
          </a:p>
          <a:p>
            <a:pPr marL="457200" lvl="1" indent="0">
              <a:buNone/>
            </a:pPr>
            <a:r>
              <a:rPr lang="en-US" dirty="0" smtClean="0"/>
              <a:t>Clients like classes that are simple to use and understand</a:t>
            </a:r>
          </a:p>
          <a:p>
            <a:pPr marL="457200" lvl="1" indent="0">
              <a:buNone/>
            </a:pPr>
            <a:r>
              <a:rPr lang="en-US" dirty="0" smtClean="0"/>
              <a:t>Reasoning is easier with narrower interfaces and specifications</a:t>
            </a:r>
          </a:p>
          <a:p>
            <a:pPr marL="0" indent="0">
              <a:buNone/>
            </a:pPr>
            <a:r>
              <a:rPr lang="en-US" dirty="0" smtClean="0"/>
              <a:t>Achieve a minimal public interface by</a:t>
            </a:r>
          </a:p>
          <a:p>
            <a:pPr marL="457200" lvl="1" indent="0">
              <a:buNone/>
            </a:pPr>
            <a:r>
              <a:rPr lang="en-US" dirty="0" smtClean="0"/>
              <a:t>Removing unnecessary methods – consider each one</a:t>
            </a:r>
          </a:p>
          <a:p>
            <a:pPr marL="457200" lvl="1" indent="0">
              <a:buNone/>
            </a:pPr>
            <a:r>
              <a:rPr lang="en-US" dirty="0" smtClean="0"/>
              <a:t>Making everything private unless absolutely necessary</a:t>
            </a:r>
          </a:p>
          <a:p>
            <a:pPr marL="457200" lvl="1" indent="0">
              <a:buNone/>
            </a:pPr>
            <a:r>
              <a:rPr lang="en-US" dirty="0" smtClean="0"/>
              <a:t>Pulling out unrelated behavior into a separate class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constants are okay if declared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</a:t>
            </a:r>
          </a:p>
          <a:p>
            <a:pPr marL="457200" lvl="1" indent="0">
              <a:buNone/>
            </a:pPr>
            <a:r>
              <a:rPr lang="en-US" dirty="0" smtClean="0"/>
              <a:t>But still better to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method to get the value; why?</a:t>
            </a:r>
          </a:p>
          <a:p>
            <a:pPr marL="457200" lvl="1" indent="0">
              <a:buNone/>
            </a:pPr>
            <a:r>
              <a:rPr lang="en-US" dirty="0" smtClean="0"/>
              <a:t>Or use </a:t>
            </a:r>
            <a:r>
              <a:rPr lang="en-US" dirty="0" err="1" smtClean="0"/>
              <a:t>enums</a:t>
            </a:r>
            <a:r>
              <a:rPr lang="en-US" dirty="0" smtClean="0"/>
              <a:t> if that’s what you’re trying to do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1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 a relatively general term for a class or a type or any kind of design unit in software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modular design</a:t>
            </a:r>
            <a:r>
              <a:rPr lang="en-US" dirty="0" smtClean="0"/>
              <a:t> focuses on what modules are defined, what their specifications are, how they relate to each other, but not usually on the implementation of the modules themselves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Numbers: Favor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for most numeric computations</a:t>
            </a:r>
          </a:p>
          <a:p>
            <a:pPr marL="457200" lvl="1" indent="0">
              <a:buNone/>
            </a:pPr>
            <a:r>
              <a:rPr lang="en-US" dirty="0" smtClean="0"/>
              <a:t>EJ Tip #48: Avoid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dirty="0" smtClean="0"/>
              <a:t>Classic example: Representing money  (round-off is bad here)</a:t>
            </a:r>
          </a:p>
          <a:p>
            <a:pPr marL="0" indent="0">
              <a:buNone/>
            </a:pPr>
            <a:r>
              <a:rPr lang="en-US" dirty="0" smtClean="0"/>
              <a:t>Favor the use of collections (e.g. lists) over arrays</a:t>
            </a:r>
          </a:p>
          <a:p>
            <a:pPr marL="0" indent="0">
              <a:buNone/>
            </a:pPr>
            <a:r>
              <a:rPr lang="en-US" dirty="0" smtClean="0"/>
              <a:t>Strings are often overused since much data comes in as 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more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use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Wrapper types should be used minimally (usually with collections)</a:t>
            </a:r>
          </a:p>
          <a:p>
            <a:pPr marL="457200" lvl="1" indent="0">
              <a:buNone/>
            </a:pPr>
            <a:r>
              <a:rPr lang="en-US" dirty="0" smtClean="0"/>
              <a:t>EJ Tip #49: Prefer primitive </a:t>
            </a:r>
            <a:r>
              <a:rPr lang="en-US" dirty="0" smtClean="0"/>
              <a:t>types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</a:t>
            </a:r>
            <a:r>
              <a:rPr lang="en-US" dirty="0" smtClean="0"/>
              <a:t>) to </a:t>
            </a:r>
            <a:r>
              <a:rPr lang="en-US" dirty="0" smtClean="0"/>
              <a:t>boxed primitives (that is,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etc.)</a:t>
            </a:r>
          </a:p>
          <a:p>
            <a:pPr marL="914400" lvl="2" indent="0">
              <a:buNone/>
            </a:pPr>
            <a:r>
              <a:rPr lang="en-US" dirty="0" smtClean="0"/>
              <a:t>Bad: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Tally(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Confine user interaction to a core set of “view” classes and isolate these from the classes that maintain the key system data</a:t>
            </a:r>
          </a:p>
          <a:p>
            <a:r>
              <a:rPr lang="en-US" dirty="0" smtClean="0"/>
              <a:t>Do not put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/>
              <a:t> statements in your core classes</a:t>
            </a:r>
          </a:p>
          <a:p>
            <a:pPr lvl="1"/>
            <a:r>
              <a:rPr lang="en-US" dirty="0" smtClean="0"/>
              <a:t>This locks your code into a text representation</a:t>
            </a:r>
          </a:p>
          <a:p>
            <a:pPr lvl="1"/>
            <a:r>
              <a:rPr lang="en-US" dirty="0" smtClean="0"/>
              <a:t>Makes it less useful if the client wants a GUI, a web app, etc.</a:t>
            </a:r>
          </a:p>
          <a:p>
            <a:r>
              <a:rPr lang="en-US" dirty="0" smtClean="0"/>
              <a:t>Instead, have your core classes return data that can be displayed by the view classes</a:t>
            </a:r>
          </a:p>
          <a:p>
            <a:pPr lvl="1"/>
            <a:r>
              <a:rPr lang="en-US" dirty="0" smtClean="0"/>
              <a:t>Which of the following is better?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Decomposable</a:t>
            </a:r>
            <a:r>
              <a:rPr lang="en-US" dirty="0" smtClean="0"/>
              <a:t> – can be broken down into modules to reduce complexity and allow teamwork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Composable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“Having </a:t>
            </a:r>
            <a:r>
              <a:rPr lang="en-US" dirty="0"/>
              <a:t>divided to conquer, we must reunite to </a:t>
            </a:r>
            <a:r>
              <a:rPr lang="en-US" dirty="0" smtClean="0"/>
              <a:t>rule </a:t>
            </a:r>
            <a:r>
              <a:rPr lang="en-US" sz="2300" dirty="0" smtClean="0"/>
              <a:t>[M. Jackson]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Understandable</a:t>
            </a:r>
            <a:r>
              <a:rPr lang="en-US" dirty="0" smtClean="0"/>
              <a:t> – one module can be examined, reasoned about, developed, etc. in isolation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Continuity</a:t>
            </a:r>
            <a:r>
              <a:rPr lang="en-US" dirty="0" smtClean="0"/>
              <a:t> – a small change in the requirements should affect a small number of modules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Isolation</a:t>
            </a:r>
            <a:r>
              <a:rPr lang="en-US" dirty="0" smtClean="0"/>
              <a:t> 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Cohesion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Coupling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how much dependency there is between components</a:t>
            </a:r>
          </a:p>
          <a:p>
            <a:pPr marL="0" indent="0">
              <a:buNone/>
            </a:pPr>
            <a:r>
              <a:rPr lang="en-US" dirty="0" smtClean="0"/>
              <a:t>Guideline: </a:t>
            </a:r>
            <a:r>
              <a:rPr lang="en-US" sz="1400" dirty="0" smtClean="0"/>
              <a:t>reduce </a:t>
            </a:r>
            <a:r>
              <a:rPr lang="en-US" dirty="0" smtClean="0"/>
              <a:t>coupling, </a:t>
            </a:r>
            <a:r>
              <a:rPr lang="en-US" sz="3600" dirty="0" smtClean="0"/>
              <a:t>increase </a:t>
            </a:r>
            <a:r>
              <a:rPr lang="en-US" dirty="0" smtClean="0"/>
              <a:t>cohesion</a:t>
            </a:r>
          </a:p>
          <a:p>
            <a:pPr marL="0" indent="0">
              <a:buNone/>
            </a:pPr>
            <a:r>
              <a:rPr lang="en-US" dirty="0" smtClean="0"/>
              <a:t>Applies to modules and individual routines</a:t>
            </a:r>
          </a:p>
          <a:p>
            <a:pPr marL="457200" lvl="1" indent="0">
              <a:buNone/>
            </a:pPr>
            <a:r>
              <a:rPr lang="en-US" dirty="0" smtClean="0"/>
              <a:t>Each method should do one thing well</a:t>
            </a:r>
          </a:p>
          <a:p>
            <a:pPr marL="457200" lvl="1" indent="0">
              <a:buNone/>
            </a:pPr>
            <a:r>
              <a:rPr lang="en-US" dirty="0" smtClean="0"/>
              <a:t>Each module should provide a single abstraction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most common reason to put data and behavior together is to form an ADT</a:t>
            </a:r>
          </a:p>
          <a:p>
            <a:pPr marL="457200" lvl="1" indent="0">
              <a:buNone/>
            </a:pPr>
            <a:r>
              <a:rPr lang="en-US" sz="2000" dirty="0" smtClean="0"/>
              <a:t>There are, at least historically, other reasons to place elements together – for example, for performance reasons it was sometimes good to place together all code to be run upon initialization of a program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common design objective of separation of concerns suggests a module should address a single set of concerns 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Coupling</a:t>
            </a:r>
            <a:endParaRPr lang="en-US" sz="3200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marL="457200" lvl="1" indent="0">
              <a:buNone/>
            </a:pPr>
            <a:r>
              <a:rPr lang="en-US" sz="2000" dirty="0" smtClean="0"/>
              <a:t>Statically (in the code)?  Dynamically (at run-time)?  More?</a:t>
            </a:r>
          </a:p>
          <a:p>
            <a:pPr marL="457200" lvl="1" indent="0">
              <a:buNone/>
            </a:pPr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thought of as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88" name="AutoShape 20"/>
          <p:cNvSpPr>
            <a:spLocks noChangeArrowheads="1"/>
          </p:cNvSpPr>
          <p:nvPr/>
        </p:nvSpPr>
        <p:spPr bwMode="auto">
          <a:xfrm>
            <a:off x="2959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poor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strongly coupled)</a:t>
            </a:r>
          </a:p>
        </p:txBody>
      </p:sp>
      <p:sp>
        <p:nvSpPr>
          <p:cNvPr id="493589" name="AutoShape 21"/>
          <p:cNvSpPr>
            <a:spLocks noChangeArrowheads="1"/>
          </p:cNvSpPr>
          <p:nvPr/>
        </p:nvSpPr>
        <p:spPr bwMode="auto">
          <a:xfrm>
            <a:off x="6388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better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weakly coupled)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2895600"/>
            <a:ext cx="8394700" cy="1657350"/>
            <a:chOff x="457200" y="3352800"/>
            <a:chExt cx="8394700" cy="1657350"/>
          </a:xfrm>
        </p:grpSpPr>
        <p:sp>
          <p:nvSpPr>
            <p:cNvPr id="493572" name="AutoShape 3"/>
            <p:cNvSpPr>
              <a:spLocks noChangeArrowheads="1"/>
            </p:cNvSpPr>
            <p:nvPr/>
          </p:nvSpPr>
          <p:spPr bwMode="auto">
            <a:xfrm>
              <a:off x="457200" y="3352800"/>
              <a:ext cx="1658938" cy="1657350"/>
            </a:xfrm>
            <a:prstGeom prst="roundRect">
              <a:avLst>
                <a:gd name="adj" fmla="val 83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481388" y="34020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654300" y="44211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330700" y="44116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654300" y="35956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644900" y="47259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259137" y="36798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4109244" y="36806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644900" y="44973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518025" y="35956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7005638" y="33750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154738" y="44116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813675" y="44116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154738" y="35702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191375" y="46053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774657" y="36631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Once you start down the dark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path</a:t>
            </a:r>
            <a:r>
              <a:rPr lang="en-GB" dirty="0"/>
              <a:t>, forever will it dominate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</a:t>
            </a:r>
            <a:r>
              <a:rPr lang="en-GB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Law of Demeter</a:t>
            </a:r>
            <a:br>
              <a:rPr lang="en-US" dirty="0" smtClean="0"/>
            </a:br>
            <a:r>
              <a:rPr lang="en-US" sz="3100" dirty="0" smtClean="0"/>
              <a:t>Karl </a:t>
            </a:r>
            <a:r>
              <a:rPr lang="en-US" sz="3100" dirty="0" err="1" smtClean="0"/>
              <a:t>Lieberherr</a:t>
            </a:r>
            <a:r>
              <a:rPr lang="en-US" sz="3100" dirty="0" smtClean="0">
                <a:sym typeface="Webdings"/>
              </a:rPr>
              <a:t> and colleagues</a:t>
            </a:r>
            <a:r>
              <a:rPr lang="en-US" sz="3100" dirty="0" smtClean="0"/>
              <a:t> </a:t>
            </a:r>
            <a:endParaRPr lang="en-US" dirty="0" smtClean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Law of Demeter: An object should know as little as possible about the internal structure of other objects with which it interacts – a question of coupling</a:t>
            </a:r>
          </a:p>
          <a:p>
            <a:pPr marL="0" indent="0">
              <a:buNone/>
            </a:pPr>
            <a:r>
              <a:rPr lang="en-US" dirty="0" smtClean="0"/>
              <a:t>Or… “only talk to your immediate friends”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Closely related to representation exposure and (</a:t>
            </a:r>
            <a:r>
              <a:rPr lang="en-US" dirty="0" err="1" smtClean="0"/>
              <a:t>im</a:t>
            </a:r>
            <a:r>
              <a:rPr lang="en-US" dirty="0" smtClean="0"/>
              <a:t>)mutability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262626"/>
                </a:solidFill>
              </a:rPr>
              <a:t>Bad example – too-tight chain of coupling between classes</a:t>
            </a:r>
            <a:br>
              <a:rPr lang="en-US" dirty="0" smtClean="0">
                <a:solidFill>
                  <a:srgbClr val="262626"/>
                </a:solidFill>
              </a:rPr>
            </a:br>
            <a:r>
              <a:rPr lang="en-US" sz="2000" b="1" dirty="0" err="1" smtClean="0">
                <a:solidFill>
                  <a:srgbClr val="262626"/>
                </a:solidFill>
                <a:latin typeface="Courier New" pitchFamily="49" charset="0"/>
              </a:rPr>
              <a:t>general.getColonel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getMajor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(m).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getCaptain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(cap)</a:t>
            </a:r>
            <a:b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</a:rPr>
              <a:t>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getSergeant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ser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getPrivate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(name).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digFoxHole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();</a:t>
            </a:r>
          </a:p>
          <a:p>
            <a:pPr marL="457200" lvl="1" indent="0">
              <a:buNone/>
            </a:pPr>
            <a:endParaRPr lang="en-US" sz="8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62626"/>
                </a:solidFill>
              </a:rPr>
              <a:t>Better example</a:t>
            </a:r>
            <a:br>
              <a:rPr lang="en-US" dirty="0" smtClean="0">
                <a:solidFill>
                  <a:srgbClr val="262626"/>
                </a:solidFill>
              </a:rPr>
            </a:br>
            <a:r>
              <a:rPr lang="en-US" sz="2100" b="1" dirty="0" err="1">
                <a:solidFill>
                  <a:srgbClr val="262626"/>
                </a:solidFill>
                <a:latin typeface="Courier New" pitchFamily="49" charset="0"/>
              </a:rPr>
              <a:t>general.superviseFoxHole</a:t>
            </a:r>
            <a:r>
              <a:rPr lang="en-US" sz="2100" b="1" dirty="0">
                <a:solidFill>
                  <a:srgbClr val="262626"/>
                </a:solidFill>
                <a:latin typeface="Courier New" pitchFamily="49" charset="0"/>
              </a:rPr>
              <a:t>(m, cap, </a:t>
            </a:r>
            <a:r>
              <a:rPr lang="en-US" sz="2100" b="1" dirty="0" err="1">
                <a:solidFill>
                  <a:srgbClr val="262626"/>
                </a:solidFill>
                <a:latin typeface="Courier New" pitchFamily="49" charset="0"/>
              </a:rPr>
              <a:t>ser</a:t>
            </a:r>
            <a:r>
              <a:rPr lang="en-US" sz="2100" b="1" dirty="0">
                <a:solidFill>
                  <a:srgbClr val="262626"/>
                </a:solidFill>
                <a:latin typeface="Courier New" pitchFamily="49" charset="0"/>
              </a:rPr>
              <a:t>, name);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651</TotalTime>
  <Words>2303</Words>
  <Application>Microsoft Macintosh PowerPoint</Application>
  <PresentationFormat>On-screen Show (4:3)</PresentationFormat>
  <Paragraphs>297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simple</vt:lpstr>
      <vt:lpstr>CSE 331 Software Design &amp; Implementation</vt:lpstr>
      <vt:lpstr>Style: It isn’t just about fashion…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Law of Demeter Karl Lieberherr and colleagues </vt:lpstr>
      <vt:lpstr>An object should only send messages to …  (More Demeter)</vt:lpstr>
      <vt:lpstr>God classes</vt:lpstr>
      <vt:lpstr>Method design</vt:lpstr>
      <vt:lpstr>Cohesion again…</vt:lpstr>
      <vt:lpstr>Field design</vt:lpstr>
      <vt:lpstr>Constructor design</vt:lpstr>
      <vt:lpstr>Naming</vt:lpstr>
      <vt:lpstr>Terrible names…</vt:lpstr>
      <vt:lpstr>Class design ideals</vt:lpstr>
      <vt:lpstr>Completeness</vt:lpstr>
      <vt:lpstr>But…</vt:lpstr>
      <vt:lpstr>Consistency</vt:lpstr>
      <vt:lpstr>Clarity and Convenience</vt:lpstr>
      <vt:lpstr>Open-Closed Principle</vt:lpstr>
      <vt:lpstr>Cohesion again (“expert pattern”)</vt:lpstr>
      <vt:lpstr>Invariants</vt:lpstr>
      <vt:lpstr>Documenting a class</vt:lpstr>
      <vt:lpstr>The role of documentation From Kernighan and Plauger</vt:lpstr>
      <vt:lpstr>Static vs. non-static design</vt:lpstr>
      <vt:lpstr>Public vs. private design</vt:lpstr>
      <vt:lpstr>Choosing types – some hints</vt:lpstr>
      <vt:lpstr>Choosing types – more hints</vt:lpstr>
      <vt:lpstr>Independence of views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100</cp:revision>
  <cp:lastPrinted>2012-02-02T07:29:42Z</cp:lastPrinted>
  <dcterms:created xsi:type="dcterms:W3CDTF">2012-02-06T17:35:54Z</dcterms:created>
  <dcterms:modified xsi:type="dcterms:W3CDTF">2012-10-19T17:20:58Z</dcterms:modified>
</cp:coreProperties>
</file>