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86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934200" cy="9220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6" d="100"/>
          <a:sy n="96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1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5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1" y="2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2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1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  <a:endParaRPr lang="en-US" dirty="0"/>
          </a:p>
          <a:p>
            <a:r>
              <a:rPr lang="en-US" dirty="0" smtClean="0"/>
              <a:t>Java Classes, Interfaces, and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Classes, Interfaces,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fundamental unit of programming in Java is the class definition – everything is defined in some class</a:t>
            </a:r>
          </a:p>
          <a:p>
            <a:pPr marL="0" indent="0">
              <a:buNone/>
            </a:pPr>
            <a:r>
              <a:rPr lang="en-US" dirty="0" smtClean="0"/>
              <a:t>But Java also provides interfaces…</a:t>
            </a:r>
          </a:p>
          <a:p>
            <a:pPr marL="0" indent="0">
              <a:buNone/>
            </a:pPr>
            <a:r>
              <a:rPr lang="en-US" dirty="0" smtClean="0"/>
              <a:t>Classes can extend other classes and implement interfaces…</a:t>
            </a:r>
          </a:p>
          <a:p>
            <a:pPr marL="0" indent="0">
              <a:buNone/>
            </a:pPr>
            <a:r>
              <a:rPr lang="en-US" dirty="0" smtClean="0"/>
              <a:t>Interfaces can extend other interfaces…</a:t>
            </a:r>
          </a:p>
          <a:p>
            <a:pPr marL="0" indent="0">
              <a:buNone/>
            </a:pPr>
            <a:r>
              <a:rPr lang="en-US" dirty="0" smtClean="0"/>
              <a:t>Some classes are abstract…</a:t>
            </a:r>
          </a:p>
          <a:p>
            <a:pPr marL="0" indent="0">
              <a:buNone/>
            </a:pPr>
            <a:r>
              <a:rPr lang="en-US" dirty="0" smtClean="0"/>
              <a:t>And somehow this is all related to types!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does this work?  How are these things connected? What is their intended use?</a:t>
            </a:r>
          </a:p>
          <a:p>
            <a:pPr marL="457200" lvl="1" indent="0">
              <a:buNone/>
            </a:pPr>
            <a:r>
              <a:rPr lang="en-US" dirty="0" smtClean="0"/>
              <a:t>More in the fullness of time, but let’s get started…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Ignoring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cruft</a:t>
            </a:r>
            <a:r>
              <a:rPr lang="en-US" dirty="0" smtClean="0"/>
              <a:t> for now…</a:t>
            </a:r>
          </a:p>
          <a:p>
            <a:pPr marL="0" indent="0">
              <a:buNone/>
            </a:pPr>
            <a:r>
              <a:rPr lang="en-US" dirty="0" smtClean="0"/>
              <a:t>Everything is an instance of a class (an object)</a:t>
            </a:r>
          </a:p>
          <a:p>
            <a:pPr marL="0" indent="0">
              <a:buNone/>
            </a:pPr>
            <a:r>
              <a:rPr lang="en-US" dirty="0" smtClean="0"/>
              <a:t>Every class defines data and methods</a:t>
            </a:r>
          </a:p>
          <a:p>
            <a:pPr marL="0" indent="0">
              <a:buNone/>
            </a:pPr>
            <a:r>
              <a:rPr lang="en-US" dirty="0" smtClean="0"/>
              <a:t>Every class extends exactly one other class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 superclass is explicitly named</a:t>
            </a:r>
          </a:p>
          <a:p>
            <a:pPr marL="0" indent="0">
              <a:buNone/>
            </a:pPr>
            <a:r>
              <a:rPr lang="en-US" dirty="0" smtClean="0"/>
              <a:t>A class inherits superclass fields and methods </a:t>
            </a:r>
          </a:p>
          <a:p>
            <a:pPr marL="0" indent="0">
              <a:buNone/>
            </a:pPr>
            <a:r>
              <a:rPr lang="en-US" dirty="0" smtClean="0"/>
              <a:t>Every class also defines a type – i.e.,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defines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and also has all inherited types,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Not explored in depth today, but later…</a:t>
            </a:r>
          </a:p>
          <a:p>
            <a:pPr marL="0" indent="0">
              <a:buNone/>
            </a:pPr>
            <a:r>
              <a:rPr lang="en-US" dirty="0" smtClean="0"/>
              <a:t>So a class is both specification and implementation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do we express relationships between classes?</a:t>
            </a:r>
          </a:p>
          <a:p>
            <a:pPr marL="0" indent="0">
              <a:buNone/>
            </a:pPr>
            <a:r>
              <a:rPr lang="en-US" dirty="0" smtClean="0"/>
              <a:t>Inheritance captures what we want if one class “is-a” specialization of another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class Cat extends Mammal { … }</a:t>
            </a:r>
          </a:p>
          <a:p>
            <a:pPr marL="0" indent="0">
              <a:buNone/>
            </a:pPr>
            <a:r>
              <a:rPr lang="en-US" dirty="0" smtClean="0"/>
              <a:t>But that’s not really right if classes share a behavior or concept but don’t have an “is-a” relationship:</a:t>
            </a:r>
          </a:p>
          <a:p>
            <a:pPr marL="457200" lvl="1" indent="0">
              <a:buNone/>
            </a:pPr>
            <a:r>
              <a:rPr lang="en-US" dirty="0" smtClean="0"/>
              <a:t>E.g., Strings, Sets, and Dates are “Comparable” (we can ask if </a:t>
            </a:r>
            <a:r>
              <a:rPr lang="en-US" i="1" dirty="0" smtClean="0"/>
              <a:t>x</a:t>
            </a:r>
            <a:r>
              <a:rPr lang="en-US" dirty="0" smtClean="0"/>
              <a:t> is “less than” </a:t>
            </a:r>
            <a:r>
              <a:rPr lang="en-US" i="1" dirty="0" smtClean="0"/>
              <a:t>y</a:t>
            </a:r>
            <a:r>
              <a:rPr lang="en-US" dirty="0" smtClean="0"/>
              <a:t>) but there are no “is-a” relationships involved</a:t>
            </a:r>
          </a:p>
          <a:p>
            <a:pPr marL="0" indent="0">
              <a:buNone/>
            </a:pPr>
            <a:r>
              <a:rPr lang="en-US" dirty="0" smtClean="0"/>
              <a:t>And what if we want a class with multiple properties?  </a:t>
            </a:r>
          </a:p>
          <a:p>
            <a:pPr marL="457200" lvl="1" indent="0">
              <a:buNone/>
            </a:pPr>
            <a:r>
              <a:rPr lang="en-US" dirty="0" smtClean="0"/>
              <a:t>Can’t extend multiple classes, even if that would do what we want…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Pure type declaration.  Example (without generics):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 interface Comparable {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Defines a type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dirty="0" smtClean="0"/>
              <a:t>  here).  Can contain:</a:t>
            </a:r>
          </a:p>
          <a:p>
            <a:pPr marL="457200" lvl="1" indent="0">
              <a:buNone/>
            </a:pPr>
            <a:r>
              <a:rPr lang="en-US" dirty="0" smtClean="0"/>
              <a:t>Method specifications (</a:t>
            </a:r>
            <a:r>
              <a:rPr lang="en-US" i="1" dirty="0" smtClean="0"/>
              <a:t>no</a:t>
            </a:r>
            <a:r>
              <a:rPr lang="en-US" dirty="0" smtClean="0"/>
              <a:t> implementations)</a:t>
            </a:r>
          </a:p>
          <a:p>
            <a:pPr marL="457200" lvl="1" indent="0">
              <a:buNone/>
            </a:pPr>
            <a:r>
              <a:rPr lang="en-US" dirty="0" smtClean="0"/>
              <a:t>Named constants</a:t>
            </a:r>
          </a:p>
          <a:p>
            <a:pPr marL="0" indent="0">
              <a:buNone/>
            </a:pPr>
            <a:r>
              <a:rPr lang="en-US" dirty="0" smtClean="0"/>
              <a:t>Interface elements are implicitly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Constants are also implicitly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</a:t>
            </a:r>
          </a:p>
          <a:p>
            <a:pPr marL="457200" lvl="1" indent="0">
              <a:buNone/>
            </a:pPr>
            <a:r>
              <a:rPr lang="en-US" dirty="0" smtClean="0"/>
              <a:t>Methods are also implicitly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dirty="0" smtClean="0"/>
              <a:t> (means: specified only, no implementation provided…)</a:t>
            </a:r>
          </a:p>
          <a:p>
            <a:pPr marL="0" indent="0">
              <a:buNone/>
            </a:pPr>
            <a:r>
              <a:rPr lang="en-US" dirty="0" smtClean="0"/>
              <a:t>Cannot create instances of interfaces – they’re abstract and do not contain implementations of methods</a:t>
            </a:r>
          </a:p>
          <a:p>
            <a:pPr marL="457200" lvl="1" indent="0">
              <a:buNone/>
            </a:pPr>
            <a:r>
              <a:rPr lang="en-US" dirty="0" smtClean="0"/>
              <a:t>e.g., can’t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 c = new Comparable()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class can implement one or more interfaces: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Gadget implements Comparable{ … }</a:t>
            </a:r>
          </a:p>
          <a:p>
            <a:pPr marL="0" indent="0">
              <a:buNone/>
            </a:pPr>
            <a:r>
              <a:rPr lang="en-US" dirty="0" smtClean="0"/>
              <a:t>Semantics:</a:t>
            </a:r>
          </a:p>
          <a:p>
            <a:pPr marL="457200" lvl="1" indent="0">
              <a:buNone/>
            </a:pPr>
            <a:r>
              <a:rPr lang="en-US" dirty="0" smtClean="0"/>
              <a:t>The implementing class and its instances have the interface type(s) as well as the class type</a:t>
            </a:r>
          </a:p>
          <a:p>
            <a:pPr marL="457200" lvl="1" indent="0">
              <a:buNone/>
            </a:pPr>
            <a:r>
              <a:rPr lang="en-US" dirty="0" smtClean="0"/>
              <a:t>The class must provide or inherit an implementation of all methods defined in the interface(s)</a:t>
            </a:r>
          </a:p>
          <a:p>
            <a:pPr marL="914400" lvl="2" indent="0">
              <a:buNone/>
            </a:pPr>
            <a:r>
              <a:rPr lang="en-US" dirty="0" smtClean="0"/>
              <a:t>Approximately correct – need to fix for abstract classes (later)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4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interface defines a type, so we can declare variables and parameters of that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point: A variable with an interface type can refer to an object of </a:t>
            </a:r>
            <a:r>
              <a:rPr lang="en-US" i="1" dirty="0" smtClean="0"/>
              <a:t>any</a:t>
            </a:r>
            <a:r>
              <a:rPr lang="en-US" dirty="0" smtClean="0"/>
              <a:t> class implementing that type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 x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 y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/>
              <a:t>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both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9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is not new.  You’ve </a:t>
            </a:r>
            <a:r>
              <a:rPr lang="en-US" dirty="0" smtClean="0"/>
              <a:t>seen this </a:t>
            </a:r>
            <a:r>
              <a:rPr lang="en-US" dirty="0" smtClean="0"/>
              <a:t>with </a:t>
            </a:r>
            <a:r>
              <a:rPr lang="en-US" dirty="0" smtClean="0"/>
              <a:t>Java collections: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List {…}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List {…}</a:t>
            </a:r>
          </a:p>
          <a:p>
            <a:pPr marL="457200" lvl="1" indent="0">
              <a:buNone/>
            </a:pPr>
            <a:r>
              <a:rPr lang="en-US" sz="2000" dirty="0" smtClean="0"/>
              <a:t>(Generic types omitted </a:t>
            </a:r>
            <a:r>
              <a:rPr lang="en-US" sz="2000" dirty="0" smtClean="0"/>
              <a:t>for </a:t>
            </a:r>
            <a:r>
              <a:rPr lang="en-US" sz="2000" dirty="0" smtClean="0"/>
              <a:t>simplicity for now)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 code: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mangle(List victim) { … }</a:t>
            </a:r>
          </a:p>
          <a:p>
            <a:pPr marL="457200" lvl="1" indent="0">
              <a:buNone/>
            </a:pPr>
            <a:r>
              <a:rPr lang="en-US" dirty="0" smtClean="0"/>
              <a:t>Method argument can be anything that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(like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8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Provide interfaces for significant types / abstractions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code using interface types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 wherever possible; only use specific classes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 smtClean="0"/>
              <a:t> when you need to </a:t>
            </a:r>
            <a:r>
              <a:rPr lang="en-US" dirty="0" smtClean="0"/>
              <a:t>(</a:t>
            </a:r>
            <a:r>
              <a:rPr lang="en-US" dirty="0" smtClean="0"/>
              <a:t>creating new objects is the most obvious example)</a:t>
            </a:r>
          </a:p>
          <a:p>
            <a:pPr marL="457200" lvl="1" indent="0">
              <a:buNone/>
            </a:pPr>
            <a:r>
              <a:rPr lang="en-US" dirty="0" smtClean="0"/>
              <a:t>Allows code to work with different implementations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 providing classes with complete or partial interface implementation for direct use or </a:t>
            </a:r>
            <a:r>
              <a:rPr lang="en-US" dirty="0" err="1" smtClean="0"/>
              <a:t>subclassing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Both interfaces and classes are appropriate in various circumstances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501</TotalTime>
  <Words>441</Words>
  <Application>Microsoft Macintosh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</vt:lpstr>
      <vt:lpstr>CSE 331 Software Design &amp; Implementation</vt:lpstr>
      <vt:lpstr>Classes, Interfaces, Types</vt:lpstr>
      <vt:lpstr>Classes, Objects, and Java</vt:lpstr>
      <vt:lpstr>But…</vt:lpstr>
      <vt:lpstr>Java Interfaces</vt:lpstr>
      <vt:lpstr>Implementing Interfaces</vt:lpstr>
      <vt:lpstr>Using Interface Types</vt:lpstr>
      <vt:lpstr>Programming with Interface Types</vt:lpstr>
      <vt:lpstr>Guidelines for Interfaces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87</cp:revision>
  <cp:lastPrinted>2012-02-01T04:51:55Z</cp:lastPrinted>
  <dcterms:created xsi:type="dcterms:W3CDTF">2012-02-03T02:03:39Z</dcterms:created>
  <dcterms:modified xsi:type="dcterms:W3CDTF">2012-10-17T03:09:14Z</dcterms:modified>
</cp:coreProperties>
</file>