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85" r:id="rId2"/>
    <p:sldId id="316" r:id="rId3"/>
    <p:sldId id="317" r:id="rId4"/>
    <p:sldId id="286" r:id="rId5"/>
    <p:sldId id="287" r:id="rId6"/>
    <p:sldId id="288" r:id="rId7"/>
    <p:sldId id="289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97" r:id="rId16"/>
    <p:sldId id="298" r:id="rId17"/>
    <p:sldId id="299" r:id="rId18"/>
    <p:sldId id="300" r:id="rId19"/>
    <p:sldId id="301" r:id="rId20"/>
    <p:sldId id="302" r:id="rId21"/>
    <p:sldId id="303" r:id="rId22"/>
    <p:sldId id="304" r:id="rId23"/>
    <p:sldId id="308" r:id="rId24"/>
    <p:sldId id="309" r:id="rId25"/>
    <p:sldId id="310" r:id="rId26"/>
    <p:sldId id="311" r:id="rId27"/>
    <p:sldId id="312" r:id="rId28"/>
    <p:sldId id="313" r:id="rId29"/>
    <p:sldId id="314" r:id="rId30"/>
    <p:sldId id="315" r:id="rId31"/>
  </p:sldIdLst>
  <p:sldSz cx="9144000" cy="6858000" type="screen4x3"/>
  <p:notesSz cx="6934200" cy="9220200"/>
  <p:custDataLst>
    <p:tags r:id="rId3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FF0066"/>
    <a:srgbClr val="800080"/>
    <a:srgbClr val="FFFF00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14" autoAdjust="0"/>
    <p:restoredTop sz="84499" autoAdjust="0"/>
  </p:normalViewPr>
  <p:slideViewPr>
    <p:cSldViewPr>
      <p:cViewPr varScale="1">
        <p:scale>
          <a:sx n="127" d="100"/>
          <a:sy n="127" d="100"/>
        </p:scale>
        <p:origin x="-112" y="-3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6" d="100"/>
          <a:sy n="86" d="100"/>
        </p:scale>
        <p:origin x="-1908" y="-8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tags" Target="tags/tag1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311 Wi12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1</a:t>
            </a:r>
            <a:r>
              <a:rPr lang="en-US" dirty="0" smtClean="0"/>
              <a:t>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9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81038"/>
            <a:ext cx="4643437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32" y="4388908"/>
            <a:ext cx="5135500" cy="4163352"/>
          </a:xfrm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81038"/>
            <a:ext cx="4643437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32" y="4388908"/>
            <a:ext cx="5135500" cy="4163352"/>
          </a:xfrm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81038"/>
            <a:ext cx="4643437" cy="3481387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6432" y="4388908"/>
            <a:ext cx="5135500" cy="4163352"/>
          </a:xfrm>
          <a:ln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i.e., anything that satisfies</a:t>
            </a:r>
            <a:r>
              <a:rPr lang="en-US" baseline="0" dirty="0" smtClean="0"/>
              <a:t> the stronger specification also satisfies the weaker one, but not vice versa</a:t>
            </a:r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B stronger than A (any implementation satisfying</a:t>
            </a:r>
            <a:r>
              <a:rPr lang="en-US" baseline="0" dirty="0" smtClean="0"/>
              <a:t> B satisfies A, but not vice versa); possible values returned by B are a subset of those returned by A.  Stronger specification places more restriction on the value returned.</a:t>
            </a:r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dirty="0" smtClean="0"/>
              <a:t>C stronger.  Any</a:t>
            </a:r>
            <a:r>
              <a:rPr lang="en-US" baseline="0" dirty="0" smtClean="0"/>
              <a:t> implementation satisfying C will also satisfy A – C is defined on a larger set of inputs.</a:t>
            </a:r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057976" y="4388909"/>
            <a:ext cx="4823914" cy="350850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58900" y="922338"/>
            <a:ext cx="4214813" cy="31607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1057976" y="4388909"/>
            <a:ext cx="4823914" cy="3508508"/>
          </a:xfrm>
          <a:noFill/>
          <a:ln/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://java.sun.com/j2se/1.5.0/docs/api/java/lang/NullPointerException.html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image" Target="../media/image2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Hal Perkins</a:t>
            </a:r>
          </a:p>
          <a:p>
            <a:r>
              <a:rPr lang="en-US" dirty="0" smtClean="0"/>
              <a:t>Autumn 2012</a:t>
            </a:r>
            <a:endParaRPr lang="en-US" dirty="0" smtClean="0"/>
          </a:p>
          <a:p>
            <a:r>
              <a:rPr lang="en-US" dirty="0" smtClean="0"/>
              <a:t>Specifications</a:t>
            </a:r>
          </a:p>
          <a:p>
            <a:r>
              <a:rPr lang="en-US" sz="2000" dirty="0" smtClean="0"/>
              <a:t>(Slides by Mike Ernst)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6C098-13F0-41FA-8110-EA511399211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C</a:t>
            </a:r>
            <a:r>
              <a:rPr lang="en-GB" dirty="0" smtClean="0"/>
              <a:t>ode </a:t>
            </a:r>
            <a:r>
              <a:rPr lang="en-GB" dirty="0"/>
              <a:t>is ambiguous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lnSpcReduction="1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Code seems unambiguous and concrete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But which details of code's behavior are </a:t>
            </a:r>
            <a:r>
              <a:rPr lang="en-GB" dirty="0">
                <a:solidFill>
                  <a:srgbClr val="FF0000"/>
                </a:solidFill>
              </a:rPr>
              <a:t>essential</a:t>
            </a:r>
            <a:r>
              <a:rPr lang="en-GB" dirty="0"/>
              <a:t>, and which are </a:t>
            </a:r>
            <a:r>
              <a:rPr lang="en-GB" dirty="0" smtClean="0">
                <a:solidFill>
                  <a:srgbClr val="FF0000"/>
                </a:solidFill>
              </a:rPr>
              <a:t>incidental</a:t>
            </a:r>
            <a:r>
              <a:rPr lang="en-GB" dirty="0" smtClean="0"/>
              <a:t>?</a:t>
            </a:r>
            <a:endParaRPr lang="en-GB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Code invariably gets </a:t>
            </a:r>
            <a:r>
              <a:rPr lang="en-GB" dirty="0" smtClean="0"/>
              <a:t>rewritten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Client </a:t>
            </a:r>
            <a:r>
              <a:rPr lang="en-GB" dirty="0"/>
              <a:t>needs to know what they can rely on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W</a:t>
            </a:r>
            <a:r>
              <a:rPr lang="en-GB" dirty="0" smtClean="0"/>
              <a:t>hat </a:t>
            </a:r>
            <a:r>
              <a:rPr lang="en-GB" dirty="0"/>
              <a:t>properties will be maintained over time?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W</a:t>
            </a:r>
            <a:r>
              <a:rPr lang="en-GB" dirty="0" smtClean="0"/>
              <a:t>hat </a:t>
            </a:r>
            <a:r>
              <a:rPr lang="en-GB" dirty="0"/>
              <a:t>properties might be changed by future optimization, improved algorithms, or just bug fixes?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Implementer needs </a:t>
            </a:r>
            <a:r>
              <a:rPr lang="en-GB" dirty="0"/>
              <a:t>to know what features the client depends on, and which can be changed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84478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Comments are essential</a:t>
            </a:r>
            <a:endParaRPr lang="en-GB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lnSpcReduction="1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i="1" dirty="0" smtClean="0">
                <a:cs typeface="Times New Roman" pitchFamily="18" charset="0"/>
              </a:rPr>
              <a:t>Most comments convey only an informal, general </a:t>
            </a:r>
            <a:r>
              <a:rPr lang="en-GB" i="1" dirty="0">
                <a:cs typeface="Times New Roman" pitchFamily="18" charset="0"/>
              </a:rPr>
              <a:t>idea of what that the code does</a:t>
            </a:r>
            <a:r>
              <a:rPr lang="en-GB" i="1" dirty="0" smtClean="0">
                <a:cs typeface="Times New Roman" pitchFamily="18" charset="0"/>
              </a:rPr>
              <a:t>: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i="1" dirty="0">
              <a:cs typeface="Times New Roman" pitchFamily="18" charset="0"/>
            </a:endParaRPr>
          </a:p>
          <a:p>
            <a:pPr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b="1" i="1" dirty="0">
                <a:solidFill>
                  <a:srgbClr val="000000"/>
                </a:solidFill>
                <a:latin typeface="Courier 10 Pitch" pitchFamily="1" charset="0"/>
              </a:rPr>
              <a:t>    // This method checks if “part” appears as a </a:t>
            </a:r>
          </a:p>
          <a:p>
            <a:pPr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b="1" i="1" dirty="0">
                <a:solidFill>
                  <a:srgbClr val="000000"/>
                </a:solidFill>
                <a:latin typeface="Courier 10 Pitch" pitchFamily="1" charset="0"/>
              </a:rPr>
              <a:t>    // sub-sequence in “src”</a:t>
            </a:r>
          </a:p>
          <a:p>
            <a:pPr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b="1" i="1" dirty="0">
                <a:solidFill>
                  <a:srgbClr val="9C20EE"/>
                </a:solidFill>
                <a:latin typeface="Courier 10 Pitch" pitchFamily="1" charset="0"/>
              </a:rPr>
              <a:t>    boolean</a:t>
            </a:r>
            <a:r>
              <a:rPr lang="en-GB" sz="1800" b="1" i="1" dirty="0">
                <a:solidFill>
                  <a:srgbClr val="000000"/>
                </a:solidFill>
                <a:latin typeface="Courier 10 Pitch" pitchFamily="1" charset="0"/>
              </a:rPr>
              <a:t> sub(</a:t>
            </a:r>
            <a:r>
              <a:rPr lang="en-GB" sz="1800" b="1" i="1" dirty="0">
                <a:solidFill>
                  <a:srgbClr val="208920"/>
                </a:solidFill>
                <a:latin typeface="Courier 10 Pitch" pitchFamily="1" charset="0"/>
              </a:rPr>
              <a:t>List</a:t>
            </a:r>
            <a:r>
              <a:rPr lang="en-GB" sz="1800" b="1" i="1" dirty="0">
                <a:solidFill>
                  <a:srgbClr val="000000"/>
                </a:solidFill>
                <a:latin typeface="Courier 10 Pitch" pitchFamily="1" charset="0"/>
              </a:rPr>
              <a:t>&lt;?&gt; src, </a:t>
            </a:r>
            <a:r>
              <a:rPr lang="en-GB" sz="1800" b="1" i="1" dirty="0">
                <a:solidFill>
                  <a:srgbClr val="208920"/>
                </a:solidFill>
                <a:latin typeface="Courier 10 Pitch" pitchFamily="1" charset="0"/>
              </a:rPr>
              <a:t>List</a:t>
            </a:r>
            <a:r>
              <a:rPr lang="en-GB" sz="1800" b="1" i="1" dirty="0">
                <a:solidFill>
                  <a:srgbClr val="000000"/>
                </a:solidFill>
                <a:latin typeface="Courier 10 Pitch" pitchFamily="1" charset="0"/>
              </a:rPr>
              <a:t>&lt;?&gt; part) {</a:t>
            </a:r>
          </a:p>
          <a:p>
            <a:pPr lvl="2">
              <a:lnSpc>
                <a:spcPct val="97000"/>
              </a:lnSpc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dirty="0">
                <a:latin typeface="Courier 10 Pitch" pitchFamily="1" charset="0"/>
              </a:rPr>
              <a:t>...</a:t>
            </a:r>
          </a:p>
          <a:p>
            <a:pPr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dirty="0">
                <a:latin typeface="Courier 10 Pitch" pitchFamily="1" charset="0"/>
              </a:rPr>
              <a:t>   }</a:t>
            </a:r>
          </a:p>
          <a:p>
            <a:pPr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800" dirty="0">
              <a:latin typeface="Courier 10 Pitch" pitchFamily="1" charset="0"/>
            </a:endParaRP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i="1" dirty="0" smtClean="0">
                <a:cs typeface="Times New Roman" pitchFamily="18" charset="0"/>
              </a:rPr>
              <a:t>Problem:  ambiguity remains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900" i="1" dirty="0" smtClean="0">
                <a:cs typeface="Times New Roman" pitchFamily="18" charset="0"/>
              </a:rPr>
              <a:t>e.g</a:t>
            </a:r>
            <a:r>
              <a:rPr lang="en-GB" sz="2900" i="1" dirty="0">
                <a:cs typeface="Times New Roman" pitchFamily="18" charset="0"/>
              </a:rPr>
              <a:t>. what if src and part are both empty </a:t>
            </a:r>
            <a:r>
              <a:rPr lang="en-GB" sz="2900" i="1" dirty="0" smtClean="0">
                <a:cs typeface="Times New Roman" pitchFamily="18" charset="0"/>
              </a:rPr>
              <a:t>lists?</a:t>
            </a:r>
            <a:endParaRPr lang="en-GB" sz="2900" i="1" dirty="0">
              <a:cs typeface="Times New Roman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43243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 fontScale="9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From vague comments to specifications</a:t>
            </a:r>
            <a:endParaRPr lang="en-GB" dirty="0"/>
          </a:p>
        </p:txBody>
      </p:sp>
      <p:sp>
        <p:nvSpPr>
          <p:cNvPr id="1126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lnSpcReduction="1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b="1" i="1" dirty="0" smtClean="0">
                <a:cs typeface="Times New Roman" pitchFamily="18" charset="0"/>
              </a:rPr>
              <a:t>Properties of a specification:</a:t>
            </a:r>
            <a:endParaRPr lang="en-GB" b="1" i="1" dirty="0">
              <a:cs typeface="Times New Roman" pitchFamily="18" charset="0"/>
            </a:endParaRP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The client agrees to rely </a:t>
            </a:r>
            <a:r>
              <a:rPr lang="en-GB" i="1" dirty="0"/>
              <a:t>only</a:t>
            </a:r>
            <a:r>
              <a:rPr lang="en-GB" dirty="0"/>
              <a:t> on information in the description in their use of the part.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The </a:t>
            </a:r>
            <a:r>
              <a:rPr lang="en-GB" dirty="0" smtClean="0"/>
              <a:t>implementer </a:t>
            </a:r>
            <a:r>
              <a:rPr lang="en-GB" dirty="0"/>
              <a:t>of the part promises to support everything in the </a:t>
            </a:r>
            <a:r>
              <a:rPr lang="en-GB" dirty="0" smtClean="0"/>
              <a:t>description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otherwise </a:t>
            </a:r>
            <a:r>
              <a:rPr lang="en-GB" dirty="0"/>
              <a:t>is perfectly at liberty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b="1" i="1" dirty="0" smtClean="0">
                <a:cs typeface="Times New Roman" pitchFamily="18" charset="0"/>
              </a:rPr>
              <a:t>Sadly, much code lacks a specification</a:t>
            </a:r>
            <a:endParaRPr lang="en-GB" b="1" i="1" dirty="0">
              <a:cs typeface="Times New Roman" pitchFamily="18" charset="0"/>
            </a:endParaRP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Clients often work out what a method/class does in ambiguous cases by simply running it, then depending on the results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This leads to </a:t>
            </a:r>
            <a:r>
              <a:rPr lang="en-GB" dirty="0" smtClean="0"/>
              <a:t>bugs and to programs </a:t>
            </a:r>
            <a:r>
              <a:rPr lang="en-GB" dirty="0"/>
              <a:t>with unclear dependencies, reducing simplicity and flexibility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52442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Recall the sublist example</a:t>
            </a:r>
            <a:endParaRPr lang="en-GB" dirty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i="1" dirty="0" smtClean="0">
                <a:solidFill>
                  <a:srgbClr val="9C20EE"/>
                </a:solidFill>
                <a:latin typeface="Courier 10 Pitch" pitchFamily="1" charset="0"/>
              </a:rPr>
              <a:t>  </a:t>
            </a:r>
            <a:r>
              <a:rPr lang="en-GB" sz="2200" b="1" i="1" dirty="0">
                <a:solidFill>
                  <a:srgbClr val="9C20EE"/>
                </a:solidFill>
                <a:latin typeface="Courier 10 Pitch" pitchFamily="1" charset="0"/>
              </a:rPr>
              <a:t>T boolean</a:t>
            </a:r>
            <a:r>
              <a:rPr lang="en-GB" sz="2200" b="1" i="1" dirty="0">
                <a:solidFill>
                  <a:srgbClr val="000000"/>
                </a:solidFill>
                <a:latin typeface="Courier 10 Pitch" pitchFamily="1" charset="0"/>
              </a:rPr>
              <a:t> sub(</a:t>
            </a:r>
            <a:r>
              <a:rPr lang="en-GB" sz="2200" b="1" i="1" dirty="0">
                <a:solidFill>
                  <a:srgbClr val="208920"/>
                </a:solidFill>
                <a:latin typeface="Courier 10 Pitch" pitchFamily="1" charset="0"/>
              </a:rPr>
              <a:t>List</a:t>
            </a:r>
            <a:r>
              <a:rPr lang="en-GB" sz="2200" b="1" i="1" dirty="0">
                <a:solidFill>
                  <a:srgbClr val="000000"/>
                </a:solidFill>
                <a:latin typeface="Courier 10 Pitch" pitchFamily="1" charset="0"/>
              </a:rPr>
              <a:t>&lt;T&gt; src, </a:t>
            </a:r>
            <a:r>
              <a:rPr lang="en-GB" sz="2200" b="1" i="1" dirty="0">
                <a:solidFill>
                  <a:srgbClr val="208920"/>
                </a:solidFill>
                <a:latin typeface="Courier 10 Pitch" pitchFamily="1" charset="0"/>
              </a:rPr>
              <a:t>List</a:t>
            </a:r>
            <a:r>
              <a:rPr lang="en-GB" sz="2200" b="1" i="1" dirty="0">
                <a:solidFill>
                  <a:srgbClr val="000000"/>
                </a:solidFill>
                <a:latin typeface="Courier 10 Pitch" pitchFamily="1" charset="0"/>
              </a:rPr>
              <a:t>&lt;T&gt; part) {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dirty="0">
                <a:latin typeface="Courier 10 Pitch" pitchFamily="1" charset="0"/>
              </a:rPr>
              <a:t>      </a:t>
            </a:r>
            <a:r>
              <a:rPr lang="en-GB" sz="2200" b="1" dirty="0">
                <a:solidFill>
                  <a:srgbClr val="9C20EE"/>
                </a:solidFill>
                <a:latin typeface="Courier 10 Pitch" pitchFamily="1" charset="0"/>
              </a:rPr>
              <a:t>int</a:t>
            </a:r>
            <a:r>
              <a:rPr lang="en-GB" sz="2200" b="1" dirty="0">
                <a:latin typeface="Courier 10 Pitch" pitchFamily="1" charset="0"/>
              </a:rPr>
              <a:t> part_index </a:t>
            </a:r>
            <a:r>
              <a:rPr lang="en-GB" sz="2200" b="1" dirty="0">
                <a:solidFill>
                  <a:srgbClr val="000000"/>
                </a:solidFill>
                <a:latin typeface="Courier 10 Pitch" pitchFamily="1" charset="0"/>
              </a:rPr>
              <a:t>=</a:t>
            </a:r>
            <a:r>
              <a:rPr lang="en-GB" sz="2200" b="1" dirty="0">
                <a:latin typeface="Courier 10 Pitch" pitchFamily="1" charset="0"/>
              </a:rPr>
              <a:t> </a:t>
            </a:r>
            <a:r>
              <a:rPr lang="en-GB" sz="2200" b="1" dirty="0">
                <a:solidFill>
                  <a:srgbClr val="000000"/>
                </a:solidFill>
                <a:latin typeface="Courier 10 Pitch" pitchFamily="1" charset="0"/>
              </a:rPr>
              <a:t>0;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latin typeface="Courier 10 Pitch" pitchFamily="1" charset="0"/>
              </a:rPr>
              <a:t>      </a:t>
            </a:r>
            <a:r>
              <a:rPr lang="en-GB" sz="2200" b="1" dirty="0">
                <a:solidFill>
                  <a:srgbClr val="9C20EE"/>
                </a:solidFill>
                <a:latin typeface="Courier 10 Pitch" pitchFamily="1" charset="0"/>
              </a:rPr>
              <a:t>for</a:t>
            </a:r>
            <a:r>
              <a:rPr lang="en-GB" sz="2200" b="1" dirty="0">
                <a:latin typeface="Courier 10 Pitch" pitchFamily="1" charset="0"/>
              </a:rPr>
              <a:t> </a:t>
            </a:r>
            <a:r>
              <a:rPr lang="en-GB" sz="2200" b="1" dirty="0">
                <a:solidFill>
                  <a:srgbClr val="000000"/>
                </a:solidFill>
                <a:latin typeface="Courier 10 Pitch" pitchFamily="1" charset="0"/>
              </a:rPr>
              <a:t>(T</a:t>
            </a:r>
            <a:r>
              <a:rPr lang="en-GB" sz="2200" b="1" dirty="0">
                <a:latin typeface="Courier 10 Pitch" pitchFamily="1" charset="0"/>
              </a:rPr>
              <a:t> elt </a:t>
            </a:r>
            <a:r>
              <a:rPr lang="en-GB" sz="2200" b="1" dirty="0">
                <a:solidFill>
                  <a:srgbClr val="000000"/>
                </a:solidFill>
                <a:latin typeface="Courier 10 Pitch" pitchFamily="1" charset="0"/>
              </a:rPr>
              <a:t>:</a:t>
            </a:r>
            <a:r>
              <a:rPr lang="en-GB" sz="2200" b="1" dirty="0">
                <a:latin typeface="Courier 10 Pitch" pitchFamily="1" charset="0"/>
              </a:rPr>
              <a:t> src</a:t>
            </a:r>
            <a:r>
              <a:rPr lang="en-GB" sz="2200" b="1" dirty="0">
                <a:solidFill>
                  <a:srgbClr val="000000"/>
                </a:solidFill>
                <a:latin typeface="Courier 10 Pitch" pitchFamily="1" charset="0"/>
              </a:rPr>
              <a:t>) {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latin typeface="Courier 10 Pitch" pitchFamily="1" charset="0"/>
              </a:rPr>
              <a:t>          </a:t>
            </a:r>
            <a:r>
              <a:rPr lang="en-GB" sz="2200" b="1" dirty="0">
                <a:solidFill>
                  <a:srgbClr val="9C20EE"/>
                </a:solidFill>
                <a:latin typeface="Courier 10 Pitch" pitchFamily="1" charset="0"/>
              </a:rPr>
              <a:t>if</a:t>
            </a:r>
            <a:r>
              <a:rPr lang="en-GB" sz="2200" b="1" dirty="0">
                <a:latin typeface="Courier 10 Pitch" pitchFamily="1" charset="0"/>
              </a:rPr>
              <a:t> </a:t>
            </a:r>
            <a:r>
              <a:rPr lang="en-GB" sz="2200" b="1" dirty="0">
                <a:solidFill>
                  <a:srgbClr val="000000"/>
                </a:solidFill>
                <a:latin typeface="Courier 10 Pitch" pitchFamily="1" charset="0"/>
              </a:rPr>
              <a:t>(elt.</a:t>
            </a:r>
            <a:r>
              <a:rPr lang="en-GB" sz="2200" b="1" dirty="0">
                <a:latin typeface="Courier 10 Pitch" pitchFamily="1" charset="0"/>
              </a:rPr>
              <a:t>equals</a:t>
            </a:r>
            <a:r>
              <a:rPr lang="en-GB" sz="2200" b="1" dirty="0">
                <a:solidFill>
                  <a:srgbClr val="000000"/>
                </a:solidFill>
                <a:latin typeface="Courier 10 Pitch" pitchFamily="1" charset="0"/>
              </a:rPr>
              <a:t>(</a:t>
            </a:r>
            <a:r>
              <a:rPr lang="en-GB" sz="2200" b="1" dirty="0">
                <a:latin typeface="Courier 10 Pitch" pitchFamily="1" charset="0"/>
              </a:rPr>
              <a:t>part</a:t>
            </a:r>
            <a:r>
              <a:rPr lang="en-GB" sz="2200" b="1" dirty="0">
                <a:solidFill>
                  <a:srgbClr val="000000"/>
                </a:solidFill>
                <a:latin typeface="Courier 10 Pitch" pitchFamily="1" charset="0"/>
              </a:rPr>
              <a:t>.</a:t>
            </a:r>
            <a:r>
              <a:rPr lang="en-GB" sz="2200" b="1" dirty="0">
                <a:latin typeface="Courier 10 Pitch" pitchFamily="1" charset="0"/>
              </a:rPr>
              <a:t>get</a:t>
            </a:r>
            <a:r>
              <a:rPr lang="en-GB" sz="2200" b="1" dirty="0">
                <a:solidFill>
                  <a:srgbClr val="000000"/>
                </a:solidFill>
                <a:latin typeface="Courier 10 Pitch" pitchFamily="1" charset="0"/>
              </a:rPr>
              <a:t>(</a:t>
            </a:r>
            <a:r>
              <a:rPr lang="en-GB" sz="2200" b="1" dirty="0">
                <a:latin typeface="Courier 10 Pitch" pitchFamily="1" charset="0"/>
              </a:rPr>
              <a:t>part_index</a:t>
            </a:r>
            <a:r>
              <a:rPr lang="en-GB" sz="2200" b="1" dirty="0">
                <a:solidFill>
                  <a:srgbClr val="000000"/>
                </a:solidFill>
                <a:latin typeface="Courier 10 Pitch" pitchFamily="1" charset="0"/>
              </a:rPr>
              <a:t>))) {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latin typeface="Courier 10 Pitch" pitchFamily="1" charset="0"/>
              </a:rPr>
              <a:t>              part_index</a:t>
            </a:r>
            <a:r>
              <a:rPr lang="en-GB" sz="2200" b="1" dirty="0">
                <a:solidFill>
                  <a:srgbClr val="000000"/>
                </a:solidFill>
                <a:latin typeface="Courier 10 Pitch" pitchFamily="1" charset="0"/>
              </a:rPr>
              <a:t>++;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latin typeface="Courier 10 Pitch" pitchFamily="1" charset="0"/>
              </a:rPr>
              <a:t>              </a:t>
            </a:r>
            <a:r>
              <a:rPr lang="en-GB" sz="2200" b="1" dirty="0">
                <a:solidFill>
                  <a:srgbClr val="9C20EE"/>
                </a:solidFill>
                <a:latin typeface="Courier 10 Pitch" pitchFamily="1" charset="0"/>
              </a:rPr>
              <a:t>if</a:t>
            </a:r>
            <a:r>
              <a:rPr lang="en-GB" sz="2200" b="1" dirty="0">
                <a:latin typeface="Courier 10 Pitch" pitchFamily="1" charset="0"/>
              </a:rPr>
              <a:t> </a:t>
            </a:r>
            <a:r>
              <a:rPr lang="en-GB" sz="2200" b="1" dirty="0">
                <a:solidFill>
                  <a:srgbClr val="000000"/>
                </a:solidFill>
                <a:latin typeface="Courier 10 Pitch" pitchFamily="1" charset="0"/>
              </a:rPr>
              <a:t>(</a:t>
            </a:r>
            <a:r>
              <a:rPr lang="en-GB" sz="2200" b="1" dirty="0">
                <a:latin typeface="Courier 10 Pitch" pitchFamily="1" charset="0"/>
              </a:rPr>
              <a:t>part_index </a:t>
            </a:r>
            <a:r>
              <a:rPr lang="en-GB" sz="2200" b="1" dirty="0">
                <a:solidFill>
                  <a:srgbClr val="000000"/>
                </a:solidFill>
                <a:latin typeface="Courier 10 Pitch" pitchFamily="1" charset="0"/>
              </a:rPr>
              <a:t>==</a:t>
            </a:r>
            <a:r>
              <a:rPr lang="en-GB" sz="2200" b="1" dirty="0">
                <a:latin typeface="Courier 10 Pitch" pitchFamily="1" charset="0"/>
              </a:rPr>
              <a:t> part</a:t>
            </a:r>
            <a:r>
              <a:rPr lang="en-GB" sz="2200" b="1" dirty="0">
                <a:solidFill>
                  <a:srgbClr val="000000"/>
                </a:solidFill>
                <a:latin typeface="Courier 10 Pitch" pitchFamily="1" charset="0"/>
              </a:rPr>
              <a:t>.</a:t>
            </a:r>
            <a:r>
              <a:rPr lang="en-GB" sz="2200" b="1" dirty="0">
                <a:latin typeface="Courier 10 Pitch" pitchFamily="1" charset="0"/>
              </a:rPr>
              <a:t>size</a:t>
            </a:r>
            <a:r>
              <a:rPr lang="en-GB" sz="2200" b="1" dirty="0">
                <a:solidFill>
                  <a:srgbClr val="000000"/>
                </a:solidFill>
                <a:latin typeface="Courier 10 Pitch" pitchFamily="1" charset="0"/>
              </a:rPr>
              <a:t>()) {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latin typeface="Courier 10 Pitch" pitchFamily="1" charset="0"/>
              </a:rPr>
              <a:t>                  </a:t>
            </a:r>
            <a:r>
              <a:rPr lang="en-GB" sz="2200" b="1" dirty="0">
                <a:solidFill>
                  <a:srgbClr val="9C20EE"/>
                </a:solidFill>
                <a:latin typeface="Courier 10 Pitch" pitchFamily="1" charset="0"/>
              </a:rPr>
              <a:t>return</a:t>
            </a:r>
            <a:r>
              <a:rPr lang="en-GB" sz="2200" b="1" dirty="0">
                <a:latin typeface="Courier 10 Pitch" pitchFamily="1" charset="0"/>
              </a:rPr>
              <a:t> true</a:t>
            </a:r>
            <a:r>
              <a:rPr lang="en-GB" sz="2200" b="1" dirty="0">
                <a:solidFill>
                  <a:srgbClr val="000000"/>
                </a:solidFill>
                <a:latin typeface="Courier 10 Pitch" pitchFamily="1" charset="0"/>
              </a:rPr>
              <a:t>;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latin typeface="Courier 10 Pitch" pitchFamily="1" charset="0"/>
              </a:rPr>
              <a:t>              }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solidFill>
                  <a:srgbClr val="000000"/>
                </a:solidFill>
                <a:latin typeface="Courier 10 Pitch" pitchFamily="1" charset="0"/>
              </a:rPr>
              <a:t>          } </a:t>
            </a:r>
            <a:r>
              <a:rPr lang="en-GB" sz="2200" b="1" dirty="0">
                <a:solidFill>
                  <a:srgbClr val="9C20EE"/>
                </a:solidFill>
                <a:latin typeface="Courier 10 Pitch" pitchFamily="1" charset="0"/>
              </a:rPr>
              <a:t>else</a:t>
            </a:r>
            <a:r>
              <a:rPr lang="en-GB" sz="2200" b="1" dirty="0">
                <a:latin typeface="Courier 10 Pitch" pitchFamily="1" charset="0"/>
              </a:rPr>
              <a:t> </a:t>
            </a:r>
            <a:r>
              <a:rPr lang="en-GB" sz="2200" b="1" dirty="0">
                <a:solidFill>
                  <a:srgbClr val="000000"/>
                </a:solidFill>
                <a:latin typeface="Courier 10 Pitch" pitchFamily="1" charset="0"/>
              </a:rPr>
              <a:t>{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latin typeface="Courier 10 Pitch" pitchFamily="1" charset="0"/>
              </a:rPr>
              <a:t>              part_index </a:t>
            </a:r>
            <a:r>
              <a:rPr lang="en-GB" sz="2200" b="1" dirty="0">
                <a:solidFill>
                  <a:srgbClr val="000000"/>
                </a:solidFill>
                <a:latin typeface="Courier 10 Pitch" pitchFamily="1" charset="0"/>
              </a:rPr>
              <a:t>=</a:t>
            </a:r>
            <a:r>
              <a:rPr lang="en-GB" sz="2200" b="1" dirty="0">
                <a:latin typeface="Courier 10 Pitch" pitchFamily="1" charset="0"/>
              </a:rPr>
              <a:t> </a:t>
            </a:r>
            <a:r>
              <a:rPr lang="en-GB" sz="2200" b="1" dirty="0">
                <a:solidFill>
                  <a:srgbClr val="000000"/>
                </a:solidFill>
                <a:latin typeface="Courier 10 Pitch" pitchFamily="1" charset="0"/>
              </a:rPr>
              <a:t>0;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latin typeface="Courier 10 Pitch" pitchFamily="1" charset="0"/>
              </a:rPr>
              <a:t>          }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latin typeface="Courier 10 Pitch" pitchFamily="1" charset="0"/>
              </a:rPr>
              <a:t>      }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latin typeface="Courier 10 Pitch" pitchFamily="1" charset="0"/>
              </a:rPr>
              <a:t>      </a:t>
            </a:r>
            <a:r>
              <a:rPr lang="en-GB" sz="2200" b="1" dirty="0">
                <a:solidFill>
                  <a:srgbClr val="9C20EE"/>
                </a:solidFill>
                <a:latin typeface="Courier 10 Pitch" pitchFamily="1" charset="0"/>
              </a:rPr>
              <a:t>return</a:t>
            </a:r>
            <a:r>
              <a:rPr lang="en-GB" sz="2200" b="1" dirty="0">
                <a:latin typeface="Courier 10 Pitch" pitchFamily="1" charset="0"/>
              </a:rPr>
              <a:t> false</a:t>
            </a:r>
            <a:r>
              <a:rPr lang="en-GB" sz="2200" b="1" dirty="0">
                <a:solidFill>
                  <a:srgbClr val="000000"/>
                </a:solidFill>
                <a:latin typeface="Courier 10 Pitch" pitchFamily="1" charset="0"/>
              </a:rPr>
              <a:t>;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b="1" dirty="0">
                <a:latin typeface="Courier 10 Pitch" pitchFamily="1" charset="0"/>
              </a:rPr>
              <a:t>  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08797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A</a:t>
            </a:r>
            <a:r>
              <a:rPr lang="en-GB" dirty="0" smtClean="0"/>
              <a:t> </a:t>
            </a:r>
            <a:r>
              <a:rPr lang="en-GB" dirty="0"/>
              <a:t>more careful description of sub()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b="1" i="1" dirty="0">
                <a:solidFill>
                  <a:srgbClr val="000000"/>
                </a:solidFill>
                <a:latin typeface="Courier 10 Pitch" pitchFamily="1" charset="0"/>
              </a:rPr>
              <a:t>    // Check whether “part” appears as a 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b="1" i="1" dirty="0">
                <a:solidFill>
                  <a:srgbClr val="000000"/>
                </a:solidFill>
                <a:latin typeface="Courier 10 Pitch" pitchFamily="1" charset="0"/>
              </a:rPr>
              <a:t>    // sub-sequence in “src”.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800" b="1" i="1" dirty="0">
              <a:solidFill>
                <a:srgbClr val="000000"/>
              </a:solidFill>
              <a:latin typeface="Courier 10 Pitch" pitchFamily="1" charset="0"/>
            </a:endParaRP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needs to be given some </a:t>
            </a:r>
            <a:r>
              <a:rPr lang="en-GB" dirty="0" smtClean="0"/>
              <a:t>caveats (why?):</a:t>
            </a:r>
            <a:endParaRPr lang="en-GB" dirty="0"/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b="1" i="1" dirty="0">
                <a:solidFill>
                  <a:srgbClr val="000000"/>
                </a:solidFill>
                <a:latin typeface="Courier 10 Pitch" pitchFamily="1" charset="0"/>
              </a:rPr>
              <a:t>    // * src and part cannot be null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b="1" i="1" dirty="0">
                <a:solidFill>
                  <a:srgbClr val="000000"/>
                </a:solidFill>
                <a:latin typeface="Courier 10 Pitch" pitchFamily="1" charset="0"/>
              </a:rPr>
              <a:t>    // * If src is empty list, always returns false.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b="1" i="1" dirty="0">
                <a:solidFill>
                  <a:srgbClr val="000000"/>
                </a:solidFill>
                <a:latin typeface="Courier 10 Pitch" pitchFamily="1" charset="0"/>
              </a:rPr>
              <a:t>    // * Results may be unexpected if partial matches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b="1" i="1" dirty="0">
                <a:solidFill>
                  <a:srgbClr val="000000"/>
                </a:solidFill>
                <a:latin typeface="Courier 10 Pitch" pitchFamily="1" charset="0"/>
              </a:rPr>
              <a:t>    //   can happen right before a real match; e.g.,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b="1" i="1" dirty="0">
                <a:solidFill>
                  <a:srgbClr val="000000"/>
                </a:solidFill>
                <a:latin typeface="Courier 10 Pitch" pitchFamily="1" charset="0"/>
              </a:rPr>
              <a:t>    //   list (1,2,1,3) will not be identified as a </a:t>
            </a:r>
            <a:br>
              <a:rPr lang="en-GB" sz="1800" b="1" i="1" dirty="0">
                <a:solidFill>
                  <a:srgbClr val="000000"/>
                </a:solidFill>
                <a:latin typeface="Courier 10 Pitch" pitchFamily="1" charset="0"/>
              </a:rPr>
            </a:br>
            <a:r>
              <a:rPr lang="en-GB" sz="1800" b="1" i="1" dirty="0">
                <a:solidFill>
                  <a:srgbClr val="000000"/>
                </a:solidFill>
                <a:latin typeface="Courier 10 Pitch" pitchFamily="1" charset="0"/>
              </a:rPr>
              <a:t>    //   sub sequence of (1,2,1,2,1,3).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or replaced with a more detailed description: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b="1" i="1" dirty="0">
                <a:solidFill>
                  <a:srgbClr val="000000"/>
                </a:solidFill>
                <a:latin typeface="Courier 10 Pitch" pitchFamily="1" charset="0"/>
              </a:rPr>
              <a:t>    // This method scans the “src” list from beginning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b="1" i="1" dirty="0">
                <a:solidFill>
                  <a:srgbClr val="000000"/>
                </a:solidFill>
                <a:latin typeface="Courier 10 Pitch" pitchFamily="1" charset="0"/>
              </a:rPr>
              <a:t>    // to end, building up a match for “part”, and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b="1" i="1" dirty="0">
                <a:solidFill>
                  <a:srgbClr val="000000"/>
                </a:solidFill>
                <a:latin typeface="Courier 10 Pitch" pitchFamily="1" charset="0"/>
              </a:rPr>
              <a:t>    // resetting that match every time that...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17242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It’s better to </a:t>
            </a:r>
            <a:r>
              <a:rPr lang="en-GB" u="sng" dirty="0" smtClean="0"/>
              <a:t>simplify</a:t>
            </a:r>
            <a:r>
              <a:rPr lang="en-GB" dirty="0" smtClean="0"/>
              <a:t>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than </a:t>
            </a:r>
            <a:r>
              <a:rPr lang="en-GB" dirty="0" smtClean="0"/>
              <a:t>to </a:t>
            </a:r>
            <a:r>
              <a:rPr lang="en-GB" u="sng" dirty="0" smtClean="0"/>
              <a:t>describe</a:t>
            </a:r>
            <a:r>
              <a:rPr lang="en-GB" dirty="0" smtClean="0"/>
              <a:t> complexity</a:t>
            </a:r>
            <a:endParaRPr lang="en-GB" dirty="0"/>
          </a:p>
        </p:txBody>
      </p:sp>
      <p:sp>
        <p:nvSpPr>
          <p:cNvPr id="1331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76800"/>
          </a:xfrm>
          <a:ln/>
        </p:spPr>
        <p:txBody>
          <a:bodyPr>
            <a:normAutofit lnSpcReduction="10000"/>
          </a:bodyPr>
          <a:lstStyle/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 smtClean="0"/>
              <a:t>A complicated </a:t>
            </a:r>
            <a:r>
              <a:rPr lang="en-GB" dirty="0"/>
              <a:t>description suggests poor design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/>
              <a:t>Rewrite sub() to be more sensible, and easier to </a:t>
            </a:r>
            <a:r>
              <a:rPr lang="en-GB" dirty="0" smtClean="0"/>
              <a:t>describe:</a:t>
            </a:r>
          </a:p>
          <a:p>
            <a:pPr marL="457200" lvl="1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dirty="0" smtClean="0"/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800" b="1" i="1" dirty="0" smtClean="0">
                <a:solidFill>
                  <a:srgbClr val="000000"/>
                </a:solidFill>
                <a:latin typeface="Courier 10 Pitch" pitchFamily="1" charset="0"/>
              </a:rPr>
              <a:t>    </a:t>
            </a:r>
            <a:r>
              <a:rPr lang="en-GB" sz="1800" b="1" i="1" dirty="0">
                <a:solidFill>
                  <a:srgbClr val="000000"/>
                </a:solidFill>
                <a:latin typeface="Courier 10 Pitch" pitchFamily="1" charset="0"/>
              </a:rPr>
              <a:t>// returns true iff sequences A, B exist such that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800" b="1" i="1" dirty="0">
                <a:solidFill>
                  <a:srgbClr val="000000"/>
                </a:solidFill>
                <a:latin typeface="Courier 10 Pitch" pitchFamily="1" charset="0"/>
              </a:rPr>
              <a:t>    //   src = A : part : B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800" b="1" i="1" dirty="0">
                <a:solidFill>
                  <a:srgbClr val="000000"/>
                </a:solidFill>
                <a:latin typeface="Courier 10 Pitch" pitchFamily="1" charset="0"/>
              </a:rPr>
              <a:t>    // where “:” is sequence concatenation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sz="1800" b="1" i="1" dirty="0">
                <a:solidFill>
                  <a:srgbClr val="9C20EE"/>
                </a:solidFill>
                <a:latin typeface="Courier 10 Pitch" pitchFamily="1" charset="0"/>
              </a:rPr>
              <a:t>    boolean</a:t>
            </a:r>
            <a:r>
              <a:rPr lang="en-GB" sz="1800" b="1" i="1" dirty="0">
                <a:solidFill>
                  <a:srgbClr val="000000"/>
                </a:solidFill>
                <a:latin typeface="Courier 10 Pitch" pitchFamily="1" charset="0"/>
              </a:rPr>
              <a:t> sub(</a:t>
            </a:r>
            <a:r>
              <a:rPr lang="en-GB" sz="1800" b="1" i="1" dirty="0">
                <a:solidFill>
                  <a:srgbClr val="208920"/>
                </a:solidFill>
                <a:latin typeface="Courier 10 Pitch" pitchFamily="1" charset="0"/>
              </a:rPr>
              <a:t>List</a:t>
            </a:r>
            <a:r>
              <a:rPr lang="en-GB" sz="1800" b="1" i="1" dirty="0">
                <a:solidFill>
                  <a:srgbClr val="000000"/>
                </a:solidFill>
                <a:latin typeface="Courier 10 Pitch" pitchFamily="1" charset="0"/>
              </a:rPr>
              <a:t>&lt;?&gt; src, </a:t>
            </a:r>
            <a:r>
              <a:rPr lang="en-GB" sz="1800" b="1" i="1" dirty="0">
                <a:solidFill>
                  <a:srgbClr val="208920"/>
                </a:solidFill>
                <a:latin typeface="Courier 10 Pitch" pitchFamily="1" charset="0"/>
              </a:rPr>
              <a:t>List</a:t>
            </a:r>
            <a:r>
              <a:rPr lang="en-GB" sz="1800" b="1" i="1" dirty="0">
                <a:solidFill>
                  <a:srgbClr val="000000"/>
                </a:solidFill>
                <a:latin typeface="Courier 10 Pitch" pitchFamily="1" charset="0"/>
              </a:rPr>
              <a:t>&lt;?&gt; part)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dirty="0"/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 smtClean="0"/>
              <a:t>Mathematical </a:t>
            </a:r>
            <a:r>
              <a:rPr lang="en-GB" dirty="0"/>
              <a:t>flavor is not </a:t>
            </a:r>
            <a:r>
              <a:rPr lang="en-GB" dirty="0" smtClean="0"/>
              <a:t>(always) necessary</a:t>
            </a:r>
            <a:r>
              <a:rPr lang="en-GB" dirty="0"/>
              <a:t>, but can </a:t>
            </a:r>
            <a:r>
              <a:rPr lang="en-GB" dirty="0" smtClean="0"/>
              <a:t>(often) help </a:t>
            </a:r>
            <a:r>
              <a:rPr lang="en-GB" dirty="0"/>
              <a:t>avoid </a:t>
            </a:r>
            <a:r>
              <a:rPr lang="en-GB" dirty="0" smtClean="0"/>
              <a:t>ambiguity</a:t>
            </a:r>
          </a:p>
          <a:p>
            <a:pPr marL="0" indent="0"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 smtClean="0"/>
              <a:t>“Declarative” style </a:t>
            </a:r>
            <a:r>
              <a:rPr lang="en-GB" i="1" dirty="0" smtClean="0"/>
              <a:t>is</a:t>
            </a:r>
            <a:r>
              <a:rPr lang="en-GB" dirty="0" smtClean="0"/>
              <a:t> important – avoids reciting or depending on operational/implementation details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53273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S</a:t>
            </a:r>
            <a:r>
              <a:rPr lang="en-GB" dirty="0" smtClean="0"/>
              <a:t>neaky </a:t>
            </a:r>
            <a:r>
              <a:rPr lang="en-GB" dirty="0"/>
              <a:t>fringe benefit of specs #1</a:t>
            </a:r>
          </a:p>
        </p:txBody>
      </p:sp>
      <p:sp>
        <p:nvSpPr>
          <p:cNvPr id="1433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lnSpcReduction="1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The discipline of writing specifications changes the </a:t>
            </a:r>
            <a:r>
              <a:rPr lang="en-GB" dirty="0">
                <a:solidFill>
                  <a:srgbClr val="FF0000"/>
                </a:solidFill>
              </a:rPr>
              <a:t>incentive structure </a:t>
            </a:r>
            <a:r>
              <a:rPr lang="en-GB" dirty="0"/>
              <a:t>of coding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rewards code that is easy to describe and understand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punishes code that is hard to describe and understand (even if it is shorter or easier to write)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If you find yourself writing complicated specifications, it is an incentive to redesign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sub() code that does exactly the right thing may be slightly slower </a:t>
            </a:r>
            <a:r>
              <a:rPr lang="en-GB" dirty="0" smtClean="0"/>
              <a:t>than a </a:t>
            </a:r>
            <a:r>
              <a:rPr lang="en-GB" dirty="0"/>
              <a:t>hack that assumes no partial matches before true matches – but cost of forcing client to understand the details is too high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06668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E</a:t>
            </a:r>
            <a:r>
              <a:rPr lang="en-GB" dirty="0" smtClean="0"/>
              <a:t>xamples </a:t>
            </a:r>
            <a:r>
              <a:rPr lang="en-GB" dirty="0"/>
              <a:t>of specifications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Javadoc</a:t>
            </a:r>
            <a:endParaRPr lang="en-GB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Sometimes can be daunting; get </a:t>
            </a:r>
            <a:r>
              <a:rPr lang="en-GB" dirty="0"/>
              <a:t>used to </a:t>
            </a:r>
            <a:r>
              <a:rPr lang="en-GB" dirty="0" smtClean="0"/>
              <a:t>using it</a:t>
            </a:r>
            <a:endParaRPr lang="en-GB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Javadoc convention for writing specifications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method prototype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text description of method</a:t>
            </a:r>
          </a:p>
          <a:p>
            <a:pPr lvl="1">
              <a:buClr>
                <a:schemeClr val="tx1"/>
              </a:buCl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>
                <a:solidFill>
                  <a:srgbClr val="FF0000"/>
                </a:solidFill>
              </a:rPr>
              <a:t>param</a:t>
            </a:r>
            <a:r>
              <a:rPr lang="en-GB" dirty="0" smtClean="0"/>
              <a:t>:  description </a:t>
            </a:r>
            <a:r>
              <a:rPr lang="en-GB" dirty="0"/>
              <a:t>of what gets passed in</a:t>
            </a:r>
          </a:p>
          <a:p>
            <a:pPr lvl="1">
              <a:buClr>
                <a:schemeClr val="tx1"/>
              </a:buCl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>
                <a:solidFill>
                  <a:srgbClr val="FF0000"/>
                </a:solidFill>
              </a:rPr>
              <a:t>returns</a:t>
            </a:r>
            <a:r>
              <a:rPr lang="en-GB" dirty="0" smtClean="0"/>
              <a:t>:  </a:t>
            </a:r>
            <a:r>
              <a:rPr lang="en-GB" dirty="0"/>
              <a:t>description of what gets returned</a:t>
            </a:r>
          </a:p>
          <a:p>
            <a:pPr lvl="1">
              <a:buClr>
                <a:schemeClr val="tx1"/>
              </a:buCl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>
                <a:solidFill>
                  <a:srgbClr val="FF0000"/>
                </a:solidFill>
              </a:rPr>
              <a:t>throws</a:t>
            </a:r>
            <a:r>
              <a:rPr lang="en-GB" dirty="0" smtClean="0"/>
              <a:t>:  list of exceptions </a:t>
            </a:r>
            <a:r>
              <a:rPr lang="en-GB" dirty="0"/>
              <a:t>that may occur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928132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E</a:t>
            </a:r>
            <a:r>
              <a:rPr lang="en-GB" dirty="0" smtClean="0"/>
              <a:t>xample</a:t>
            </a:r>
            <a:r>
              <a:rPr lang="en-GB" dirty="0"/>
              <a:t>: Javadoc for String.contains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92500" lnSpcReduction="20000"/>
          </a:bodyPr>
          <a:lstStyle/>
          <a:p>
            <a:pPr indent="-195843">
              <a:lnSpc>
                <a:spcPct val="97000"/>
              </a:lnSpc>
              <a:spcAft>
                <a:spcPts val="511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500" b="1" i="1" dirty="0" smtClean="0">
                <a:solidFill>
                  <a:srgbClr val="000000"/>
                </a:solidFill>
                <a:latin typeface="Courier 10 Pitch" pitchFamily="1" charset="0"/>
              </a:rPr>
              <a:t>public </a:t>
            </a:r>
            <a:r>
              <a:rPr lang="en-GB" sz="2500" b="1" i="1" dirty="0">
                <a:solidFill>
                  <a:srgbClr val="000000"/>
                </a:solidFill>
                <a:latin typeface="Courier 10 Pitch" pitchFamily="1" charset="0"/>
              </a:rPr>
              <a:t>boolean contains(</a:t>
            </a:r>
            <a:r>
              <a:rPr lang="en-GB" sz="2500" b="1" i="1" u="sng" dirty="0">
                <a:solidFill>
                  <a:srgbClr val="00B0F0"/>
                </a:solidFill>
                <a:latin typeface="Courier 10 Pitch" pitchFamily="1" charset="0"/>
              </a:rPr>
              <a:t>CharSequence</a:t>
            </a:r>
            <a:r>
              <a:rPr lang="en-GB" sz="2500" b="1" i="1" dirty="0">
                <a:solidFill>
                  <a:srgbClr val="000000"/>
                </a:solidFill>
                <a:latin typeface="Courier 10 Pitch" pitchFamily="1" charset="0"/>
              </a:rPr>
              <a:t> s)</a:t>
            </a:r>
          </a:p>
          <a:p>
            <a:pPr indent="-195843">
              <a:spcAft>
                <a:spcPts val="511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500" b="1" i="1" dirty="0">
                <a:solidFill>
                  <a:srgbClr val="000000"/>
                </a:solidFill>
              </a:rPr>
              <a:t>Returns true if and only if this string contains the specified sequence of char values. </a:t>
            </a:r>
          </a:p>
          <a:p>
            <a:pPr indent="-195843">
              <a:spcAft>
                <a:spcPts val="522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500" b="1" i="1" dirty="0">
                <a:solidFill>
                  <a:srgbClr val="000000"/>
                </a:solidFill>
              </a:rPr>
              <a:t>Parameters:</a:t>
            </a:r>
          </a:p>
          <a:p>
            <a:pPr indent="-195843">
              <a:lnSpc>
                <a:spcPct val="94000"/>
              </a:lnSpc>
              <a:spcAft>
                <a:spcPts val="522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500" b="1" i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GB" sz="2500" b="1" i="1" dirty="0" smtClean="0">
                <a:solidFill>
                  <a:srgbClr val="000000"/>
                </a:solidFill>
                <a:latin typeface="Courier New" pitchFamily="49" charset="0"/>
              </a:rPr>
              <a:t>s</a:t>
            </a:r>
            <a:r>
              <a:rPr lang="en-GB" sz="2500" b="1" i="1" dirty="0" smtClean="0">
                <a:solidFill>
                  <a:srgbClr val="000000"/>
                </a:solidFill>
              </a:rPr>
              <a:t>- </a:t>
            </a:r>
            <a:r>
              <a:rPr lang="en-GB" sz="2500" b="1" i="1" dirty="0">
                <a:solidFill>
                  <a:srgbClr val="000000"/>
                </a:solidFill>
              </a:rPr>
              <a:t>the sequence to search for </a:t>
            </a:r>
          </a:p>
          <a:p>
            <a:pPr indent="-195843">
              <a:spcAft>
                <a:spcPts val="522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500" b="1" i="1" dirty="0">
                <a:solidFill>
                  <a:srgbClr val="000000"/>
                </a:solidFill>
              </a:rPr>
              <a:t>Returns:</a:t>
            </a:r>
          </a:p>
          <a:p>
            <a:pPr indent="-195843">
              <a:spcAft>
                <a:spcPts val="522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500" b="1" i="1" dirty="0">
                <a:solidFill>
                  <a:srgbClr val="000000"/>
                </a:solidFill>
              </a:rPr>
              <a:t>	</a:t>
            </a:r>
            <a:r>
              <a:rPr lang="en-GB" sz="2500" b="1" i="1" dirty="0" smtClean="0">
                <a:solidFill>
                  <a:srgbClr val="000000"/>
                </a:solidFill>
              </a:rPr>
              <a:t>true </a:t>
            </a:r>
            <a:r>
              <a:rPr lang="en-GB" sz="2500" b="1" i="1" dirty="0">
                <a:solidFill>
                  <a:srgbClr val="000000"/>
                </a:solidFill>
              </a:rPr>
              <a:t>if this string contains </a:t>
            </a:r>
            <a:r>
              <a:rPr lang="en-GB" sz="2500" b="1" i="1" dirty="0">
                <a:solidFill>
                  <a:srgbClr val="000000"/>
                </a:solidFill>
                <a:latin typeface="Courier New" pitchFamily="49" charset="0"/>
              </a:rPr>
              <a:t>s</a:t>
            </a:r>
            <a:r>
              <a:rPr lang="en-GB" sz="2500" b="1" i="1" dirty="0">
                <a:solidFill>
                  <a:srgbClr val="000000"/>
                </a:solidFill>
              </a:rPr>
              <a:t>, false otherwise </a:t>
            </a:r>
          </a:p>
          <a:p>
            <a:pPr indent="-195843">
              <a:spcAft>
                <a:spcPts val="522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500" b="1" i="1" dirty="0">
                <a:solidFill>
                  <a:srgbClr val="000000"/>
                </a:solidFill>
              </a:rPr>
              <a:t>Throws</a:t>
            </a:r>
            <a:r>
              <a:rPr lang="en-GB" sz="2500" b="1" i="1" dirty="0" smtClean="0">
                <a:solidFill>
                  <a:srgbClr val="000000"/>
                </a:solidFill>
              </a:rPr>
              <a:t>:</a:t>
            </a:r>
          </a:p>
          <a:p>
            <a:pPr indent="-195843">
              <a:spcAft>
                <a:spcPts val="522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500" b="1" i="1" dirty="0">
                <a:solidFill>
                  <a:srgbClr val="000000"/>
                </a:solidFill>
              </a:rPr>
              <a:t>	</a:t>
            </a:r>
            <a:r>
              <a:rPr lang="en-GB" sz="2500" b="1" i="1" u="sng" dirty="0" smtClean="0">
                <a:solidFill>
                  <a:srgbClr val="00B0F0"/>
                </a:solidFill>
              </a:rPr>
              <a:t>NullPointerException</a:t>
            </a:r>
            <a:endParaRPr lang="en-GB" sz="2500" b="1" i="1" u="sng" dirty="0">
              <a:solidFill>
                <a:srgbClr val="00B0F0"/>
              </a:solidFill>
              <a:hlinkClick r:id="rId3"/>
            </a:endParaRPr>
          </a:p>
          <a:p>
            <a:pPr indent="-195843">
              <a:spcAft>
                <a:spcPts val="522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500" b="1" i="1" dirty="0">
                <a:solidFill>
                  <a:srgbClr val="000000"/>
                </a:solidFill>
              </a:rPr>
              <a:t>Since:</a:t>
            </a:r>
          </a:p>
          <a:p>
            <a:pPr indent="-195843">
              <a:spcAft>
                <a:spcPts val="511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500" b="1" i="1" dirty="0" smtClean="0">
                <a:solidFill>
                  <a:srgbClr val="000000"/>
                </a:solidFill>
              </a:rPr>
              <a:t>	1.5 </a:t>
            </a:r>
            <a:endParaRPr lang="en-GB" sz="2500" b="1" i="1" dirty="0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7689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CSE 331 </a:t>
            </a:r>
            <a:r>
              <a:rPr lang="en-GB" dirty="0"/>
              <a:t>specifications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495800"/>
          </a:xfrm>
          <a:ln/>
        </p:spPr>
        <p:txBody>
          <a:bodyPr>
            <a:normAutofit fontScale="925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/>
              <a:t>The </a:t>
            </a:r>
            <a:r>
              <a:rPr lang="en-GB" dirty="0" smtClean="0">
                <a:solidFill>
                  <a:srgbClr val="00AE00"/>
                </a:solidFill>
              </a:rPr>
              <a:t>precondition</a:t>
            </a:r>
            <a:r>
              <a:rPr lang="en-GB" dirty="0" smtClean="0"/>
              <a:t>: </a:t>
            </a:r>
            <a:r>
              <a:rPr lang="en-GB" dirty="0"/>
              <a:t>constraints that hold before the method is called (if not, all bets are off)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 smtClean="0">
                <a:solidFill>
                  <a:srgbClr val="FF0000"/>
                </a:solidFill>
              </a:rPr>
              <a:t>requires</a:t>
            </a:r>
            <a:r>
              <a:rPr lang="en-GB" dirty="0" smtClean="0"/>
              <a:t>:  spells </a:t>
            </a:r>
            <a:r>
              <a:rPr lang="en-GB" dirty="0"/>
              <a:t>out any obligations on client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/>
              <a:t>The </a:t>
            </a:r>
            <a:r>
              <a:rPr lang="en-GB" dirty="0" err="1" smtClean="0">
                <a:solidFill>
                  <a:srgbClr val="00AE00"/>
                </a:solidFill>
              </a:rPr>
              <a:t>postcondition</a:t>
            </a:r>
            <a:r>
              <a:rPr lang="en-GB" dirty="0" smtClean="0"/>
              <a:t>: </a:t>
            </a:r>
            <a:r>
              <a:rPr lang="en-GB" dirty="0"/>
              <a:t>constraints that hold after the method is called (if the precondition held)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 smtClean="0">
                <a:solidFill>
                  <a:srgbClr val="FF0000"/>
                </a:solidFill>
              </a:rPr>
              <a:t>modifies</a:t>
            </a:r>
            <a:r>
              <a:rPr lang="en-GB" dirty="0" smtClean="0"/>
              <a:t>:  lists </a:t>
            </a:r>
            <a:r>
              <a:rPr lang="en-GB" dirty="0"/>
              <a:t>objects that may be affected by method; any object not listed is guaranteed to be untouched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 smtClean="0">
                <a:solidFill>
                  <a:srgbClr val="FF0000"/>
                </a:solidFill>
              </a:rPr>
              <a:t>throws</a:t>
            </a:r>
            <a:r>
              <a:rPr lang="en-GB" dirty="0" smtClean="0"/>
              <a:t>:  lists </a:t>
            </a:r>
            <a:r>
              <a:rPr lang="en-GB" dirty="0"/>
              <a:t>possible </a:t>
            </a:r>
            <a:r>
              <a:rPr lang="en-GB" dirty="0" smtClean="0"/>
              <a:t>exceptions (Javadoc uses this too)</a:t>
            </a:r>
            <a:endParaRPr lang="en-GB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 smtClean="0">
                <a:solidFill>
                  <a:srgbClr val="FF0000"/>
                </a:solidFill>
              </a:rPr>
              <a:t>effects</a:t>
            </a:r>
            <a:r>
              <a:rPr lang="en-GB" dirty="0" smtClean="0"/>
              <a:t>:  gives </a:t>
            </a:r>
            <a:r>
              <a:rPr lang="en-GB" dirty="0"/>
              <a:t>guarantees on the final state of modified objects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GB" dirty="0" smtClean="0">
                <a:solidFill>
                  <a:srgbClr val="FF0000"/>
                </a:solidFill>
              </a:rPr>
              <a:t>returns</a:t>
            </a:r>
            <a:r>
              <a:rPr lang="en-GB" dirty="0" smtClean="0"/>
              <a:t>:  describes </a:t>
            </a:r>
            <a:r>
              <a:rPr lang="en-GB" dirty="0"/>
              <a:t>return </a:t>
            </a:r>
            <a:r>
              <a:rPr lang="en-GB" dirty="0" smtClean="0"/>
              <a:t>value (Javadoc uses this too)</a:t>
            </a:r>
            <a:endParaRPr lang="en-GB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51698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Goals of Software System Building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Building the right system</a:t>
            </a:r>
          </a:p>
          <a:p>
            <a:pPr lvl="1"/>
            <a:r>
              <a:rPr lang="en-US" dirty="0" smtClean="0"/>
              <a:t>Does the program meet the user’s needs?</a:t>
            </a:r>
          </a:p>
          <a:p>
            <a:pPr lvl="1"/>
            <a:r>
              <a:rPr lang="en-US" dirty="0" smtClean="0"/>
              <a:t>Determining this is usually called </a:t>
            </a:r>
            <a:r>
              <a:rPr lang="en-US" i="1" dirty="0" smtClean="0">
                <a:solidFill>
                  <a:srgbClr val="FF0000"/>
                </a:solidFill>
              </a:rPr>
              <a:t>validation</a:t>
            </a:r>
          </a:p>
          <a:p>
            <a:r>
              <a:rPr lang="en-US" dirty="0" smtClean="0"/>
              <a:t>Building the system right</a:t>
            </a:r>
          </a:p>
          <a:p>
            <a:pPr lvl="1"/>
            <a:r>
              <a:rPr lang="en-US" dirty="0" smtClean="0"/>
              <a:t>Does the program meet the specification?</a:t>
            </a:r>
          </a:p>
          <a:p>
            <a:pPr lvl="1"/>
            <a:r>
              <a:rPr lang="en-US" dirty="0" smtClean="0"/>
              <a:t>Determining this is usually called </a:t>
            </a:r>
            <a:r>
              <a:rPr lang="en-US" i="1" dirty="0" smtClean="0">
                <a:solidFill>
                  <a:srgbClr val="FF0000"/>
                </a:solidFill>
              </a:rPr>
              <a:t>verification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endParaRPr lang="en-US" dirty="0"/>
          </a:p>
          <a:p>
            <a:r>
              <a:rPr lang="en-US" dirty="0" smtClean="0"/>
              <a:t>CSE 331: the second goal is the focus – creating a correctly functioning artifact</a:t>
            </a:r>
          </a:p>
          <a:p>
            <a:pPr lvl="1"/>
            <a:r>
              <a:rPr lang="en-US" dirty="0" smtClean="0"/>
              <a:t>It’s surprisingly hard to specify, design, implement, test, and debug even simple programs</a:t>
            </a:r>
          </a:p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115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1</a:t>
            </a:r>
            <a:endParaRPr lang="en-US" dirty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14726" indent="-414726">
              <a:lnSpc>
                <a:spcPct val="83000"/>
              </a:lnSpc>
              <a:buNone/>
              <a:tabLst>
                <a:tab pos="414726" algn="l"/>
              </a:tabLst>
            </a:pPr>
            <a:r>
              <a:rPr lang="en-US" sz="2000" b="1" dirty="0" smtClean="0"/>
              <a:t>static </a:t>
            </a:r>
            <a:r>
              <a:rPr lang="en-US" sz="2000" b="1" dirty="0"/>
              <a:t>int test(List&lt;T&gt; lst, T oldelt, T newelt)</a:t>
            </a:r>
            <a:br>
              <a:rPr lang="en-US" sz="2000" b="1" dirty="0"/>
            </a:br>
            <a:endParaRPr lang="en-US" sz="900" b="1" dirty="0"/>
          </a:p>
          <a:p>
            <a:pPr marL="414726" indent="-414726">
              <a:lnSpc>
                <a:spcPct val="63000"/>
              </a:lnSpc>
              <a:buNone/>
              <a:tabLst>
                <a:tab pos="414726" algn="l"/>
              </a:tabLst>
            </a:pPr>
            <a:r>
              <a:rPr lang="en-US" sz="2000" dirty="0" smtClean="0"/>
              <a:t>       </a:t>
            </a:r>
            <a:r>
              <a:rPr lang="en-US" sz="2000" b="1" dirty="0" smtClean="0">
                <a:solidFill>
                  <a:srgbClr val="FF0000"/>
                </a:solidFill>
              </a:rPr>
              <a:t>requires</a:t>
            </a:r>
            <a:r>
              <a:rPr lang="en-US" sz="2000" dirty="0" smtClean="0"/>
              <a:t> </a:t>
            </a:r>
            <a:r>
              <a:rPr lang="en-US" sz="2000" dirty="0"/>
              <a:t>	lst, </a:t>
            </a:r>
            <a:r>
              <a:rPr lang="en-US" sz="2000" dirty="0" smtClean="0"/>
              <a:t>oldelt, </a:t>
            </a:r>
            <a:r>
              <a:rPr lang="en-US" sz="2000" dirty="0"/>
              <a:t>and newelt are </a:t>
            </a:r>
            <a:r>
              <a:rPr lang="en-US" sz="2000" dirty="0" smtClean="0"/>
              <a:t>non-null.</a:t>
            </a:r>
          </a:p>
          <a:p>
            <a:pPr marL="414726" indent="-414726">
              <a:lnSpc>
                <a:spcPct val="63000"/>
              </a:lnSpc>
              <a:buNone/>
              <a:tabLst>
                <a:tab pos="414726" algn="l"/>
              </a:tabLst>
            </a:pPr>
            <a:r>
              <a:rPr lang="en-US" sz="2000" dirty="0"/>
              <a:t>	</a:t>
            </a:r>
            <a:r>
              <a:rPr lang="en-US" sz="2000" dirty="0" smtClean="0"/>
              <a:t>		oldelt </a:t>
            </a:r>
            <a:r>
              <a:rPr lang="en-US" sz="2000" dirty="0"/>
              <a:t>occurs in </a:t>
            </a:r>
            <a:r>
              <a:rPr lang="en-US" sz="2000" dirty="0" smtClean="0"/>
              <a:t>lst.</a:t>
            </a:r>
            <a:r>
              <a:rPr lang="en-US" sz="2000" dirty="0"/>
              <a:t/>
            </a:r>
            <a:br>
              <a:rPr lang="en-US" sz="2000" dirty="0"/>
            </a:br>
            <a:endParaRPr lang="en-US" sz="900" dirty="0"/>
          </a:p>
          <a:p>
            <a:pPr marL="414726" indent="-414726">
              <a:lnSpc>
                <a:spcPct val="63000"/>
              </a:lnSpc>
              <a:buNone/>
              <a:tabLst>
                <a:tab pos="414726" algn="l"/>
              </a:tabLst>
            </a:pPr>
            <a:r>
              <a:rPr lang="en-US" sz="2000" dirty="0"/>
              <a:t>  </a:t>
            </a:r>
            <a:r>
              <a:rPr lang="en-US" sz="2000" dirty="0" smtClean="0"/>
              <a:t>     </a:t>
            </a:r>
            <a:r>
              <a:rPr lang="en-US" sz="2000" b="1" dirty="0" smtClean="0">
                <a:solidFill>
                  <a:srgbClr val="FF0000"/>
                </a:solidFill>
              </a:rPr>
              <a:t>modifies</a:t>
            </a:r>
            <a:r>
              <a:rPr lang="en-US" sz="2000" dirty="0" smtClean="0"/>
              <a:t> </a:t>
            </a:r>
            <a:r>
              <a:rPr lang="en-US" sz="2000" dirty="0"/>
              <a:t>	lst</a:t>
            </a:r>
            <a:br>
              <a:rPr lang="en-US" sz="2000" dirty="0"/>
            </a:br>
            <a:endParaRPr lang="en-US" sz="900" dirty="0"/>
          </a:p>
          <a:p>
            <a:pPr marL="414726" indent="-414726">
              <a:lnSpc>
                <a:spcPct val="73000"/>
              </a:lnSpc>
              <a:buNone/>
              <a:tabLst>
                <a:tab pos="414726" algn="l"/>
              </a:tabLst>
            </a:pPr>
            <a:r>
              <a:rPr lang="en-US" sz="2000" dirty="0"/>
              <a:t>  </a:t>
            </a:r>
            <a:r>
              <a:rPr lang="en-US" sz="2000" dirty="0" smtClean="0"/>
              <a:t>     </a:t>
            </a:r>
            <a:r>
              <a:rPr lang="en-US" sz="2000" b="1" dirty="0" smtClean="0">
                <a:solidFill>
                  <a:srgbClr val="FF0000"/>
                </a:solidFill>
              </a:rPr>
              <a:t>effects</a:t>
            </a:r>
            <a:r>
              <a:rPr lang="en-US" sz="2000" dirty="0" smtClean="0"/>
              <a:t> </a:t>
            </a:r>
            <a:r>
              <a:rPr lang="en-US" sz="2000" dirty="0"/>
              <a:t>	</a:t>
            </a:r>
            <a:r>
              <a:rPr lang="en-US" sz="2000" dirty="0" smtClean="0"/>
              <a:t>change </a:t>
            </a:r>
            <a:r>
              <a:rPr lang="en-US" sz="2000" dirty="0"/>
              <a:t>the first occurrence of oldelt in lst to newelt</a:t>
            </a:r>
            <a:br>
              <a:rPr lang="en-US" sz="2000" dirty="0"/>
            </a:br>
            <a:r>
              <a:rPr lang="en-US" sz="2000" dirty="0"/>
              <a:t> 			&amp; makes no other changes to lst</a:t>
            </a:r>
            <a:br>
              <a:rPr lang="en-US" sz="2000" dirty="0"/>
            </a:br>
            <a:endParaRPr lang="en-US" sz="1000" dirty="0"/>
          </a:p>
          <a:p>
            <a:pPr marL="414726" indent="-414726">
              <a:lnSpc>
                <a:spcPct val="63000"/>
              </a:lnSpc>
              <a:buNone/>
              <a:tabLst>
                <a:tab pos="414726" algn="l"/>
              </a:tabLst>
            </a:pPr>
            <a:r>
              <a:rPr lang="en-US" sz="2000" dirty="0" smtClean="0"/>
              <a:t>       </a:t>
            </a:r>
            <a:r>
              <a:rPr lang="en-US" sz="2000" b="1" dirty="0" smtClean="0">
                <a:solidFill>
                  <a:srgbClr val="FF0000"/>
                </a:solidFill>
              </a:rPr>
              <a:t>returns</a:t>
            </a:r>
            <a:r>
              <a:rPr lang="en-US" sz="2000" dirty="0" smtClean="0"/>
              <a:t> </a:t>
            </a:r>
            <a:r>
              <a:rPr lang="en-US" sz="2000" dirty="0"/>
              <a:t>	the position of the element </a:t>
            </a:r>
            <a:r>
              <a:rPr lang="en-US" sz="2000" dirty="0" smtClean="0"/>
              <a:t>in </a:t>
            </a:r>
            <a:r>
              <a:rPr lang="en-US" sz="2000" dirty="0"/>
              <a:t>lst that was </a:t>
            </a:r>
            <a:r>
              <a:rPr lang="en-US" sz="2000" dirty="0" err="1"/>
              <a:t>oldelt</a:t>
            </a:r>
            <a:r>
              <a:rPr lang="en-US" sz="2000" dirty="0"/>
              <a:t> </a:t>
            </a:r>
            <a:r>
              <a:rPr lang="en-US" sz="2000" dirty="0" smtClean="0"/>
              <a:t>and</a:t>
            </a:r>
            <a:br>
              <a:rPr lang="en-US" sz="2000" dirty="0" smtClean="0"/>
            </a:br>
            <a:r>
              <a:rPr lang="en-US" sz="2000" dirty="0" smtClean="0"/>
              <a:t>			is </a:t>
            </a:r>
            <a:r>
              <a:rPr lang="en-US" sz="2000" dirty="0"/>
              <a:t>now newelt</a:t>
            </a:r>
            <a:br>
              <a:rPr lang="en-US" sz="2000" dirty="0"/>
            </a:br>
            <a:endParaRPr lang="en-US" sz="1800" b="1" i="1" dirty="0">
              <a:solidFill>
                <a:srgbClr val="800080"/>
              </a:solidFill>
              <a:latin typeface="Courier New" pitchFamily="49" charset="0"/>
            </a:endParaRPr>
          </a:p>
          <a:p>
            <a:pPr marL="414726" indent="-414726">
              <a:lnSpc>
                <a:spcPct val="63000"/>
              </a:lnSpc>
              <a:buNone/>
              <a:tabLst>
                <a:tab pos="414726" algn="l"/>
              </a:tabLst>
            </a:pPr>
            <a:endParaRPr lang="en-US" sz="1800" b="1" dirty="0" smtClean="0">
              <a:solidFill>
                <a:srgbClr val="800080"/>
              </a:solidFill>
              <a:latin typeface="Courier New" pitchFamily="49" charset="0"/>
            </a:endParaRPr>
          </a:p>
          <a:p>
            <a:pPr marL="414726" indent="-414726">
              <a:lnSpc>
                <a:spcPct val="63000"/>
              </a:lnSpc>
              <a:buNone/>
              <a:tabLst>
                <a:tab pos="414726" algn="l"/>
              </a:tabLst>
            </a:pPr>
            <a:r>
              <a:rPr lang="en-US" sz="1800" b="1" dirty="0" smtClean="0">
                <a:solidFill>
                  <a:srgbClr val="800080"/>
                </a:solidFill>
                <a:latin typeface="Courier New" pitchFamily="49" charset="0"/>
              </a:rPr>
              <a:t>static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int test(List&lt;T&gt; lst, T oldelt, T newelt) {</a:t>
            </a:r>
          </a:p>
          <a:p>
            <a:pPr marL="414726" indent="-414726">
              <a:lnSpc>
                <a:spcPct val="63000"/>
              </a:lnSpc>
              <a:buNone/>
              <a:tabLst>
                <a:tab pos="414726" algn="l"/>
              </a:tabLst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	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</a:rPr>
              <a:t>int 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i = 0;</a:t>
            </a:r>
          </a:p>
          <a:p>
            <a:pPr marL="414726" indent="-414726">
              <a:lnSpc>
                <a:spcPct val="63000"/>
              </a:lnSpc>
              <a:buNone/>
              <a:tabLst>
                <a:tab pos="414726" algn="l"/>
              </a:tabLst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  	</a:t>
            </a:r>
            <a:r>
              <a:rPr lang="en-US" sz="1800" b="1" dirty="0">
                <a:solidFill>
                  <a:srgbClr val="800080"/>
                </a:solidFill>
                <a:latin typeface="Courier New" pitchFamily="49" charset="0"/>
              </a:rPr>
              <a:t>for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 (T curr : lst) {</a:t>
            </a:r>
          </a:p>
          <a:p>
            <a:pPr marL="414726" indent="-414726">
              <a:lnSpc>
                <a:spcPct val="63000"/>
              </a:lnSpc>
              <a:buNone/>
              <a:tabLst>
                <a:tab pos="414726" algn="l"/>
              </a:tabLst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    	</a:t>
            </a:r>
            <a:r>
              <a:rPr lang="en-US" sz="1800" b="1" dirty="0">
                <a:solidFill>
                  <a:srgbClr val="800080"/>
                </a:solidFill>
                <a:latin typeface="Courier New" pitchFamily="49" charset="0"/>
              </a:rPr>
              <a:t>if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 (curr == oldelt) {</a:t>
            </a:r>
          </a:p>
          <a:p>
            <a:pPr marL="414726" indent="-414726">
              <a:lnSpc>
                <a:spcPct val="63000"/>
              </a:lnSpc>
              <a:buNone/>
              <a:tabLst>
                <a:tab pos="414726" algn="l"/>
              </a:tabLst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      		lst.set(newelt, i);</a:t>
            </a:r>
          </a:p>
          <a:p>
            <a:pPr marL="414726" indent="-414726">
              <a:lnSpc>
                <a:spcPct val="63000"/>
              </a:lnSpc>
              <a:buNone/>
              <a:tabLst>
                <a:tab pos="414726" algn="l"/>
              </a:tabLst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      		</a:t>
            </a:r>
            <a:r>
              <a:rPr lang="en-US" sz="1800" b="1" dirty="0">
                <a:solidFill>
                  <a:srgbClr val="800080"/>
                </a:solidFill>
                <a:latin typeface="Courier New" pitchFamily="49" charset="0"/>
              </a:rPr>
              <a:t>return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 i;</a:t>
            </a:r>
          </a:p>
          <a:p>
            <a:pPr marL="414726" indent="-414726">
              <a:lnSpc>
                <a:spcPct val="63000"/>
              </a:lnSpc>
              <a:buNone/>
              <a:tabLst>
                <a:tab pos="414726" algn="l"/>
              </a:tabLst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    	}</a:t>
            </a:r>
          </a:p>
          <a:p>
            <a:pPr marL="1244178" lvl="1" indent="-414726">
              <a:lnSpc>
                <a:spcPct val="63000"/>
              </a:lnSpc>
              <a:buNone/>
              <a:tabLst>
                <a:tab pos="414726" algn="l"/>
              </a:tabLst>
            </a:pPr>
            <a:r>
              <a:rPr lang="en-US" sz="1800" b="1" dirty="0">
                <a:latin typeface="Courier New" pitchFamily="49" charset="0"/>
              </a:rPr>
              <a:t>i = i + 1;</a:t>
            </a:r>
          </a:p>
          <a:p>
            <a:pPr marL="414726" indent="-414726">
              <a:lnSpc>
                <a:spcPct val="63000"/>
              </a:lnSpc>
              <a:buNone/>
              <a:tabLst>
                <a:tab pos="414726" algn="l"/>
              </a:tabLst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  	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  <a:p>
            <a:pPr marL="414726" indent="-414726">
              <a:lnSpc>
                <a:spcPct val="63000"/>
              </a:lnSpc>
              <a:buNone/>
              <a:tabLst>
                <a:tab pos="414726" algn="l"/>
              </a:tabLst>
            </a:pP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</a:rPr>
              <a:t>   </a:t>
            </a:r>
            <a:r>
              <a:rPr lang="en-US" sz="1800" b="1" dirty="0" smtClean="0">
                <a:solidFill>
                  <a:srgbClr val="800080"/>
                </a:solidFill>
                <a:latin typeface="Courier New" pitchFamily="49" charset="0"/>
              </a:rPr>
              <a:t>return</a:t>
            </a:r>
            <a:r>
              <a:rPr lang="en-US" sz="1600" b="1" dirty="0" smtClean="0">
                <a:latin typeface="Courier New" pitchFamily="49" charset="0"/>
              </a:rPr>
              <a:t> </a:t>
            </a:r>
            <a:r>
              <a:rPr lang="en-US" sz="1600" b="1" dirty="0">
                <a:latin typeface="Courier New" pitchFamily="49" charset="0"/>
              </a:rPr>
              <a:t>-1;</a:t>
            </a:r>
          </a:p>
          <a:p>
            <a:pPr marL="414726" indent="-414726">
              <a:lnSpc>
                <a:spcPct val="63000"/>
              </a:lnSpc>
              <a:buNone/>
              <a:tabLst>
                <a:tab pos="414726" algn="l"/>
              </a:tabLst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14981" y="3733800"/>
            <a:ext cx="891496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lIns="82945" tIns="41473" rIns="82945" bIns="41473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9322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2</a:t>
            </a:r>
            <a:endParaRPr lang="en-US" dirty="0"/>
          </a:p>
        </p:txBody>
      </p:sp>
      <p:sp>
        <p:nvSpPr>
          <p:cNvPr id="942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13000"/>
              </a:lnSpc>
              <a:buNone/>
            </a:pPr>
            <a:r>
              <a:rPr lang="en-US" sz="2000" dirty="0" smtClean="0"/>
              <a:t>static </a:t>
            </a:r>
            <a:r>
              <a:rPr lang="sv-SE" sz="2000" dirty="0"/>
              <a:t>List&lt;Integer&gt; </a:t>
            </a:r>
            <a:r>
              <a:rPr lang="sv-SE" sz="2000" dirty="0" smtClean="0"/>
              <a:t>listAdd(List&lt;Integer</a:t>
            </a:r>
            <a:r>
              <a:rPr lang="sv-SE" sz="2000" dirty="0"/>
              <a:t>&gt; lst1, List&lt;Integer&gt; lst2) 	</a:t>
            </a:r>
          </a:p>
          <a:p>
            <a:pPr>
              <a:lnSpc>
                <a:spcPct val="83000"/>
              </a:lnSpc>
              <a:buNone/>
            </a:pPr>
            <a:r>
              <a:rPr lang="en-US" sz="2000" dirty="0"/>
              <a:t> </a:t>
            </a:r>
            <a:r>
              <a:rPr lang="en-US" sz="2000" dirty="0" smtClean="0"/>
              <a:t>	  </a:t>
            </a:r>
            <a:r>
              <a:rPr lang="en-US" sz="2000" b="1" dirty="0">
                <a:solidFill>
                  <a:srgbClr val="FF0000"/>
                </a:solidFill>
              </a:rPr>
              <a:t>requires</a:t>
            </a:r>
            <a:r>
              <a:rPr lang="en-US" sz="2000" dirty="0"/>
              <a:t> 	lst1 and lst2 are </a:t>
            </a:r>
            <a:r>
              <a:rPr lang="en-US" sz="2000" dirty="0" smtClean="0"/>
              <a:t>non-null.</a:t>
            </a:r>
            <a:br>
              <a:rPr lang="en-US" sz="2000" dirty="0" smtClean="0"/>
            </a:br>
            <a:r>
              <a:rPr lang="en-US" sz="2000" dirty="0" smtClean="0"/>
              <a:t>		lst1 </a:t>
            </a:r>
            <a:r>
              <a:rPr lang="en-US" sz="2000" dirty="0"/>
              <a:t>and lst2 are the same </a:t>
            </a:r>
            <a:r>
              <a:rPr lang="en-US" sz="2000" dirty="0" smtClean="0"/>
              <a:t>size. 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  </a:t>
            </a:r>
            <a:r>
              <a:rPr lang="en-US" sz="2000" b="1" dirty="0">
                <a:solidFill>
                  <a:srgbClr val="FF0000"/>
                </a:solidFill>
              </a:rPr>
              <a:t>modifies</a:t>
            </a:r>
            <a:r>
              <a:rPr lang="en-US" sz="2000" dirty="0"/>
              <a:t> 	none</a:t>
            </a:r>
            <a:br>
              <a:rPr lang="en-US" sz="2000" dirty="0"/>
            </a:br>
            <a:r>
              <a:rPr lang="en-US" sz="2000" dirty="0"/>
              <a:t>  </a:t>
            </a:r>
            <a:r>
              <a:rPr lang="en-US" sz="2000" b="1" dirty="0">
                <a:solidFill>
                  <a:srgbClr val="FF0000"/>
                </a:solidFill>
              </a:rPr>
              <a:t>effects</a:t>
            </a:r>
            <a:r>
              <a:rPr lang="en-US" sz="2000" dirty="0"/>
              <a:t> 	</a:t>
            </a:r>
            <a:r>
              <a:rPr lang="en-US" sz="2000" dirty="0" smtClean="0"/>
              <a:t>none</a:t>
            </a:r>
            <a:r>
              <a:rPr lang="en-US" sz="2000" dirty="0"/>
              <a:t/>
            </a:r>
            <a:br>
              <a:rPr lang="en-US" sz="2000" dirty="0"/>
            </a:br>
            <a:r>
              <a:rPr lang="en-US" sz="2000" dirty="0"/>
              <a:t>  </a:t>
            </a:r>
            <a:r>
              <a:rPr lang="en-US" sz="2000" b="1" dirty="0">
                <a:solidFill>
                  <a:srgbClr val="FF0000"/>
                </a:solidFill>
              </a:rPr>
              <a:t>returns</a:t>
            </a:r>
            <a:r>
              <a:rPr lang="en-US" sz="2000" dirty="0"/>
              <a:t> 	a list of same size where the ith element is 		 </a:t>
            </a:r>
            <a:r>
              <a:rPr lang="en-US" sz="2000" dirty="0" smtClean="0"/>
              <a:t>	the </a:t>
            </a:r>
            <a:r>
              <a:rPr lang="en-US" sz="2000" dirty="0"/>
              <a:t>sum of the ith elements of lst1 and lst2</a:t>
            </a:r>
            <a:br>
              <a:rPr lang="en-US" sz="2000" dirty="0"/>
            </a:br>
            <a:r>
              <a:rPr lang="en-US" sz="1800" b="1" dirty="0" smtClean="0">
                <a:solidFill>
                  <a:srgbClr val="800080"/>
                </a:solidFill>
                <a:latin typeface="Courier New" pitchFamily="49" charset="0"/>
              </a:rPr>
              <a:t/>
            </a:r>
            <a:br>
              <a:rPr lang="en-US" sz="1800" b="1" dirty="0" smtClean="0">
                <a:solidFill>
                  <a:srgbClr val="800080"/>
                </a:solidFill>
                <a:latin typeface="Courier New" pitchFamily="49" charset="0"/>
              </a:rPr>
            </a:br>
            <a:endParaRPr lang="en-US" sz="1800" b="1" dirty="0" smtClean="0">
              <a:solidFill>
                <a:srgbClr val="800080"/>
              </a:solidFill>
              <a:latin typeface="Courier New" pitchFamily="49" charset="0"/>
            </a:endParaRPr>
          </a:p>
          <a:p>
            <a:pPr>
              <a:lnSpc>
                <a:spcPct val="83000"/>
              </a:lnSpc>
              <a:buNone/>
            </a:pPr>
            <a:endParaRPr lang="en-US" sz="1800" b="1" dirty="0">
              <a:solidFill>
                <a:srgbClr val="800080"/>
              </a:solidFill>
              <a:latin typeface="Courier New" pitchFamily="49" charset="0"/>
            </a:endParaRPr>
          </a:p>
          <a:p>
            <a:pPr>
              <a:lnSpc>
                <a:spcPct val="83000"/>
              </a:lnSpc>
              <a:buNone/>
            </a:pPr>
            <a:endParaRPr lang="en-US" sz="1800" b="1" dirty="0" smtClean="0">
              <a:solidFill>
                <a:srgbClr val="800080"/>
              </a:solidFill>
              <a:latin typeface="Courier New" pitchFamily="49" charset="0"/>
            </a:endParaRPr>
          </a:p>
          <a:p>
            <a:pPr>
              <a:lnSpc>
                <a:spcPct val="83000"/>
              </a:lnSpc>
              <a:buNone/>
            </a:pPr>
            <a:r>
              <a:rPr lang="en-US" sz="1800" b="1" dirty="0" smtClean="0">
                <a:solidFill>
                  <a:srgbClr val="800080"/>
                </a:solidFill>
                <a:latin typeface="Courier New" pitchFamily="49" charset="0"/>
              </a:rPr>
              <a:t>	static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</a:rPr>
              <a:t> 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List&lt;Integer&gt; 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</a:rPr>
              <a:t>listAdd(List&lt;Integer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&gt; lst1</a:t>
            </a:r>
          </a:p>
          <a:p>
            <a:pPr>
              <a:lnSpc>
                <a:spcPct val="83000"/>
              </a:lnSpc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		</a:t>
            </a:r>
            <a:r>
              <a:rPr lang="en-US" sz="1800" b="1" dirty="0">
                <a:solidFill>
                  <a:srgbClr val="800080"/>
                </a:solidFill>
                <a:latin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800080"/>
                </a:solidFill>
                <a:latin typeface="Courier New" pitchFamily="49" charset="0"/>
              </a:rPr>
              <a:t>                        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</a:rPr>
              <a:t>List&lt;Integer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&gt; lst2) {</a:t>
            </a:r>
          </a:p>
          <a:p>
            <a:pPr>
              <a:lnSpc>
                <a:spcPct val="83000"/>
              </a:lnSpc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		List&lt;Integer&gt; res = </a:t>
            </a:r>
            <a:r>
              <a:rPr lang="en-US" sz="1800" b="1" dirty="0">
                <a:solidFill>
                  <a:srgbClr val="800080"/>
                </a:solidFill>
                <a:latin typeface="Courier New" pitchFamily="49" charset="0"/>
              </a:rPr>
              <a:t>new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 ArrayList&lt;Integer&gt;();</a:t>
            </a:r>
          </a:p>
          <a:p>
            <a:pPr>
              <a:lnSpc>
                <a:spcPct val="83000"/>
              </a:lnSpc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		</a:t>
            </a:r>
            <a:r>
              <a:rPr lang="en-US" sz="1800" b="1" dirty="0">
                <a:solidFill>
                  <a:srgbClr val="800080"/>
                </a:solidFill>
                <a:latin typeface="Courier New" pitchFamily="49" charset="0"/>
              </a:rPr>
              <a:t>for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(int i = 0; i &lt; lst1.size(); i++) {</a:t>
            </a:r>
          </a:p>
          <a:p>
            <a:pPr>
              <a:lnSpc>
                <a:spcPct val="83000"/>
              </a:lnSpc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			res.add(lst1.get(i) + lst2.get(i));</a:t>
            </a:r>
          </a:p>
          <a:p>
            <a:pPr>
              <a:lnSpc>
                <a:spcPct val="83000"/>
              </a:lnSpc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		}</a:t>
            </a:r>
          </a:p>
          <a:p>
            <a:pPr>
              <a:lnSpc>
                <a:spcPct val="83000"/>
              </a:lnSpc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		</a:t>
            </a:r>
            <a:r>
              <a:rPr lang="en-US" sz="1800" b="1" dirty="0">
                <a:solidFill>
                  <a:srgbClr val="800080"/>
                </a:solidFill>
                <a:latin typeface="Courier New" pitchFamily="49" charset="0"/>
              </a:rPr>
              <a:t>return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 res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</a:rPr>
              <a:t>;</a:t>
            </a:r>
            <a:br>
              <a:rPr lang="en-US" sz="1800" b="1" dirty="0" smtClean="0">
                <a:solidFill>
                  <a:srgbClr val="000000"/>
                </a:solidFill>
                <a:latin typeface="Courier New" pitchFamily="49" charset="0"/>
              </a:rPr>
            </a:b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</a:rPr>
              <a:t>}</a:t>
            </a:r>
            <a:endParaRPr lang="en-US" sz="1800" b="1" dirty="0">
              <a:solidFill>
                <a:srgbClr val="000000"/>
              </a:solidFill>
              <a:latin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94212" name="Line 4"/>
          <p:cNvSpPr>
            <a:spLocks noChangeShapeType="1"/>
          </p:cNvSpPr>
          <p:nvPr/>
        </p:nvSpPr>
        <p:spPr bwMode="auto">
          <a:xfrm>
            <a:off x="229032" y="3733800"/>
            <a:ext cx="891496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lIns="82945" tIns="41473" rIns="82945" bIns="41473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8238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3</a:t>
            </a:r>
            <a:endParaRPr lang="en-US" dirty="0"/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sv-SE" sz="2200" dirty="0"/>
              <a:t>static void </a:t>
            </a:r>
            <a:r>
              <a:rPr lang="sv-SE" sz="2200" dirty="0" smtClean="0"/>
              <a:t>listAdd2(List&lt;Integer</a:t>
            </a:r>
            <a:r>
              <a:rPr lang="sv-SE" sz="2200" dirty="0"/>
              <a:t>&gt; lst1, List&lt;Integer&gt; lst2) 	</a:t>
            </a:r>
            <a:r>
              <a:rPr lang="sv-SE" sz="2200" dirty="0" smtClean="0"/>
              <a:t> </a:t>
            </a:r>
            <a:endParaRPr lang="sv-SE" sz="2200" dirty="0"/>
          </a:p>
          <a:p>
            <a:pPr>
              <a:lnSpc>
                <a:spcPct val="113000"/>
              </a:lnSpc>
              <a:buNone/>
            </a:pPr>
            <a:r>
              <a:rPr lang="en-US" sz="2200" dirty="0" smtClean="0"/>
              <a:t>       </a:t>
            </a:r>
            <a:r>
              <a:rPr lang="en-US" sz="2200" b="1" dirty="0">
                <a:solidFill>
                  <a:srgbClr val="FF0000"/>
                </a:solidFill>
              </a:rPr>
              <a:t>requires</a:t>
            </a:r>
            <a:r>
              <a:rPr lang="en-US" sz="2200" dirty="0"/>
              <a:t> 	</a:t>
            </a:r>
            <a:r>
              <a:rPr lang="en-US" sz="2200" dirty="0" smtClean="0"/>
              <a:t>lst1 </a:t>
            </a:r>
            <a:r>
              <a:rPr lang="en-US" sz="2200" dirty="0"/>
              <a:t>and lst2 are </a:t>
            </a:r>
            <a:r>
              <a:rPr lang="en-US" sz="2200" dirty="0" smtClean="0"/>
              <a:t>non-null.</a:t>
            </a:r>
            <a:br>
              <a:rPr lang="en-US" sz="2200" dirty="0" smtClean="0"/>
            </a:br>
            <a:r>
              <a:rPr lang="en-US" sz="2200" dirty="0" smtClean="0"/>
              <a:t>		lst1 </a:t>
            </a:r>
            <a:r>
              <a:rPr lang="en-US" sz="2200" dirty="0"/>
              <a:t>and lst2 are the same size </a:t>
            </a:r>
            <a:br>
              <a:rPr lang="en-US" sz="2200" dirty="0"/>
            </a:br>
            <a:r>
              <a:rPr lang="en-US" sz="2200" dirty="0"/>
              <a:t>  </a:t>
            </a:r>
            <a:r>
              <a:rPr lang="en-US" sz="2200" b="1" dirty="0">
                <a:solidFill>
                  <a:srgbClr val="FF0000"/>
                </a:solidFill>
              </a:rPr>
              <a:t>modifies</a:t>
            </a:r>
            <a:r>
              <a:rPr lang="en-US" sz="2200" dirty="0"/>
              <a:t> 	</a:t>
            </a:r>
            <a:r>
              <a:rPr lang="en-US" sz="2200" dirty="0" smtClean="0"/>
              <a:t>lst1</a:t>
            </a:r>
            <a:r>
              <a:rPr lang="en-US" sz="2200" dirty="0"/>
              <a:t/>
            </a:r>
            <a:br>
              <a:rPr lang="en-US" sz="2200" dirty="0"/>
            </a:br>
            <a:r>
              <a:rPr lang="en-US" sz="2200" dirty="0"/>
              <a:t>  </a:t>
            </a:r>
            <a:r>
              <a:rPr lang="en-US" sz="2200" b="1" dirty="0">
                <a:solidFill>
                  <a:srgbClr val="FF0000"/>
                </a:solidFill>
              </a:rPr>
              <a:t>effects</a:t>
            </a:r>
            <a:r>
              <a:rPr lang="en-US" sz="2200" dirty="0"/>
              <a:t> 	</a:t>
            </a:r>
            <a:r>
              <a:rPr lang="en-US" sz="2200" dirty="0" smtClean="0"/>
              <a:t>ith </a:t>
            </a:r>
            <a:r>
              <a:rPr lang="en-US" sz="2200" dirty="0"/>
              <a:t>element of lst2 is added to the ith element of lst1 </a:t>
            </a:r>
            <a:br>
              <a:rPr lang="en-US" sz="2200" dirty="0"/>
            </a:br>
            <a:r>
              <a:rPr lang="en-US" sz="2200" dirty="0"/>
              <a:t>  </a:t>
            </a:r>
            <a:r>
              <a:rPr lang="en-US" sz="2200" b="1" dirty="0">
                <a:solidFill>
                  <a:srgbClr val="FF0000"/>
                </a:solidFill>
              </a:rPr>
              <a:t>returns</a:t>
            </a:r>
            <a:r>
              <a:rPr lang="en-US" sz="2200" dirty="0"/>
              <a:t> 	</a:t>
            </a:r>
            <a:r>
              <a:rPr lang="en-US" sz="2200" dirty="0" smtClean="0"/>
              <a:t>none</a:t>
            </a:r>
            <a:endParaRPr lang="en-US" sz="2200" dirty="0"/>
          </a:p>
          <a:p>
            <a:pPr>
              <a:buNone/>
            </a:pPr>
            <a:endParaRPr lang="en-US" sz="2200" dirty="0"/>
          </a:p>
          <a:p>
            <a:pPr>
              <a:buNone/>
            </a:pPr>
            <a:r>
              <a:rPr lang="en-US" sz="1800" b="1" dirty="0">
                <a:solidFill>
                  <a:srgbClr val="800080"/>
                </a:solidFill>
                <a:latin typeface="Courier New" pitchFamily="49" charset="0"/>
              </a:rPr>
              <a:t>static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 void 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</a:rPr>
              <a:t>listAdd2(List&lt;Integer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&gt; lst1, 					</a:t>
            </a:r>
            <a:r>
              <a:rPr lang="en-US" sz="1800" b="1" dirty="0" smtClean="0">
                <a:solidFill>
                  <a:srgbClr val="000000"/>
                </a:solidFill>
                <a:latin typeface="Courier New" pitchFamily="49" charset="0"/>
              </a:rPr>
              <a:t>	 List&lt;Integer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&gt; lst2) {</a:t>
            </a:r>
          </a:p>
          <a:p>
            <a:pPr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		</a:t>
            </a:r>
            <a:r>
              <a:rPr lang="en-US" sz="1800" b="1" dirty="0">
                <a:solidFill>
                  <a:srgbClr val="800080"/>
                </a:solidFill>
                <a:latin typeface="Courier New" pitchFamily="49" charset="0"/>
              </a:rPr>
              <a:t>for</a:t>
            </a: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(int i = 0; i &lt; lst1.size(); i++) {</a:t>
            </a:r>
          </a:p>
          <a:p>
            <a:pPr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			lst1.set(i, lst1.get(i) + lst2.get(i));</a:t>
            </a:r>
          </a:p>
          <a:p>
            <a:pPr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		}</a:t>
            </a:r>
          </a:p>
          <a:p>
            <a:pPr>
              <a:buNone/>
            </a:pPr>
            <a:r>
              <a:rPr lang="en-US" sz="1800" b="1" dirty="0">
                <a:solidFill>
                  <a:srgbClr val="000000"/>
                </a:solidFill>
                <a:latin typeface="Courier New" pitchFamily="49" charset="0"/>
              </a:rPr>
              <a:t>	}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86020" name="Line 4"/>
          <p:cNvSpPr>
            <a:spLocks noChangeShapeType="1"/>
          </p:cNvSpPr>
          <p:nvPr/>
        </p:nvSpPr>
        <p:spPr bwMode="auto">
          <a:xfrm>
            <a:off x="152688" y="3962400"/>
            <a:ext cx="891496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lIns="82945" tIns="41473" rIns="82945" bIns="41473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314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S</a:t>
            </a:r>
            <a:r>
              <a:rPr lang="en-GB" dirty="0" smtClean="0"/>
              <a:t>hould </a:t>
            </a:r>
            <a:r>
              <a:rPr lang="en-GB" dirty="0"/>
              <a:t>requires clause be checked?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925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500" dirty="0"/>
              <a:t>If the client calls a method without meeting the precondition, the code is free to do anything, including pass corrupted data back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dirty="0"/>
              <a:t>It is polite, nevertheless, to </a:t>
            </a:r>
            <a:r>
              <a:rPr lang="en-GB" sz="2200" dirty="0" smtClean="0">
                <a:solidFill>
                  <a:srgbClr val="FF0000"/>
                </a:solidFill>
              </a:rPr>
              <a:t>fail fast</a:t>
            </a:r>
            <a:r>
              <a:rPr lang="en-GB" sz="2200" dirty="0"/>
              <a:t>: to provide an immediate error, rather than </a:t>
            </a:r>
            <a:r>
              <a:rPr lang="en-GB" sz="2200" dirty="0" smtClean="0"/>
              <a:t>permitting mysterious </a:t>
            </a:r>
            <a:r>
              <a:rPr lang="en-GB" sz="2200" dirty="0"/>
              <a:t>bad </a:t>
            </a:r>
            <a:r>
              <a:rPr lang="en-GB" sz="2200" dirty="0" err="1" smtClean="0"/>
              <a:t>behavior</a:t>
            </a:r>
            <a:endParaRPr lang="en-GB" sz="2200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500" dirty="0" smtClean="0"/>
              <a:t>Preconditions are common in </a:t>
            </a:r>
            <a:r>
              <a:rPr lang="en-GB" sz="2500" dirty="0"/>
              <a:t>“helper” </a:t>
            </a:r>
            <a:r>
              <a:rPr lang="en-GB" sz="2500" dirty="0" smtClean="0"/>
              <a:t>methods/classes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100" dirty="0" smtClean="0"/>
              <a:t>In </a:t>
            </a:r>
            <a:r>
              <a:rPr lang="en-GB" sz="2100" dirty="0"/>
              <a:t>public </a:t>
            </a:r>
            <a:r>
              <a:rPr lang="en-GB" sz="2100" dirty="0" smtClean="0"/>
              <a:t>libraries, it’s friendlier </a:t>
            </a:r>
            <a:r>
              <a:rPr lang="en-GB" sz="2100" dirty="0"/>
              <a:t>to </a:t>
            </a:r>
            <a:r>
              <a:rPr lang="en-GB" sz="2100" dirty="0" smtClean="0"/>
              <a:t>deal </a:t>
            </a:r>
            <a:r>
              <a:rPr lang="en-GB" sz="2100" dirty="0"/>
              <a:t>with all possible input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i="1" dirty="0" smtClean="0"/>
              <a:t>Example: binary search would normally impose </a:t>
            </a:r>
            <a:r>
              <a:rPr lang="en-GB" sz="2200" i="1" dirty="0"/>
              <a:t>a </a:t>
            </a:r>
            <a:r>
              <a:rPr lang="en-GB" sz="2200" i="1" dirty="0" smtClean="0"/>
              <a:t>pre-condition </a:t>
            </a:r>
            <a:r>
              <a:rPr lang="en-GB" sz="2200" i="1" dirty="0"/>
              <a:t>rather than simply failing if list is not </a:t>
            </a:r>
            <a:r>
              <a:rPr lang="en-GB" sz="2200" i="1" dirty="0" smtClean="0"/>
              <a:t>sorted.  Why?</a:t>
            </a:r>
            <a:endParaRPr lang="en-GB" sz="2200" i="1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500" dirty="0"/>
              <a:t>Rule of </a:t>
            </a:r>
            <a:r>
              <a:rPr lang="en-GB" sz="2500" dirty="0" smtClean="0"/>
              <a:t>thumb</a:t>
            </a:r>
            <a:r>
              <a:rPr lang="en-GB" sz="2500" dirty="0"/>
              <a:t>: Check if cheap to do so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i="1" dirty="0"/>
              <a:t>Ex: list has to be non-null </a:t>
            </a:r>
            <a:r>
              <a:rPr lang="en-GB" sz="2200" i="1" dirty="0">
                <a:sym typeface="Wingdings" pitchFamily="2" charset="2"/>
              </a:rPr>
              <a:t> check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200" i="1" dirty="0"/>
              <a:t>Ex: list has to be sorted </a:t>
            </a:r>
            <a:r>
              <a:rPr lang="en-GB" sz="2200" i="1" dirty="0">
                <a:sym typeface="Wingdings" pitchFamily="2" charset="2"/>
              </a:rPr>
              <a:t> skip</a:t>
            </a:r>
            <a:endParaRPr lang="en-GB" sz="2200" i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93125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C</a:t>
            </a:r>
            <a:r>
              <a:rPr lang="en-GB" dirty="0" smtClean="0"/>
              <a:t>omparing </a:t>
            </a:r>
            <a:r>
              <a:rPr lang="en-GB" dirty="0"/>
              <a:t>specifications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Occasionally, we need to compare different versions of a </a:t>
            </a:r>
            <a:r>
              <a:rPr lang="en-GB" dirty="0" smtClean="0"/>
              <a:t>specification (</a:t>
            </a:r>
            <a:r>
              <a:rPr lang="en-GB" i="1" dirty="0" smtClean="0"/>
              <a:t>Why?</a:t>
            </a:r>
            <a:r>
              <a:rPr lang="en-GB" dirty="0" smtClean="0"/>
              <a:t>)</a:t>
            </a:r>
            <a:endParaRPr lang="en-GB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For that, we talk about “weaker” and “stronger” specifications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A weaker </a:t>
            </a:r>
            <a:r>
              <a:rPr lang="en-GB" dirty="0"/>
              <a:t>specification </a:t>
            </a:r>
            <a:r>
              <a:rPr lang="en-GB" dirty="0" smtClean="0"/>
              <a:t>gives </a:t>
            </a:r>
            <a:r>
              <a:rPr lang="en-GB" dirty="0"/>
              <a:t>greater freedom to the </a:t>
            </a:r>
            <a:r>
              <a:rPr lang="en-GB" dirty="0" smtClean="0"/>
              <a:t>implementer</a:t>
            </a:r>
            <a:endParaRPr lang="en-GB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If specification S</a:t>
            </a:r>
            <a:r>
              <a:rPr lang="en-GB" baseline="-33000" dirty="0"/>
              <a:t>1</a:t>
            </a:r>
            <a:r>
              <a:rPr lang="en-GB" dirty="0"/>
              <a:t> is weaker than S</a:t>
            </a:r>
            <a:r>
              <a:rPr lang="en-GB" baseline="-33000" dirty="0"/>
              <a:t>2</a:t>
            </a:r>
            <a:r>
              <a:rPr lang="en-GB" dirty="0"/>
              <a:t>, then for any implementation I,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I satisfies S</a:t>
            </a:r>
            <a:r>
              <a:rPr lang="en-GB" baseline="-33000" dirty="0"/>
              <a:t>2</a:t>
            </a:r>
            <a:r>
              <a:rPr lang="en-GB" dirty="0"/>
              <a:t>    =&gt;   I satisfies S</a:t>
            </a:r>
            <a:r>
              <a:rPr lang="en-GB" baseline="-33000" dirty="0"/>
              <a:t>1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but the opposite implication does not hold in general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90408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Example 1</a:t>
            </a:r>
            <a:endParaRPr lang="en-GB" dirty="0"/>
          </a:p>
        </p:txBody>
      </p:sp>
      <p:sp>
        <p:nvSpPr>
          <p:cNvPr id="22530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92500" lnSpcReduction="10000"/>
          </a:bodyPr>
          <a:lstStyle/>
          <a:p>
            <a:pPr>
              <a:lnSpc>
                <a:spcPct val="82000"/>
              </a:lnSpc>
              <a:spcBef>
                <a:spcPts val="408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9C20EE"/>
                </a:solidFill>
                <a:latin typeface="Courier 10 Pitch" pitchFamily="1" charset="0"/>
                <a:ea typeface="Courier 10 Pitch" pitchFamily="1" charset="0"/>
                <a:cs typeface="Courier 10 Pitch" pitchFamily="1" charset="0"/>
              </a:rPr>
              <a:t>    int</a:t>
            </a:r>
            <a:r>
              <a:rPr lang="en-GB" sz="2000" dirty="0">
                <a:solidFill>
                  <a:srgbClr val="000000"/>
                </a:solidFill>
                <a:latin typeface="Courier 10 Pitch" pitchFamily="1" charset="0"/>
                <a:ea typeface="Courier 10 Pitch" pitchFamily="1" charset="0"/>
                <a:cs typeface="Courier 10 Pitch" pitchFamily="1" charset="0"/>
              </a:rPr>
              <a:t> find(</a:t>
            </a:r>
            <a:r>
              <a:rPr lang="en-GB" sz="2000" b="1" dirty="0">
                <a:solidFill>
                  <a:srgbClr val="9C20EE"/>
                </a:solidFill>
                <a:latin typeface="Courier 10 Pitch" pitchFamily="1" charset="0"/>
                <a:ea typeface="Courier 10 Pitch" pitchFamily="1" charset="0"/>
                <a:cs typeface="Courier 10 Pitch" pitchFamily="1" charset="0"/>
              </a:rPr>
              <a:t>int</a:t>
            </a:r>
            <a:r>
              <a:rPr lang="en-GB" sz="2000" dirty="0">
                <a:solidFill>
                  <a:srgbClr val="000000"/>
                </a:solidFill>
                <a:latin typeface="Courier 10 Pitch" pitchFamily="1" charset="0"/>
                <a:ea typeface="Courier 10 Pitch" pitchFamily="1" charset="0"/>
                <a:cs typeface="Courier 10 Pitch" pitchFamily="1" charset="0"/>
              </a:rPr>
              <a:t>[] a, </a:t>
            </a:r>
            <a:r>
              <a:rPr lang="en-GB" sz="2000" b="1" dirty="0">
                <a:solidFill>
                  <a:srgbClr val="9C20EE"/>
                </a:solidFill>
                <a:latin typeface="Courier 10 Pitch" pitchFamily="1" charset="0"/>
                <a:ea typeface="Courier 10 Pitch" pitchFamily="1" charset="0"/>
                <a:cs typeface="Courier 10 Pitch" pitchFamily="1" charset="0"/>
              </a:rPr>
              <a:t>int</a:t>
            </a:r>
            <a:r>
              <a:rPr lang="en-GB" sz="2000" dirty="0">
                <a:solidFill>
                  <a:srgbClr val="000000"/>
                </a:solidFill>
                <a:latin typeface="Courier 10 Pitch" pitchFamily="1" charset="0"/>
                <a:ea typeface="Courier 10 Pitch" pitchFamily="1" charset="0"/>
                <a:cs typeface="Courier 10 Pitch" pitchFamily="1" charset="0"/>
              </a:rPr>
              <a:t> value) {</a:t>
            </a:r>
          </a:p>
          <a:p>
            <a:pPr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solidFill>
                  <a:srgbClr val="000000"/>
                </a:solidFill>
                <a:latin typeface="Courier 10 Pitch" pitchFamily="1" charset="0"/>
                <a:ea typeface="Courier 10 Pitch" pitchFamily="1" charset="0"/>
                <a:cs typeface="Courier 10 Pitch" pitchFamily="1" charset="0"/>
              </a:rPr>
              <a:t>        </a:t>
            </a:r>
            <a:r>
              <a:rPr lang="en-GB" sz="2000" b="1" dirty="0">
                <a:solidFill>
                  <a:srgbClr val="9C20EE"/>
                </a:solidFill>
                <a:latin typeface="Courier 10 Pitch" pitchFamily="1" charset="0"/>
                <a:ea typeface="Courier 10 Pitch" pitchFamily="1" charset="0"/>
                <a:cs typeface="Courier 10 Pitch" pitchFamily="1" charset="0"/>
              </a:rPr>
              <a:t>for</a:t>
            </a:r>
            <a:r>
              <a:rPr lang="en-GB" sz="2000" dirty="0">
                <a:solidFill>
                  <a:srgbClr val="000000"/>
                </a:solidFill>
                <a:latin typeface="Courier 10 Pitch" pitchFamily="1" charset="0"/>
                <a:ea typeface="Courier 10 Pitch" pitchFamily="1" charset="0"/>
                <a:cs typeface="Courier 10 Pitch" pitchFamily="1" charset="0"/>
              </a:rPr>
              <a:t> (</a:t>
            </a:r>
            <a:r>
              <a:rPr lang="en-GB" sz="2000" b="1" dirty="0">
                <a:solidFill>
                  <a:srgbClr val="9C20EE"/>
                </a:solidFill>
                <a:latin typeface="Courier 10 Pitch" pitchFamily="1" charset="0"/>
                <a:ea typeface="Courier 10 Pitch" pitchFamily="1" charset="0"/>
                <a:cs typeface="Courier 10 Pitch" pitchFamily="1" charset="0"/>
              </a:rPr>
              <a:t>int</a:t>
            </a:r>
            <a:r>
              <a:rPr lang="en-GB" sz="2000" dirty="0">
                <a:solidFill>
                  <a:srgbClr val="000000"/>
                </a:solidFill>
                <a:latin typeface="Courier 10 Pitch" pitchFamily="1" charset="0"/>
                <a:ea typeface="Courier 10 Pitch" pitchFamily="1" charset="0"/>
                <a:cs typeface="Courier 10 Pitch" pitchFamily="1" charset="0"/>
              </a:rPr>
              <a:t> i=0; i&lt;a.length; i++) {</a:t>
            </a:r>
          </a:p>
          <a:p>
            <a:pPr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solidFill>
                  <a:srgbClr val="000000"/>
                </a:solidFill>
                <a:latin typeface="Courier 10 Pitch" pitchFamily="1" charset="0"/>
                <a:ea typeface="Courier 10 Pitch" pitchFamily="1" charset="0"/>
                <a:cs typeface="Courier 10 Pitch" pitchFamily="1" charset="0"/>
              </a:rPr>
              <a:t>            </a:t>
            </a:r>
            <a:r>
              <a:rPr lang="en-GB" sz="2000" b="1" dirty="0">
                <a:solidFill>
                  <a:srgbClr val="9C20EE"/>
                </a:solidFill>
                <a:latin typeface="Courier 10 Pitch" pitchFamily="1" charset="0"/>
                <a:ea typeface="Courier 10 Pitch" pitchFamily="1" charset="0"/>
                <a:cs typeface="Courier 10 Pitch" pitchFamily="1" charset="0"/>
              </a:rPr>
              <a:t>if</a:t>
            </a:r>
            <a:r>
              <a:rPr lang="en-GB" sz="2000" dirty="0">
                <a:solidFill>
                  <a:srgbClr val="000000"/>
                </a:solidFill>
                <a:latin typeface="Courier 10 Pitch" pitchFamily="1" charset="0"/>
                <a:ea typeface="Courier 10 Pitch" pitchFamily="1" charset="0"/>
                <a:cs typeface="Courier 10 Pitch" pitchFamily="1" charset="0"/>
              </a:rPr>
              <a:t> (a[i]==value) </a:t>
            </a:r>
            <a:r>
              <a:rPr lang="en-GB" sz="2000" b="1" dirty="0">
                <a:solidFill>
                  <a:srgbClr val="9C20EE"/>
                </a:solidFill>
                <a:latin typeface="Courier 10 Pitch" pitchFamily="1" charset="0"/>
                <a:ea typeface="Courier 10 Pitch" pitchFamily="1" charset="0"/>
                <a:cs typeface="Courier 10 Pitch" pitchFamily="1" charset="0"/>
              </a:rPr>
              <a:t>return</a:t>
            </a:r>
            <a:r>
              <a:rPr lang="en-GB" sz="2000" dirty="0">
                <a:solidFill>
                  <a:srgbClr val="000000"/>
                </a:solidFill>
                <a:latin typeface="Courier 10 Pitch" pitchFamily="1" charset="0"/>
                <a:ea typeface="Courier 10 Pitch" pitchFamily="1" charset="0"/>
                <a:cs typeface="Courier 10 Pitch" pitchFamily="1" charset="0"/>
              </a:rPr>
              <a:t> i;</a:t>
            </a:r>
          </a:p>
          <a:p>
            <a:pPr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solidFill>
                  <a:srgbClr val="000000"/>
                </a:solidFill>
                <a:latin typeface="Courier 10 Pitch" pitchFamily="1" charset="0"/>
                <a:ea typeface="Courier 10 Pitch" pitchFamily="1" charset="0"/>
                <a:cs typeface="Courier 10 Pitch" pitchFamily="1" charset="0"/>
              </a:rPr>
              <a:t>        }</a:t>
            </a:r>
          </a:p>
          <a:p>
            <a:pPr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solidFill>
                  <a:srgbClr val="000000"/>
                </a:solidFill>
                <a:latin typeface="Courier 10 Pitch" pitchFamily="1" charset="0"/>
                <a:ea typeface="Courier 10 Pitch" pitchFamily="1" charset="0"/>
                <a:cs typeface="Courier 10 Pitch" pitchFamily="1" charset="0"/>
              </a:rPr>
              <a:t>        </a:t>
            </a:r>
            <a:r>
              <a:rPr lang="en-GB" sz="2000" b="1" dirty="0">
                <a:solidFill>
                  <a:srgbClr val="9C20EE"/>
                </a:solidFill>
                <a:latin typeface="Courier 10 Pitch" pitchFamily="1" charset="0"/>
                <a:ea typeface="Courier 10 Pitch" pitchFamily="1" charset="0"/>
                <a:cs typeface="Courier 10 Pitch" pitchFamily="1" charset="0"/>
              </a:rPr>
              <a:t>return</a:t>
            </a:r>
            <a:r>
              <a:rPr lang="en-GB" sz="2000" dirty="0">
                <a:solidFill>
                  <a:srgbClr val="000000"/>
                </a:solidFill>
                <a:latin typeface="Courier 10 Pitch" pitchFamily="1" charset="0"/>
                <a:ea typeface="Courier 10 Pitch" pitchFamily="1" charset="0"/>
                <a:cs typeface="Courier 10 Pitch" pitchFamily="1" charset="0"/>
              </a:rPr>
              <a:t> -1;</a:t>
            </a:r>
          </a:p>
          <a:p>
            <a:pPr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solidFill>
                  <a:srgbClr val="000000"/>
                </a:solidFill>
                <a:latin typeface="Courier 10 Pitch" pitchFamily="1" charset="0"/>
                <a:ea typeface="Courier 10 Pitch" pitchFamily="1" charset="0"/>
                <a:cs typeface="Courier 10 Pitch" pitchFamily="1" charset="0"/>
              </a:rPr>
              <a:t>    }</a:t>
            </a:r>
          </a:p>
          <a:p>
            <a:pPr>
              <a:lnSpc>
                <a:spcPct val="97000"/>
              </a:lnSpc>
              <a:spcAft>
                <a:spcPct val="0"/>
              </a:spcAft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>
              <a:solidFill>
                <a:srgbClr val="000000"/>
              </a:solidFill>
              <a:latin typeface="Courier 10 Pitch" pitchFamily="1" charset="0"/>
              <a:ea typeface="Courier 10 Pitch" pitchFamily="1" charset="0"/>
              <a:cs typeface="Courier 10 Pitch" pitchFamily="1" charset="0"/>
            </a:endParaRP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specification A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requires: value occurs in a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returns: i such that a[i] = value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specification B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requires: value occurs in a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returns: smallest i such that a[i] = value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87982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Example 2</a:t>
            </a:r>
            <a:endParaRPr lang="en-GB" dirty="0"/>
          </a:p>
        </p:txBody>
      </p:sp>
      <p:sp>
        <p:nvSpPr>
          <p:cNvPr id="2355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92500"/>
          </a:bodyPr>
          <a:lstStyle/>
          <a:p>
            <a:pPr>
              <a:lnSpc>
                <a:spcPct val="82000"/>
              </a:lnSpc>
              <a:spcBef>
                <a:spcPts val="408"/>
              </a:spcBef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b="1" dirty="0">
                <a:solidFill>
                  <a:srgbClr val="9C20EE"/>
                </a:solidFill>
                <a:latin typeface="Courier 10 Pitch" pitchFamily="1" charset="0"/>
                <a:ea typeface="Courier 10 Pitch" pitchFamily="1" charset="0"/>
                <a:cs typeface="Courier 10 Pitch" pitchFamily="1" charset="0"/>
              </a:rPr>
              <a:t>    int</a:t>
            </a:r>
            <a:r>
              <a:rPr lang="en-GB" sz="2000" dirty="0">
                <a:solidFill>
                  <a:srgbClr val="000000"/>
                </a:solidFill>
                <a:latin typeface="Courier 10 Pitch" pitchFamily="1" charset="0"/>
                <a:ea typeface="Courier 10 Pitch" pitchFamily="1" charset="0"/>
                <a:cs typeface="Courier 10 Pitch" pitchFamily="1" charset="0"/>
              </a:rPr>
              <a:t> find(</a:t>
            </a:r>
            <a:r>
              <a:rPr lang="en-GB" sz="2000" b="1" dirty="0">
                <a:solidFill>
                  <a:srgbClr val="9C20EE"/>
                </a:solidFill>
                <a:latin typeface="Courier 10 Pitch" pitchFamily="1" charset="0"/>
                <a:ea typeface="Courier 10 Pitch" pitchFamily="1" charset="0"/>
                <a:cs typeface="Courier 10 Pitch" pitchFamily="1" charset="0"/>
              </a:rPr>
              <a:t>int</a:t>
            </a:r>
            <a:r>
              <a:rPr lang="en-GB" sz="2000" dirty="0">
                <a:solidFill>
                  <a:srgbClr val="000000"/>
                </a:solidFill>
                <a:latin typeface="Courier 10 Pitch" pitchFamily="1" charset="0"/>
                <a:ea typeface="Courier 10 Pitch" pitchFamily="1" charset="0"/>
                <a:cs typeface="Courier 10 Pitch" pitchFamily="1" charset="0"/>
              </a:rPr>
              <a:t>[] a, </a:t>
            </a:r>
            <a:r>
              <a:rPr lang="en-GB" sz="2000" b="1" dirty="0">
                <a:solidFill>
                  <a:srgbClr val="9C20EE"/>
                </a:solidFill>
                <a:latin typeface="Courier 10 Pitch" pitchFamily="1" charset="0"/>
                <a:ea typeface="Courier 10 Pitch" pitchFamily="1" charset="0"/>
                <a:cs typeface="Courier 10 Pitch" pitchFamily="1" charset="0"/>
              </a:rPr>
              <a:t>int</a:t>
            </a:r>
            <a:r>
              <a:rPr lang="en-GB" sz="2000" dirty="0">
                <a:solidFill>
                  <a:srgbClr val="000000"/>
                </a:solidFill>
                <a:latin typeface="Courier 10 Pitch" pitchFamily="1" charset="0"/>
                <a:ea typeface="Courier 10 Pitch" pitchFamily="1" charset="0"/>
                <a:cs typeface="Courier 10 Pitch" pitchFamily="1" charset="0"/>
              </a:rPr>
              <a:t> value) {</a:t>
            </a:r>
          </a:p>
          <a:p>
            <a:pPr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solidFill>
                  <a:srgbClr val="000000"/>
                </a:solidFill>
                <a:latin typeface="Courier 10 Pitch" pitchFamily="1" charset="0"/>
                <a:ea typeface="Courier 10 Pitch" pitchFamily="1" charset="0"/>
                <a:cs typeface="Courier 10 Pitch" pitchFamily="1" charset="0"/>
              </a:rPr>
              <a:t>        </a:t>
            </a:r>
            <a:r>
              <a:rPr lang="en-GB" sz="2000" b="1" dirty="0">
                <a:solidFill>
                  <a:srgbClr val="9C20EE"/>
                </a:solidFill>
                <a:latin typeface="Courier 10 Pitch" pitchFamily="1" charset="0"/>
                <a:ea typeface="Courier 10 Pitch" pitchFamily="1" charset="0"/>
                <a:cs typeface="Courier 10 Pitch" pitchFamily="1" charset="0"/>
              </a:rPr>
              <a:t>for</a:t>
            </a:r>
            <a:r>
              <a:rPr lang="en-GB" sz="2000" dirty="0">
                <a:solidFill>
                  <a:srgbClr val="000000"/>
                </a:solidFill>
                <a:latin typeface="Courier 10 Pitch" pitchFamily="1" charset="0"/>
                <a:ea typeface="Courier 10 Pitch" pitchFamily="1" charset="0"/>
                <a:cs typeface="Courier 10 Pitch" pitchFamily="1" charset="0"/>
              </a:rPr>
              <a:t> (</a:t>
            </a:r>
            <a:r>
              <a:rPr lang="en-GB" sz="2000" b="1" dirty="0">
                <a:solidFill>
                  <a:srgbClr val="9C20EE"/>
                </a:solidFill>
                <a:latin typeface="Courier 10 Pitch" pitchFamily="1" charset="0"/>
                <a:ea typeface="Courier 10 Pitch" pitchFamily="1" charset="0"/>
                <a:cs typeface="Courier 10 Pitch" pitchFamily="1" charset="0"/>
              </a:rPr>
              <a:t>int</a:t>
            </a:r>
            <a:r>
              <a:rPr lang="en-GB" sz="2000" dirty="0">
                <a:solidFill>
                  <a:srgbClr val="000000"/>
                </a:solidFill>
                <a:latin typeface="Courier 10 Pitch" pitchFamily="1" charset="0"/>
                <a:ea typeface="Courier 10 Pitch" pitchFamily="1" charset="0"/>
                <a:cs typeface="Courier 10 Pitch" pitchFamily="1" charset="0"/>
              </a:rPr>
              <a:t> i=0; i&lt;a.length; i++) {</a:t>
            </a:r>
          </a:p>
          <a:p>
            <a:pPr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solidFill>
                  <a:srgbClr val="000000"/>
                </a:solidFill>
                <a:latin typeface="Courier 10 Pitch" pitchFamily="1" charset="0"/>
                <a:ea typeface="Courier 10 Pitch" pitchFamily="1" charset="0"/>
                <a:cs typeface="Courier 10 Pitch" pitchFamily="1" charset="0"/>
              </a:rPr>
              <a:t>            </a:t>
            </a:r>
            <a:r>
              <a:rPr lang="en-GB" sz="2000" b="1" dirty="0">
                <a:solidFill>
                  <a:srgbClr val="9C20EE"/>
                </a:solidFill>
                <a:latin typeface="Courier 10 Pitch" pitchFamily="1" charset="0"/>
                <a:ea typeface="Courier 10 Pitch" pitchFamily="1" charset="0"/>
                <a:cs typeface="Courier 10 Pitch" pitchFamily="1" charset="0"/>
              </a:rPr>
              <a:t>if</a:t>
            </a:r>
            <a:r>
              <a:rPr lang="en-GB" sz="2000" dirty="0">
                <a:solidFill>
                  <a:srgbClr val="000000"/>
                </a:solidFill>
                <a:latin typeface="Courier 10 Pitch" pitchFamily="1" charset="0"/>
                <a:ea typeface="Courier 10 Pitch" pitchFamily="1" charset="0"/>
                <a:cs typeface="Courier 10 Pitch" pitchFamily="1" charset="0"/>
              </a:rPr>
              <a:t> (a[i]==value) </a:t>
            </a:r>
            <a:r>
              <a:rPr lang="en-GB" sz="2000" b="1" dirty="0">
                <a:solidFill>
                  <a:srgbClr val="9C20EE"/>
                </a:solidFill>
                <a:latin typeface="Courier 10 Pitch" pitchFamily="1" charset="0"/>
                <a:ea typeface="Courier 10 Pitch" pitchFamily="1" charset="0"/>
                <a:cs typeface="Courier 10 Pitch" pitchFamily="1" charset="0"/>
              </a:rPr>
              <a:t>return</a:t>
            </a:r>
            <a:r>
              <a:rPr lang="en-GB" sz="2000" dirty="0">
                <a:solidFill>
                  <a:srgbClr val="000000"/>
                </a:solidFill>
                <a:latin typeface="Courier 10 Pitch" pitchFamily="1" charset="0"/>
                <a:ea typeface="Courier 10 Pitch" pitchFamily="1" charset="0"/>
                <a:cs typeface="Courier 10 Pitch" pitchFamily="1" charset="0"/>
              </a:rPr>
              <a:t> i;</a:t>
            </a:r>
          </a:p>
          <a:p>
            <a:pPr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solidFill>
                  <a:srgbClr val="000000"/>
                </a:solidFill>
                <a:latin typeface="Courier 10 Pitch" pitchFamily="1" charset="0"/>
                <a:ea typeface="Courier 10 Pitch" pitchFamily="1" charset="0"/>
                <a:cs typeface="Courier 10 Pitch" pitchFamily="1" charset="0"/>
              </a:rPr>
              <a:t>        }</a:t>
            </a:r>
          </a:p>
          <a:p>
            <a:pPr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solidFill>
                  <a:srgbClr val="000000"/>
                </a:solidFill>
                <a:latin typeface="Courier 10 Pitch" pitchFamily="1" charset="0"/>
                <a:ea typeface="Courier 10 Pitch" pitchFamily="1" charset="0"/>
                <a:cs typeface="Courier 10 Pitch" pitchFamily="1" charset="0"/>
              </a:rPr>
              <a:t>        </a:t>
            </a:r>
            <a:r>
              <a:rPr lang="en-GB" sz="2000" b="1" dirty="0">
                <a:solidFill>
                  <a:srgbClr val="9C20EE"/>
                </a:solidFill>
                <a:latin typeface="Courier 10 Pitch" pitchFamily="1" charset="0"/>
                <a:ea typeface="Courier 10 Pitch" pitchFamily="1" charset="0"/>
                <a:cs typeface="Courier 10 Pitch" pitchFamily="1" charset="0"/>
              </a:rPr>
              <a:t>return</a:t>
            </a:r>
            <a:r>
              <a:rPr lang="en-GB" sz="2000" dirty="0">
                <a:solidFill>
                  <a:srgbClr val="000000"/>
                </a:solidFill>
                <a:latin typeface="Courier 10 Pitch" pitchFamily="1" charset="0"/>
                <a:ea typeface="Courier 10 Pitch" pitchFamily="1" charset="0"/>
                <a:cs typeface="Courier 10 Pitch" pitchFamily="1" charset="0"/>
              </a:rPr>
              <a:t> -1;</a:t>
            </a:r>
          </a:p>
          <a:p>
            <a:pPr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2000" dirty="0">
                <a:solidFill>
                  <a:srgbClr val="000000"/>
                </a:solidFill>
                <a:latin typeface="Courier 10 Pitch" pitchFamily="1" charset="0"/>
                <a:ea typeface="Courier 10 Pitch" pitchFamily="1" charset="0"/>
                <a:cs typeface="Courier 10 Pitch" pitchFamily="1" charset="0"/>
              </a:rPr>
              <a:t>    }</a:t>
            </a:r>
          </a:p>
          <a:p>
            <a:pPr>
              <a:lnSpc>
                <a:spcPct val="97000"/>
              </a:lnSpc>
              <a:spcAft>
                <a:spcPct val="0"/>
              </a:spcAft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2000" dirty="0">
              <a:solidFill>
                <a:srgbClr val="000000"/>
              </a:solidFill>
              <a:latin typeface="Courier 10 Pitch" pitchFamily="1" charset="0"/>
              <a:ea typeface="Courier 10 Pitch" pitchFamily="1" charset="0"/>
              <a:cs typeface="Courier 10 Pitch" pitchFamily="1" charset="0"/>
            </a:endParaRP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specification A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requires: value occurs in a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returns: i such that a[i] = value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specification C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returns: i such that a[i]=value, or -1 if value is not in 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48807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S</a:t>
            </a:r>
            <a:r>
              <a:rPr lang="en-GB" dirty="0" smtClean="0"/>
              <a:t>tronger </a:t>
            </a:r>
            <a:r>
              <a:rPr lang="en-GB" dirty="0"/>
              <a:t>and </a:t>
            </a:r>
            <a:r>
              <a:rPr lang="en-GB" dirty="0" smtClean="0"/>
              <a:t>weaker specifications</a:t>
            </a:r>
            <a:endParaRPr lang="en-GB" dirty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A stronger specification is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Harder to satisfy (harder to implement)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Easier to use (more guarantees, more predictable)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A weaker specification is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Easier to satisfy (easier to implement, more implementations satisfy it)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Harder to use (makes fewer guarantees)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50239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Strengthening a specification</a:t>
            </a:r>
            <a:endParaRPr lang="en-GB" dirty="0"/>
          </a:p>
        </p:txBody>
      </p:sp>
      <p:sp>
        <p:nvSpPr>
          <p:cNvPr id="2457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92500" lnSpcReduction="1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strengthen a specification by: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promising </a:t>
            </a:r>
            <a:r>
              <a:rPr lang="en-GB" dirty="0" smtClean="0"/>
              <a:t>more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effects </a:t>
            </a:r>
            <a:r>
              <a:rPr lang="en-GB" dirty="0"/>
              <a:t>clause harder to satisfy, and/or fewer objects in modifies </a:t>
            </a:r>
            <a:r>
              <a:rPr lang="en-GB" dirty="0" smtClean="0"/>
              <a:t>clause</a:t>
            </a:r>
            <a:endParaRPr lang="en-GB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asking less of </a:t>
            </a:r>
            <a:r>
              <a:rPr lang="en-GB" dirty="0" smtClean="0"/>
              <a:t>client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requires </a:t>
            </a:r>
            <a:r>
              <a:rPr lang="en-GB" dirty="0"/>
              <a:t>clause easier to </a:t>
            </a:r>
            <a:r>
              <a:rPr lang="en-GB" dirty="0" smtClean="0"/>
              <a:t>satisfy</a:t>
            </a:r>
            <a:endParaRPr lang="en-GB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weaken a specification by: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promising </a:t>
            </a:r>
            <a:r>
              <a:rPr lang="en-GB" dirty="0" smtClean="0"/>
              <a:t>less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effects </a:t>
            </a:r>
            <a:r>
              <a:rPr lang="en-GB" dirty="0"/>
              <a:t>clause easier to satisfy, and/or extra objects in modifies </a:t>
            </a:r>
            <a:r>
              <a:rPr lang="en-GB" dirty="0" smtClean="0"/>
              <a:t>clause</a:t>
            </a:r>
            <a:endParaRPr lang="en-GB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asking more of the </a:t>
            </a:r>
            <a:r>
              <a:rPr lang="en-GB" dirty="0" smtClean="0"/>
              <a:t>client</a:t>
            </a:r>
          </a:p>
          <a:p>
            <a:pPr lvl="2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requires </a:t>
            </a:r>
            <a:r>
              <a:rPr lang="en-GB" dirty="0"/>
              <a:t>clause harder to </a:t>
            </a:r>
            <a:r>
              <a:rPr lang="en-GB" dirty="0" smtClean="0"/>
              <a:t>satisfy</a:t>
            </a:r>
            <a:endParaRPr lang="en-GB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pic>
        <p:nvPicPr>
          <p:cNvPr id="4" name="Picture 4" descr="weakli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57898" y="0"/>
            <a:ext cx="1086102" cy="19045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485374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C</a:t>
            </a:r>
            <a:r>
              <a:rPr lang="en-GB" dirty="0" smtClean="0"/>
              <a:t>hoosing </a:t>
            </a:r>
            <a:r>
              <a:rPr lang="en-GB" dirty="0"/>
              <a:t>specifications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lnSpcReduction="10000"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There can be different </a:t>
            </a:r>
            <a:r>
              <a:rPr lang="en-GB" dirty="0"/>
              <a:t>specifications for the same </a:t>
            </a:r>
            <a:r>
              <a:rPr lang="en-GB" dirty="0" smtClean="0"/>
              <a:t>implementation!</a:t>
            </a:r>
            <a:endParaRPr lang="en-GB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Specification says more than </a:t>
            </a:r>
            <a:r>
              <a:rPr lang="en-GB" dirty="0" smtClean="0"/>
              <a:t>implementation does</a:t>
            </a:r>
            <a:endParaRPr lang="en-GB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Declares which properties are essential – the method itself leaves that ambiguous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Clients know what they can rely on, </a:t>
            </a:r>
            <a:r>
              <a:rPr lang="en-GB" dirty="0" smtClean="0"/>
              <a:t>implementers </a:t>
            </a:r>
            <a:r>
              <a:rPr lang="en-GB" dirty="0"/>
              <a:t>know what they are committed </a:t>
            </a:r>
            <a:r>
              <a:rPr lang="en-GB" dirty="0" smtClean="0"/>
              <a:t>to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Which is </a:t>
            </a:r>
            <a:r>
              <a:rPr lang="en-GB" i="1" dirty="0" smtClean="0"/>
              <a:t>better </a:t>
            </a:r>
            <a:r>
              <a:rPr lang="en-GB" dirty="0" smtClean="0"/>
              <a:t>:  a strong or a weak specification?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It depends!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Criteria:  simple, promotes reuse &amp; modularity, efficient</a:t>
            </a:r>
            <a:endParaRPr lang="en-GB" dirty="0"/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18362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Where we 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We’ve started to see how to reason about code</a:t>
            </a:r>
          </a:p>
          <a:p>
            <a:r>
              <a:rPr lang="en-US" dirty="0" smtClean="0"/>
              <a:t>We’ll build on those skills in many places:</a:t>
            </a:r>
          </a:p>
          <a:p>
            <a:pPr lvl="1"/>
            <a:r>
              <a:rPr lang="en-US" dirty="0" smtClean="0"/>
              <a:t>Specification: What are we supposed to build?</a:t>
            </a:r>
          </a:p>
          <a:p>
            <a:pPr lvl="1"/>
            <a:r>
              <a:rPr lang="en-US" dirty="0" smtClean="0"/>
              <a:t>Design: How do we decompose the job into manageable pieces?  Which designs are “better”?</a:t>
            </a:r>
          </a:p>
          <a:p>
            <a:pPr lvl="1"/>
            <a:r>
              <a:rPr lang="en-US" dirty="0" smtClean="0"/>
              <a:t>Implementation: Building code that meets the specification (and we </a:t>
            </a:r>
            <a:r>
              <a:rPr lang="en-US" u="sng" dirty="0" smtClean="0"/>
              <a:t>know</a:t>
            </a:r>
            <a:r>
              <a:rPr lang="en-US" dirty="0" smtClean="0"/>
              <a:t> it because we can </a:t>
            </a:r>
            <a:r>
              <a:rPr lang="en-US" smtClean="0"/>
              <a:t>prove it!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Testing: OK, we know it’s right, but is it?</a:t>
            </a:r>
          </a:p>
          <a:p>
            <a:pPr lvl="1"/>
            <a:r>
              <a:rPr lang="en-US" dirty="0" smtClean="0"/>
              <a:t>Debugging: If it’s not, how do we systematically find the problems and fix them?</a:t>
            </a:r>
          </a:p>
          <a:p>
            <a:pPr lvl="1"/>
            <a:r>
              <a:rPr lang="en-US" dirty="0" smtClean="0"/>
              <a:t>Maintain: How does the artifact adapt over time?</a:t>
            </a:r>
          </a:p>
          <a:p>
            <a:pPr lvl="1"/>
            <a:r>
              <a:rPr lang="en-US" dirty="0" smtClean="0"/>
              <a:t>Documentation: What do we need to know to do these things?  How/where do we write that down?  (Comments, </a:t>
            </a:r>
            <a:r>
              <a:rPr lang="en-US" dirty="0" err="1" smtClean="0"/>
              <a:t>JavaDoc</a:t>
            </a:r>
            <a:r>
              <a:rPr lang="en-US" dirty="0" smtClean="0"/>
              <a:t>, UML(?), …)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555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/>
              <a:t>S</a:t>
            </a:r>
            <a:r>
              <a:rPr lang="en-GB" dirty="0" smtClean="0"/>
              <a:t>neaky </a:t>
            </a:r>
            <a:r>
              <a:rPr lang="en-GB" dirty="0"/>
              <a:t>fringe benefit of specs #2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Specification means that client doesn't need to look at implementation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So </a:t>
            </a:r>
            <a:r>
              <a:rPr lang="en-GB" dirty="0" smtClean="0"/>
              <a:t>the code </a:t>
            </a:r>
            <a:r>
              <a:rPr lang="en-GB" dirty="0">
                <a:solidFill>
                  <a:srgbClr val="FF0000"/>
                </a:solidFill>
              </a:rPr>
              <a:t>may not even exist </a:t>
            </a:r>
            <a:r>
              <a:rPr lang="en-GB" dirty="0"/>
              <a:t>yet</a:t>
            </a:r>
            <a:r>
              <a:rPr lang="en-GB" dirty="0" smtClean="0"/>
              <a:t>!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mtClean="0"/>
              <a:t>Write </a:t>
            </a:r>
            <a:r>
              <a:rPr lang="en-GB" dirty="0"/>
              <a:t>specifications first, make sure system will fit together, and then assign separate </a:t>
            </a:r>
            <a:r>
              <a:rPr lang="en-GB" dirty="0" smtClean="0"/>
              <a:t>implementers </a:t>
            </a:r>
            <a:r>
              <a:rPr lang="en-GB" dirty="0"/>
              <a:t>to different modules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Allows teamwork and parallel </a:t>
            </a:r>
            <a:r>
              <a:rPr lang="en-GB" dirty="0" smtClean="0"/>
              <a:t>development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Also </a:t>
            </a:r>
            <a:r>
              <a:rPr lang="en-GB" dirty="0"/>
              <a:t>helps with testing, as we'll see shortly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38917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The challenge of scaling software</a:t>
            </a:r>
            <a:endParaRPr lang="en-GB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mtClean="0"/>
              <a:t>Small programs are simple and malleable</a:t>
            </a:r>
          </a:p>
          <a:p>
            <a:pPr lvl="1"/>
            <a:r>
              <a:rPr lang="en-GB" smtClean="0"/>
              <a:t>easy to write</a:t>
            </a:r>
          </a:p>
          <a:p>
            <a:pPr lvl="1"/>
            <a:r>
              <a:rPr lang="en-GB" smtClean="0"/>
              <a:t>easy to change</a:t>
            </a:r>
          </a:p>
          <a:p>
            <a:r>
              <a:rPr lang="en-GB" smtClean="0"/>
              <a:t>Big programs are (often) complex and inflexible</a:t>
            </a:r>
          </a:p>
          <a:p>
            <a:pPr lvl="1"/>
            <a:r>
              <a:rPr lang="en-GB" smtClean="0"/>
              <a:t>hard to write</a:t>
            </a:r>
          </a:p>
          <a:p>
            <a:pPr lvl="1"/>
            <a:r>
              <a:rPr lang="en-GB" smtClean="0"/>
              <a:t>hard to change</a:t>
            </a:r>
          </a:p>
          <a:p>
            <a:r>
              <a:rPr lang="en-GB" smtClean="0"/>
              <a:t>Why does this happen?  </a:t>
            </a:r>
          </a:p>
          <a:p>
            <a:pPr lvl="1"/>
            <a:r>
              <a:rPr lang="en-GB" smtClean="0"/>
              <a:t>Because interactions become unmanageable</a:t>
            </a:r>
          </a:p>
          <a:p>
            <a:r>
              <a:rPr lang="en-GB" smtClean="0"/>
              <a:t>How do we keep things simple and malleable?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06457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A discipline of modularity</a:t>
            </a:r>
            <a:endParaRPr lang="en-GB" dirty="0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Two ways to view a program:</a:t>
            </a:r>
          </a:p>
          <a:p>
            <a:pPr lvl="1"/>
            <a:r>
              <a:rPr lang="en-GB" dirty="0" smtClean="0"/>
              <a:t>The implementer's view (how to build it)</a:t>
            </a:r>
          </a:p>
          <a:p>
            <a:pPr lvl="1"/>
            <a:r>
              <a:rPr lang="en-GB" dirty="0" smtClean="0"/>
              <a:t>The client's view (how to use it)</a:t>
            </a:r>
          </a:p>
          <a:p>
            <a:r>
              <a:rPr lang="en-GB" dirty="0" smtClean="0"/>
              <a:t>It helps to apply these views to program parts:</a:t>
            </a:r>
          </a:p>
          <a:p>
            <a:pPr lvl="1"/>
            <a:r>
              <a:rPr lang="en-GB" dirty="0" smtClean="0"/>
              <a:t>While implementing one part, consider yourself a client of any other parts it depends on</a:t>
            </a:r>
          </a:p>
          <a:p>
            <a:pPr lvl="1"/>
            <a:r>
              <a:rPr lang="en-GB" dirty="0" smtClean="0"/>
              <a:t>Try not to look at those other parts through an implementer's eyes</a:t>
            </a:r>
          </a:p>
          <a:p>
            <a:pPr lvl="1"/>
            <a:r>
              <a:rPr lang="en-GB" dirty="0" smtClean="0"/>
              <a:t>This helps dampen interactions between parts</a:t>
            </a:r>
          </a:p>
          <a:p>
            <a:r>
              <a:rPr lang="en-GB" dirty="0" smtClean="0"/>
              <a:t>Formalized through the idea of a </a:t>
            </a:r>
            <a:r>
              <a:rPr lang="en-GB" dirty="0" smtClean="0">
                <a:solidFill>
                  <a:srgbClr val="FF0000"/>
                </a:solidFill>
              </a:rPr>
              <a:t>specification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96002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 A specification is a contract</a:t>
            </a:r>
            <a:endParaRPr lang="en-GB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 set of requirements agreed to by the user and the manufacturer of the product</a:t>
            </a:r>
          </a:p>
          <a:p>
            <a:pPr lvl="1"/>
            <a:r>
              <a:rPr lang="en-GB" dirty="0" smtClean="0"/>
              <a:t>Describes their expectations of each other</a:t>
            </a:r>
          </a:p>
          <a:p>
            <a:r>
              <a:rPr lang="en-GB" dirty="0" smtClean="0"/>
              <a:t>Facilitates simplicity by </a:t>
            </a:r>
            <a:r>
              <a:rPr lang="en-GB" i="1" dirty="0" smtClean="0"/>
              <a:t>two-way </a:t>
            </a:r>
            <a:r>
              <a:rPr lang="en-GB" dirty="0" smtClean="0"/>
              <a:t>isolation</a:t>
            </a:r>
          </a:p>
          <a:p>
            <a:pPr lvl="1"/>
            <a:r>
              <a:rPr lang="en-GB" dirty="0" smtClean="0"/>
              <a:t>Isolate client from implementation details</a:t>
            </a:r>
          </a:p>
          <a:p>
            <a:pPr lvl="1"/>
            <a:r>
              <a:rPr lang="en-GB" dirty="0" smtClean="0"/>
              <a:t>Isolate implementer from how the part is used</a:t>
            </a:r>
          </a:p>
          <a:p>
            <a:pPr lvl="1"/>
            <a:r>
              <a:rPr lang="en-GB" dirty="0" smtClean="0"/>
              <a:t>Discourages implicit, unwritten expectations</a:t>
            </a:r>
          </a:p>
          <a:p>
            <a:r>
              <a:rPr lang="en-GB" dirty="0" smtClean="0"/>
              <a:t>Facilitates change</a:t>
            </a:r>
          </a:p>
          <a:p>
            <a:pPr lvl="1"/>
            <a:r>
              <a:rPr lang="en-GB" dirty="0" smtClean="0"/>
              <a:t>Reduces the “Medusa” effect: the specification, rather than the code, gets “turned to stone” by client dependencies</a:t>
            </a:r>
          </a:p>
          <a:p>
            <a:pPr lvl="1"/>
            <a:endParaRPr lang="en-GB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21664" y="304800"/>
            <a:ext cx="1322336" cy="11689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04031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Isn’t the interface sufficient?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3000"/>
              </a:lnSpc>
              <a:spcAft>
                <a:spcPct val="0"/>
              </a:spcAft>
              <a:buFont typeface="StarSymbol" charset="0"/>
              <a:buNone/>
            </a:pPr>
            <a:r>
              <a:rPr lang="en-GB" b="1" i="1" dirty="0" smtClean="0">
                <a:solidFill>
                  <a:srgbClr val="000000"/>
                </a:solidFill>
                <a:cs typeface="Times New Roman" pitchFamily="18" charset="0"/>
              </a:rPr>
              <a:t>The interface </a:t>
            </a:r>
            <a:r>
              <a:rPr lang="en-GB" b="1" i="1" dirty="0">
                <a:solidFill>
                  <a:srgbClr val="000000"/>
                </a:solidFill>
                <a:cs typeface="Times New Roman" pitchFamily="18" charset="0"/>
              </a:rPr>
              <a:t>is to </a:t>
            </a:r>
            <a:r>
              <a:rPr lang="en-GB" b="1" i="1" dirty="0" smtClean="0">
                <a:solidFill>
                  <a:srgbClr val="000000"/>
                </a:solidFill>
                <a:cs typeface="Times New Roman" pitchFamily="18" charset="0"/>
              </a:rPr>
              <a:t>defines </a:t>
            </a:r>
            <a:r>
              <a:rPr lang="en-GB" b="1" i="1" dirty="0">
                <a:solidFill>
                  <a:srgbClr val="000000"/>
                </a:solidFill>
                <a:cs typeface="Times New Roman" pitchFamily="18" charset="0"/>
              </a:rPr>
              <a:t>the boundary between the implementers and users:</a:t>
            </a:r>
          </a:p>
          <a:p>
            <a:pPr>
              <a:lnSpc>
                <a:spcPct val="83000"/>
              </a:lnSpc>
              <a:spcAft>
                <a:spcPct val="0"/>
              </a:spcAft>
              <a:buFont typeface="StarSymbol" charset="0"/>
              <a:buNone/>
            </a:pPr>
            <a:endParaRPr lang="en-GB" b="1" i="1" dirty="0">
              <a:solidFill>
                <a:srgbClr val="000000"/>
              </a:solidFill>
              <a:cs typeface="Times New Roman" pitchFamily="18" charset="0"/>
            </a:endParaRPr>
          </a:p>
          <a:p>
            <a:pPr>
              <a:lnSpc>
                <a:spcPct val="97000"/>
              </a:lnSpc>
              <a:spcAft>
                <a:spcPct val="0"/>
              </a:spcAft>
              <a:buFont typeface="StarSymbol" charset="0"/>
              <a:buNone/>
            </a:pPr>
            <a:r>
              <a:rPr lang="en-GB" sz="1800" b="1" i="1" dirty="0">
                <a:solidFill>
                  <a:srgbClr val="9C20EE"/>
                </a:solidFill>
                <a:latin typeface="Courier 10 Pitch" pitchFamily="1" charset="0"/>
              </a:rPr>
              <a:t>    </a:t>
            </a:r>
            <a:r>
              <a:rPr lang="en-GB" sz="1800" b="1" i="1" dirty="0">
                <a:solidFill>
                  <a:srgbClr val="800080"/>
                </a:solidFill>
                <a:latin typeface="Courier 10 Pitch" pitchFamily="1" charset="0"/>
              </a:rPr>
              <a:t>public interface</a:t>
            </a:r>
            <a:r>
              <a:rPr lang="en-GB" sz="1800" b="1" i="1" dirty="0">
                <a:solidFill>
                  <a:srgbClr val="9C20EE"/>
                </a:solidFill>
                <a:latin typeface="Courier 10 Pitch" pitchFamily="1" charset="0"/>
              </a:rPr>
              <a:t> </a:t>
            </a:r>
            <a:r>
              <a:rPr lang="en-GB" sz="1800" b="1" i="1" dirty="0">
                <a:latin typeface="Courier 10 Pitch" pitchFamily="1" charset="0"/>
              </a:rPr>
              <a:t>List&lt;E&gt; {</a:t>
            </a:r>
          </a:p>
          <a:p>
            <a:pPr>
              <a:lnSpc>
                <a:spcPct val="97000"/>
              </a:lnSpc>
              <a:spcAft>
                <a:spcPct val="0"/>
              </a:spcAft>
              <a:buFont typeface="StarSymbol" charset="0"/>
              <a:buNone/>
            </a:pPr>
            <a:r>
              <a:rPr lang="en-GB" sz="1800" b="1" i="1" dirty="0">
                <a:latin typeface="Courier 10 Pitch" pitchFamily="1" charset="0"/>
              </a:rPr>
              <a:t>		</a:t>
            </a:r>
            <a:r>
              <a:rPr lang="en-GB" sz="1800" b="1" i="1" dirty="0" smtClean="0">
                <a:solidFill>
                  <a:srgbClr val="800080"/>
                </a:solidFill>
                <a:latin typeface="Courier 10 Pitch" pitchFamily="1" charset="0"/>
              </a:rPr>
              <a:t>public</a:t>
            </a:r>
            <a:r>
              <a:rPr lang="en-GB" sz="1800" b="1" i="1" dirty="0" smtClean="0">
                <a:latin typeface="Courier 10 Pitch" pitchFamily="1" charset="0"/>
              </a:rPr>
              <a:t> E </a:t>
            </a:r>
            <a:r>
              <a:rPr lang="en-GB" sz="1800" b="1" i="1" dirty="0" err="1" smtClean="0">
                <a:latin typeface="Courier 10 Pitch" pitchFamily="1" charset="0"/>
              </a:rPr>
              <a:t>get</a:t>
            </a:r>
            <a:r>
              <a:rPr lang="en-GB" sz="1800" b="1" i="1" dirty="0" err="1">
                <a:latin typeface="Courier 10 Pitch" pitchFamily="1" charset="0"/>
              </a:rPr>
              <a:t>(int</a:t>
            </a:r>
            <a:r>
              <a:rPr lang="en-GB" sz="1800" b="1" i="1" dirty="0">
                <a:latin typeface="Courier 10 Pitch" pitchFamily="1" charset="0"/>
              </a:rPr>
              <a:t>);</a:t>
            </a:r>
          </a:p>
          <a:p>
            <a:pPr>
              <a:lnSpc>
                <a:spcPct val="97000"/>
              </a:lnSpc>
              <a:spcAft>
                <a:spcPct val="0"/>
              </a:spcAft>
              <a:buFont typeface="StarSymbol" charset="0"/>
              <a:buNone/>
            </a:pPr>
            <a:r>
              <a:rPr lang="en-GB" sz="1800" b="1" i="1" dirty="0">
                <a:latin typeface="Courier 10 Pitch" pitchFamily="1" charset="0"/>
              </a:rPr>
              <a:t>		</a:t>
            </a:r>
            <a:r>
              <a:rPr lang="en-GB" sz="1800" b="1" i="1" dirty="0" smtClean="0">
                <a:solidFill>
                  <a:srgbClr val="800080"/>
                </a:solidFill>
                <a:latin typeface="Courier 10 Pitch" pitchFamily="1" charset="0"/>
              </a:rPr>
              <a:t>public</a:t>
            </a:r>
            <a:r>
              <a:rPr lang="en-GB" sz="1800" b="1" i="1" dirty="0" smtClean="0">
                <a:latin typeface="Courier 10 Pitch" pitchFamily="1" charset="0"/>
              </a:rPr>
              <a:t> </a:t>
            </a:r>
            <a:r>
              <a:rPr lang="en-GB" sz="1800" b="1" i="1" dirty="0">
                <a:latin typeface="Courier 10 Pitch" pitchFamily="1" charset="0"/>
              </a:rPr>
              <a:t>void set(int, E);</a:t>
            </a:r>
          </a:p>
          <a:p>
            <a:pPr>
              <a:lnSpc>
                <a:spcPct val="97000"/>
              </a:lnSpc>
              <a:spcAft>
                <a:spcPct val="0"/>
              </a:spcAft>
              <a:buFont typeface="StarSymbol" charset="0"/>
              <a:buNone/>
            </a:pPr>
            <a:r>
              <a:rPr lang="en-GB" sz="1800" b="1" i="1" dirty="0">
                <a:latin typeface="Courier 10 Pitch" pitchFamily="1" charset="0"/>
              </a:rPr>
              <a:t>		</a:t>
            </a:r>
            <a:r>
              <a:rPr lang="en-GB" sz="1800" b="1" i="1" dirty="0" smtClean="0">
                <a:solidFill>
                  <a:srgbClr val="800080"/>
                </a:solidFill>
                <a:latin typeface="Courier 10 Pitch" pitchFamily="1" charset="0"/>
              </a:rPr>
              <a:t>public</a:t>
            </a:r>
            <a:r>
              <a:rPr lang="en-GB" sz="1800" b="1" i="1" dirty="0" smtClean="0">
                <a:latin typeface="Courier 10 Pitch" pitchFamily="1" charset="0"/>
              </a:rPr>
              <a:t> </a:t>
            </a:r>
            <a:r>
              <a:rPr lang="en-GB" sz="1800" b="1" i="1" dirty="0">
                <a:latin typeface="Courier 10 Pitch" pitchFamily="1" charset="0"/>
              </a:rPr>
              <a:t>void add(E);</a:t>
            </a:r>
          </a:p>
          <a:p>
            <a:pPr>
              <a:lnSpc>
                <a:spcPct val="97000"/>
              </a:lnSpc>
              <a:spcAft>
                <a:spcPct val="0"/>
              </a:spcAft>
              <a:buFont typeface="StarSymbol" charset="0"/>
              <a:buNone/>
            </a:pPr>
            <a:r>
              <a:rPr lang="en-GB" sz="1800" b="1" i="1" dirty="0">
                <a:latin typeface="Courier 10 Pitch" pitchFamily="1" charset="0"/>
              </a:rPr>
              <a:t>		</a:t>
            </a:r>
            <a:r>
              <a:rPr lang="en-GB" sz="1800" b="1" i="1" dirty="0" smtClean="0">
                <a:solidFill>
                  <a:srgbClr val="800080"/>
                </a:solidFill>
                <a:latin typeface="Courier 10 Pitch" pitchFamily="1" charset="0"/>
              </a:rPr>
              <a:t>public</a:t>
            </a:r>
            <a:r>
              <a:rPr lang="en-GB" sz="1800" b="1" i="1" dirty="0" smtClean="0">
                <a:latin typeface="Courier 10 Pitch" pitchFamily="1" charset="0"/>
              </a:rPr>
              <a:t> </a:t>
            </a:r>
            <a:r>
              <a:rPr lang="en-GB" sz="1800" b="1" i="1" dirty="0">
                <a:latin typeface="Courier 10 Pitch" pitchFamily="1" charset="0"/>
              </a:rPr>
              <a:t>void add(int, E);</a:t>
            </a:r>
          </a:p>
          <a:p>
            <a:pPr>
              <a:lnSpc>
                <a:spcPct val="97000"/>
              </a:lnSpc>
              <a:spcAft>
                <a:spcPct val="0"/>
              </a:spcAft>
              <a:buFont typeface="StarSymbol" charset="0"/>
              <a:buNone/>
            </a:pPr>
            <a:r>
              <a:rPr lang="en-GB" sz="1800" b="1" i="1" dirty="0">
                <a:latin typeface="Courier 10 Pitch" pitchFamily="1" charset="0"/>
              </a:rPr>
              <a:t>		</a:t>
            </a:r>
            <a:r>
              <a:rPr lang="en-GB" sz="1800" b="1" i="1" dirty="0" smtClean="0">
                <a:latin typeface="Courier 10 Pitch" pitchFamily="1" charset="0"/>
              </a:rPr>
              <a:t>…</a:t>
            </a:r>
            <a:endParaRPr lang="en-GB" sz="1800" b="1" i="1" dirty="0">
              <a:latin typeface="Courier 10 Pitch" pitchFamily="1" charset="0"/>
            </a:endParaRPr>
          </a:p>
          <a:p>
            <a:pPr>
              <a:lnSpc>
                <a:spcPct val="97000"/>
              </a:lnSpc>
              <a:spcAft>
                <a:spcPct val="0"/>
              </a:spcAft>
              <a:buFont typeface="StarSymbol" charset="0"/>
              <a:buNone/>
            </a:pPr>
            <a:r>
              <a:rPr lang="en-GB" sz="1800" b="1" i="1" dirty="0">
                <a:latin typeface="Courier 10 Pitch" pitchFamily="1" charset="0"/>
              </a:rPr>
              <a:t>		</a:t>
            </a:r>
            <a:r>
              <a:rPr lang="en-GB" sz="1800" b="1" i="1" dirty="0" smtClean="0">
                <a:solidFill>
                  <a:srgbClr val="800080"/>
                </a:solidFill>
                <a:latin typeface="Courier 10 Pitch" pitchFamily="1" charset="0"/>
              </a:rPr>
              <a:t>public </a:t>
            </a:r>
            <a:r>
              <a:rPr lang="en-GB" sz="1800" b="1" i="1" dirty="0">
                <a:solidFill>
                  <a:srgbClr val="800080"/>
                </a:solidFill>
                <a:latin typeface="Courier 10 Pitch" pitchFamily="1" charset="0"/>
              </a:rPr>
              <a:t>static</a:t>
            </a:r>
            <a:r>
              <a:rPr lang="en-GB" sz="1800" b="1" i="1" dirty="0">
                <a:latin typeface="Courier 10 Pitch" pitchFamily="1" charset="0"/>
              </a:rPr>
              <a:t> </a:t>
            </a:r>
            <a:r>
              <a:rPr lang="en-US" sz="1800" b="1" i="1" dirty="0">
                <a:latin typeface="Courier 10 Pitch" pitchFamily="1" charset="0"/>
              </a:rPr>
              <a:t>boolean sub(List&lt;T&gt;, List&lt;T&gt;);</a:t>
            </a:r>
          </a:p>
          <a:p>
            <a:pPr>
              <a:lnSpc>
                <a:spcPct val="97000"/>
              </a:lnSpc>
              <a:spcAft>
                <a:spcPct val="0"/>
              </a:spcAft>
              <a:buFont typeface="StarSymbol" charset="0"/>
              <a:buNone/>
            </a:pPr>
            <a:r>
              <a:rPr lang="en-US" sz="1800" b="1" i="1" dirty="0">
                <a:latin typeface="Courier 10 Pitch" pitchFamily="1" charset="0"/>
              </a:rPr>
              <a:t>	</a:t>
            </a:r>
            <a:r>
              <a:rPr lang="en-US" sz="1800" b="1" i="1" dirty="0" smtClean="0">
                <a:latin typeface="Courier 10 Pitch" pitchFamily="1" charset="0"/>
              </a:rPr>
              <a:t>}</a:t>
            </a:r>
            <a:endParaRPr lang="en-US" sz="1800" b="1" i="1" dirty="0">
              <a:latin typeface="Courier 10 Pitch" pitchFamily="1" charset="0"/>
            </a:endParaRPr>
          </a:p>
          <a:p>
            <a:pPr>
              <a:lnSpc>
                <a:spcPct val="97000"/>
              </a:lnSpc>
              <a:spcAft>
                <a:spcPct val="0"/>
              </a:spcAft>
              <a:buFont typeface="StarSymbol" charset="0"/>
              <a:buNone/>
            </a:pPr>
            <a:r>
              <a:rPr lang="en-US" sz="1800" b="1" i="1" dirty="0">
                <a:solidFill>
                  <a:srgbClr val="9C20EE"/>
                </a:solidFill>
                <a:latin typeface="Courier 10 Pitch" pitchFamily="1" charset="0"/>
              </a:rPr>
              <a:t> </a:t>
            </a:r>
            <a:endParaRPr lang="en-GB" sz="1800" b="1" i="1" dirty="0">
              <a:solidFill>
                <a:srgbClr val="9C20EE"/>
              </a:solidFill>
              <a:latin typeface="Courier 10 Pitch" pitchFamily="1" charset="0"/>
            </a:endParaRPr>
          </a:p>
          <a:p>
            <a:pPr>
              <a:lnSpc>
                <a:spcPct val="97000"/>
              </a:lnSpc>
              <a:spcAft>
                <a:spcPct val="0"/>
              </a:spcAft>
              <a:buFont typeface="StarSymbol" charset="0"/>
              <a:buNone/>
            </a:pPr>
            <a:r>
              <a:rPr lang="en-GB" sz="1800" b="1" i="1" dirty="0">
                <a:solidFill>
                  <a:srgbClr val="9C20EE"/>
                </a:solidFill>
                <a:latin typeface="Courier 10 Pitch" pitchFamily="1" charset="0"/>
              </a:rPr>
              <a:t>	</a:t>
            </a:r>
            <a:r>
              <a:rPr lang="en-GB" b="1" i="1" dirty="0">
                <a:solidFill>
                  <a:srgbClr val="000000"/>
                </a:solidFill>
                <a:cs typeface="Times New Roman" pitchFamily="18" charset="0"/>
              </a:rPr>
              <a:t>Interface provides the </a:t>
            </a:r>
            <a:r>
              <a:rPr lang="en-GB" b="1" i="1" dirty="0">
                <a:solidFill>
                  <a:srgbClr val="FF0000"/>
                </a:solidFill>
                <a:cs typeface="Times New Roman" pitchFamily="18" charset="0"/>
              </a:rPr>
              <a:t>syntax</a:t>
            </a:r>
          </a:p>
          <a:p>
            <a:pPr>
              <a:lnSpc>
                <a:spcPct val="97000"/>
              </a:lnSpc>
              <a:spcAft>
                <a:spcPct val="0"/>
              </a:spcAft>
              <a:buFont typeface="StarSymbol" charset="0"/>
              <a:buNone/>
            </a:pPr>
            <a:r>
              <a:rPr lang="en-GB" b="1" i="1" dirty="0">
                <a:solidFill>
                  <a:srgbClr val="000000"/>
                </a:solidFill>
                <a:cs typeface="Times New Roman" pitchFamily="18" charset="0"/>
              </a:rPr>
              <a:t>	But nothing </a:t>
            </a:r>
            <a:r>
              <a:rPr lang="en-GB" b="1" i="1" dirty="0" smtClean="0">
                <a:solidFill>
                  <a:srgbClr val="000000"/>
                </a:solidFill>
                <a:cs typeface="Times New Roman" pitchFamily="18" charset="0"/>
              </a:rPr>
              <a:t>about the </a:t>
            </a:r>
            <a:r>
              <a:rPr lang="en-GB" b="1" i="1" dirty="0" smtClean="0">
                <a:solidFill>
                  <a:srgbClr val="FF0000"/>
                </a:solidFill>
                <a:cs typeface="Times New Roman" pitchFamily="18" charset="0"/>
              </a:rPr>
              <a:t>behavior and effects</a:t>
            </a:r>
            <a:endParaRPr lang="en-US" sz="22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605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Why </a:t>
            </a:r>
            <a:r>
              <a:rPr lang="en-GB" dirty="0"/>
              <a:t>not just read code?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b="1" i="1" dirty="0" smtClean="0">
                <a:solidFill>
                  <a:srgbClr val="9C20EE"/>
                </a:solidFill>
                <a:latin typeface="Courier 10 Pitch" pitchFamily="1" charset="0"/>
              </a:rPr>
              <a:t>    </a:t>
            </a:r>
            <a:r>
              <a:rPr lang="en-GB" sz="1800" b="1" i="1" dirty="0">
                <a:solidFill>
                  <a:srgbClr val="9C20EE"/>
                </a:solidFill>
                <a:latin typeface="Courier 10 Pitch" pitchFamily="1" charset="0"/>
              </a:rPr>
              <a:t>boolean</a:t>
            </a:r>
            <a:r>
              <a:rPr lang="en-GB" sz="1800" b="1" i="1" dirty="0">
                <a:solidFill>
                  <a:srgbClr val="000000"/>
                </a:solidFill>
                <a:latin typeface="Courier 10 Pitch" pitchFamily="1" charset="0"/>
              </a:rPr>
              <a:t> sub(</a:t>
            </a:r>
            <a:r>
              <a:rPr lang="en-GB" sz="1800" b="1" i="1" dirty="0">
                <a:solidFill>
                  <a:srgbClr val="208920"/>
                </a:solidFill>
                <a:latin typeface="Courier 10 Pitch" pitchFamily="1" charset="0"/>
              </a:rPr>
              <a:t>List</a:t>
            </a:r>
            <a:r>
              <a:rPr lang="en-GB" sz="1800" b="1" i="1" dirty="0">
                <a:solidFill>
                  <a:srgbClr val="000000"/>
                </a:solidFill>
                <a:latin typeface="Courier 10 Pitch" pitchFamily="1" charset="0"/>
              </a:rPr>
              <a:t>&lt;?&gt; src, </a:t>
            </a:r>
            <a:r>
              <a:rPr lang="en-GB" sz="1800" b="1" i="1" dirty="0">
                <a:solidFill>
                  <a:srgbClr val="208920"/>
                </a:solidFill>
                <a:latin typeface="Courier 10 Pitch" pitchFamily="1" charset="0"/>
              </a:rPr>
              <a:t>List</a:t>
            </a:r>
            <a:r>
              <a:rPr lang="en-GB" sz="1800" b="1" i="1" dirty="0">
                <a:solidFill>
                  <a:srgbClr val="000000"/>
                </a:solidFill>
                <a:latin typeface="Courier 10 Pitch" pitchFamily="1" charset="0"/>
              </a:rPr>
              <a:t>&lt;?&gt; part) {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dirty="0">
                <a:latin typeface="Courier 10 Pitch" pitchFamily="1" charset="0"/>
              </a:rPr>
              <a:t>        </a:t>
            </a:r>
            <a:r>
              <a:rPr lang="en-GB" sz="1800" b="1" dirty="0">
                <a:solidFill>
                  <a:srgbClr val="9C20EE"/>
                </a:solidFill>
                <a:latin typeface="Courier 10 Pitch" pitchFamily="1" charset="0"/>
              </a:rPr>
              <a:t>int</a:t>
            </a:r>
            <a:r>
              <a:rPr lang="en-GB" sz="1800" dirty="0">
                <a:latin typeface="Courier 10 Pitch" pitchFamily="1" charset="0"/>
              </a:rPr>
              <a:t> part_index </a:t>
            </a:r>
            <a:r>
              <a:rPr lang="en-GB" sz="1800" dirty="0">
                <a:solidFill>
                  <a:srgbClr val="000000"/>
                </a:solidFill>
                <a:latin typeface="Courier 10 Pitch" pitchFamily="1" charset="0"/>
              </a:rPr>
              <a:t>=</a:t>
            </a:r>
            <a:r>
              <a:rPr lang="en-GB" sz="1800" dirty="0">
                <a:latin typeface="Courier 10 Pitch" pitchFamily="1" charset="0"/>
              </a:rPr>
              <a:t> </a:t>
            </a:r>
            <a:r>
              <a:rPr lang="en-GB" sz="1800" dirty="0">
                <a:solidFill>
                  <a:srgbClr val="000000"/>
                </a:solidFill>
                <a:latin typeface="Courier 10 Pitch" pitchFamily="1" charset="0"/>
              </a:rPr>
              <a:t>0;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dirty="0">
                <a:latin typeface="Courier 10 Pitch" pitchFamily="1" charset="0"/>
              </a:rPr>
              <a:t>        </a:t>
            </a:r>
            <a:r>
              <a:rPr lang="en-GB" sz="1800" b="1" dirty="0">
                <a:solidFill>
                  <a:srgbClr val="9C20EE"/>
                </a:solidFill>
                <a:latin typeface="Courier 10 Pitch" pitchFamily="1" charset="0"/>
              </a:rPr>
              <a:t>for</a:t>
            </a:r>
            <a:r>
              <a:rPr lang="en-GB" sz="1800" dirty="0">
                <a:latin typeface="Courier 10 Pitch" pitchFamily="1" charset="0"/>
              </a:rPr>
              <a:t> </a:t>
            </a:r>
            <a:r>
              <a:rPr lang="en-GB" sz="1800" dirty="0">
                <a:solidFill>
                  <a:srgbClr val="000000"/>
                </a:solidFill>
                <a:latin typeface="Courier 10 Pitch" pitchFamily="1" charset="0"/>
              </a:rPr>
              <a:t>(Object</a:t>
            </a:r>
            <a:r>
              <a:rPr lang="en-GB" sz="1800" dirty="0">
                <a:latin typeface="Courier 10 Pitch" pitchFamily="1" charset="0"/>
              </a:rPr>
              <a:t> o </a:t>
            </a:r>
            <a:r>
              <a:rPr lang="en-GB" sz="1800" dirty="0">
                <a:solidFill>
                  <a:srgbClr val="000000"/>
                </a:solidFill>
                <a:latin typeface="Courier 10 Pitch" pitchFamily="1" charset="0"/>
              </a:rPr>
              <a:t>:</a:t>
            </a:r>
            <a:r>
              <a:rPr lang="en-GB" sz="1800" dirty="0">
                <a:latin typeface="Courier 10 Pitch" pitchFamily="1" charset="0"/>
              </a:rPr>
              <a:t> src</a:t>
            </a:r>
            <a:r>
              <a:rPr lang="en-GB" sz="1800" dirty="0">
                <a:solidFill>
                  <a:srgbClr val="000000"/>
                </a:solidFill>
                <a:latin typeface="Courier 10 Pitch" pitchFamily="1" charset="0"/>
              </a:rPr>
              <a:t>) {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dirty="0">
                <a:latin typeface="Courier 10 Pitch" pitchFamily="1" charset="0"/>
              </a:rPr>
              <a:t>            </a:t>
            </a:r>
            <a:r>
              <a:rPr lang="en-GB" sz="1800" b="1" dirty="0">
                <a:solidFill>
                  <a:srgbClr val="9C20EE"/>
                </a:solidFill>
                <a:latin typeface="Courier 10 Pitch" pitchFamily="1" charset="0"/>
              </a:rPr>
              <a:t>if</a:t>
            </a:r>
            <a:r>
              <a:rPr lang="en-GB" sz="1800" dirty="0">
                <a:latin typeface="Courier 10 Pitch" pitchFamily="1" charset="0"/>
              </a:rPr>
              <a:t> </a:t>
            </a:r>
            <a:r>
              <a:rPr lang="en-GB" sz="1800" dirty="0">
                <a:solidFill>
                  <a:srgbClr val="000000"/>
                </a:solidFill>
                <a:latin typeface="Courier 10 Pitch" pitchFamily="1" charset="0"/>
              </a:rPr>
              <a:t>(o.</a:t>
            </a:r>
            <a:r>
              <a:rPr lang="en-GB" sz="1800" dirty="0">
                <a:latin typeface="Courier 10 Pitch" pitchFamily="1" charset="0"/>
              </a:rPr>
              <a:t>equals</a:t>
            </a:r>
            <a:r>
              <a:rPr lang="en-GB" sz="1800" dirty="0">
                <a:solidFill>
                  <a:srgbClr val="000000"/>
                </a:solidFill>
                <a:latin typeface="Courier 10 Pitch" pitchFamily="1" charset="0"/>
              </a:rPr>
              <a:t>(</a:t>
            </a:r>
            <a:r>
              <a:rPr lang="en-GB" sz="1800" dirty="0">
                <a:latin typeface="Courier 10 Pitch" pitchFamily="1" charset="0"/>
              </a:rPr>
              <a:t>part</a:t>
            </a:r>
            <a:r>
              <a:rPr lang="en-GB" sz="1800" dirty="0">
                <a:solidFill>
                  <a:srgbClr val="000000"/>
                </a:solidFill>
                <a:latin typeface="Courier 10 Pitch" pitchFamily="1" charset="0"/>
              </a:rPr>
              <a:t>.</a:t>
            </a:r>
            <a:r>
              <a:rPr lang="en-GB" sz="1800" dirty="0">
                <a:latin typeface="Courier 10 Pitch" pitchFamily="1" charset="0"/>
              </a:rPr>
              <a:t>get</a:t>
            </a:r>
            <a:r>
              <a:rPr lang="en-GB" sz="1800" dirty="0">
                <a:solidFill>
                  <a:srgbClr val="000000"/>
                </a:solidFill>
                <a:latin typeface="Courier 10 Pitch" pitchFamily="1" charset="0"/>
              </a:rPr>
              <a:t>(</a:t>
            </a:r>
            <a:r>
              <a:rPr lang="en-GB" sz="1800" dirty="0">
                <a:latin typeface="Courier 10 Pitch" pitchFamily="1" charset="0"/>
              </a:rPr>
              <a:t>part_index</a:t>
            </a:r>
            <a:r>
              <a:rPr lang="en-GB" sz="1800" dirty="0">
                <a:solidFill>
                  <a:srgbClr val="000000"/>
                </a:solidFill>
                <a:latin typeface="Courier 10 Pitch" pitchFamily="1" charset="0"/>
              </a:rPr>
              <a:t>))) {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dirty="0">
                <a:latin typeface="Courier 10 Pitch" pitchFamily="1" charset="0"/>
              </a:rPr>
              <a:t>                part_index</a:t>
            </a:r>
            <a:r>
              <a:rPr lang="en-GB" sz="1800" dirty="0">
                <a:solidFill>
                  <a:srgbClr val="000000"/>
                </a:solidFill>
                <a:latin typeface="Courier 10 Pitch" pitchFamily="1" charset="0"/>
              </a:rPr>
              <a:t>++;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dirty="0">
                <a:latin typeface="Courier 10 Pitch" pitchFamily="1" charset="0"/>
              </a:rPr>
              <a:t>                </a:t>
            </a:r>
            <a:r>
              <a:rPr lang="en-GB" sz="1800" b="1" dirty="0">
                <a:solidFill>
                  <a:srgbClr val="9C20EE"/>
                </a:solidFill>
                <a:latin typeface="Courier 10 Pitch" pitchFamily="1" charset="0"/>
              </a:rPr>
              <a:t>if</a:t>
            </a:r>
            <a:r>
              <a:rPr lang="en-GB" sz="1800" dirty="0">
                <a:latin typeface="Courier 10 Pitch" pitchFamily="1" charset="0"/>
              </a:rPr>
              <a:t> </a:t>
            </a:r>
            <a:r>
              <a:rPr lang="en-GB" sz="1800" dirty="0">
                <a:solidFill>
                  <a:srgbClr val="000000"/>
                </a:solidFill>
                <a:latin typeface="Courier 10 Pitch" pitchFamily="1" charset="0"/>
              </a:rPr>
              <a:t>(</a:t>
            </a:r>
            <a:r>
              <a:rPr lang="en-GB" sz="1800" dirty="0">
                <a:latin typeface="Courier 10 Pitch" pitchFamily="1" charset="0"/>
              </a:rPr>
              <a:t>part_index </a:t>
            </a:r>
            <a:r>
              <a:rPr lang="en-GB" sz="1800" dirty="0">
                <a:solidFill>
                  <a:srgbClr val="000000"/>
                </a:solidFill>
                <a:latin typeface="Courier 10 Pitch" pitchFamily="1" charset="0"/>
              </a:rPr>
              <a:t>==</a:t>
            </a:r>
            <a:r>
              <a:rPr lang="en-GB" sz="1800" dirty="0">
                <a:latin typeface="Courier 10 Pitch" pitchFamily="1" charset="0"/>
              </a:rPr>
              <a:t> part</a:t>
            </a:r>
            <a:r>
              <a:rPr lang="en-GB" sz="1800" dirty="0">
                <a:solidFill>
                  <a:srgbClr val="000000"/>
                </a:solidFill>
                <a:latin typeface="Courier 10 Pitch" pitchFamily="1" charset="0"/>
              </a:rPr>
              <a:t>.</a:t>
            </a:r>
            <a:r>
              <a:rPr lang="en-GB" sz="1800" dirty="0">
                <a:latin typeface="Courier 10 Pitch" pitchFamily="1" charset="0"/>
              </a:rPr>
              <a:t>size</a:t>
            </a:r>
            <a:r>
              <a:rPr lang="en-GB" sz="1800" dirty="0">
                <a:solidFill>
                  <a:srgbClr val="000000"/>
                </a:solidFill>
                <a:latin typeface="Courier 10 Pitch" pitchFamily="1" charset="0"/>
              </a:rPr>
              <a:t>()) {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dirty="0">
                <a:latin typeface="Courier 10 Pitch" pitchFamily="1" charset="0"/>
              </a:rPr>
              <a:t>                    </a:t>
            </a:r>
            <a:r>
              <a:rPr lang="en-GB" sz="1800" b="1" dirty="0">
                <a:solidFill>
                  <a:srgbClr val="9C20EE"/>
                </a:solidFill>
                <a:latin typeface="Courier 10 Pitch" pitchFamily="1" charset="0"/>
              </a:rPr>
              <a:t>return</a:t>
            </a:r>
            <a:r>
              <a:rPr lang="en-GB" sz="1800" dirty="0">
                <a:latin typeface="Courier 10 Pitch" pitchFamily="1" charset="0"/>
              </a:rPr>
              <a:t> true</a:t>
            </a:r>
            <a:r>
              <a:rPr lang="en-GB" sz="1800" dirty="0">
                <a:solidFill>
                  <a:srgbClr val="000000"/>
                </a:solidFill>
                <a:latin typeface="Courier 10 Pitch" pitchFamily="1" charset="0"/>
              </a:rPr>
              <a:t>;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dirty="0">
                <a:latin typeface="Courier 10 Pitch" pitchFamily="1" charset="0"/>
              </a:rPr>
              <a:t>                }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dirty="0">
                <a:solidFill>
                  <a:srgbClr val="000000"/>
                </a:solidFill>
                <a:latin typeface="Courier 10 Pitch" pitchFamily="1" charset="0"/>
              </a:rPr>
              <a:t>            } </a:t>
            </a:r>
            <a:r>
              <a:rPr lang="en-GB" sz="1800" b="1" dirty="0">
                <a:solidFill>
                  <a:srgbClr val="9C20EE"/>
                </a:solidFill>
                <a:latin typeface="Courier 10 Pitch" pitchFamily="1" charset="0"/>
              </a:rPr>
              <a:t>else</a:t>
            </a:r>
            <a:r>
              <a:rPr lang="en-GB" sz="1800" dirty="0">
                <a:latin typeface="Courier 10 Pitch" pitchFamily="1" charset="0"/>
              </a:rPr>
              <a:t> </a:t>
            </a:r>
            <a:r>
              <a:rPr lang="en-GB" sz="1800" dirty="0">
                <a:solidFill>
                  <a:srgbClr val="000000"/>
                </a:solidFill>
                <a:latin typeface="Courier 10 Pitch" pitchFamily="1" charset="0"/>
              </a:rPr>
              <a:t>{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dirty="0">
                <a:latin typeface="Courier 10 Pitch" pitchFamily="1" charset="0"/>
              </a:rPr>
              <a:t>                part_index </a:t>
            </a:r>
            <a:r>
              <a:rPr lang="en-GB" sz="1800" dirty="0">
                <a:solidFill>
                  <a:srgbClr val="000000"/>
                </a:solidFill>
                <a:latin typeface="Courier 10 Pitch" pitchFamily="1" charset="0"/>
              </a:rPr>
              <a:t>=</a:t>
            </a:r>
            <a:r>
              <a:rPr lang="en-GB" sz="1800" dirty="0">
                <a:latin typeface="Courier 10 Pitch" pitchFamily="1" charset="0"/>
              </a:rPr>
              <a:t> </a:t>
            </a:r>
            <a:r>
              <a:rPr lang="en-GB" sz="1800" dirty="0">
                <a:solidFill>
                  <a:srgbClr val="000000"/>
                </a:solidFill>
                <a:latin typeface="Courier 10 Pitch" pitchFamily="1" charset="0"/>
              </a:rPr>
              <a:t>0;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dirty="0">
                <a:latin typeface="Courier 10 Pitch" pitchFamily="1" charset="0"/>
              </a:rPr>
              <a:t>            }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dirty="0">
                <a:latin typeface="Courier 10 Pitch" pitchFamily="1" charset="0"/>
              </a:rPr>
              <a:t>        }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dirty="0">
                <a:latin typeface="Courier 10 Pitch" pitchFamily="1" charset="0"/>
              </a:rPr>
              <a:t>        </a:t>
            </a:r>
            <a:r>
              <a:rPr lang="en-GB" sz="1800" b="1" dirty="0">
                <a:solidFill>
                  <a:srgbClr val="9C20EE"/>
                </a:solidFill>
                <a:latin typeface="Courier 10 Pitch" pitchFamily="1" charset="0"/>
              </a:rPr>
              <a:t>return</a:t>
            </a:r>
            <a:r>
              <a:rPr lang="en-GB" sz="1800" dirty="0">
                <a:latin typeface="Courier 10 Pitch" pitchFamily="1" charset="0"/>
              </a:rPr>
              <a:t> false</a:t>
            </a:r>
            <a:r>
              <a:rPr lang="en-GB" sz="1800" dirty="0">
                <a:solidFill>
                  <a:srgbClr val="000000"/>
                </a:solidFill>
                <a:latin typeface="Courier 10 Pitch" pitchFamily="1" charset="0"/>
              </a:rPr>
              <a:t>;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dirty="0">
                <a:latin typeface="Courier 10 Pitch" pitchFamily="1" charset="0"/>
              </a:rPr>
              <a:t>    }</a:t>
            </a: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sz="1800" dirty="0">
              <a:latin typeface="Courier 10 Pitch" pitchFamily="1" charset="0"/>
            </a:endParaRPr>
          </a:p>
          <a:p>
            <a:pPr marL="0" indent="0">
              <a:lnSpc>
                <a:spcPct val="97000"/>
              </a:lnSpc>
              <a:spcAft>
                <a:spcPct val="0"/>
              </a:spcAft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sz="1800" dirty="0" smtClean="0"/>
              <a:t>Why are you better off with a specification?</a:t>
            </a:r>
            <a:endParaRPr lang="en-GB" sz="1800" dirty="0">
              <a:latin typeface="Courier 10 Pitch" pitchFamily="1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41062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dirty="0" smtClean="0"/>
              <a:t>Code is complicated</a:t>
            </a:r>
            <a:endParaRPr lang="en-GB" dirty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Code gives more detail than needed by client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 smtClean="0"/>
              <a:t>Understanding </a:t>
            </a:r>
            <a:r>
              <a:rPr lang="en-GB" dirty="0"/>
              <a:t>or even reading every line of code is an excessive burden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Suppose you had to read source code of Java libraries in order to use them</a:t>
            </a:r>
          </a:p>
          <a:p>
            <a:pPr lvl="1"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Same applies to developers of different parts of the libraries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r>
              <a:rPr lang="en-GB" dirty="0"/>
              <a:t>Client cares only about </a:t>
            </a:r>
            <a:r>
              <a:rPr lang="en-GB" dirty="0">
                <a:solidFill>
                  <a:srgbClr val="FF0000"/>
                </a:solidFill>
              </a:rPr>
              <a:t>what</a:t>
            </a:r>
            <a:r>
              <a:rPr lang="en-GB" dirty="0"/>
              <a:t> </a:t>
            </a:r>
            <a:r>
              <a:rPr lang="en-GB" dirty="0" smtClean="0"/>
              <a:t>the code </a:t>
            </a:r>
            <a:r>
              <a:rPr lang="en-GB" dirty="0"/>
              <a:t>does, not </a:t>
            </a:r>
            <a:r>
              <a:rPr lang="en-GB" dirty="0">
                <a:solidFill>
                  <a:srgbClr val="FF0000"/>
                </a:solidFill>
              </a:rPr>
              <a:t>how</a:t>
            </a:r>
            <a:r>
              <a:rPr lang="en-GB" dirty="0"/>
              <a:t> it does it</a:t>
            </a:r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dirty="0"/>
          </a:p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</a:tabLst>
            </a:pP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67416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522</TotalTime>
  <Words>2230</Words>
  <Application>Microsoft Macintosh PowerPoint</Application>
  <PresentationFormat>On-screen Show (4:3)</PresentationFormat>
  <Paragraphs>340</Paragraphs>
  <Slides>30</Slides>
  <Notes>26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simple</vt:lpstr>
      <vt:lpstr>CSE 331 Software Design &amp; Implementation</vt:lpstr>
      <vt:lpstr>2 Goals of Software System Building</vt:lpstr>
      <vt:lpstr>Where we are</vt:lpstr>
      <vt:lpstr>The challenge of scaling software</vt:lpstr>
      <vt:lpstr>A discipline of modularity</vt:lpstr>
      <vt:lpstr> A specification is a contract</vt:lpstr>
      <vt:lpstr>Isn’t the interface sufficient?</vt:lpstr>
      <vt:lpstr>Why not just read code?</vt:lpstr>
      <vt:lpstr>Code is complicated</vt:lpstr>
      <vt:lpstr>Code is ambiguous</vt:lpstr>
      <vt:lpstr>Comments are essential</vt:lpstr>
      <vt:lpstr>From vague comments to specifications</vt:lpstr>
      <vt:lpstr>Recall the sublist example</vt:lpstr>
      <vt:lpstr>A more careful description of sub()</vt:lpstr>
      <vt:lpstr>It’s better to simplify  than to describe complexity</vt:lpstr>
      <vt:lpstr>Sneaky fringe benefit of specs #1</vt:lpstr>
      <vt:lpstr>Examples of specifications</vt:lpstr>
      <vt:lpstr>Example: Javadoc for String.contains</vt:lpstr>
      <vt:lpstr>CSE 331 specifications</vt:lpstr>
      <vt:lpstr>Example 1</vt:lpstr>
      <vt:lpstr>Example 2</vt:lpstr>
      <vt:lpstr>Example 3</vt:lpstr>
      <vt:lpstr>Should requires clause be checked?</vt:lpstr>
      <vt:lpstr>Comparing specifications</vt:lpstr>
      <vt:lpstr>Example 1</vt:lpstr>
      <vt:lpstr>Example 2</vt:lpstr>
      <vt:lpstr>Stronger and weaker specifications</vt:lpstr>
      <vt:lpstr>Strengthening a specification</vt:lpstr>
      <vt:lpstr>Choosing specifications</vt:lpstr>
      <vt:lpstr>Sneaky fringe benefit of specs #2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84</cp:revision>
  <cp:lastPrinted>2012-01-13T17:45:37Z</cp:lastPrinted>
  <dcterms:created xsi:type="dcterms:W3CDTF">2012-01-23T18:29:00Z</dcterms:created>
  <dcterms:modified xsi:type="dcterms:W3CDTF">2012-10-05T02:21:30Z</dcterms:modified>
</cp:coreProperties>
</file>