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85" r:id="rId2"/>
    <p:sldId id="286" r:id="rId3"/>
    <p:sldId id="293" r:id="rId4"/>
    <p:sldId id="287" r:id="rId5"/>
    <p:sldId id="288" r:id="rId6"/>
    <p:sldId id="289" r:id="rId7"/>
    <p:sldId id="290" r:id="rId8"/>
    <p:sldId id="291" r:id="rId9"/>
    <p:sldId id="282" r:id="rId10"/>
    <p:sldId id="260" r:id="rId11"/>
    <p:sldId id="262" r:id="rId12"/>
    <p:sldId id="261" r:id="rId13"/>
    <p:sldId id="283" r:id="rId14"/>
    <p:sldId id="294" r:id="rId15"/>
    <p:sldId id="278" r:id="rId16"/>
  </p:sldIdLst>
  <p:sldSz cx="9144000" cy="6858000" type="screen4x3"/>
  <p:notesSz cx="6934200" cy="9220200"/>
  <p:custDataLst>
    <p:tags r:id="rId20"/>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clrMru>
    <a:srgbClr val="FF0066"/>
    <a:srgbClr val="800080"/>
    <a:srgbClr val="FFFF00"/>
    <a:srgbClr val="FF00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4" autoAdjust="0"/>
    <p:restoredTop sz="79609" autoAdjust="0"/>
  </p:normalViewPr>
  <p:slideViewPr>
    <p:cSldViewPr>
      <p:cViewPr varScale="1">
        <p:scale>
          <a:sx n="96" d="100"/>
          <a:sy n="96" d="100"/>
        </p:scale>
        <p:origin x="-1184" y="-11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1944" y="-102"/>
      </p:cViewPr>
      <p:guideLst>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gs" Target="tags/tag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6" name="Rectangle 4"/>
          <p:cNvSpPr>
            <a:spLocks noGrp="1" noChangeArrowheads="1"/>
          </p:cNvSpPr>
          <p:nvPr>
            <p:ph type="ftr" sz="quarter" idx="2"/>
          </p:nvPr>
        </p:nvSpPr>
        <p:spPr bwMode="auto">
          <a:xfrm>
            <a:off x="0" y="8759800"/>
            <a:ext cx="3005121"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defRPr sz="1300" dirty="0"/>
            </a:lvl1pPr>
          </a:lstStyle>
          <a:p>
            <a:pPr>
              <a:defRPr/>
            </a:pPr>
            <a:r>
              <a:rPr lang="en-US" dirty="0"/>
              <a:t>CSE </a:t>
            </a:r>
            <a:r>
              <a:rPr lang="en-US" dirty="0" smtClean="0"/>
              <a:t>311 Au12</a:t>
            </a:r>
            <a:endParaRPr lang="en-US" dirty="0"/>
          </a:p>
        </p:txBody>
      </p:sp>
      <p:sp>
        <p:nvSpPr>
          <p:cNvPr id="33797" name="Rectangle 5"/>
          <p:cNvSpPr>
            <a:spLocks noGrp="1" noChangeArrowheads="1"/>
          </p:cNvSpPr>
          <p:nvPr>
            <p:ph type="sldNum" sz="quarter" idx="3"/>
          </p:nvPr>
        </p:nvSpPr>
        <p:spPr bwMode="auto">
          <a:xfrm>
            <a:off x="3929080" y="8759800"/>
            <a:ext cx="3005120"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lgn="r">
              <a:defRPr sz="1300"/>
            </a:lvl1pPr>
          </a:lstStyle>
          <a:p>
            <a:pPr>
              <a:defRPr/>
            </a:pPr>
            <a:r>
              <a:rPr lang="en-US" dirty="0"/>
              <a:t>0</a:t>
            </a:r>
            <a:r>
              <a:rPr lang="en-US" dirty="0" smtClean="0"/>
              <a:t>-</a:t>
            </a:r>
            <a:fld id="{4490ECC9-DBDA-4236-ABEF-47C2FD79DC3B}" type="slidenum">
              <a:rPr lang="en-US" smtClean="0"/>
              <a:pPr>
                <a:defRPr/>
              </a:pPr>
              <a:t>‹#›</a:t>
            </a:fld>
            <a:endParaRPr lang="en-US" dirty="0"/>
          </a:p>
        </p:txBody>
      </p:sp>
    </p:spTree>
    <p:extLst>
      <p:ext uri="{BB962C8B-B14F-4D97-AF65-F5344CB8AC3E}">
        <p14:creationId xmlns:p14="http://schemas.microsoft.com/office/powerpoint/2010/main" val="37315996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1"/>
            <a:ext cx="3005121" cy="460400"/>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lvl1pPr>
              <a:defRPr sz="1300"/>
            </a:lvl1pPr>
          </a:lstStyle>
          <a:p>
            <a:pPr>
              <a:defRPr/>
            </a:pPr>
            <a:endParaRPr lang="en-US"/>
          </a:p>
        </p:txBody>
      </p:sp>
      <p:sp>
        <p:nvSpPr>
          <p:cNvPr id="25603" name="Rectangle 3"/>
          <p:cNvSpPr>
            <a:spLocks noGrp="1" noChangeArrowheads="1"/>
          </p:cNvSpPr>
          <p:nvPr>
            <p:ph type="dt" idx="1"/>
          </p:nvPr>
        </p:nvSpPr>
        <p:spPr bwMode="auto">
          <a:xfrm>
            <a:off x="3929080" y="1"/>
            <a:ext cx="3005120" cy="460400"/>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lvl1pPr algn="r">
              <a:defRPr sz="1300"/>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62050" y="692150"/>
            <a:ext cx="4610100" cy="3457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p:cNvSpPr>
            <a:spLocks noGrp="1" noChangeArrowheads="1"/>
          </p:cNvSpPr>
          <p:nvPr>
            <p:ph type="body" sz="quarter" idx="3"/>
          </p:nvPr>
        </p:nvSpPr>
        <p:spPr bwMode="auto">
          <a:xfrm>
            <a:off x="923958" y="4379901"/>
            <a:ext cx="5086284" cy="4148175"/>
          </a:xfrm>
          <a:prstGeom prst="rect">
            <a:avLst/>
          </a:prstGeom>
          <a:noFill/>
          <a:ln w="9525">
            <a:noFill/>
            <a:miter lim="800000"/>
            <a:headEnd/>
            <a:tailEnd/>
          </a:ln>
          <a:effectLst/>
        </p:spPr>
        <p:txBody>
          <a:bodyPr vert="horz" wrap="square" lIns="92296" tIns="46148" rIns="92296" bIns="4614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5606" name="Rectangle 6"/>
          <p:cNvSpPr>
            <a:spLocks noGrp="1" noChangeArrowheads="1"/>
          </p:cNvSpPr>
          <p:nvPr>
            <p:ph type="ftr" sz="quarter" idx="4"/>
          </p:nvPr>
        </p:nvSpPr>
        <p:spPr bwMode="auto">
          <a:xfrm>
            <a:off x="0" y="8759800"/>
            <a:ext cx="3005121"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defRPr sz="1300"/>
            </a:lvl1pPr>
          </a:lstStyle>
          <a:p>
            <a:pPr>
              <a:defRPr/>
            </a:pPr>
            <a:endParaRPr lang="en-US"/>
          </a:p>
        </p:txBody>
      </p:sp>
      <p:sp>
        <p:nvSpPr>
          <p:cNvPr id="25607" name="Rectangle 7"/>
          <p:cNvSpPr>
            <a:spLocks noGrp="1" noChangeArrowheads="1"/>
          </p:cNvSpPr>
          <p:nvPr>
            <p:ph type="sldNum" sz="quarter" idx="5"/>
          </p:nvPr>
        </p:nvSpPr>
        <p:spPr bwMode="auto">
          <a:xfrm>
            <a:off x="3929080" y="8759800"/>
            <a:ext cx="3005120" cy="460400"/>
          </a:xfrm>
          <a:prstGeom prst="rect">
            <a:avLst/>
          </a:prstGeom>
          <a:noFill/>
          <a:ln w="9525">
            <a:noFill/>
            <a:miter lim="800000"/>
            <a:headEnd/>
            <a:tailEnd/>
          </a:ln>
          <a:effectLst/>
        </p:spPr>
        <p:txBody>
          <a:bodyPr vert="horz" wrap="square" lIns="92296" tIns="46148" rIns="92296" bIns="46148" numCol="1" anchor="b" anchorCtr="0" compatLnSpc="1">
            <a:prstTxWarp prst="textNoShape">
              <a:avLst/>
            </a:prstTxWarp>
          </a:bodyPr>
          <a:lstStyle>
            <a:lvl1pPr algn="r">
              <a:defRPr sz="1300"/>
            </a:lvl1pPr>
          </a:lstStyle>
          <a:p>
            <a:pPr>
              <a:defRPr/>
            </a:pPr>
            <a:fld id="{C0C86982-0651-4A87-8CCD-A426161CC69C}" type="slidenum">
              <a:rPr lang="en-US"/>
              <a:pPr>
                <a:defRPr/>
              </a:pPr>
              <a:t>‹#›</a:t>
            </a:fld>
            <a:endParaRPr lang="en-US"/>
          </a:p>
        </p:txBody>
      </p:sp>
    </p:spTree>
    <p:extLst>
      <p:ext uri="{BB962C8B-B14F-4D97-AF65-F5344CB8AC3E}">
        <p14:creationId xmlns:p14="http://schemas.microsoft.com/office/powerpoint/2010/main" val="3074757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longer in high school</a:t>
            </a:r>
            <a:r>
              <a:rPr lang="en-US" baseline="0" dirty="0" smtClean="0"/>
              <a:t> – real world is “do this” said by someone who doesn’t even know what “this” implies.  We want to span the gap somehow.  Some handouts and structure but no “cheat sheets”, “output comparison tools” and other crutches – goal is to learn how to learn outside of a class and how to reason about things. </a:t>
            </a:r>
          </a:p>
          <a:p>
            <a:endParaRPr lang="en-US" baseline="0" dirty="0" smtClean="0"/>
          </a:p>
          <a:p>
            <a:r>
              <a:rPr lang="en-US" baseline="0" dirty="0" smtClean="0"/>
              <a:t>It’s not about the points – it’s about the work; the points are supposed to reflect the quality of that.</a:t>
            </a:r>
          </a:p>
          <a:p>
            <a:endParaRPr lang="en-US" baseline="0" dirty="0" smtClean="0"/>
          </a:p>
          <a:p>
            <a:r>
              <a:rPr lang="en-US" baseline="0" dirty="0" smtClean="0"/>
              <a:t>Workload is less structured and pacing is more up to students.  Can’t leave things until day before they’re due, shouldn’t expect crisp answers to things that don’t have them – and “will this lose a point” is often in that category.</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C0C86982-0651-4A87-8CCD-A426161CC69C}" type="slidenum">
              <a:rPr lang="en-US" smtClean="0"/>
              <a:pPr>
                <a:defRPr/>
              </a:pPr>
              <a:t>7</a:t>
            </a:fld>
            <a:endParaRPr lang="en-US"/>
          </a:p>
        </p:txBody>
      </p:sp>
    </p:spTree>
    <p:extLst>
      <p:ext uri="{BB962C8B-B14F-4D97-AF65-F5344CB8AC3E}">
        <p14:creationId xmlns:p14="http://schemas.microsoft.com/office/powerpoint/2010/main" val="1371136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Notes: Will try to have slides online the night before each class.  Print out or bring with you</a:t>
            </a:r>
            <a:r>
              <a:rPr lang="en-US" baseline="0" dirty="0" smtClean="0"/>
              <a:t> to take notes, but don’t expect slides to be a complete record of the class.</a:t>
            </a:r>
            <a:endParaRPr lang="en-US" dirty="0" smtClean="0"/>
          </a:p>
          <a:p>
            <a:endParaRPr lang="en-US" dirty="0" smtClean="0"/>
          </a:p>
          <a:p>
            <a:r>
              <a:rPr lang="en-US" dirty="0" smtClean="0"/>
              <a:t>Laptop etiquette: Just say “no”.  OK for note taking, slides,</a:t>
            </a:r>
            <a:r>
              <a:rPr lang="en-US" baseline="0" dirty="0" smtClean="0"/>
              <a:t> looking up related facts.  Not ok: </a:t>
            </a:r>
            <a:r>
              <a:rPr lang="en-US" baseline="0" dirty="0" err="1" smtClean="0"/>
              <a:t>youtube</a:t>
            </a:r>
            <a:r>
              <a:rPr lang="en-US" baseline="0" dirty="0" smtClean="0"/>
              <a:t>, games, most anything else unrelated to class that will distract you or your neighbors.</a:t>
            </a:r>
          </a:p>
          <a:p>
            <a:endParaRPr lang="en-US" baseline="0" dirty="0" smtClean="0"/>
          </a:p>
          <a:p>
            <a:r>
              <a:rPr lang="en-US" baseline="0" dirty="0" smtClean="0"/>
              <a:t>Section rooms: trying to change to get both sections in the </a:t>
            </a:r>
            <a:r>
              <a:rPr lang="en-US" baseline="0" smtClean="0"/>
              <a:t>same place</a:t>
            </a:r>
            <a:endParaRPr lang="en-US" dirty="0"/>
          </a:p>
        </p:txBody>
      </p:sp>
      <p:sp>
        <p:nvSpPr>
          <p:cNvPr id="4" name="Slide Number Placeholder 3"/>
          <p:cNvSpPr>
            <a:spLocks noGrp="1"/>
          </p:cNvSpPr>
          <p:nvPr>
            <p:ph type="sldNum" sz="quarter" idx="10"/>
          </p:nvPr>
        </p:nvSpPr>
        <p:spPr/>
        <p:txBody>
          <a:bodyPr/>
          <a:lstStyle/>
          <a:p>
            <a:pPr>
              <a:defRPr/>
            </a:pPr>
            <a:fld id="{C0C86982-0651-4A87-8CCD-A426161CC69C}" type="slidenum">
              <a:rPr lang="en-US" smtClean="0"/>
              <a:pPr>
                <a:defRPr/>
              </a:pPr>
              <a:t>9</a:t>
            </a:fld>
            <a:endParaRPr lang="en-US"/>
          </a:p>
        </p:txBody>
      </p:sp>
    </p:spTree>
    <p:extLst>
      <p:ext uri="{BB962C8B-B14F-4D97-AF65-F5344CB8AC3E}">
        <p14:creationId xmlns:p14="http://schemas.microsoft.com/office/powerpoint/2010/main" val="4154114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late days for quizzes, exercises</a:t>
            </a:r>
          </a:p>
          <a:p>
            <a:endParaRPr lang="en-US" dirty="0" smtClean="0"/>
          </a:p>
          <a:p>
            <a:r>
              <a:rPr lang="en-US" dirty="0" smtClean="0"/>
              <a:t>Watch for details about how to report late days</a:t>
            </a:r>
            <a:r>
              <a:rPr lang="en-US" baseline="0" dirty="0" smtClean="0"/>
              <a:t> on programming projects to the staff</a:t>
            </a:r>
            <a:endParaRPr lang="en-US" dirty="0"/>
          </a:p>
        </p:txBody>
      </p:sp>
      <p:sp>
        <p:nvSpPr>
          <p:cNvPr id="4" name="Slide Number Placeholder 3"/>
          <p:cNvSpPr>
            <a:spLocks noGrp="1"/>
          </p:cNvSpPr>
          <p:nvPr>
            <p:ph type="sldNum" sz="quarter" idx="10"/>
          </p:nvPr>
        </p:nvSpPr>
        <p:spPr/>
        <p:txBody>
          <a:bodyPr/>
          <a:lstStyle/>
          <a:p>
            <a:pPr>
              <a:defRPr/>
            </a:pPr>
            <a:fld id="{C0C86982-0651-4A87-8CCD-A426161CC69C}" type="slidenum">
              <a:rPr lang="en-US" smtClean="0"/>
              <a:pPr>
                <a:defRPr/>
              </a:pPr>
              <a:t>12</a:t>
            </a:fld>
            <a:endParaRPr lang="en-US"/>
          </a:p>
        </p:txBody>
      </p:sp>
    </p:spTree>
    <p:extLst>
      <p:ext uri="{BB962C8B-B14F-4D97-AF65-F5344CB8AC3E}">
        <p14:creationId xmlns:p14="http://schemas.microsoft.com/office/powerpoint/2010/main" val="36086279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books?</a:t>
            </a:r>
            <a:r>
              <a:rPr lang="en-US" baseline="0" dirty="0" smtClean="0"/>
              <a:t>  Better organized, editing – the web is not a substitute (disorganized, fragmented, but still very useful)</a:t>
            </a:r>
            <a:endParaRPr lang="en-US" dirty="0"/>
          </a:p>
        </p:txBody>
      </p:sp>
      <p:sp>
        <p:nvSpPr>
          <p:cNvPr id="4" name="Slide Number Placeholder 3"/>
          <p:cNvSpPr>
            <a:spLocks noGrp="1"/>
          </p:cNvSpPr>
          <p:nvPr>
            <p:ph type="sldNum" sz="quarter" idx="10"/>
          </p:nvPr>
        </p:nvSpPr>
        <p:spPr/>
        <p:txBody>
          <a:bodyPr/>
          <a:lstStyle/>
          <a:p>
            <a:pPr>
              <a:defRPr/>
            </a:pPr>
            <a:fld id="{C0C86982-0651-4A87-8CCD-A426161CC69C}" type="slidenum">
              <a:rPr lang="en-US" smtClean="0"/>
              <a:pPr>
                <a:defRPr/>
              </a:pPr>
              <a:t>13</a:t>
            </a:fld>
            <a:endParaRPr lang="en-US"/>
          </a:p>
        </p:txBody>
      </p:sp>
    </p:spTree>
    <p:extLst>
      <p:ext uri="{BB962C8B-B14F-4D97-AF65-F5344CB8AC3E}">
        <p14:creationId xmlns:p14="http://schemas.microsoft.com/office/powerpoint/2010/main" val="1689813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Line 8"/>
          <p:cNvSpPr>
            <a:spLocks noChangeShapeType="1"/>
          </p:cNvSpPr>
          <p:nvPr/>
        </p:nvSpPr>
        <p:spPr bwMode="auto">
          <a:xfrm>
            <a:off x="762000" y="57912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 name="Rectangle 2"/>
          <p:cNvSpPr>
            <a:spLocks noGrp="1" noChangeArrowheads="1"/>
          </p:cNvSpPr>
          <p:nvPr>
            <p:ph type="ctrTitle"/>
          </p:nvPr>
        </p:nvSpPr>
        <p:spPr>
          <a:xfrm>
            <a:off x="685800" y="2286000"/>
            <a:ext cx="7772400" cy="1143000"/>
          </a:xfrm>
        </p:spPr>
        <p:txBody>
          <a:bodyPr/>
          <a:lstStyle>
            <a:lvl1pPr>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rgbClr val="800080"/>
                </a:solidFill>
              </a:defRPr>
            </a:lvl1pPr>
          </a:lstStyle>
          <a:p>
            <a:r>
              <a:rPr lang="en-US" smtClean="0"/>
              <a:t>Click to edit Master subtitle style</a:t>
            </a:r>
            <a:endParaRPr lang="en-US"/>
          </a:p>
        </p:txBody>
      </p:sp>
      <p:sp>
        <p:nvSpPr>
          <p:cNvPr id="6" name="Rectangle 4"/>
          <p:cNvSpPr>
            <a:spLocks noGrp="1" noChangeArrowheads="1"/>
          </p:cNvSpPr>
          <p:nvPr>
            <p:ph type="dt" sz="half" idx="10"/>
          </p:nvPr>
        </p:nvSpPr>
        <p:spPr>
          <a:xfrm>
            <a:off x="685800" y="6248400"/>
            <a:ext cx="1905000" cy="457200"/>
          </a:xfrm>
        </p:spPr>
        <p:txBody>
          <a:bodyPr/>
          <a:lstStyle>
            <a:lvl1pPr>
              <a:defRPr>
                <a:solidFill>
                  <a:schemeClr val="tx1"/>
                </a:solidFill>
              </a:defRPr>
            </a:lvl1pPr>
          </a:lstStyle>
          <a:p>
            <a:pPr>
              <a:defRPr/>
            </a:pPr>
            <a:endParaRPr lang="en-US"/>
          </a:p>
        </p:txBody>
      </p:sp>
      <p:sp>
        <p:nvSpPr>
          <p:cNvPr id="7" name="Rectangle 5"/>
          <p:cNvSpPr>
            <a:spLocks noGrp="1" noChangeArrowheads="1"/>
          </p:cNvSpPr>
          <p:nvPr>
            <p:ph type="ftr" sz="quarter" idx="11"/>
          </p:nvPr>
        </p:nvSpPr>
        <p:spPr>
          <a:xfrm>
            <a:off x="3124200" y="6248400"/>
            <a:ext cx="2895600" cy="457200"/>
          </a:xfrm>
        </p:spPr>
        <p:txBody>
          <a:bodyPr/>
          <a:lstStyle>
            <a:lvl1pPr>
              <a:defRPr>
                <a:solidFill>
                  <a:schemeClr val="tx1"/>
                </a:solidFill>
              </a:defRPr>
            </a:lvl1pPr>
          </a:lstStyle>
          <a:p>
            <a:pPr>
              <a:defRPr/>
            </a:pPr>
            <a:r>
              <a:rPr lang="en-US" dirty="0" smtClean="0"/>
              <a:t>CSE 331 Au12</a:t>
            </a:r>
            <a:endParaRPr lang="en-US" dirty="0"/>
          </a:p>
        </p:txBody>
      </p:sp>
      <p:sp>
        <p:nvSpPr>
          <p:cNvPr id="8" name="Rectangle 6"/>
          <p:cNvSpPr>
            <a:spLocks noGrp="1" noChangeArrowheads="1"/>
          </p:cNvSpPr>
          <p:nvPr>
            <p:ph type="sldNum" sz="quarter" idx="12"/>
          </p:nvPr>
        </p:nvSpPr>
        <p:spPr>
          <a:xfrm>
            <a:off x="6553200" y="6248400"/>
            <a:ext cx="1905000" cy="457200"/>
          </a:xfrm>
        </p:spPr>
        <p:txBody>
          <a:bodyPr/>
          <a:lstStyle>
            <a:lvl1pPr>
              <a:defRPr>
                <a:solidFill>
                  <a:schemeClr val="tx1"/>
                </a:solidFill>
              </a:defRPr>
            </a:lvl1pPr>
          </a:lstStyle>
          <a:p>
            <a:pPr>
              <a:defRPr/>
            </a:pPr>
            <a:fld id="{41F6C098-13F0-41FA-8110-EA5113992111}" type="slidenum">
              <a:rPr lang="en-US"/>
              <a:pPr>
                <a:defRPr/>
              </a:pPr>
              <a:t>‹#›</a:t>
            </a:fld>
            <a:endParaRPr lang="en-US"/>
          </a:p>
        </p:txBody>
      </p:sp>
    </p:spTree>
    <p:extLst>
      <p:ext uri="{BB962C8B-B14F-4D97-AF65-F5344CB8AC3E}">
        <p14:creationId xmlns:p14="http://schemas.microsoft.com/office/powerpoint/2010/main" val="3270010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CSE 331 Au12</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143ACDB-C1BA-4139-A3B5-ECE71C1D9EEC}" type="slidenum">
              <a:rPr lang="en-US"/>
              <a:pPr>
                <a:defRPr/>
              </a:pPr>
              <a:t>‹#›</a:t>
            </a:fld>
            <a:endParaRPr lang="en-US"/>
          </a:p>
        </p:txBody>
      </p:sp>
    </p:spTree>
    <p:extLst>
      <p:ext uri="{BB962C8B-B14F-4D97-AF65-F5344CB8AC3E}">
        <p14:creationId xmlns:p14="http://schemas.microsoft.com/office/powerpoint/2010/main" val="1581827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CSE 331 Au12</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1C5BC84-1DEC-4E9D-8DD0-2C203C7304FF}" type="slidenum">
              <a:rPr lang="en-US"/>
              <a:pPr>
                <a:defRPr/>
              </a:pPr>
              <a:t>‹#›</a:t>
            </a:fld>
            <a:endParaRPr lang="en-US"/>
          </a:p>
        </p:txBody>
      </p:sp>
    </p:spTree>
    <p:extLst>
      <p:ext uri="{BB962C8B-B14F-4D97-AF65-F5344CB8AC3E}">
        <p14:creationId xmlns:p14="http://schemas.microsoft.com/office/powerpoint/2010/main" val="3682616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CSE 331 Au12</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8DACF16-E0F0-4B7F-BDAB-0ED6A37A383D}" type="slidenum">
              <a:rPr lang="en-US"/>
              <a:pPr>
                <a:defRPr/>
              </a:pPr>
              <a:t>‹#›</a:t>
            </a:fld>
            <a:endParaRPr lang="en-US"/>
          </a:p>
        </p:txBody>
      </p:sp>
    </p:spTree>
    <p:extLst>
      <p:ext uri="{BB962C8B-B14F-4D97-AF65-F5344CB8AC3E}">
        <p14:creationId xmlns:p14="http://schemas.microsoft.com/office/powerpoint/2010/main" val="1644020049"/>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CSE 331 Au12</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41C4CED-1F2F-4C0D-A4F7-58F3EB91B2B2}" type="slidenum">
              <a:rPr lang="en-US"/>
              <a:pPr>
                <a:defRPr/>
              </a:pPr>
              <a:t>‹#›</a:t>
            </a:fld>
            <a:endParaRPr lang="en-US"/>
          </a:p>
        </p:txBody>
      </p:sp>
    </p:spTree>
    <p:extLst>
      <p:ext uri="{BB962C8B-B14F-4D97-AF65-F5344CB8AC3E}">
        <p14:creationId xmlns:p14="http://schemas.microsoft.com/office/powerpoint/2010/main" val="1682248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CSE 331 Au12</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7FEBA81-96FB-474D-A3C6-C60125E85AA7}" type="slidenum">
              <a:rPr lang="en-US"/>
              <a:pPr>
                <a:defRPr/>
              </a:pPr>
              <a:t>‹#›</a:t>
            </a:fld>
            <a:endParaRPr lang="en-US"/>
          </a:p>
        </p:txBody>
      </p:sp>
    </p:spTree>
    <p:extLst>
      <p:ext uri="{BB962C8B-B14F-4D97-AF65-F5344CB8AC3E}">
        <p14:creationId xmlns:p14="http://schemas.microsoft.com/office/powerpoint/2010/main" val="2883550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CSE 331 Au12</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87C9CD30-6C9D-46DE-B266-6B0D81F43848}" type="slidenum">
              <a:rPr lang="en-US"/>
              <a:pPr>
                <a:defRPr/>
              </a:pPr>
              <a:t>‹#›</a:t>
            </a:fld>
            <a:endParaRPr lang="en-US"/>
          </a:p>
        </p:txBody>
      </p:sp>
    </p:spTree>
    <p:extLst>
      <p:ext uri="{BB962C8B-B14F-4D97-AF65-F5344CB8AC3E}">
        <p14:creationId xmlns:p14="http://schemas.microsoft.com/office/powerpoint/2010/main" val="2803393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CSE 331 Au12</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13AE8722-9256-42EB-B779-63A99D304B0B}" type="slidenum">
              <a:rPr lang="en-US"/>
              <a:pPr>
                <a:defRPr/>
              </a:pPr>
              <a:t>‹#›</a:t>
            </a:fld>
            <a:endParaRPr lang="en-US"/>
          </a:p>
        </p:txBody>
      </p:sp>
    </p:spTree>
    <p:extLst>
      <p:ext uri="{BB962C8B-B14F-4D97-AF65-F5344CB8AC3E}">
        <p14:creationId xmlns:p14="http://schemas.microsoft.com/office/powerpoint/2010/main" val="1020777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CSE 331 Au12</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8C3983B7-E459-4701-B580-D0BD95C5F317}" type="slidenum">
              <a:rPr lang="en-US"/>
              <a:pPr>
                <a:defRPr/>
              </a:pPr>
              <a:t>‹#›</a:t>
            </a:fld>
            <a:endParaRPr lang="en-US"/>
          </a:p>
        </p:txBody>
      </p:sp>
    </p:spTree>
    <p:extLst>
      <p:ext uri="{BB962C8B-B14F-4D97-AF65-F5344CB8AC3E}">
        <p14:creationId xmlns:p14="http://schemas.microsoft.com/office/powerpoint/2010/main" val="1719540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CSE 331 Au12</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8AE64B7-D971-4815-8FF7-96068F85D20E}" type="slidenum">
              <a:rPr lang="en-US"/>
              <a:pPr>
                <a:defRPr/>
              </a:pPr>
              <a:t>‹#›</a:t>
            </a:fld>
            <a:endParaRPr lang="en-US"/>
          </a:p>
        </p:txBody>
      </p:sp>
    </p:spTree>
    <p:extLst>
      <p:ext uri="{BB962C8B-B14F-4D97-AF65-F5344CB8AC3E}">
        <p14:creationId xmlns:p14="http://schemas.microsoft.com/office/powerpoint/2010/main" val="615831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CSE 331 Au12</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C115EA6-3B7E-4A7B-BCDE-0EB3FFF8293C}" type="slidenum">
              <a:rPr lang="en-US"/>
              <a:pPr>
                <a:defRPr/>
              </a:pPr>
              <a:t>‹#›</a:t>
            </a:fld>
            <a:endParaRPr lang="en-US"/>
          </a:p>
        </p:txBody>
      </p:sp>
    </p:spTree>
    <p:extLst>
      <p:ext uri="{BB962C8B-B14F-4D97-AF65-F5344CB8AC3E}">
        <p14:creationId xmlns:p14="http://schemas.microsoft.com/office/powerpoint/2010/main" val="31702323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00200"/>
            <a:ext cx="7772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800080"/>
                </a:solidFill>
              </a:defRPr>
            </a:lvl1pPr>
          </a:lstStyle>
          <a:p>
            <a:pPr>
              <a:defRPr/>
            </a:pPr>
            <a:endParaRPr lang="en-US"/>
          </a:p>
        </p:txBody>
      </p:sp>
      <p:sp>
        <p:nvSpPr>
          <p:cNvPr id="1029" name="Rectangle 5"/>
          <p:cNvSpPr>
            <a:spLocks noGrp="1" noChangeArrowheads="1"/>
          </p:cNvSpPr>
          <p:nvPr>
            <p:ph type="ftr" sz="quarter" idx="3"/>
          </p:nvPr>
        </p:nvSpPr>
        <p:spPr bwMode="auto">
          <a:xfrm>
            <a:off x="2895600" y="6400800"/>
            <a:ext cx="3429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800080"/>
                </a:solidFill>
              </a:defRPr>
            </a:lvl1pPr>
          </a:lstStyle>
          <a:p>
            <a:pPr>
              <a:defRPr/>
            </a:pPr>
            <a:r>
              <a:rPr lang="en-US" dirty="0" smtClean="0"/>
              <a:t>CSE 331 Au12</a:t>
            </a:r>
            <a:endParaRPr lang="en-US" dirty="0"/>
          </a:p>
        </p:txBody>
      </p:sp>
      <p:sp>
        <p:nvSpPr>
          <p:cNvPr id="1030"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800080"/>
                </a:solidFill>
              </a:defRPr>
            </a:lvl1pPr>
          </a:lstStyle>
          <a:p>
            <a:pPr>
              <a:defRPr/>
            </a:pPr>
            <a:fld id="{12A14B3B-27EA-4853-B4FC-2EDFCA0593C9}" type="slidenum">
              <a:rPr lang="en-US"/>
              <a:pPr>
                <a:defRPr/>
              </a:pPr>
              <a:t>‹#›</a:t>
            </a:fld>
            <a:endParaRPr lang="en-US"/>
          </a:p>
        </p:txBody>
      </p:sp>
      <p:sp>
        <p:nvSpPr>
          <p:cNvPr id="1031"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791"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hf hdr="0" dt="0"/>
  <p:txStyles>
    <p:titleStyle>
      <a:lvl1pPr algn="l" rtl="0" eaLnBrk="0" fontAlgn="base" hangingPunct="0">
        <a:spcBef>
          <a:spcPct val="0"/>
        </a:spcBef>
        <a:spcAft>
          <a:spcPct val="0"/>
        </a:spcAft>
        <a:defRPr sz="3600">
          <a:solidFill>
            <a:srgbClr val="800080"/>
          </a:solidFill>
          <a:latin typeface="+mj-lt"/>
          <a:ea typeface="+mj-ea"/>
          <a:cs typeface="+mj-cs"/>
        </a:defRPr>
      </a:lvl1pPr>
      <a:lvl2pPr algn="l" rtl="0" eaLnBrk="0" fontAlgn="base" hangingPunct="0">
        <a:spcBef>
          <a:spcPct val="0"/>
        </a:spcBef>
        <a:spcAft>
          <a:spcPct val="0"/>
        </a:spcAft>
        <a:defRPr sz="3600">
          <a:solidFill>
            <a:srgbClr val="800080"/>
          </a:solidFill>
          <a:latin typeface="Arial" charset="0"/>
        </a:defRPr>
      </a:lvl2pPr>
      <a:lvl3pPr algn="l" rtl="0" eaLnBrk="0" fontAlgn="base" hangingPunct="0">
        <a:spcBef>
          <a:spcPct val="0"/>
        </a:spcBef>
        <a:spcAft>
          <a:spcPct val="0"/>
        </a:spcAft>
        <a:defRPr sz="3600">
          <a:solidFill>
            <a:srgbClr val="800080"/>
          </a:solidFill>
          <a:latin typeface="Arial" charset="0"/>
        </a:defRPr>
      </a:lvl3pPr>
      <a:lvl4pPr algn="l" rtl="0" eaLnBrk="0" fontAlgn="base" hangingPunct="0">
        <a:spcBef>
          <a:spcPct val="0"/>
        </a:spcBef>
        <a:spcAft>
          <a:spcPct val="0"/>
        </a:spcAft>
        <a:defRPr sz="3600">
          <a:solidFill>
            <a:srgbClr val="800080"/>
          </a:solidFill>
          <a:latin typeface="Arial" charset="0"/>
        </a:defRPr>
      </a:lvl4pPr>
      <a:lvl5pPr algn="l" rtl="0" eaLnBrk="0" fontAlgn="base" hangingPunct="0">
        <a:spcBef>
          <a:spcPct val="0"/>
        </a:spcBef>
        <a:spcAft>
          <a:spcPct val="0"/>
        </a:spcAft>
        <a:defRPr sz="3600">
          <a:solidFill>
            <a:srgbClr val="800080"/>
          </a:solidFill>
          <a:latin typeface="Arial" charset="0"/>
        </a:defRPr>
      </a:lvl5pPr>
      <a:lvl6pPr marL="457200" algn="l" rtl="0" eaLnBrk="1" fontAlgn="base" hangingPunct="1">
        <a:spcBef>
          <a:spcPct val="0"/>
        </a:spcBef>
        <a:spcAft>
          <a:spcPct val="0"/>
        </a:spcAft>
        <a:defRPr sz="3600">
          <a:solidFill>
            <a:srgbClr val="800080"/>
          </a:solidFill>
          <a:latin typeface="Arial" charset="0"/>
        </a:defRPr>
      </a:lvl6pPr>
      <a:lvl7pPr marL="914400" algn="l" rtl="0" eaLnBrk="1" fontAlgn="base" hangingPunct="1">
        <a:spcBef>
          <a:spcPct val="0"/>
        </a:spcBef>
        <a:spcAft>
          <a:spcPct val="0"/>
        </a:spcAft>
        <a:defRPr sz="3600">
          <a:solidFill>
            <a:srgbClr val="800080"/>
          </a:solidFill>
          <a:latin typeface="Arial" charset="0"/>
        </a:defRPr>
      </a:lvl7pPr>
      <a:lvl8pPr marL="1371600" algn="l" rtl="0" eaLnBrk="1" fontAlgn="base" hangingPunct="1">
        <a:spcBef>
          <a:spcPct val="0"/>
        </a:spcBef>
        <a:spcAft>
          <a:spcPct val="0"/>
        </a:spcAft>
        <a:defRPr sz="3600">
          <a:solidFill>
            <a:srgbClr val="800080"/>
          </a:solidFill>
          <a:latin typeface="Arial" charset="0"/>
        </a:defRPr>
      </a:lvl8pPr>
      <a:lvl9pPr marL="1828800" algn="l" rtl="0" eaLnBrk="1" fontAlgn="base" hangingPunct="1">
        <a:spcBef>
          <a:spcPct val="0"/>
        </a:spcBef>
        <a:spcAft>
          <a:spcPct val="0"/>
        </a:spcAft>
        <a:defRPr sz="3600">
          <a:solidFill>
            <a:srgbClr val="800080"/>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7.xml"/><Relationship Id="rId4" Type="http://schemas.openxmlformats.org/officeDocument/2006/relationships/slideLayout" Target="../slideLayouts/slideLayout2.xml"/><Relationship Id="rId1" Type="http://schemas.openxmlformats.org/officeDocument/2006/relationships/tags" Target="../tags/tag5.xml"/><Relationship Id="rId2" Type="http://schemas.openxmlformats.org/officeDocument/2006/relationships/tags" Target="../tags/tag6.xml"/></Relationships>
</file>

<file path=ppt/slides/_rels/slide11.xml.rels><?xml version="1.0" encoding="UTF-8" standalone="yes"?>
<Relationships xmlns="http://schemas.openxmlformats.org/package/2006/relationships"><Relationship Id="rId3" Type="http://schemas.openxmlformats.org/officeDocument/2006/relationships/tags" Target="../tags/tag10.xml"/><Relationship Id="rId4" Type="http://schemas.openxmlformats.org/officeDocument/2006/relationships/slideLayout" Target="../slideLayouts/slideLayout2.xml"/><Relationship Id="rId1" Type="http://schemas.openxmlformats.org/officeDocument/2006/relationships/tags" Target="../tags/tag8.xml"/><Relationship Id="rId2" Type="http://schemas.openxmlformats.org/officeDocument/2006/relationships/tags" Target="../tags/tag9.xml"/></Relationships>
</file>

<file path=ppt/slides/_rels/slide12.xml.rels><?xml version="1.0" encoding="UTF-8" standalone="yes"?>
<Relationships xmlns="http://schemas.openxmlformats.org/package/2006/relationships"><Relationship Id="rId3" Type="http://schemas.openxmlformats.org/officeDocument/2006/relationships/tags" Target="../tags/tag13.xml"/><Relationship Id="rId4" Type="http://schemas.openxmlformats.org/officeDocument/2006/relationships/slideLayout" Target="../slideLayouts/slideLayout2.xml"/><Relationship Id="rId5" Type="http://schemas.openxmlformats.org/officeDocument/2006/relationships/notesSlide" Target="../notesSlides/notesSlide3.xml"/><Relationship Id="rId1" Type="http://schemas.openxmlformats.org/officeDocument/2006/relationships/tags" Target="../tags/tag11.xml"/><Relationship Id="rId2" Type="http://schemas.openxmlformats.org/officeDocument/2006/relationships/tags" Target="../tags/tag1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tags" Target="../tags/tag16.xml"/><Relationship Id="rId4" Type="http://schemas.openxmlformats.org/officeDocument/2006/relationships/slideLayout" Target="../slideLayouts/slideLayout2.xml"/><Relationship Id="rId1" Type="http://schemas.openxmlformats.org/officeDocument/2006/relationships/tags" Target="../tags/tag14.xml"/><Relationship Id="rId2" Type="http://schemas.openxmlformats.org/officeDocument/2006/relationships/tags" Target="../tags/tag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tags" Target="../tags/tag4.xml"/><Relationship Id="rId4" Type="http://schemas.openxmlformats.org/officeDocument/2006/relationships/slideLayout" Target="../slideLayouts/slideLayout2.xml"/><Relationship Id="rId5" Type="http://schemas.openxmlformats.org/officeDocument/2006/relationships/notesSlide" Target="../notesSlides/notesSlide2.xml"/><Relationship Id="rId1" Type="http://schemas.openxmlformats.org/officeDocument/2006/relationships/tags" Target="../tags/tag2.xml"/><Relationship Id="rId2"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CSE 331</a:t>
            </a:r>
            <a:br>
              <a:rPr lang="en-US" dirty="0" smtClean="0"/>
            </a:br>
            <a:r>
              <a:rPr lang="en-US" dirty="0" smtClean="0"/>
              <a:t>Software Design &amp; Implementation</a:t>
            </a:r>
            <a:endParaRPr lang="en-US" dirty="0"/>
          </a:p>
        </p:txBody>
      </p:sp>
      <p:sp>
        <p:nvSpPr>
          <p:cNvPr id="3" name="Subtitle 2"/>
          <p:cNvSpPr>
            <a:spLocks noGrp="1"/>
          </p:cNvSpPr>
          <p:nvPr>
            <p:ph type="subTitle" idx="1"/>
          </p:nvPr>
        </p:nvSpPr>
        <p:spPr/>
        <p:txBody>
          <a:bodyPr/>
          <a:lstStyle/>
          <a:p>
            <a:r>
              <a:rPr lang="en-US" dirty="0" smtClean="0"/>
              <a:t>Hal Perkins</a:t>
            </a:r>
          </a:p>
          <a:p>
            <a:r>
              <a:rPr lang="en-US" dirty="0" smtClean="0"/>
              <a:t>Autumn 2012</a:t>
            </a:r>
          </a:p>
          <a:p>
            <a:r>
              <a:rPr lang="en-US" dirty="0" smtClean="0"/>
              <a:t>Lecture 0 – Course Introduction</a:t>
            </a:r>
            <a:endParaRPr lang="en-US" dirty="0"/>
          </a:p>
        </p:txBody>
      </p:sp>
      <p:sp>
        <p:nvSpPr>
          <p:cNvPr id="6" name="Slide Number Placeholder 5"/>
          <p:cNvSpPr>
            <a:spLocks noGrp="1"/>
          </p:cNvSpPr>
          <p:nvPr>
            <p:ph type="sldNum" sz="quarter" idx="12"/>
          </p:nvPr>
        </p:nvSpPr>
        <p:spPr/>
        <p:txBody>
          <a:bodyPr/>
          <a:lstStyle/>
          <a:p>
            <a:pPr>
              <a:defRPr/>
            </a:pPr>
            <a:fld id="{41F6C098-13F0-41FA-8110-EA5113992111}" type="slidenum">
              <a:rPr lang="en-US" smtClean="0"/>
              <a:pPr>
                <a:defRPr/>
              </a:pPr>
              <a:t>1</a:t>
            </a:fld>
            <a:endParaRPr lang="en-US"/>
          </a:p>
        </p:txBody>
      </p:sp>
      <p:sp>
        <p:nvSpPr>
          <p:cNvPr id="5" name="Footer Placeholder 4"/>
          <p:cNvSpPr>
            <a:spLocks noGrp="1"/>
          </p:cNvSpPr>
          <p:nvPr>
            <p:ph type="ftr" sz="quarter" idx="11"/>
          </p:nvPr>
        </p:nvSpPr>
        <p:spPr/>
        <p:txBody>
          <a:bodyPr/>
          <a:lstStyle/>
          <a:p>
            <a:pPr>
              <a:defRPr/>
            </a:pPr>
            <a:r>
              <a:rPr lang="en-US" dirty="0" smtClean="0">
                <a:solidFill>
                  <a:srgbClr val="800080"/>
                </a:solidFill>
              </a:rPr>
              <a:t>CSE 331 Au12</a:t>
            </a:r>
            <a:endParaRPr lang="en-US" dirty="0">
              <a:solidFill>
                <a:srgbClr val="800080"/>
              </a:solidFill>
            </a:endParaRPr>
          </a:p>
        </p:txBody>
      </p:sp>
      <p:sp>
        <p:nvSpPr>
          <p:cNvPr id="4" name="TextBox 3"/>
          <p:cNvSpPr txBox="1"/>
          <p:nvPr/>
        </p:nvSpPr>
        <p:spPr>
          <a:xfrm>
            <a:off x="3124200" y="533400"/>
            <a:ext cx="2928356" cy="461665"/>
          </a:xfrm>
          <a:prstGeom prst="rect">
            <a:avLst/>
          </a:prstGeom>
          <a:noFill/>
        </p:spPr>
        <p:txBody>
          <a:bodyPr wrap="none" rtlCol="0">
            <a:spAutoFit/>
          </a:bodyPr>
          <a:lstStyle/>
          <a:p>
            <a:pPr algn="ctr"/>
            <a:r>
              <a:rPr lang="en-US" dirty="0" smtClean="0"/>
              <a:t>One handout up front!</a:t>
            </a:r>
            <a:endParaRPr lang="en-US" dirty="0"/>
          </a:p>
        </p:txBody>
      </p:sp>
    </p:spTree>
    <p:extLst>
      <p:ext uri="{BB962C8B-B14F-4D97-AF65-F5344CB8AC3E}">
        <p14:creationId xmlns:p14="http://schemas.microsoft.com/office/powerpoint/2010/main" val="215189124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custDataLst>
              <p:tags r:id="rId1"/>
            </p:custDataLst>
          </p:nvPr>
        </p:nvSpPr>
        <p:spPr/>
        <p:txBody>
          <a:bodyPr/>
          <a:lstStyle/>
          <a:p>
            <a:pPr eaLnBrk="1" hangingPunct="1"/>
            <a:r>
              <a:rPr lang="en-US" smtClean="0"/>
              <a:t>Requirements</a:t>
            </a:r>
          </a:p>
        </p:txBody>
      </p:sp>
      <p:sp>
        <p:nvSpPr>
          <p:cNvPr id="3" name="Content Placeholder 2"/>
          <p:cNvSpPr>
            <a:spLocks noGrp="1"/>
          </p:cNvSpPr>
          <p:nvPr>
            <p:ph idx="1"/>
            <p:custDataLst>
              <p:tags r:id="rId2"/>
            </p:custDataLst>
          </p:nvPr>
        </p:nvSpPr>
        <p:spPr/>
        <p:txBody>
          <a:bodyPr>
            <a:normAutofit lnSpcReduction="10000"/>
          </a:bodyPr>
          <a:lstStyle/>
          <a:p>
            <a:pPr eaLnBrk="1" hangingPunct="1">
              <a:defRPr/>
            </a:pPr>
            <a:r>
              <a:rPr lang="en-US" dirty="0" smtClean="0"/>
              <a:t>Primarily programming assignments but some written problem sets, approximately weekly (55%)</a:t>
            </a:r>
          </a:p>
          <a:p>
            <a:pPr eaLnBrk="1" hangingPunct="1">
              <a:defRPr/>
            </a:pPr>
            <a:r>
              <a:rPr lang="en-US" dirty="0" smtClean="0"/>
              <a:t>1 midterm (15%), 1 final (25%)</a:t>
            </a:r>
          </a:p>
          <a:p>
            <a:pPr eaLnBrk="1" hangingPunct="1">
              <a:defRPr/>
            </a:pPr>
            <a:r>
              <a:rPr lang="en-US" dirty="0" smtClean="0"/>
              <a:t>5% online quizzes, exercises, citizenship, etc.</a:t>
            </a:r>
          </a:p>
          <a:p>
            <a:pPr eaLnBrk="1" hangingPunct="1">
              <a:defRPr/>
            </a:pPr>
            <a:r>
              <a:rPr lang="en-US" dirty="0" smtClean="0"/>
              <a:t>Collaboration: individual work unless announced otherwise; </a:t>
            </a:r>
            <a:r>
              <a:rPr lang="en-US" i="1" dirty="0" smtClean="0"/>
              <a:t>never</a:t>
            </a:r>
            <a:r>
              <a:rPr lang="en-US" dirty="0" smtClean="0"/>
              <a:t> look at or show your code to others</a:t>
            </a:r>
          </a:p>
          <a:p>
            <a:pPr eaLnBrk="1" hangingPunct="1">
              <a:defRPr/>
            </a:pPr>
            <a:r>
              <a:rPr lang="en-US" dirty="0" smtClean="0"/>
              <a:t>Extra credit: when available, small effect on your grade if you do it – no effect if you don’t</a:t>
            </a:r>
          </a:p>
          <a:p>
            <a:pPr eaLnBrk="1" hangingPunct="1">
              <a:defRPr/>
            </a:pPr>
            <a:endParaRPr lang="en-US" dirty="0"/>
          </a:p>
          <a:p>
            <a:pPr eaLnBrk="1" hangingPunct="1">
              <a:defRPr/>
            </a:pPr>
            <a:r>
              <a:rPr lang="en-US" dirty="0" smtClean="0"/>
              <a:t>We reserve the right to adjust percentages as the quarter evolves to reflect the workload</a:t>
            </a:r>
          </a:p>
        </p:txBody>
      </p:sp>
      <p:sp>
        <p:nvSpPr>
          <p:cNvPr id="8196" name="Slide Number Placeholder 3"/>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F095995-0F31-47C5-9F0C-ACFE6A74E7D0}" type="slidenum">
              <a:rPr lang="en-US" sz="1400" smtClean="0">
                <a:solidFill>
                  <a:srgbClr val="800080"/>
                </a:solidFill>
              </a:rPr>
              <a:pPr eaLnBrk="1" hangingPunct="1"/>
              <a:t>10</a:t>
            </a:fld>
            <a:endParaRPr lang="en-US" sz="1400" smtClean="0">
              <a:solidFill>
                <a:srgbClr val="800080"/>
              </a:solidFill>
            </a:endParaRPr>
          </a:p>
        </p:txBody>
      </p:sp>
      <p:sp>
        <p:nvSpPr>
          <p:cNvPr id="5" name="Footer Placeholder 4"/>
          <p:cNvSpPr>
            <a:spLocks noGrp="1"/>
          </p:cNvSpPr>
          <p:nvPr>
            <p:ph type="ftr" sz="quarter" idx="11"/>
          </p:nvPr>
        </p:nvSpPr>
        <p:spPr/>
        <p:txBody>
          <a:bodyPr/>
          <a:lstStyle/>
          <a:p>
            <a:pPr>
              <a:defRPr/>
            </a:pPr>
            <a:r>
              <a:rPr lang="en-US" dirty="0" smtClean="0"/>
              <a:t>CSE 331 Au12</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custDataLst>
              <p:tags r:id="rId1"/>
            </p:custDataLst>
          </p:nvPr>
        </p:nvSpPr>
        <p:spPr/>
        <p:txBody>
          <a:bodyPr/>
          <a:lstStyle/>
          <a:p>
            <a:pPr eaLnBrk="1" hangingPunct="1"/>
            <a:r>
              <a:rPr lang="en-US" smtClean="0"/>
              <a:t>Academic Integrity</a:t>
            </a:r>
          </a:p>
        </p:txBody>
      </p:sp>
      <p:sp>
        <p:nvSpPr>
          <p:cNvPr id="10243" name="Content Placeholder 2"/>
          <p:cNvSpPr>
            <a:spLocks noGrp="1"/>
          </p:cNvSpPr>
          <p:nvPr>
            <p:ph idx="1"/>
            <p:custDataLst>
              <p:tags r:id="rId2"/>
            </p:custDataLst>
          </p:nvPr>
        </p:nvSpPr>
        <p:spPr/>
        <p:txBody>
          <a:bodyPr/>
          <a:lstStyle/>
          <a:p>
            <a:pPr eaLnBrk="1" hangingPunct="1"/>
            <a:r>
              <a:rPr lang="en-US" dirty="0" smtClean="0"/>
              <a:t>Policy on the course web.  </a:t>
            </a:r>
            <a:r>
              <a:rPr lang="en-US" b="1" dirty="0" smtClean="0">
                <a:solidFill>
                  <a:srgbClr val="FF0000"/>
                </a:solidFill>
              </a:rPr>
              <a:t>Read it!</a:t>
            </a:r>
          </a:p>
          <a:p>
            <a:pPr eaLnBrk="1" hangingPunct="1"/>
            <a:r>
              <a:rPr lang="en-US" dirty="0" smtClean="0"/>
              <a:t>Do your own work – always explain any unconventional action on your part</a:t>
            </a:r>
          </a:p>
          <a:p>
            <a:pPr eaLnBrk="1" hangingPunct="1"/>
            <a:r>
              <a:rPr lang="en-US" dirty="0" smtClean="0"/>
              <a:t>I trust you completely</a:t>
            </a:r>
          </a:p>
          <a:p>
            <a:pPr eaLnBrk="1" hangingPunct="1"/>
            <a:r>
              <a:rPr lang="en-US" dirty="0" smtClean="0"/>
              <a:t>I have no sympathy for trust violations – nor should you</a:t>
            </a:r>
          </a:p>
          <a:p>
            <a:pPr eaLnBrk="1" hangingPunct="1"/>
            <a:r>
              <a:rPr lang="en-US" dirty="0" smtClean="0"/>
              <a:t>Honest work is the most important feature of a university (or engineering, or business).  It shows respect for your colleagues </a:t>
            </a:r>
            <a:r>
              <a:rPr lang="en-US" i="1" dirty="0" smtClean="0"/>
              <a:t>and yourself.</a:t>
            </a:r>
            <a:r>
              <a:rPr lang="en-US" dirty="0" smtClean="0"/>
              <a:t> </a:t>
            </a:r>
          </a:p>
        </p:txBody>
      </p:sp>
      <p:sp>
        <p:nvSpPr>
          <p:cNvPr id="10244" name="Slide Number Placeholder 3"/>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48F9B9C-829E-4690-B381-F5904AFFDC65}" type="slidenum">
              <a:rPr lang="en-US" sz="1400" smtClean="0">
                <a:solidFill>
                  <a:srgbClr val="800080"/>
                </a:solidFill>
              </a:rPr>
              <a:pPr eaLnBrk="1" hangingPunct="1"/>
              <a:t>11</a:t>
            </a:fld>
            <a:endParaRPr lang="en-US" sz="1400" smtClean="0">
              <a:solidFill>
                <a:srgbClr val="800080"/>
              </a:solidFill>
            </a:endParaRPr>
          </a:p>
        </p:txBody>
      </p:sp>
      <p:sp>
        <p:nvSpPr>
          <p:cNvPr id="5" name="Footer Placeholder 4"/>
          <p:cNvSpPr>
            <a:spLocks noGrp="1"/>
          </p:cNvSpPr>
          <p:nvPr>
            <p:ph type="ftr" sz="quarter" idx="11"/>
          </p:nvPr>
        </p:nvSpPr>
        <p:spPr/>
        <p:txBody>
          <a:bodyPr/>
          <a:lstStyle/>
          <a:p>
            <a:pPr>
              <a:defRPr/>
            </a:pPr>
            <a:r>
              <a:rPr lang="en-US" dirty="0" smtClean="0"/>
              <a:t>CSE 331 Au12</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custDataLst>
              <p:tags r:id="rId1"/>
            </p:custDataLst>
          </p:nvPr>
        </p:nvSpPr>
        <p:spPr/>
        <p:txBody>
          <a:bodyPr/>
          <a:lstStyle/>
          <a:p>
            <a:pPr eaLnBrk="1" hangingPunct="1"/>
            <a:r>
              <a:rPr lang="en-US" smtClean="0"/>
              <a:t>Deadlines</a:t>
            </a:r>
          </a:p>
        </p:txBody>
      </p:sp>
      <p:sp>
        <p:nvSpPr>
          <p:cNvPr id="9219" name="Content Placeholder 2"/>
          <p:cNvSpPr>
            <a:spLocks noGrp="1"/>
          </p:cNvSpPr>
          <p:nvPr>
            <p:ph idx="1"/>
            <p:custDataLst>
              <p:tags r:id="rId2"/>
            </p:custDataLst>
          </p:nvPr>
        </p:nvSpPr>
        <p:spPr/>
        <p:txBody>
          <a:bodyPr/>
          <a:lstStyle/>
          <a:p>
            <a:pPr eaLnBrk="1" hangingPunct="1"/>
            <a:r>
              <a:rPr lang="en-US" dirty="0" smtClean="0"/>
              <a:t>Turn things in on time!</a:t>
            </a:r>
          </a:p>
          <a:p>
            <a:pPr eaLnBrk="1" hangingPunct="1"/>
            <a:r>
              <a:rPr lang="en-US" dirty="0" smtClean="0"/>
              <a:t>But things happen, so …</a:t>
            </a:r>
          </a:p>
          <a:p>
            <a:pPr lvl="1" eaLnBrk="1" hangingPunct="1"/>
            <a:r>
              <a:rPr lang="en-US" dirty="0" smtClean="0"/>
              <a:t>You have 4 late days for the quarter</a:t>
            </a:r>
          </a:p>
          <a:p>
            <a:pPr lvl="1" eaLnBrk="1" hangingPunct="1"/>
            <a:r>
              <a:rPr lang="en-US" dirty="0" smtClean="0"/>
              <a:t>No more than 2 per assignment</a:t>
            </a:r>
          </a:p>
          <a:p>
            <a:pPr lvl="1" eaLnBrk="1" hangingPunct="1"/>
            <a:r>
              <a:rPr lang="en-US" dirty="0" smtClean="0"/>
              <a:t>Counted in 24 hour chunks (5 min = 24 hours late)</a:t>
            </a:r>
          </a:p>
          <a:p>
            <a:pPr lvl="1" eaLnBrk="1" hangingPunct="1"/>
            <a:r>
              <a:rPr lang="en-US" dirty="0" smtClean="0"/>
              <a:t>If group projects, can only use if both partners have late days and both partners are charged</a:t>
            </a:r>
          </a:p>
          <a:p>
            <a:pPr eaLnBrk="1" hangingPunct="1"/>
            <a:r>
              <a:rPr lang="en-US" dirty="0" smtClean="0"/>
              <a:t>That’s it.  No other extensions </a:t>
            </a:r>
            <a:r>
              <a:rPr lang="en-US" sz="1200" dirty="0" smtClean="0"/>
              <a:t>(but contact instructor if you are hospitalized)</a:t>
            </a:r>
          </a:p>
          <a:p>
            <a:pPr eaLnBrk="1" hangingPunct="1"/>
            <a:r>
              <a:rPr lang="en-US" dirty="0" smtClean="0"/>
              <a:t>Advice: Save late days for the end of quarter when you (might) really need them</a:t>
            </a:r>
          </a:p>
        </p:txBody>
      </p:sp>
      <p:sp>
        <p:nvSpPr>
          <p:cNvPr id="9220" name="Slide Number Placeholder 3"/>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65AC553-42C4-487D-BA55-2C3D4D39DDD8}" type="slidenum">
              <a:rPr lang="en-US" sz="1400" smtClean="0">
                <a:solidFill>
                  <a:srgbClr val="800080"/>
                </a:solidFill>
              </a:rPr>
              <a:pPr eaLnBrk="1" hangingPunct="1"/>
              <a:t>12</a:t>
            </a:fld>
            <a:endParaRPr lang="en-US" sz="1400" smtClean="0">
              <a:solidFill>
                <a:srgbClr val="800080"/>
              </a:solidFill>
            </a:endParaRPr>
          </a:p>
        </p:txBody>
      </p:sp>
      <p:sp>
        <p:nvSpPr>
          <p:cNvPr id="5" name="Footer Placeholder 4"/>
          <p:cNvSpPr>
            <a:spLocks noGrp="1"/>
          </p:cNvSpPr>
          <p:nvPr>
            <p:ph type="ftr" sz="quarter" idx="11"/>
          </p:nvPr>
        </p:nvSpPr>
        <p:spPr/>
        <p:txBody>
          <a:bodyPr/>
          <a:lstStyle/>
          <a:p>
            <a:pPr>
              <a:defRPr/>
            </a:pPr>
            <a:r>
              <a:rPr lang="en-US" dirty="0" smtClean="0"/>
              <a:t>CSE 331 Au12</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Resources – Books</a:t>
            </a:r>
          </a:p>
        </p:txBody>
      </p:sp>
      <p:sp>
        <p:nvSpPr>
          <p:cNvPr id="3" name="Content Placeholder 2"/>
          <p:cNvSpPr>
            <a:spLocks noGrp="1"/>
          </p:cNvSpPr>
          <p:nvPr>
            <p:ph idx="1"/>
          </p:nvPr>
        </p:nvSpPr>
        <p:spPr/>
        <p:txBody>
          <a:bodyPr/>
          <a:lstStyle/>
          <a:p>
            <a:pPr marL="0" indent="0">
              <a:buNone/>
            </a:pPr>
            <a:r>
              <a:rPr lang="en-US" dirty="0" smtClean="0"/>
              <a:t>Required (assigned readings, some online quizzes) – every serious programmer should read these</a:t>
            </a:r>
          </a:p>
          <a:p>
            <a:r>
              <a:rPr lang="en-US" dirty="0" smtClean="0"/>
              <a:t>Pragmatic Programmer, Hunt &amp; Thomas</a:t>
            </a:r>
          </a:p>
          <a:p>
            <a:r>
              <a:rPr lang="en-US" dirty="0" smtClean="0"/>
              <a:t>Effective Java 2nd </a:t>
            </a:r>
            <a:r>
              <a:rPr lang="en-US" dirty="0" err="1" smtClean="0"/>
              <a:t>ed</a:t>
            </a:r>
            <a:r>
              <a:rPr lang="en-US" dirty="0" smtClean="0"/>
              <a:t>, Bloch</a:t>
            </a:r>
          </a:p>
          <a:p>
            <a:endParaRPr lang="en-US" dirty="0" smtClean="0"/>
          </a:p>
          <a:p>
            <a:pPr marL="0" indent="0">
              <a:buNone/>
            </a:pPr>
            <a:endParaRPr lang="en-US" dirty="0" smtClean="0"/>
          </a:p>
          <a:p>
            <a:pPr marL="0" indent="0">
              <a:buNone/>
            </a:pPr>
            <a:endParaRPr lang="en-US" dirty="0"/>
          </a:p>
          <a:p>
            <a:pPr marL="0" indent="0">
              <a:buNone/>
            </a:pPr>
            <a:endParaRPr lang="en-US" dirty="0" smtClean="0"/>
          </a:p>
          <a:p>
            <a:pPr marL="0" indent="0">
              <a:buNone/>
            </a:pPr>
            <a:r>
              <a:rPr lang="en-US" dirty="0" smtClean="0"/>
              <a:t>Decent “Java book” if you want one</a:t>
            </a:r>
          </a:p>
          <a:p>
            <a:r>
              <a:rPr lang="en-US" dirty="0" smtClean="0"/>
              <a:t>Core Java </a:t>
            </a:r>
            <a:r>
              <a:rPr lang="en-US" dirty="0" err="1" smtClean="0"/>
              <a:t>Vol</a:t>
            </a:r>
            <a:r>
              <a:rPr lang="en-US" dirty="0" smtClean="0"/>
              <a:t> I, </a:t>
            </a:r>
            <a:r>
              <a:rPr lang="en-US" dirty="0" err="1" smtClean="0"/>
              <a:t>Horstmann</a:t>
            </a:r>
            <a:endParaRPr lang="en-US" dirty="0" smtClean="0"/>
          </a:p>
        </p:txBody>
      </p:sp>
      <p:sp>
        <p:nvSpPr>
          <p:cNvPr id="9" name="Slide Number Placeholder 8"/>
          <p:cNvSpPr>
            <a:spLocks noGrp="1"/>
          </p:cNvSpPr>
          <p:nvPr>
            <p:ph type="sldNum" sz="quarter" idx="12"/>
          </p:nvPr>
        </p:nvSpPr>
        <p:spPr/>
        <p:txBody>
          <a:bodyPr/>
          <a:lstStyle/>
          <a:p>
            <a:pPr>
              <a:defRPr/>
            </a:pPr>
            <a:fld id="{48DACF16-E0F0-4B7F-BDAB-0ED6A37A383D}" type="slidenum">
              <a:rPr lang="en-US" smtClean="0"/>
              <a:pPr>
                <a:defRPr/>
              </a:pPr>
              <a:t>13</a:t>
            </a:fld>
            <a:endParaRPr lang="en-US"/>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3124200"/>
            <a:ext cx="1033669" cy="1300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86600" y="2514600"/>
            <a:ext cx="1047914" cy="13141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19800" y="4876800"/>
            <a:ext cx="1104236" cy="1462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Footer Placeholder 9"/>
          <p:cNvSpPr>
            <a:spLocks noGrp="1"/>
          </p:cNvSpPr>
          <p:nvPr>
            <p:ph type="ftr" sz="quarter" idx="11"/>
          </p:nvPr>
        </p:nvSpPr>
        <p:spPr/>
        <p:txBody>
          <a:bodyPr/>
          <a:lstStyle/>
          <a:p>
            <a:pPr>
              <a:defRPr/>
            </a:pPr>
            <a:r>
              <a:rPr lang="en-US" dirty="0" smtClean="0"/>
              <a:t>CSE 331 Au12</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have homework!</a:t>
            </a:r>
            <a:endParaRPr lang="en-US" dirty="0"/>
          </a:p>
        </p:txBody>
      </p:sp>
      <p:sp>
        <p:nvSpPr>
          <p:cNvPr id="3" name="Content Placeholder 2"/>
          <p:cNvSpPr>
            <a:spLocks noGrp="1"/>
          </p:cNvSpPr>
          <p:nvPr>
            <p:ph idx="1"/>
          </p:nvPr>
        </p:nvSpPr>
        <p:spPr/>
        <p:txBody>
          <a:bodyPr/>
          <a:lstStyle/>
          <a:p>
            <a:r>
              <a:rPr lang="en-US" dirty="0" smtClean="0"/>
              <a:t>Exercise 0, due online by 10 am Wednesday</a:t>
            </a:r>
          </a:p>
          <a:p>
            <a:endParaRPr lang="en-US" dirty="0" smtClean="0"/>
          </a:p>
          <a:p>
            <a:r>
              <a:rPr lang="en-US" dirty="0" smtClean="0"/>
              <a:t>Write (don’t run!) an algorithm to rearrange the elements in an array</a:t>
            </a:r>
          </a:p>
          <a:p>
            <a:pPr lvl="1"/>
            <a:r>
              <a:rPr lang="en-US" dirty="0" smtClean="0"/>
              <a:t>And argue that your solution is correct!</a:t>
            </a:r>
          </a:p>
          <a:p>
            <a:pPr lvl="1"/>
            <a:endParaRPr lang="en-US" dirty="0"/>
          </a:p>
          <a:p>
            <a:r>
              <a:rPr lang="en-US" dirty="0" smtClean="0"/>
              <a:t>No late submissions accepted on exercises or quizzes (only larger homework / programming assignments)</a:t>
            </a:r>
            <a:endParaRPr lang="en-US" dirty="0"/>
          </a:p>
        </p:txBody>
      </p:sp>
      <p:sp>
        <p:nvSpPr>
          <p:cNvPr id="4" name="Footer Placeholder 3"/>
          <p:cNvSpPr>
            <a:spLocks noGrp="1"/>
          </p:cNvSpPr>
          <p:nvPr>
            <p:ph type="ftr" sz="quarter" idx="11"/>
          </p:nvPr>
        </p:nvSpPr>
        <p:spPr/>
        <p:txBody>
          <a:bodyPr/>
          <a:lstStyle/>
          <a:p>
            <a:pPr>
              <a:defRPr/>
            </a:pPr>
            <a:r>
              <a:rPr lang="en-US" smtClean="0"/>
              <a:t>CSE 331 Au12</a:t>
            </a:r>
            <a:endParaRPr lang="en-US" dirty="0"/>
          </a:p>
        </p:txBody>
      </p:sp>
      <p:sp>
        <p:nvSpPr>
          <p:cNvPr id="5" name="Slide Number Placeholder 4"/>
          <p:cNvSpPr>
            <a:spLocks noGrp="1"/>
          </p:cNvSpPr>
          <p:nvPr>
            <p:ph type="sldNum" sz="quarter" idx="12"/>
          </p:nvPr>
        </p:nvSpPr>
        <p:spPr/>
        <p:txBody>
          <a:bodyPr/>
          <a:lstStyle/>
          <a:p>
            <a:pPr>
              <a:defRPr/>
            </a:pPr>
            <a:fld id="{48DACF16-E0F0-4B7F-BDAB-0ED6A37A383D}" type="slidenum">
              <a:rPr lang="en-US" smtClean="0"/>
              <a:pPr>
                <a:defRPr/>
              </a:pPr>
              <a:t>14</a:t>
            </a:fld>
            <a:endParaRPr lang="en-US"/>
          </a:p>
        </p:txBody>
      </p:sp>
    </p:spTree>
    <p:extLst>
      <p:ext uri="{BB962C8B-B14F-4D97-AF65-F5344CB8AC3E}">
        <p14:creationId xmlns:p14="http://schemas.microsoft.com/office/powerpoint/2010/main" val="170696610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custDataLst>
              <p:tags r:id="rId1"/>
            </p:custDataLst>
          </p:nvPr>
        </p:nvSpPr>
        <p:spPr/>
        <p:txBody>
          <a:bodyPr/>
          <a:lstStyle/>
          <a:p>
            <a:pPr eaLnBrk="1" hangingPunct="1"/>
            <a:r>
              <a:rPr lang="en-US" smtClean="0"/>
              <a:t>Work to do!</a:t>
            </a:r>
          </a:p>
        </p:txBody>
      </p:sp>
      <p:sp>
        <p:nvSpPr>
          <p:cNvPr id="28675" name="Content Placeholder 2"/>
          <p:cNvSpPr>
            <a:spLocks noGrp="1"/>
          </p:cNvSpPr>
          <p:nvPr>
            <p:ph idx="1"/>
            <p:custDataLst>
              <p:tags r:id="rId2"/>
            </p:custDataLst>
          </p:nvPr>
        </p:nvSpPr>
        <p:spPr/>
        <p:txBody>
          <a:bodyPr>
            <a:normAutofit fontScale="92500" lnSpcReduction="10000"/>
          </a:bodyPr>
          <a:lstStyle/>
          <a:p>
            <a:pPr eaLnBrk="1" hangingPunct="1"/>
            <a:r>
              <a:rPr lang="en-US" dirty="0" smtClean="0"/>
              <a:t>If you’re still trying to add the course, please sign the info sheet before leaving today</a:t>
            </a:r>
          </a:p>
          <a:p>
            <a:pPr eaLnBrk="1" hangingPunct="1"/>
            <a:endParaRPr lang="en-US" dirty="0"/>
          </a:p>
          <a:p>
            <a:pPr eaLnBrk="1" hangingPunct="1"/>
            <a:r>
              <a:rPr lang="en-US" dirty="0" smtClean="0"/>
              <a:t>Fill in the Office Hours Doodle on the web site</a:t>
            </a:r>
          </a:p>
          <a:p>
            <a:pPr lvl="1" eaLnBrk="1" hangingPunct="1"/>
            <a:r>
              <a:rPr lang="en-US" dirty="0" smtClean="0"/>
              <a:t>We’re trying to get an idea what would be most useful</a:t>
            </a:r>
          </a:p>
          <a:p>
            <a:pPr eaLnBrk="1" hangingPunct="1"/>
            <a:endParaRPr lang="en-US" dirty="0"/>
          </a:p>
          <a:p>
            <a:pPr eaLnBrk="1" hangingPunct="1"/>
            <a:r>
              <a:rPr lang="en-US" dirty="0" smtClean="0"/>
              <a:t>Post an answer to the welcome message on the discussion list (get catalyst to track new postings </a:t>
            </a:r>
            <a:r>
              <a:rPr lang="en-US" smtClean="0"/>
              <a:t>for you)</a:t>
            </a:r>
            <a:endParaRPr lang="en-US" dirty="0" smtClean="0"/>
          </a:p>
          <a:p>
            <a:pPr eaLnBrk="1" hangingPunct="1"/>
            <a:endParaRPr lang="en-US" dirty="0"/>
          </a:p>
          <a:p>
            <a:pPr eaLnBrk="1" hangingPunct="1"/>
            <a:r>
              <a:rPr lang="en-US" dirty="0" smtClean="0"/>
              <a:t>Exercise 0 due by 10 am Wed.</a:t>
            </a:r>
          </a:p>
          <a:p>
            <a:pPr lvl="1" eaLnBrk="1" hangingPunct="1"/>
            <a:endParaRPr lang="en-US" dirty="0"/>
          </a:p>
          <a:p>
            <a:pPr eaLnBrk="1" hangingPunct="1"/>
            <a:r>
              <a:rPr lang="en-US" dirty="0" smtClean="0"/>
              <a:t>So let’s get going…</a:t>
            </a:r>
          </a:p>
        </p:txBody>
      </p:sp>
      <p:sp>
        <p:nvSpPr>
          <p:cNvPr id="28676" name="Slide Number Placeholder 3"/>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5863400-6F95-44E9-86D7-C037DF8B7C46}" type="slidenum">
              <a:rPr lang="en-US" sz="1400" smtClean="0">
                <a:solidFill>
                  <a:srgbClr val="800080"/>
                </a:solidFill>
              </a:rPr>
              <a:pPr eaLnBrk="1" hangingPunct="1"/>
              <a:t>15</a:t>
            </a:fld>
            <a:endParaRPr lang="en-US" sz="1400" smtClean="0">
              <a:solidFill>
                <a:srgbClr val="800080"/>
              </a:solidFill>
            </a:endParaRPr>
          </a:p>
        </p:txBody>
      </p:sp>
      <p:sp>
        <p:nvSpPr>
          <p:cNvPr id="5" name="Footer Placeholder 4"/>
          <p:cNvSpPr>
            <a:spLocks noGrp="1"/>
          </p:cNvSpPr>
          <p:nvPr>
            <p:ph type="ftr" sz="quarter" idx="11"/>
          </p:nvPr>
        </p:nvSpPr>
        <p:spPr/>
        <p:txBody>
          <a:bodyPr/>
          <a:lstStyle/>
          <a:p>
            <a:pPr>
              <a:defRPr/>
            </a:pPr>
            <a:r>
              <a:rPr lang="en-US" dirty="0" smtClean="0"/>
              <a:t>CSE 331 Au12</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Course staff</a:t>
            </a:r>
            <a:endParaRPr lang="en-US" dirty="0"/>
          </a:p>
        </p:txBody>
      </p:sp>
      <p:sp>
        <p:nvSpPr>
          <p:cNvPr id="3" name="Content Placeholder 2"/>
          <p:cNvSpPr>
            <a:spLocks noGrp="1"/>
          </p:cNvSpPr>
          <p:nvPr>
            <p:ph idx="1"/>
          </p:nvPr>
        </p:nvSpPr>
        <p:spPr/>
        <p:txBody>
          <a:bodyPr/>
          <a:lstStyle/>
          <a:p>
            <a:r>
              <a:rPr lang="en-US" dirty="0" smtClean="0"/>
              <a:t>Lecturer:</a:t>
            </a:r>
          </a:p>
          <a:p>
            <a:pPr lvl="1"/>
            <a:r>
              <a:rPr lang="en-US" dirty="0" smtClean="0"/>
              <a:t>Hal Perkins</a:t>
            </a:r>
          </a:p>
          <a:p>
            <a:r>
              <a:rPr lang="en-US" dirty="0" smtClean="0"/>
              <a:t>TAs:</a:t>
            </a:r>
          </a:p>
          <a:p>
            <a:pPr lvl="1"/>
            <a:r>
              <a:rPr lang="en-US" dirty="0" err="1" smtClean="0"/>
              <a:t>Kellen</a:t>
            </a:r>
            <a:r>
              <a:rPr lang="en-US" dirty="0" smtClean="0"/>
              <a:t> Donohue</a:t>
            </a:r>
          </a:p>
          <a:p>
            <a:pPr lvl="1"/>
            <a:r>
              <a:rPr lang="en-US" dirty="0" smtClean="0"/>
              <a:t>Wing Lam</a:t>
            </a:r>
          </a:p>
          <a:p>
            <a:pPr lvl="1"/>
            <a:r>
              <a:rPr lang="en-US" dirty="0" smtClean="0"/>
              <a:t>James Okada</a:t>
            </a:r>
          </a:p>
          <a:p>
            <a:pPr lvl="1"/>
            <a:endParaRPr lang="en-US" dirty="0" smtClean="0"/>
          </a:p>
          <a:p>
            <a:pPr>
              <a:buNone/>
            </a:pPr>
            <a:r>
              <a:rPr lang="en-US" dirty="0" smtClean="0">
                <a:solidFill>
                  <a:srgbClr val="FF0000"/>
                </a:solidFill>
              </a:rPr>
              <a:t>Ask us for help!</a:t>
            </a:r>
          </a:p>
          <a:p>
            <a:pPr lvl="1"/>
            <a:endParaRPr lang="en-US" dirty="0"/>
          </a:p>
        </p:txBody>
      </p:sp>
      <p:sp>
        <p:nvSpPr>
          <p:cNvPr id="8" name="Slide Number Placeholder 7"/>
          <p:cNvSpPr>
            <a:spLocks noGrp="1"/>
          </p:cNvSpPr>
          <p:nvPr>
            <p:ph type="sldNum" sz="quarter" idx="12"/>
          </p:nvPr>
        </p:nvSpPr>
        <p:spPr/>
        <p:txBody>
          <a:bodyPr/>
          <a:lstStyle/>
          <a:p>
            <a:pPr>
              <a:defRPr/>
            </a:pPr>
            <a:fld id="{48DACF16-E0F0-4B7F-BDAB-0ED6A37A383D}" type="slidenum">
              <a:rPr lang="en-US" smtClean="0"/>
              <a:pPr>
                <a:defRPr/>
              </a:pPr>
              <a:t>2</a:t>
            </a:fld>
            <a:endParaRPr lang="en-US"/>
          </a:p>
        </p:txBody>
      </p:sp>
      <p:sp>
        <p:nvSpPr>
          <p:cNvPr id="5" name="Footer Placeholder 4"/>
          <p:cNvSpPr>
            <a:spLocks noGrp="1"/>
          </p:cNvSpPr>
          <p:nvPr>
            <p:ph type="ftr" sz="quarter" idx="11"/>
          </p:nvPr>
        </p:nvSpPr>
        <p:spPr/>
        <p:txBody>
          <a:bodyPr/>
          <a:lstStyle/>
          <a:p>
            <a:pPr>
              <a:defRPr/>
            </a:pPr>
            <a:r>
              <a:rPr lang="en-US" dirty="0" smtClean="0"/>
              <a:t>CSE 331 Au12</a:t>
            </a:r>
            <a:endParaRPr lang="en-US" dirty="0"/>
          </a:p>
        </p:txBody>
      </p:sp>
    </p:spTree>
    <p:extLst>
      <p:ext uri="{BB962C8B-B14F-4D97-AF65-F5344CB8AC3E}">
        <p14:creationId xmlns:p14="http://schemas.microsoft.com/office/powerpoint/2010/main" val="409642907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Welcome!</a:t>
            </a:r>
            <a:endParaRPr lang="en-US" dirty="0"/>
          </a:p>
        </p:txBody>
      </p:sp>
      <p:sp>
        <p:nvSpPr>
          <p:cNvPr id="7" name="Content Placeholder 6"/>
          <p:cNvSpPr>
            <a:spLocks noGrp="1"/>
          </p:cNvSpPr>
          <p:nvPr>
            <p:ph idx="1"/>
          </p:nvPr>
        </p:nvSpPr>
        <p:spPr/>
        <p:txBody>
          <a:bodyPr/>
          <a:lstStyle/>
          <a:p>
            <a:r>
              <a:rPr lang="en-US" smtClean="0"/>
              <a:t>We have 10 weeks to move to a level well above novice programmer:</a:t>
            </a:r>
          </a:p>
          <a:p>
            <a:pPr lvl="1"/>
            <a:r>
              <a:rPr lang="en-US" smtClean="0"/>
              <a:t>Larger programs</a:t>
            </a:r>
          </a:p>
          <a:p>
            <a:pPr lvl="1"/>
            <a:r>
              <a:rPr lang="en-US" smtClean="0"/>
              <a:t>Principled, systematic programming: What does it mean to get it right?  How do we know when we get there?  What are best practices for doing this?</a:t>
            </a:r>
          </a:p>
          <a:p>
            <a:pPr lvl="1"/>
            <a:r>
              <a:rPr lang="en-US" smtClean="0"/>
              <a:t>Effective use of languages and tools: Java, IDEs, debuggers, JUnit, JavaDoc, svn</a:t>
            </a:r>
          </a:p>
          <a:p>
            <a:pPr lvl="2"/>
            <a:r>
              <a:rPr lang="en-US" smtClean="0"/>
              <a:t>The principles are ultimately more important than the details</a:t>
            </a:r>
          </a:p>
          <a:p>
            <a:pPr lvl="3"/>
            <a:r>
              <a:rPr lang="en-US" smtClean="0"/>
              <a:t>	(Yeah, right…)</a:t>
            </a:r>
          </a:p>
          <a:p>
            <a:pPr lvl="1"/>
            <a:endParaRPr lang="en-US" dirty="0"/>
          </a:p>
        </p:txBody>
      </p:sp>
      <p:sp>
        <p:nvSpPr>
          <p:cNvPr id="5" name="Footer Placeholder 4"/>
          <p:cNvSpPr>
            <a:spLocks noGrp="1"/>
          </p:cNvSpPr>
          <p:nvPr>
            <p:ph type="ftr" sz="quarter" idx="11"/>
          </p:nvPr>
        </p:nvSpPr>
        <p:spPr/>
        <p:txBody>
          <a:bodyPr/>
          <a:lstStyle/>
          <a:p>
            <a:r>
              <a:rPr lang="en-US" dirty="0" smtClean="0"/>
              <a:t>CSE 331 Au12</a:t>
            </a:r>
            <a:endParaRPr lang="en-US" dirty="0"/>
          </a:p>
        </p:txBody>
      </p:sp>
      <p:sp>
        <p:nvSpPr>
          <p:cNvPr id="4" name="Slide Number Placeholder 3"/>
          <p:cNvSpPr>
            <a:spLocks noGrp="1"/>
          </p:cNvSpPr>
          <p:nvPr>
            <p:ph type="sldNum" sz="quarter" idx="12"/>
          </p:nvPr>
        </p:nvSpPr>
        <p:spPr/>
        <p:txBody>
          <a:bodyPr/>
          <a:lstStyle/>
          <a:p>
            <a:fld id="{48DACF16-E0F0-4B7F-BDAB-0ED6A37A383D}" type="slidenum">
              <a:rPr lang="en-US" smtClean="0"/>
              <a:pPr/>
              <a:t>3</a:t>
            </a:fld>
            <a:endParaRPr lang="en-US"/>
          </a:p>
        </p:txBody>
      </p:sp>
    </p:spTree>
    <p:extLst>
      <p:ext uri="{BB962C8B-B14F-4D97-AF65-F5344CB8AC3E}">
        <p14:creationId xmlns:p14="http://schemas.microsoft.com/office/powerpoint/2010/main" val="11685119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Main topic:  Managing complexity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Abstraction and specification</a:t>
            </a:r>
          </a:p>
          <a:p>
            <a:pPr lvl="1"/>
            <a:r>
              <a:rPr lang="en-US" dirty="0" smtClean="0"/>
              <a:t>Procedural, data, control flow</a:t>
            </a:r>
          </a:p>
          <a:p>
            <a:pPr lvl="1"/>
            <a:r>
              <a:rPr lang="en-US" dirty="0" smtClean="0"/>
              <a:t>Why they are useful and how to use them</a:t>
            </a:r>
          </a:p>
          <a:p>
            <a:r>
              <a:rPr lang="en-US" dirty="0" smtClean="0"/>
              <a:t>Writing, understanding, and reasoning about code</a:t>
            </a:r>
          </a:p>
          <a:p>
            <a:pPr lvl="1"/>
            <a:r>
              <a:rPr lang="en-US" dirty="0" smtClean="0"/>
              <a:t>The examples are in Java, but the issues are more general</a:t>
            </a:r>
          </a:p>
          <a:p>
            <a:pPr lvl="1"/>
            <a:r>
              <a:rPr lang="en-US" dirty="0" smtClean="0"/>
              <a:t>Object-oriented programming</a:t>
            </a:r>
          </a:p>
          <a:p>
            <a:r>
              <a:rPr lang="en-US" dirty="0" smtClean="0"/>
              <a:t>Program design and documentation</a:t>
            </a:r>
          </a:p>
          <a:p>
            <a:pPr lvl="1"/>
            <a:r>
              <a:rPr lang="en-US" dirty="0" smtClean="0"/>
              <a:t>What makes a design good or bad (example: modularity)</a:t>
            </a:r>
          </a:p>
          <a:p>
            <a:pPr lvl="1"/>
            <a:r>
              <a:rPr lang="en-US" dirty="0" smtClean="0"/>
              <a:t>The process of design and design tools</a:t>
            </a:r>
          </a:p>
          <a:p>
            <a:r>
              <a:rPr lang="en-US" dirty="0" smtClean="0"/>
              <a:t>Pragmatic considerations</a:t>
            </a:r>
          </a:p>
          <a:p>
            <a:pPr lvl="1"/>
            <a:r>
              <a:rPr lang="en-US" dirty="0" smtClean="0"/>
              <a:t>Testing</a:t>
            </a:r>
          </a:p>
          <a:p>
            <a:pPr lvl="1"/>
            <a:r>
              <a:rPr lang="en-US" dirty="0" smtClean="0"/>
              <a:t>Debugging and defensive programming</a:t>
            </a:r>
          </a:p>
          <a:p>
            <a:pPr lvl="1"/>
            <a:r>
              <a:rPr lang="en-US" dirty="0" smtClean="0"/>
              <a:t>Managing software projects</a:t>
            </a:r>
          </a:p>
        </p:txBody>
      </p:sp>
      <p:sp>
        <p:nvSpPr>
          <p:cNvPr id="6" name="Slide Number Placeholder 5"/>
          <p:cNvSpPr>
            <a:spLocks noGrp="1"/>
          </p:cNvSpPr>
          <p:nvPr>
            <p:ph type="sldNum" sz="quarter" idx="12"/>
          </p:nvPr>
        </p:nvSpPr>
        <p:spPr/>
        <p:txBody>
          <a:bodyPr/>
          <a:lstStyle/>
          <a:p>
            <a:pPr>
              <a:defRPr/>
            </a:pPr>
            <a:fld id="{48DACF16-E0F0-4B7F-BDAB-0ED6A37A383D}" type="slidenum">
              <a:rPr lang="en-US" smtClean="0"/>
              <a:pPr>
                <a:defRPr/>
              </a:pPr>
              <a:t>4</a:t>
            </a:fld>
            <a:endParaRPr lang="en-US"/>
          </a:p>
        </p:txBody>
      </p:sp>
      <p:sp>
        <p:nvSpPr>
          <p:cNvPr id="5" name="Footer Placeholder 4"/>
          <p:cNvSpPr>
            <a:spLocks noGrp="1"/>
          </p:cNvSpPr>
          <p:nvPr>
            <p:ph type="ftr" sz="quarter" idx="11"/>
          </p:nvPr>
        </p:nvSpPr>
        <p:spPr/>
        <p:txBody>
          <a:bodyPr/>
          <a:lstStyle/>
          <a:p>
            <a:pPr>
              <a:defRPr/>
            </a:pPr>
            <a:r>
              <a:rPr lang="en-US" dirty="0" smtClean="0"/>
              <a:t>CSE 331 Au12</a:t>
            </a:r>
            <a:endParaRPr lang="en-US" dirty="0"/>
          </a:p>
        </p:txBody>
      </p:sp>
    </p:spTree>
    <p:extLst>
      <p:ext uri="{BB962C8B-B14F-4D97-AF65-F5344CB8AC3E}">
        <p14:creationId xmlns:p14="http://schemas.microsoft.com/office/powerpoint/2010/main" val="423885534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goal of system building</a:t>
            </a:r>
            <a:endParaRPr lang="en-US" dirty="0"/>
          </a:p>
        </p:txBody>
      </p:sp>
      <p:sp>
        <p:nvSpPr>
          <p:cNvPr id="3" name="Content Placeholder 2"/>
          <p:cNvSpPr>
            <a:spLocks noGrp="1"/>
          </p:cNvSpPr>
          <p:nvPr>
            <p:ph idx="1"/>
          </p:nvPr>
        </p:nvSpPr>
        <p:spPr/>
        <p:txBody>
          <a:bodyPr/>
          <a:lstStyle/>
          <a:p>
            <a:r>
              <a:rPr lang="en-US" dirty="0" smtClean="0"/>
              <a:t>To create a correctly functioning artifact!</a:t>
            </a:r>
          </a:p>
          <a:p>
            <a:r>
              <a:rPr lang="en-US" dirty="0" smtClean="0"/>
              <a:t>All other matters are secondary</a:t>
            </a:r>
          </a:p>
          <a:p>
            <a:pPr lvl="1"/>
            <a:r>
              <a:rPr lang="en-US" dirty="0" smtClean="0"/>
              <a:t>Many of them are </a:t>
            </a:r>
            <a:r>
              <a:rPr lang="en-US" b="1" i="1" dirty="0" smtClean="0"/>
              <a:t>essential</a:t>
            </a:r>
            <a:r>
              <a:rPr lang="en-US" dirty="0" smtClean="0"/>
              <a:t> to producing a correct system</a:t>
            </a:r>
          </a:p>
          <a:p>
            <a:r>
              <a:rPr lang="en-US" dirty="0" smtClean="0"/>
              <a:t>We insist that you learn to create correct systems</a:t>
            </a:r>
          </a:p>
          <a:p>
            <a:pPr lvl="1"/>
            <a:r>
              <a:rPr lang="en-US" dirty="0" smtClean="0"/>
              <a:t>This is hard (but fun and rewarding!)</a:t>
            </a:r>
          </a:p>
          <a:p>
            <a:endParaRPr lang="en-US" dirty="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5</a:t>
            </a:fld>
            <a:endParaRPr lang="en-US"/>
          </a:p>
        </p:txBody>
      </p:sp>
      <p:sp>
        <p:nvSpPr>
          <p:cNvPr id="5" name="Footer Placeholder 4"/>
          <p:cNvSpPr>
            <a:spLocks noGrp="1"/>
          </p:cNvSpPr>
          <p:nvPr>
            <p:ph type="ftr" sz="quarter" idx="11"/>
          </p:nvPr>
        </p:nvSpPr>
        <p:spPr/>
        <p:txBody>
          <a:bodyPr/>
          <a:lstStyle/>
          <a:p>
            <a:pPr>
              <a:defRPr/>
            </a:pPr>
            <a:r>
              <a:rPr lang="en-US" dirty="0" smtClean="0"/>
              <a:t>CSE 331 Au12</a:t>
            </a:r>
            <a:endParaRPr lang="en-US" dirty="0"/>
          </a:p>
        </p:txBody>
      </p:sp>
    </p:spTree>
    <p:extLst>
      <p:ext uri="{BB962C8B-B14F-4D97-AF65-F5344CB8AC3E}">
        <p14:creationId xmlns:p14="http://schemas.microsoft.com/office/powerpoint/2010/main" val="138774858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Why is building good software hard?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Large software systems are enormously complex</a:t>
            </a:r>
          </a:p>
          <a:p>
            <a:pPr lvl="1"/>
            <a:r>
              <a:rPr lang="en-US" dirty="0" smtClean="0"/>
              <a:t>Millions of “moving parts”</a:t>
            </a:r>
          </a:p>
          <a:p>
            <a:r>
              <a:rPr lang="en-US" dirty="0" smtClean="0"/>
              <a:t>People expect software to be malleable</a:t>
            </a:r>
          </a:p>
          <a:p>
            <a:pPr lvl="1"/>
            <a:r>
              <a:rPr lang="en-US" dirty="0" smtClean="0"/>
              <a:t>After all, it’s “only software”</a:t>
            </a:r>
          </a:p>
          <a:p>
            <a:pPr lvl="1"/>
            <a:r>
              <a:rPr lang="en-US" dirty="0" smtClean="0"/>
              <a:t>Software mitigates the deficiencies of other components</a:t>
            </a:r>
          </a:p>
          <a:p>
            <a:r>
              <a:rPr lang="en-US" dirty="0" smtClean="0"/>
              <a:t>We are always trying to do new things with software</a:t>
            </a:r>
          </a:p>
          <a:p>
            <a:pPr lvl="1"/>
            <a:r>
              <a:rPr lang="en-US" dirty="0" smtClean="0"/>
              <a:t>Relevant experience often missing</a:t>
            </a:r>
          </a:p>
          <a:p>
            <a:pPr lvl="1"/>
            <a:endParaRPr lang="en-US" dirty="0" smtClean="0"/>
          </a:p>
          <a:p>
            <a:r>
              <a:rPr lang="en-US" dirty="0" smtClean="0"/>
              <a:t>Software engineering is about:</a:t>
            </a:r>
          </a:p>
          <a:p>
            <a:pPr lvl="1"/>
            <a:r>
              <a:rPr lang="en-US" dirty="0" smtClean="0"/>
              <a:t>Managing complexity </a:t>
            </a:r>
          </a:p>
          <a:p>
            <a:pPr lvl="1"/>
            <a:r>
              <a:rPr lang="en-US" dirty="0" smtClean="0"/>
              <a:t>Managing change</a:t>
            </a:r>
          </a:p>
          <a:p>
            <a:pPr lvl="1"/>
            <a:r>
              <a:rPr lang="en-US" dirty="0" smtClean="0"/>
              <a:t>Coping with potential defects </a:t>
            </a:r>
          </a:p>
          <a:p>
            <a:pPr lvl="2"/>
            <a:r>
              <a:rPr lang="en-US" dirty="0" smtClean="0"/>
              <a:t>Customers, developers, environment, software</a:t>
            </a:r>
          </a:p>
          <a:p>
            <a:endParaRPr lang="en-US" dirty="0"/>
          </a:p>
        </p:txBody>
      </p:sp>
      <p:sp>
        <p:nvSpPr>
          <p:cNvPr id="4" name="Slide Number Placeholder 3"/>
          <p:cNvSpPr>
            <a:spLocks noGrp="1"/>
          </p:cNvSpPr>
          <p:nvPr>
            <p:ph type="sldNum" sz="quarter" idx="12"/>
          </p:nvPr>
        </p:nvSpPr>
        <p:spPr/>
        <p:txBody>
          <a:bodyPr/>
          <a:lstStyle/>
          <a:p>
            <a:fld id="{48DACF16-E0F0-4B7F-BDAB-0ED6A37A383D}" type="slidenum">
              <a:rPr lang="en-US" smtClean="0"/>
              <a:pPr/>
              <a:t>6</a:t>
            </a:fld>
            <a:endParaRPr lang="en-US"/>
          </a:p>
        </p:txBody>
      </p:sp>
      <p:sp>
        <p:nvSpPr>
          <p:cNvPr id="5" name="Footer Placeholder 4"/>
          <p:cNvSpPr>
            <a:spLocks noGrp="1"/>
          </p:cNvSpPr>
          <p:nvPr>
            <p:ph type="ftr" sz="quarter" idx="11"/>
          </p:nvPr>
        </p:nvSpPr>
        <p:spPr/>
        <p:txBody>
          <a:bodyPr/>
          <a:lstStyle/>
          <a:p>
            <a:pPr>
              <a:defRPr/>
            </a:pPr>
            <a:r>
              <a:rPr lang="en-US" dirty="0" smtClean="0"/>
              <a:t>CSE 331 Au12</a:t>
            </a:r>
            <a:endParaRPr lang="en-US" dirty="0"/>
          </a:p>
        </p:txBody>
      </p:sp>
    </p:spTree>
    <p:extLst>
      <p:ext uri="{BB962C8B-B14F-4D97-AF65-F5344CB8AC3E}">
        <p14:creationId xmlns:p14="http://schemas.microsoft.com/office/powerpoint/2010/main" val="251677718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Programming is hard</a:t>
            </a:r>
            <a:endParaRPr lang="en-US" dirty="0"/>
          </a:p>
        </p:txBody>
      </p:sp>
      <p:sp>
        <p:nvSpPr>
          <p:cNvPr id="3" name="Content Placeholder 2"/>
          <p:cNvSpPr>
            <a:spLocks noGrp="1"/>
          </p:cNvSpPr>
          <p:nvPr>
            <p:ph idx="1"/>
          </p:nvPr>
        </p:nvSpPr>
        <p:spPr/>
        <p:txBody>
          <a:bodyPr>
            <a:normAutofit/>
          </a:bodyPr>
          <a:lstStyle/>
          <a:p>
            <a:pPr>
              <a:lnSpc>
                <a:spcPct val="90000"/>
              </a:lnSpc>
            </a:pPr>
            <a:r>
              <a:rPr lang="en-US" dirty="0" smtClean="0"/>
              <a:t>It is surprisingly difficult to specify, design, implement, test, debug, and maintain even a simple program</a:t>
            </a:r>
          </a:p>
          <a:p>
            <a:pPr>
              <a:lnSpc>
                <a:spcPct val="90000"/>
              </a:lnSpc>
            </a:pPr>
            <a:r>
              <a:rPr lang="en-US" dirty="0" smtClean="0"/>
              <a:t>CSE 331 will challenge you </a:t>
            </a:r>
          </a:p>
          <a:p>
            <a:pPr>
              <a:lnSpc>
                <a:spcPct val="90000"/>
              </a:lnSpc>
            </a:pPr>
            <a:r>
              <a:rPr lang="en-US" dirty="0" smtClean="0"/>
              <a:t>If you are having trouble, </a:t>
            </a:r>
            <a:r>
              <a:rPr lang="en-US" i="1" dirty="0" smtClean="0"/>
              <a:t>think</a:t>
            </a:r>
            <a:r>
              <a:rPr lang="en-US" dirty="0" smtClean="0"/>
              <a:t> before you act</a:t>
            </a:r>
          </a:p>
          <a:p>
            <a:pPr lvl="1">
              <a:lnSpc>
                <a:spcPct val="90000"/>
              </a:lnSpc>
            </a:pPr>
            <a:r>
              <a:rPr lang="en-US" b="0" dirty="0" smtClean="0">
                <a:solidFill>
                  <a:schemeClr val="tx1"/>
                </a:solidFill>
              </a:rPr>
              <a:t>Then, look for help</a:t>
            </a:r>
          </a:p>
          <a:p>
            <a:pPr>
              <a:lnSpc>
                <a:spcPct val="90000"/>
              </a:lnSpc>
            </a:pPr>
            <a:r>
              <a:rPr lang="en-US" dirty="0" smtClean="0"/>
              <a:t>We strive to create assignments that are reasonable if you apply the techniques taught in class…</a:t>
            </a:r>
          </a:p>
          <a:p>
            <a:pPr marL="457200" lvl="1" indent="0">
              <a:lnSpc>
                <a:spcPct val="90000"/>
              </a:lnSpc>
              <a:buNone/>
            </a:pPr>
            <a:r>
              <a:rPr lang="en-US" dirty="0" smtClean="0"/>
              <a:t>… but likely hard to do in a brute-force manner</a:t>
            </a:r>
          </a:p>
          <a:p>
            <a:pPr>
              <a:lnSpc>
                <a:spcPct val="90000"/>
              </a:lnSpc>
            </a:pPr>
            <a:endParaRPr lang="en-US" dirty="0" smtClean="0"/>
          </a:p>
        </p:txBody>
      </p:sp>
      <p:sp>
        <p:nvSpPr>
          <p:cNvPr id="4" name="Slide Number Placeholder 3"/>
          <p:cNvSpPr>
            <a:spLocks noGrp="1"/>
          </p:cNvSpPr>
          <p:nvPr>
            <p:ph type="sldNum" sz="quarter" idx="12"/>
          </p:nvPr>
        </p:nvSpPr>
        <p:spPr/>
        <p:txBody>
          <a:bodyPr/>
          <a:lstStyle/>
          <a:p>
            <a:pPr>
              <a:defRPr/>
            </a:pPr>
            <a:fld id="{48DACF16-E0F0-4B7F-BDAB-0ED6A37A383D}" type="slidenum">
              <a:rPr lang="en-US" smtClean="0"/>
              <a:pPr>
                <a:defRPr/>
              </a:pPr>
              <a:t>7</a:t>
            </a:fld>
            <a:endParaRPr lang="en-US"/>
          </a:p>
        </p:txBody>
      </p:sp>
      <p:sp>
        <p:nvSpPr>
          <p:cNvPr id="5" name="Footer Placeholder 4"/>
          <p:cNvSpPr>
            <a:spLocks noGrp="1"/>
          </p:cNvSpPr>
          <p:nvPr>
            <p:ph type="ftr" sz="quarter" idx="11"/>
          </p:nvPr>
        </p:nvSpPr>
        <p:spPr/>
        <p:txBody>
          <a:bodyPr/>
          <a:lstStyle/>
          <a:p>
            <a:pPr>
              <a:defRPr/>
            </a:pPr>
            <a:r>
              <a:rPr lang="en-US" dirty="0" smtClean="0"/>
              <a:t>CSE 331 Au12</a:t>
            </a:r>
            <a:endParaRPr lang="en-US" dirty="0"/>
          </a:p>
        </p:txBody>
      </p:sp>
    </p:spTree>
    <p:extLst>
      <p:ext uri="{BB962C8B-B14F-4D97-AF65-F5344CB8AC3E}">
        <p14:creationId xmlns:p14="http://schemas.microsoft.com/office/powerpoint/2010/main" val="339128239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Prerequisites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Knowing Java is a prerequisite</a:t>
            </a:r>
          </a:p>
          <a:p>
            <a:pPr lvl="1"/>
            <a:r>
              <a:rPr lang="en-US" dirty="0" smtClean="0"/>
              <a:t>We assume you have mastered 142 and 143</a:t>
            </a:r>
          </a:p>
          <a:p>
            <a:endParaRPr lang="en-US" dirty="0" smtClean="0"/>
          </a:p>
          <a:p>
            <a:pPr marL="0" indent="0">
              <a:buNone/>
            </a:pPr>
            <a:r>
              <a:rPr lang="en-US" dirty="0" smtClean="0"/>
              <a:t>Examples:</a:t>
            </a:r>
          </a:p>
          <a:p>
            <a:r>
              <a:rPr lang="en-US" dirty="0" smtClean="0"/>
              <a:t>Sharing:</a:t>
            </a:r>
          </a:p>
          <a:p>
            <a:pPr lvl="1"/>
            <a:r>
              <a:rPr lang="en-US" dirty="0" smtClean="0"/>
              <a:t>Distinction between == and equals()</a:t>
            </a:r>
          </a:p>
          <a:p>
            <a:pPr lvl="1"/>
            <a:r>
              <a:rPr lang="en-US" dirty="0" smtClean="0"/>
              <a:t>Aliasing (multiple references to the same object)</a:t>
            </a:r>
          </a:p>
          <a:p>
            <a:r>
              <a:rPr lang="en-US" dirty="0" smtClean="0"/>
              <a:t>Subtyping</a:t>
            </a:r>
          </a:p>
          <a:p>
            <a:pPr lvl="1"/>
            <a:r>
              <a:rPr lang="en-US" dirty="0" smtClean="0"/>
              <a:t>Varieties: classes, interfaces </a:t>
            </a:r>
          </a:p>
          <a:p>
            <a:pPr lvl="1"/>
            <a:r>
              <a:rPr lang="en-US" dirty="0" smtClean="0"/>
              <a:t>Inheritance and overriding</a:t>
            </a:r>
          </a:p>
          <a:p>
            <a:r>
              <a:rPr lang="en-US" dirty="0" smtClean="0"/>
              <a:t>Object-oriented dispatch:</a:t>
            </a:r>
          </a:p>
          <a:p>
            <a:pPr lvl="1"/>
            <a:r>
              <a:rPr lang="en-US" dirty="0" smtClean="0"/>
              <a:t>Expressions have a compile-time type</a:t>
            </a:r>
          </a:p>
          <a:p>
            <a:pPr lvl="1"/>
            <a:r>
              <a:rPr lang="en-US" dirty="0" smtClean="0"/>
              <a:t>Objects/values have a run-time type</a:t>
            </a:r>
          </a:p>
          <a:p>
            <a:endParaRPr lang="en-US" dirty="0"/>
          </a:p>
        </p:txBody>
      </p:sp>
      <p:sp>
        <p:nvSpPr>
          <p:cNvPr id="4" name="Slide Number Placeholder 3"/>
          <p:cNvSpPr>
            <a:spLocks noGrp="1"/>
          </p:cNvSpPr>
          <p:nvPr>
            <p:ph type="sldNum" sz="quarter" idx="12"/>
          </p:nvPr>
        </p:nvSpPr>
        <p:spPr/>
        <p:txBody>
          <a:bodyPr/>
          <a:lstStyle/>
          <a:p>
            <a:fld id="{48DACF16-E0F0-4B7F-BDAB-0ED6A37A383D}" type="slidenum">
              <a:rPr lang="en-US" smtClean="0"/>
              <a:pPr/>
              <a:t>8</a:t>
            </a:fld>
            <a:endParaRPr lang="en-US"/>
          </a:p>
        </p:txBody>
      </p:sp>
      <p:sp>
        <p:nvSpPr>
          <p:cNvPr id="5" name="Footer Placeholder 4"/>
          <p:cNvSpPr>
            <a:spLocks noGrp="1"/>
          </p:cNvSpPr>
          <p:nvPr>
            <p:ph type="ftr" sz="quarter" idx="11"/>
          </p:nvPr>
        </p:nvSpPr>
        <p:spPr/>
        <p:txBody>
          <a:bodyPr/>
          <a:lstStyle/>
          <a:p>
            <a:pPr>
              <a:defRPr/>
            </a:pPr>
            <a:r>
              <a:rPr lang="en-US" dirty="0" smtClean="0"/>
              <a:t>CSE 331 Au12</a:t>
            </a:r>
            <a:endParaRPr lang="en-US" dirty="0"/>
          </a:p>
        </p:txBody>
      </p:sp>
    </p:spTree>
    <p:extLst>
      <p:ext uri="{BB962C8B-B14F-4D97-AF65-F5344CB8AC3E}">
        <p14:creationId xmlns:p14="http://schemas.microsoft.com/office/powerpoint/2010/main" val="410627018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custDataLst>
              <p:tags r:id="rId1"/>
            </p:custDataLst>
          </p:nvPr>
        </p:nvSpPr>
        <p:spPr/>
        <p:txBody>
          <a:bodyPr/>
          <a:lstStyle/>
          <a:p>
            <a:pPr eaLnBrk="1" hangingPunct="1"/>
            <a:r>
              <a:rPr lang="en-US" dirty="0" smtClean="0"/>
              <a:t>Logistics</a:t>
            </a:r>
          </a:p>
        </p:txBody>
      </p:sp>
      <p:sp>
        <p:nvSpPr>
          <p:cNvPr id="7171" name="Content Placeholder 2"/>
          <p:cNvSpPr>
            <a:spLocks noGrp="1"/>
          </p:cNvSpPr>
          <p:nvPr>
            <p:ph idx="1"/>
            <p:custDataLst>
              <p:tags r:id="rId2"/>
            </p:custDataLst>
          </p:nvPr>
        </p:nvSpPr>
        <p:spPr/>
        <p:txBody>
          <a:bodyPr>
            <a:noAutofit/>
          </a:bodyPr>
          <a:lstStyle/>
          <a:p>
            <a:pPr eaLnBrk="1" hangingPunct="1"/>
            <a:r>
              <a:rPr lang="en-US" dirty="0" smtClean="0"/>
              <a:t>3 lectures/week + 1 section</a:t>
            </a:r>
          </a:p>
          <a:p>
            <a:pPr lvl="1" eaLnBrk="1" hangingPunct="1"/>
            <a:r>
              <a:rPr lang="en-US" dirty="0" smtClean="0"/>
              <a:t>You are responsible for what happens, even if you skip a day (but contact us if it is an emergency)</a:t>
            </a:r>
          </a:p>
          <a:p>
            <a:pPr eaLnBrk="1" hangingPunct="1"/>
            <a:r>
              <a:rPr lang="en-US" dirty="0" smtClean="0"/>
              <a:t>All course materials are on the web (often after class): but </a:t>
            </a:r>
            <a:r>
              <a:rPr lang="en-US" b="1" dirty="0" smtClean="0"/>
              <a:t>TAKE NOTES!</a:t>
            </a:r>
            <a:r>
              <a:rPr lang="en-US" dirty="0" smtClean="0"/>
              <a:t> </a:t>
            </a:r>
          </a:p>
          <a:p>
            <a:pPr eaLnBrk="1" hangingPunct="1"/>
            <a:r>
              <a:rPr lang="en-US" dirty="0" smtClean="0"/>
              <a:t>Communications:</a:t>
            </a:r>
          </a:p>
          <a:p>
            <a:pPr lvl="1" eaLnBrk="1" hangingPunct="1"/>
            <a:r>
              <a:rPr lang="en-US" dirty="0" smtClean="0"/>
              <a:t>Discussion board (not Delphic oracle)</a:t>
            </a:r>
          </a:p>
          <a:p>
            <a:pPr lvl="2" eaLnBrk="1" hangingPunct="1"/>
            <a:r>
              <a:rPr lang="en-US" dirty="0" smtClean="0"/>
              <a:t>Post/reply and it’ll keep track of your new stuff</a:t>
            </a:r>
          </a:p>
          <a:p>
            <a:pPr lvl="1" eaLnBrk="1" hangingPunct="1"/>
            <a:r>
              <a:rPr lang="en-US" dirty="0" smtClean="0"/>
              <a:t>Mailing list: messages from course staff to everyone (you are subscribed if you are enrolled; you are responsible for messages sent to the list)</a:t>
            </a:r>
          </a:p>
          <a:p>
            <a:pPr lvl="1" eaLnBrk="1" hangingPunct="1"/>
            <a:endParaRPr lang="en-US" dirty="0" smtClean="0"/>
          </a:p>
        </p:txBody>
      </p:sp>
      <p:sp>
        <p:nvSpPr>
          <p:cNvPr id="7172" name="Slide Number Placeholder 3"/>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AD8F21C-4845-4F8A-98BA-33796040D76B}" type="slidenum">
              <a:rPr lang="en-US" sz="1400" smtClean="0">
                <a:solidFill>
                  <a:srgbClr val="800080"/>
                </a:solidFill>
              </a:rPr>
              <a:pPr eaLnBrk="1" hangingPunct="1"/>
              <a:t>9</a:t>
            </a:fld>
            <a:endParaRPr lang="en-US" sz="1400" smtClean="0">
              <a:solidFill>
                <a:srgbClr val="800080"/>
              </a:solidFill>
            </a:endParaRPr>
          </a:p>
        </p:txBody>
      </p:sp>
      <p:sp>
        <p:nvSpPr>
          <p:cNvPr id="5" name="Footer Placeholder 4"/>
          <p:cNvSpPr>
            <a:spLocks noGrp="1"/>
          </p:cNvSpPr>
          <p:nvPr>
            <p:ph type="ftr" sz="quarter" idx="11"/>
          </p:nvPr>
        </p:nvSpPr>
        <p:spPr/>
        <p:txBody>
          <a:bodyPr/>
          <a:lstStyle/>
          <a:p>
            <a:pPr>
              <a:defRPr/>
            </a:pPr>
            <a:r>
              <a:rPr lang="en-US" dirty="0" smtClean="0"/>
              <a:t>CSE 331 Au12</a:t>
            </a:r>
            <a:endParaRPr lang="en-US" dirty="0"/>
          </a:p>
        </p:txBody>
      </p:sp>
    </p:spTree>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simpl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simple</Template>
  <TotalTime>503</TotalTime>
  <Words>1312</Words>
  <Application>Microsoft Macintosh PowerPoint</Application>
  <PresentationFormat>On-screen Show (4:3)</PresentationFormat>
  <Paragraphs>183</Paragraphs>
  <Slides>15</Slides>
  <Notes>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simple</vt:lpstr>
      <vt:lpstr>CSE 331 Software Design &amp; Implementation</vt:lpstr>
      <vt:lpstr>Course staff</vt:lpstr>
      <vt:lpstr>Welcome!</vt:lpstr>
      <vt:lpstr>Main topic:  Managing complexity</vt:lpstr>
      <vt:lpstr>The goal of system building</vt:lpstr>
      <vt:lpstr>Why is building good software hard?</vt:lpstr>
      <vt:lpstr>Programming is hard</vt:lpstr>
      <vt:lpstr>Prerequisites</vt:lpstr>
      <vt:lpstr>Logistics</vt:lpstr>
      <vt:lpstr>Requirements</vt:lpstr>
      <vt:lpstr>Academic Integrity</vt:lpstr>
      <vt:lpstr>Deadlines</vt:lpstr>
      <vt:lpstr>Resources – Books</vt:lpstr>
      <vt:lpstr>You have homework!</vt:lpstr>
      <vt:lpstr>Work to do!</vt:lpstr>
    </vt:vector>
  </TitlesOfParts>
  <Company>uw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374 Programming Concepts &amp; Tools</dc:title>
  <dc:creator>Hal Perkins</dc:creator>
  <cp:lastModifiedBy>Hal Perkins</cp:lastModifiedBy>
  <cp:revision>72</cp:revision>
  <cp:lastPrinted>2012-09-24T03:33:11Z</cp:lastPrinted>
  <dcterms:created xsi:type="dcterms:W3CDTF">2012-01-13T04:41:44Z</dcterms:created>
  <dcterms:modified xsi:type="dcterms:W3CDTF">2012-09-24T18:23:30Z</dcterms:modified>
</cp:coreProperties>
</file>