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Lst>
  <p:sldSz cy="5143500" cx="9144000"/>
  <p:notesSz cx="6858000" cy="9144000"/>
  <p:embeddedFontLst>
    <p:embeddedFont>
      <p:font typeface="Raleway"/>
      <p:regular r:id="rId92"/>
      <p:bold r:id="rId93"/>
      <p:italic r:id="rId94"/>
      <p:boldItalic r:id="rId95"/>
    </p:embeddedFont>
    <p:embeddedFont>
      <p:font typeface="Source Code Pro"/>
      <p:regular r:id="rId96"/>
      <p:bold r:id="rId97"/>
      <p:italic r:id="rId98"/>
      <p:boldItalic r:id="rId9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00" roundtripDataSignature="AMtx7mii0JHMvlEYm4dHQJKct+/PmAYl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125107-DC2E-48F3-95FF-D0E374BC90CF}">
  <a:tblStyle styleId="{C6125107-DC2E-48F3-95FF-D0E374BC90CF}"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0" Type="http://customschemas.google.com/relationships/presentationmetadata" Target="meta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Raleway-boldItalic.fntdata"/><Relationship Id="rId94" Type="http://schemas.openxmlformats.org/officeDocument/2006/relationships/font" Target="fonts/Raleway-italic.fntdata"/><Relationship Id="rId97" Type="http://schemas.openxmlformats.org/officeDocument/2006/relationships/font" Target="fonts/SourceCodePro-bold.fntdata"/><Relationship Id="rId96" Type="http://schemas.openxmlformats.org/officeDocument/2006/relationships/font" Target="fonts/SourceCodePro-regular.fntdata"/><Relationship Id="rId11" Type="http://schemas.openxmlformats.org/officeDocument/2006/relationships/slide" Target="slides/slide5.xml"/><Relationship Id="rId99" Type="http://schemas.openxmlformats.org/officeDocument/2006/relationships/font" Target="fonts/SourceCodePro-boldItalic.fntdata"/><Relationship Id="rId10" Type="http://schemas.openxmlformats.org/officeDocument/2006/relationships/slide" Target="slides/slide4.xml"/><Relationship Id="rId98" Type="http://schemas.openxmlformats.org/officeDocument/2006/relationships/font" Target="fonts/SourceCodePro-italic.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font" Target="fonts/Raleway-bold.fntdata"/><Relationship Id="rId92" Type="http://schemas.openxmlformats.org/officeDocument/2006/relationships/font" Target="fonts/Raleway-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bd659c9718_2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g3bd659c9718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bd659c9718_2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g3bd659c9718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bd659c9718_2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g3bd659c9718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bd659c9718_2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g3bd659c9718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bd659c9718_2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g3bd659c9718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bd659c9718_2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g3bd659c9718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bd659c9718_2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g3bd659c9718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bd659c9718_2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g3bd659c9718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bd659c9718_2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g3bd659c9718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bd659c9718_2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g3bd659c9718_2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bd659c9718_2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g3bd659c9718_2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305a96a367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3305a96a367_0_5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305a96a367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3305a96a367_0_4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305a96a367_0_2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4" name="Google Shape;314;g3305a96a367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305a96a367_0_2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 name="Google Shape;319;g3305a96a367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305a96a367_0_2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6" name="Google Shape;326;g3305a96a367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305a96a367_0_2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g3305a96a367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305a96a367_0_2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8" name="Google Shape;338;g3305a96a367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305a96a367_0_2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5" name="Google Shape;345;g3305a96a367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3305a96a367_0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4" name="Google Shape;354;g3305a96a367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305a96a367_0_2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g3305a96a367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305a96a367_0_2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6" name="Google Shape;366;g3305a96a367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305a96a367_0_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g3305a96a367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305a96a367_0_3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8" name="Google Shape;378;g3305a96a367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305a96a367_0_3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5" name="Google Shape;385;g3305a96a367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305a96a367_0_3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2" name="Google Shape;392;g3305a96a367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305a96a367_0_3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7" name="Google Shape;397;g3305a96a367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305a96a367_0_3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4" name="Google Shape;404;g3305a96a367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305a96a367_0_3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1" name="Google Shape;411;g3305a96a367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305a96a367_0_3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8" name="Google Shape;418;g3305a96a367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305a96a367_0_3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5" name="Google Shape;425;g3305a96a367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305a96a367_0_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0" name="Google Shape;430;g3305a96a367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305a96a367_0_3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7" name="Google Shape;437;g3305a96a367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305a96a367_0_3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4" name="Google Shape;444;g3305a96a367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305a96a367_0_3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9" name="Google Shape;449;g3305a96a367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305a96a367_0_3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6" name="Google Shape;456;g3305a96a367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305a96a367_0_3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2" name="Google Shape;462;g3305a96a367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305a96a367_0_3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9" name="Google Shape;469;g3305a96a367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305a96a367_0_3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5" name="Google Shape;475;g3305a96a367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305a96a367_0_3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2" name="Google Shape;482;g3305a96a367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305a96a367_0_3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8" name="Google Shape;488;g3305a96a367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305a96a367_0_4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5" name="Google Shape;495;g3305a96a367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305a96a367_0_4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1" name="Google Shape;501;g3305a96a367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305a96a367_0_4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8" name="Google Shape;508;g3305a96a367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305a96a367_0_4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3" name="Google Shape;513;g3305a96a367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305a96a367_0_4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0" name="Google Shape;520;g3305a96a367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305a96a367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7" name="Google Shape;527;g3305a96a367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305a96a367_0_4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2" name="Google Shape;532;g3305a96a367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3305a96a367_0_4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9" name="Google Shape;539;g3305a96a367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6" name="Google Shape;546;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bd659c9718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g3bd659c971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 name="Google Shape;57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2" name="Google Shape;58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 name="Google Shape;58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4" name="Google Shape;594;p3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bd659c9718_2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g3bd659c9718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37"/>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37"/>
          <p:cNvSpPr txBox="1"/>
          <p:nvPr>
            <p:ph type="title"/>
          </p:nvPr>
        </p:nvSpPr>
        <p:spPr>
          <a:xfrm>
            <a:off x="485875" y="426720"/>
            <a:ext cx="8183700" cy="1164742"/>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2"/>
              </a:buClr>
              <a:buSzPts val="3400"/>
              <a:buFont typeface="Raleway"/>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2" name="Google Shape;12;p3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37"/>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000"/>
              <a:buNone/>
              <a:defRPr b="1" sz="2800">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Clr>
                <a:schemeClr val="dk1"/>
              </a:buClr>
              <a:buSzPts val="2400"/>
              <a:buNone/>
              <a:defRPr sz="2400"/>
            </a:lvl6pPr>
            <a:lvl7pPr lvl="6" algn="l">
              <a:lnSpc>
                <a:spcPct val="100000"/>
              </a:lnSpc>
              <a:spcBef>
                <a:spcPts val="0"/>
              </a:spcBef>
              <a:spcAft>
                <a:spcPts val="0"/>
              </a:spcAft>
              <a:buClr>
                <a:schemeClr val="dk1"/>
              </a:buClr>
              <a:buSzPts val="2400"/>
              <a:buNone/>
              <a:defRPr sz="2400"/>
            </a:lvl7pPr>
            <a:lvl8pPr lvl="7" algn="l">
              <a:lnSpc>
                <a:spcPct val="100000"/>
              </a:lnSpc>
              <a:spcBef>
                <a:spcPts val="0"/>
              </a:spcBef>
              <a:spcAft>
                <a:spcPts val="0"/>
              </a:spcAft>
              <a:buClr>
                <a:schemeClr val="dk1"/>
              </a:buClr>
              <a:buSzPts val="2400"/>
              <a:buNone/>
              <a:defRPr sz="2400"/>
            </a:lvl8pPr>
            <a:lvl9pPr lvl="8" algn="l">
              <a:lnSpc>
                <a:spcPct val="100000"/>
              </a:lnSpc>
              <a:spcBef>
                <a:spcPts val="0"/>
              </a:spcBef>
              <a:spcAft>
                <a:spcPts val="0"/>
              </a:spcAft>
              <a:buClr>
                <a:schemeClr val="dk1"/>
              </a:buClr>
              <a:buSzPts val="2400"/>
              <a:buNone/>
              <a:defRPr sz="24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1" name="Shape 51"/>
        <p:cNvGrpSpPr/>
        <p:nvPr/>
      </p:nvGrpSpPr>
      <p:grpSpPr>
        <a:xfrm>
          <a:off x="0" y="0"/>
          <a:ext cx="0" cy="0"/>
          <a:chOff x="0" y="0"/>
          <a:chExt cx="0" cy="0"/>
        </a:xfrm>
      </p:grpSpPr>
      <p:sp>
        <p:nvSpPr>
          <p:cNvPr id="52" name="Google Shape;52;p46"/>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3" name="Google Shape;53;p4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4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90000"/>
              </a:lnSpc>
              <a:spcBef>
                <a:spcPts val="0"/>
              </a:spcBef>
              <a:spcAft>
                <a:spcPts val="0"/>
              </a:spcAft>
              <a:buClr>
                <a:schemeClr val="dk2"/>
              </a:buClr>
              <a:buSzPts val="5200"/>
              <a:buFont typeface="Raleway"/>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8" name="Google Shape;58;p4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Clr>
                <a:schemeClr val="dk1"/>
              </a:buClr>
              <a:buSzPts val="2800"/>
              <a:buNone/>
              <a:defRPr sz="2800"/>
            </a:lvl6pPr>
            <a:lvl7pPr lvl="6" algn="ctr">
              <a:lnSpc>
                <a:spcPct val="100000"/>
              </a:lnSpc>
              <a:spcBef>
                <a:spcPts val="0"/>
              </a:spcBef>
              <a:spcAft>
                <a:spcPts val="0"/>
              </a:spcAft>
              <a:buClr>
                <a:schemeClr val="dk1"/>
              </a:buClr>
              <a:buSzPts val="2800"/>
              <a:buNone/>
              <a:defRPr sz="2800"/>
            </a:lvl7pPr>
            <a:lvl8pPr lvl="7" algn="ctr">
              <a:lnSpc>
                <a:spcPct val="100000"/>
              </a:lnSpc>
              <a:spcBef>
                <a:spcPts val="0"/>
              </a:spcBef>
              <a:spcAft>
                <a:spcPts val="0"/>
              </a:spcAft>
              <a:buClr>
                <a:schemeClr val="dk1"/>
              </a:buClr>
              <a:buSzPts val="2800"/>
              <a:buNone/>
              <a:defRPr sz="2800"/>
            </a:lvl8pPr>
            <a:lvl9pPr lvl="8" algn="ctr">
              <a:lnSpc>
                <a:spcPct val="100000"/>
              </a:lnSpc>
              <a:spcBef>
                <a:spcPts val="0"/>
              </a:spcBef>
              <a:spcAft>
                <a:spcPts val="0"/>
              </a:spcAft>
              <a:buClr>
                <a:schemeClr val="dk1"/>
              </a:buClr>
              <a:buSzPts val="2800"/>
              <a:buNone/>
              <a:defRPr sz="2800"/>
            </a:lvl9pPr>
          </a:lstStyle>
          <a:p/>
        </p:txBody>
      </p:sp>
      <p:sp>
        <p:nvSpPr>
          <p:cNvPr id="59" name="Google Shape;59;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spTree>
      <p:nvGrpSpPr>
        <p:cNvPr id="14" name="Shape 14"/>
        <p:cNvGrpSpPr/>
        <p:nvPr/>
      </p:nvGrpSpPr>
      <p:grpSpPr>
        <a:xfrm>
          <a:off x="0" y="0"/>
          <a:ext cx="0" cy="0"/>
          <a:chOff x="0" y="0"/>
          <a:chExt cx="0" cy="0"/>
        </a:xfrm>
      </p:grpSpPr>
      <p:sp>
        <p:nvSpPr>
          <p:cNvPr id="15" name="Google Shape;15;p38"/>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8"/>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2"/>
              </a:buClr>
              <a:buSzPts val="3400"/>
              <a:buFont typeface="Raleway"/>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7" name="Google Shape;17;p3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3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0" name="Google Shape;20;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21" name="Google Shape;21;p3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2">
    <p:spTree>
      <p:nvGrpSpPr>
        <p:cNvPr id="22" name="Shape 22"/>
        <p:cNvGrpSpPr/>
        <p:nvPr/>
      </p:nvGrpSpPr>
      <p:grpSpPr>
        <a:xfrm>
          <a:off x="0" y="0"/>
          <a:ext cx="0" cy="0"/>
          <a:chOff x="0" y="0"/>
          <a:chExt cx="0" cy="0"/>
        </a:xfrm>
      </p:grpSpPr>
      <p:sp>
        <p:nvSpPr>
          <p:cNvPr id="23" name="Google Shape;23;p40"/>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40"/>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2"/>
              </a:buClr>
              <a:buSzPts val="3400"/>
              <a:buFont typeface="Raleway"/>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5" name="Google Shape;25;p4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40"/>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000"/>
              <a:buNone/>
              <a:defRPr b="1" sz="2000">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Clr>
                <a:schemeClr val="dk1"/>
              </a:buClr>
              <a:buSzPts val="2400"/>
              <a:buNone/>
              <a:defRPr sz="2400"/>
            </a:lvl6pPr>
            <a:lvl7pPr lvl="6" algn="l">
              <a:lnSpc>
                <a:spcPct val="100000"/>
              </a:lnSpc>
              <a:spcBef>
                <a:spcPts val="0"/>
              </a:spcBef>
              <a:spcAft>
                <a:spcPts val="0"/>
              </a:spcAft>
              <a:buClr>
                <a:schemeClr val="dk1"/>
              </a:buClr>
              <a:buSzPts val="2400"/>
              <a:buNone/>
              <a:defRPr sz="2400"/>
            </a:lvl7pPr>
            <a:lvl8pPr lvl="7" algn="l">
              <a:lnSpc>
                <a:spcPct val="100000"/>
              </a:lnSpc>
              <a:spcBef>
                <a:spcPts val="0"/>
              </a:spcBef>
              <a:spcAft>
                <a:spcPts val="0"/>
              </a:spcAft>
              <a:buClr>
                <a:schemeClr val="dk1"/>
              </a:buClr>
              <a:buSzPts val="2400"/>
              <a:buNone/>
              <a:defRPr sz="2400"/>
            </a:lvl8pPr>
            <a:lvl9pPr lvl="8" algn="l">
              <a:lnSpc>
                <a:spcPct val="100000"/>
              </a:lnSpc>
              <a:spcBef>
                <a:spcPts val="0"/>
              </a:spcBef>
              <a:spcAft>
                <a:spcPts val="0"/>
              </a:spcAft>
              <a:buClr>
                <a:schemeClr val="dk1"/>
              </a:buClr>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27" name="Shape 27"/>
        <p:cNvGrpSpPr/>
        <p:nvPr/>
      </p:nvGrpSpPr>
      <p:grpSpPr>
        <a:xfrm>
          <a:off x="0" y="0"/>
          <a:ext cx="0" cy="0"/>
          <a:chOff x="0" y="0"/>
          <a:chExt cx="0" cy="0"/>
        </a:xfrm>
      </p:grpSpPr>
      <p:sp>
        <p:nvSpPr>
          <p:cNvPr id="28" name="Google Shape;28;p4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p4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41"/>
          <p:cNvSpPr txBox="1"/>
          <p:nvPr>
            <p:ph idx="1" type="body"/>
          </p:nvPr>
        </p:nvSpPr>
        <p:spPr>
          <a:xfrm>
            <a:off x="311699"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31" name="Google Shape;31;p41"/>
          <p:cNvSpPr txBox="1"/>
          <p:nvPr>
            <p:ph idx="2"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2">
    <p:spTree>
      <p:nvGrpSpPr>
        <p:cNvPr id="32" name="Shape 32"/>
        <p:cNvGrpSpPr/>
        <p:nvPr/>
      </p:nvGrpSpPr>
      <p:grpSpPr>
        <a:xfrm>
          <a:off x="0" y="0"/>
          <a:ext cx="0" cy="0"/>
          <a:chOff x="0" y="0"/>
          <a:chExt cx="0" cy="0"/>
        </a:xfrm>
      </p:grpSpPr>
      <p:sp>
        <p:nvSpPr>
          <p:cNvPr id="33" name="Google Shape;33;p42"/>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4" name="Google Shape;34;p4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42"/>
          <p:cNvSpPr txBox="1"/>
          <p:nvPr>
            <p:ph idx="1" type="body"/>
          </p:nvPr>
        </p:nvSpPr>
        <p:spPr>
          <a:xfrm>
            <a:off x="311699"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Font typeface="Calibri"/>
              <a:buAutoNum type="alphaLcParen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36" name="Google Shape;36;p42"/>
          <p:cNvSpPr txBox="1"/>
          <p:nvPr>
            <p:ph idx="2"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a:solidFill>
                  <a:schemeClr val="accent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3">
    <p:spTree>
      <p:nvGrpSpPr>
        <p:cNvPr id="37" name="Shape 37"/>
        <p:cNvGrpSpPr/>
        <p:nvPr/>
      </p:nvGrpSpPr>
      <p:grpSpPr>
        <a:xfrm>
          <a:off x="0" y="0"/>
          <a:ext cx="0" cy="0"/>
          <a:chOff x="0" y="0"/>
          <a:chExt cx="0" cy="0"/>
        </a:xfrm>
      </p:grpSpPr>
      <p:sp>
        <p:nvSpPr>
          <p:cNvPr id="38" name="Google Shape;38;p4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9" name="Google Shape;39;p4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b="1">
                <a:solidFill>
                  <a:schemeClr val="accent3"/>
                </a:solidFill>
                <a:latin typeface="Source Code Pro"/>
                <a:ea typeface="Source Code Pro"/>
                <a:cs typeface="Source Code Pro"/>
                <a:sym typeface="Source Code Pro"/>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40" name="Google Shape;40;p4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4">
    <p:spTree>
      <p:nvGrpSpPr>
        <p:cNvPr id="41" name="Shape 41"/>
        <p:cNvGrpSpPr/>
        <p:nvPr/>
      </p:nvGrpSpPr>
      <p:grpSpPr>
        <a:xfrm>
          <a:off x="0" y="0"/>
          <a:ext cx="0" cy="0"/>
          <a:chOff x="0" y="0"/>
          <a:chExt cx="0" cy="0"/>
        </a:xfrm>
      </p:grpSpPr>
      <p:sp>
        <p:nvSpPr>
          <p:cNvPr id="42" name="Google Shape;42;p4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3" name="Google Shape;43;p4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44"/>
          <p:cNvSpPr txBox="1"/>
          <p:nvPr>
            <p:ph idx="1" type="body"/>
          </p:nvPr>
        </p:nvSpPr>
        <p:spPr>
          <a:xfrm>
            <a:off x="311699" y="1152475"/>
            <a:ext cx="4173215"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b="1">
                <a:solidFill>
                  <a:schemeClr val="accent3"/>
                </a:solidFill>
                <a:latin typeface="Source Code Pro"/>
                <a:ea typeface="Source Code Pro"/>
                <a:cs typeface="Source Code Pro"/>
                <a:sym typeface="Source Code Pro"/>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45" name="Google Shape;45;p44"/>
          <p:cNvSpPr txBox="1"/>
          <p:nvPr>
            <p:ph idx="2"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Text">
  <p:cSld name="Table and Text">
    <p:spTree>
      <p:nvGrpSpPr>
        <p:cNvPr id="46" name="Shape 46"/>
        <p:cNvGrpSpPr/>
        <p:nvPr/>
      </p:nvGrpSpPr>
      <p:grpSpPr>
        <a:xfrm>
          <a:off x="0" y="0"/>
          <a:ext cx="0" cy="0"/>
          <a:chOff x="0" y="0"/>
          <a:chExt cx="0" cy="0"/>
        </a:xfrm>
      </p:grpSpPr>
      <p:sp>
        <p:nvSpPr>
          <p:cNvPr id="47" name="Google Shape;47;p45"/>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aphicFrame>
        <p:nvGraphicFramePr>
          <p:cNvPr id="48" name="Google Shape;48;p45"/>
          <p:cNvGraphicFramePr/>
          <p:nvPr/>
        </p:nvGraphicFramePr>
        <p:xfrm>
          <a:off x="312557" y="1863905"/>
          <a:ext cx="3000000" cy="3000000"/>
        </p:xfrm>
        <a:graphic>
          <a:graphicData uri="http://schemas.openxmlformats.org/drawingml/2006/table">
            <a:tbl>
              <a:tblPr>
                <a:noFill/>
                <a:tableStyleId>{C6125107-DC2E-48F3-95FF-D0E374BC90CF}</a:tableStyleId>
              </a:tblPr>
              <a:tblGrid>
                <a:gridCol w="999750"/>
                <a:gridCol w="999750"/>
                <a:gridCol w="999750"/>
                <a:gridCol w="999750"/>
              </a:tblGrid>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bl>
          </a:graphicData>
        </a:graphic>
      </p:graphicFrame>
      <p:sp>
        <p:nvSpPr>
          <p:cNvPr id="49" name="Google Shape;49;p4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0" name="Google Shape;50;p45"/>
          <p:cNvSpPr txBox="1"/>
          <p:nvPr>
            <p:ph idx="1"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6"/>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1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30200" lvl="1" marL="914400" marR="0" rtl="0" algn="l">
              <a:lnSpc>
                <a:spcPct val="90000"/>
              </a:lnSpc>
              <a:spcBef>
                <a:spcPts val="500"/>
              </a:spcBef>
              <a:spcAft>
                <a:spcPts val="0"/>
              </a:spcAft>
              <a:buClr>
                <a:schemeClr val="dk2"/>
              </a:buClr>
              <a:buSzPts val="1600"/>
              <a:buFont typeface="Courier New"/>
              <a:buChar char="o"/>
              <a:defRPr b="0" i="0" sz="1600" u="none" cap="none" strike="noStrike">
                <a:solidFill>
                  <a:schemeClr val="dk2"/>
                </a:solidFill>
                <a:latin typeface="Arial"/>
                <a:ea typeface="Arial"/>
                <a:cs typeface="Arial"/>
                <a:sym typeface="Arial"/>
              </a:defRPr>
            </a:lvl2pPr>
            <a:lvl3pPr indent="-330200" lvl="2" marL="1371600" marR="0" rtl="0" algn="l">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90000"/>
              </a:lnSpc>
              <a:spcBef>
                <a:spcPts val="500"/>
              </a:spcBef>
              <a:spcAft>
                <a:spcPts val="0"/>
              </a:spcAft>
              <a:buClr>
                <a:schemeClr val="dk2"/>
              </a:buClr>
              <a:buSzPts val="1600"/>
              <a:buFont typeface="Courier New"/>
              <a:buChar char="o"/>
              <a:defRPr b="0" i="0" sz="1600" u="none" cap="none" strike="noStrike">
                <a:solidFill>
                  <a:schemeClr val="dk2"/>
                </a:solidFill>
                <a:latin typeface="Arial"/>
                <a:ea typeface="Arial"/>
                <a:cs typeface="Arial"/>
                <a:sym typeface="Arial"/>
              </a:defRPr>
            </a:lvl4pPr>
            <a:lvl5pPr indent="-330200" lvl="4" marL="2286000" marR="0" rtl="0" algn="l">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6"/>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2.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1.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4.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1.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5.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52.png"/><Relationship Id="rId4" Type="http://schemas.openxmlformats.org/officeDocument/2006/relationships/image" Target="../media/image45.png"/><Relationship Id="rId5" Type="http://schemas.openxmlformats.org/officeDocument/2006/relationships/image" Target="../media/image57.png"/><Relationship Id="rId6"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4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3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6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4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4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5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5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4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4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50.png"/><Relationship Id="rId4" Type="http://schemas.openxmlformats.org/officeDocument/2006/relationships/image" Target="../media/image5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5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4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48.png"/><Relationship Id="rId4" Type="http://schemas.openxmlformats.org/officeDocument/2006/relationships/image" Target="../media/image6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4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5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6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5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6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6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6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ph type="title"/>
          </p:nvPr>
        </p:nvSpPr>
        <p:spPr>
          <a:xfrm>
            <a:off x="485875" y="426720"/>
            <a:ext cx="8183700" cy="116474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2"/>
              </a:buClr>
              <a:buSzPts val="3400"/>
              <a:buFont typeface="Raleway"/>
              <a:buNone/>
            </a:pPr>
            <a:r>
              <a:rPr lang="en-US"/>
              <a:t>CSE 312 Section 6</a:t>
            </a:r>
            <a:endParaRPr/>
          </a:p>
        </p:txBody>
      </p:sp>
      <p:sp>
        <p:nvSpPr>
          <p:cNvPr id="65" name="Google Shape;65;p1"/>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p>
            <a:pPr indent="-228600" lvl="0" marL="228600" rtl="0" algn="l">
              <a:lnSpc>
                <a:spcPct val="100000"/>
              </a:lnSpc>
              <a:spcBef>
                <a:spcPts val="0"/>
              </a:spcBef>
              <a:spcAft>
                <a:spcPts val="0"/>
              </a:spcAft>
              <a:buClr>
                <a:schemeClr val="lt1"/>
              </a:buClr>
              <a:buSzPts val="2000"/>
              <a:buNone/>
            </a:pPr>
            <a:r>
              <a:rPr lang="en-US"/>
              <a:t>Continuous RVs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bd659c9718_2_1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Content Review</a:t>
            </a:r>
            <a:endParaRPr/>
          </a:p>
        </p:txBody>
      </p:sp>
      <p:pic>
        <p:nvPicPr>
          <p:cNvPr id="116" name="Google Shape;116;g3bd659c9718_2_12"/>
          <p:cNvPicPr preferRelativeResize="0"/>
          <p:nvPr/>
        </p:nvPicPr>
        <p:blipFill>
          <a:blip r:embed="rId3">
            <a:alphaModFix/>
          </a:blip>
          <a:stretch>
            <a:fillRect/>
          </a:stretch>
        </p:blipFill>
        <p:spPr>
          <a:xfrm>
            <a:off x="230770" y="969800"/>
            <a:ext cx="8709675" cy="2449075"/>
          </a:xfrm>
          <a:prstGeom prst="rect">
            <a:avLst/>
          </a:prstGeom>
          <a:noFill/>
          <a:ln>
            <a:noFill/>
          </a:ln>
        </p:spPr>
      </p:pic>
      <p:sp>
        <p:nvSpPr>
          <p:cNvPr id="117" name="Google Shape;117;g3bd659c9718_2_12"/>
          <p:cNvSpPr/>
          <p:nvPr/>
        </p:nvSpPr>
        <p:spPr>
          <a:xfrm>
            <a:off x="1331176" y="2218650"/>
            <a:ext cx="293700" cy="297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3bd659c9718_2_1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Content Review</a:t>
            </a:r>
            <a:endParaRPr/>
          </a:p>
        </p:txBody>
      </p:sp>
      <p:pic>
        <p:nvPicPr>
          <p:cNvPr id="123" name="Google Shape;123;g3bd659c9718_2_17"/>
          <p:cNvPicPr preferRelativeResize="0"/>
          <p:nvPr/>
        </p:nvPicPr>
        <p:blipFill>
          <a:blip r:embed="rId3">
            <a:alphaModFix/>
          </a:blip>
          <a:stretch>
            <a:fillRect/>
          </a:stretch>
        </p:blipFill>
        <p:spPr>
          <a:xfrm>
            <a:off x="152400" y="1016916"/>
            <a:ext cx="8839199" cy="25307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3bd659c9718_2_2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Content Review</a:t>
            </a:r>
            <a:endParaRPr/>
          </a:p>
        </p:txBody>
      </p:sp>
      <p:pic>
        <p:nvPicPr>
          <p:cNvPr id="129" name="Google Shape;129;g3bd659c9718_2_23"/>
          <p:cNvPicPr preferRelativeResize="0"/>
          <p:nvPr/>
        </p:nvPicPr>
        <p:blipFill>
          <a:blip r:embed="rId3">
            <a:alphaModFix/>
          </a:blip>
          <a:stretch>
            <a:fillRect/>
          </a:stretch>
        </p:blipFill>
        <p:spPr>
          <a:xfrm>
            <a:off x="152400" y="1016916"/>
            <a:ext cx="8839199" cy="2530776"/>
          </a:xfrm>
          <a:prstGeom prst="rect">
            <a:avLst/>
          </a:prstGeom>
          <a:noFill/>
          <a:ln>
            <a:noFill/>
          </a:ln>
        </p:spPr>
      </p:pic>
      <p:sp>
        <p:nvSpPr>
          <p:cNvPr id="130" name="Google Shape;130;g3bd659c9718_2_23"/>
          <p:cNvSpPr/>
          <p:nvPr/>
        </p:nvSpPr>
        <p:spPr>
          <a:xfrm>
            <a:off x="881200" y="1637425"/>
            <a:ext cx="212400" cy="212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bd659c9718_2_2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Content Review</a:t>
            </a:r>
            <a:endParaRPr/>
          </a:p>
        </p:txBody>
      </p:sp>
      <p:pic>
        <p:nvPicPr>
          <p:cNvPr id="136" name="Google Shape;136;g3bd659c9718_2_28"/>
          <p:cNvPicPr preferRelativeResize="0"/>
          <p:nvPr/>
        </p:nvPicPr>
        <p:blipFill>
          <a:blip r:embed="rId3">
            <a:alphaModFix/>
          </a:blip>
          <a:stretch>
            <a:fillRect/>
          </a:stretch>
        </p:blipFill>
        <p:spPr>
          <a:xfrm>
            <a:off x="152400" y="1054416"/>
            <a:ext cx="8839200" cy="16880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bd659c9718_2_3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Content Review</a:t>
            </a:r>
            <a:endParaRPr/>
          </a:p>
        </p:txBody>
      </p:sp>
      <p:pic>
        <p:nvPicPr>
          <p:cNvPr id="142" name="Google Shape;142;g3bd659c9718_2_34"/>
          <p:cNvPicPr preferRelativeResize="0"/>
          <p:nvPr/>
        </p:nvPicPr>
        <p:blipFill>
          <a:blip r:embed="rId3">
            <a:alphaModFix/>
          </a:blip>
          <a:stretch>
            <a:fillRect/>
          </a:stretch>
        </p:blipFill>
        <p:spPr>
          <a:xfrm>
            <a:off x="152400" y="1054416"/>
            <a:ext cx="8839200" cy="1688088"/>
          </a:xfrm>
          <a:prstGeom prst="rect">
            <a:avLst/>
          </a:prstGeom>
          <a:noFill/>
          <a:ln>
            <a:noFill/>
          </a:ln>
        </p:spPr>
      </p:pic>
      <p:sp>
        <p:nvSpPr>
          <p:cNvPr id="143" name="Google Shape;143;g3bd659c9718_2_34"/>
          <p:cNvSpPr/>
          <p:nvPr/>
        </p:nvSpPr>
        <p:spPr>
          <a:xfrm>
            <a:off x="831201" y="2104525"/>
            <a:ext cx="242700" cy="245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bd659c9718_2_3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Content Review</a:t>
            </a:r>
            <a:endParaRPr/>
          </a:p>
        </p:txBody>
      </p:sp>
      <p:pic>
        <p:nvPicPr>
          <p:cNvPr id="149" name="Google Shape;149;g3bd659c9718_2_39"/>
          <p:cNvPicPr preferRelativeResize="0"/>
          <p:nvPr/>
        </p:nvPicPr>
        <p:blipFill>
          <a:blip r:embed="rId3">
            <a:alphaModFix/>
          </a:blip>
          <a:stretch>
            <a:fillRect/>
          </a:stretch>
        </p:blipFill>
        <p:spPr>
          <a:xfrm>
            <a:off x="152400" y="998166"/>
            <a:ext cx="8839201" cy="6903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bd659c9718_2_4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Content Review</a:t>
            </a:r>
            <a:endParaRPr/>
          </a:p>
        </p:txBody>
      </p:sp>
      <p:pic>
        <p:nvPicPr>
          <p:cNvPr id="155" name="Google Shape;155;g3bd659c9718_2_45"/>
          <p:cNvPicPr preferRelativeResize="0"/>
          <p:nvPr/>
        </p:nvPicPr>
        <p:blipFill>
          <a:blip r:embed="rId3">
            <a:alphaModFix/>
          </a:blip>
          <a:stretch>
            <a:fillRect/>
          </a:stretch>
        </p:blipFill>
        <p:spPr>
          <a:xfrm>
            <a:off x="152400" y="998166"/>
            <a:ext cx="8839201" cy="690351"/>
          </a:xfrm>
          <a:prstGeom prst="rect">
            <a:avLst/>
          </a:prstGeom>
          <a:noFill/>
          <a:ln>
            <a:noFill/>
          </a:ln>
        </p:spPr>
      </p:pic>
      <p:pic>
        <p:nvPicPr>
          <p:cNvPr id="156" name="Google Shape;156;g3bd659c9718_2_45"/>
          <p:cNvPicPr preferRelativeResize="0"/>
          <p:nvPr/>
        </p:nvPicPr>
        <p:blipFill>
          <a:blip r:embed="rId4">
            <a:alphaModFix/>
          </a:blip>
          <a:stretch>
            <a:fillRect/>
          </a:stretch>
        </p:blipFill>
        <p:spPr>
          <a:xfrm>
            <a:off x="889850" y="1688525"/>
            <a:ext cx="517200" cy="455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bd659c9718_2_5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Content Review</a:t>
            </a:r>
            <a:endParaRPr/>
          </a:p>
        </p:txBody>
      </p:sp>
      <p:pic>
        <p:nvPicPr>
          <p:cNvPr id="162" name="Google Shape;162;g3bd659c9718_2_50"/>
          <p:cNvPicPr preferRelativeResize="0"/>
          <p:nvPr/>
        </p:nvPicPr>
        <p:blipFill>
          <a:blip r:embed="rId3">
            <a:alphaModFix/>
          </a:blip>
          <a:stretch>
            <a:fillRect/>
          </a:stretch>
        </p:blipFill>
        <p:spPr>
          <a:xfrm>
            <a:off x="152400" y="1010666"/>
            <a:ext cx="8839200" cy="74531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bd659c9718_2_5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Content Review</a:t>
            </a:r>
            <a:endParaRPr/>
          </a:p>
        </p:txBody>
      </p:sp>
      <p:pic>
        <p:nvPicPr>
          <p:cNvPr id="168" name="Google Shape;168;g3bd659c9718_2_57"/>
          <p:cNvPicPr preferRelativeResize="0"/>
          <p:nvPr/>
        </p:nvPicPr>
        <p:blipFill>
          <a:blip r:embed="rId3">
            <a:alphaModFix/>
          </a:blip>
          <a:stretch>
            <a:fillRect/>
          </a:stretch>
        </p:blipFill>
        <p:spPr>
          <a:xfrm>
            <a:off x="152400" y="1010666"/>
            <a:ext cx="8839200" cy="745317"/>
          </a:xfrm>
          <a:prstGeom prst="rect">
            <a:avLst/>
          </a:prstGeom>
          <a:noFill/>
          <a:ln>
            <a:noFill/>
          </a:ln>
        </p:spPr>
      </p:pic>
      <p:pic>
        <p:nvPicPr>
          <p:cNvPr id="169" name="Google Shape;169;g3bd659c9718_2_57"/>
          <p:cNvPicPr preferRelativeResize="0"/>
          <p:nvPr/>
        </p:nvPicPr>
        <p:blipFill>
          <a:blip r:embed="rId4">
            <a:alphaModFix/>
          </a:blip>
          <a:stretch>
            <a:fillRect/>
          </a:stretch>
        </p:blipFill>
        <p:spPr>
          <a:xfrm>
            <a:off x="889850" y="1688525"/>
            <a:ext cx="517200" cy="455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bd659c9718_2_6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Content Review</a:t>
            </a:r>
            <a:endParaRPr/>
          </a:p>
        </p:txBody>
      </p:sp>
      <p:pic>
        <p:nvPicPr>
          <p:cNvPr id="175" name="Google Shape;175;g3bd659c9718_2_62"/>
          <p:cNvPicPr preferRelativeResize="0"/>
          <p:nvPr/>
        </p:nvPicPr>
        <p:blipFill>
          <a:blip r:embed="rId3">
            <a:alphaModFix/>
          </a:blip>
          <a:stretch>
            <a:fillRect/>
          </a:stretch>
        </p:blipFill>
        <p:spPr>
          <a:xfrm>
            <a:off x="152400" y="1004416"/>
            <a:ext cx="8839199" cy="16671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2"/>
          <p:cNvSpPr txBox="1"/>
          <p:nvPr>
            <p:ph type="title"/>
          </p:nvPr>
        </p:nvSpPr>
        <p:spPr>
          <a:xfrm>
            <a:off x="485875" y="1714500"/>
            <a:ext cx="8183700" cy="7857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rgbClr val="0C0C0C"/>
              </a:buClr>
              <a:buSzPts val="3800"/>
              <a:buFont typeface="Quattrocento Sans"/>
              <a:buNone/>
            </a:pPr>
            <a:r>
              <a:rPr lang="en-US" sz="2600"/>
              <a:t>Administrivia</a:t>
            </a:r>
            <a:endParaRPr sz="2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bd659c9718_2_6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Content Review</a:t>
            </a:r>
            <a:endParaRPr/>
          </a:p>
        </p:txBody>
      </p:sp>
      <p:pic>
        <p:nvPicPr>
          <p:cNvPr id="181" name="Google Shape;181;g3bd659c9718_2_68"/>
          <p:cNvPicPr preferRelativeResize="0"/>
          <p:nvPr/>
        </p:nvPicPr>
        <p:blipFill>
          <a:blip r:embed="rId3">
            <a:alphaModFix/>
          </a:blip>
          <a:stretch>
            <a:fillRect/>
          </a:stretch>
        </p:blipFill>
        <p:spPr>
          <a:xfrm>
            <a:off x="152400" y="1004416"/>
            <a:ext cx="8839199" cy="1667140"/>
          </a:xfrm>
          <a:prstGeom prst="rect">
            <a:avLst/>
          </a:prstGeom>
          <a:noFill/>
          <a:ln>
            <a:noFill/>
          </a:ln>
        </p:spPr>
      </p:pic>
      <p:sp>
        <p:nvSpPr>
          <p:cNvPr id="182" name="Google Shape;182;g3bd659c9718_2_68"/>
          <p:cNvSpPr/>
          <p:nvPr/>
        </p:nvSpPr>
        <p:spPr>
          <a:xfrm>
            <a:off x="706201" y="2178700"/>
            <a:ext cx="212400" cy="214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9"/>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2 – Uniform2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2 – Uniform2</a:t>
            </a:r>
            <a:endParaRPr/>
          </a:p>
        </p:txBody>
      </p:sp>
      <p:sp>
        <p:nvSpPr>
          <p:cNvPr id="193" name="Google Shape;193;p10"/>
          <p:cNvSpPr txBox="1"/>
          <p:nvPr>
            <p:ph idx="1" type="body"/>
          </p:nvPr>
        </p:nvSpPr>
        <p:spPr>
          <a:xfrm>
            <a:off x="311700" y="883266"/>
            <a:ext cx="8520600" cy="3685609"/>
          </a:xfrm>
          <a:prstGeom prst="rect">
            <a:avLst/>
          </a:prstGeom>
          <a:blipFill rotWithShape="1">
            <a:blip r:embed="rId3">
              <a:alphaModFix/>
            </a:blip>
            <a:stretch>
              <a:fillRect b="0" l="-425" r="-212"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194" name="Google Shape;194;p10"/>
          <p:cNvSpPr txBox="1"/>
          <p:nvPr/>
        </p:nvSpPr>
        <p:spPr>
          <a:xfrm>
            <a:off x="749808" y="4452777"/>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2 – Uniform2</a:t>
            </a:r>
            <a:endParaRPr/>
          </a:p>
        </p:txBody>
      </p:sp>
      <p:sp>
        <p:nvSpPr>
          <p:cNvPr id="200" name="Google Shape;200;p11"/>
          <p:cNvSpPr txBox="1"/>
          <p:nvPr>
            <p:ph idx="1" type="body"/>
          </p:nvPr>
        </p:nvSpPr>
        <p:spPr>
          <a:xfrm>
            <a:off x="311700" y="883266"/>
            <a:ext cx="8520600" cy="3685609"/>
          </a:xfrm>
          <a:prstGeom prst="rect">
            <a:avLst/>
          </a:prstGeom>
          <a:blipFill rotWithShape="1">
            <a:blip r:embed="rId3">
              <a:alphaModFix/>
            </a:blip>
            <a:stretch>
              <a:fillRect b="0" l="-425"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2 – Uniform2</a:t>
            </a:r>
            <a:endParaRPr/>
          </a:p>
        </p:txBody>
      </p:sp>
      <p:sp>
        <p:nvSpPr>
          <p:cNvPr id="206" name="Google Shape;206;p12"/>
          <p:cNvSpPr txBox="1"/>
          <p:nvPr>
            <p:ph idx="1" type="body"/>
          </p:nvPr>
        </p:nvSpPr>
        <p:spPr>
          <a:xfrm>
            <a:off x="311700" y="883266"/>
            <a:ext cx="8520600" cy="3685609"/>
          </a:xfrm>
          <a:prstGeom prst="rect">
            <a:avLst/>
          </a:prstGeom>
          <a:blipFill rotWithShape="1">
            <a:blip r:embed="rId3">
              <a:alphaModFix/>
            </a:blip>
            <a:stretch>
              <a:fillRect b="0" l="-425"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207" name="Google Shape;207;p12"/>
          <p:cNvSpPr txBox="1"/>
          <p:nvPr/>
        </p:nvSpPr>
        <p:spPr>
          <a:xfrm>
            <a:off x="2332610" y="3184852"/>
            <a:ext cx="4478779" cy="872453"/>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2 – Uniform2</a:t>
            </a:r>
            <a:endParaRPr/>
          </a:p>
        </p:txBody>
      </p:sp>
      <p:sp>
        <p:nvSpPr>
          <p:cNvPr id="213" name="Google Shape;213;p13"/>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2 – Uniform2</a:t>
            </a:r>
            <a:endParaRPr/>
          </a:p>
        </p:txBody>
      </p:sp>
      <p:sp>
        <p:nvSpPr>
          <p:cNvPr id="219" name="Google Shape;219;p14"/>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220" name="Google Shape;220;p14"/>
          <p:cNvSpPr txBox="1"/>
          <p:nvPr/>
        </p:nvSpPr>
        <p:spPr>
          <a:xfrm>
            <a:off x="841248" y="2921427"/>
            <a:ext cx="7242048" cy="2270848"/>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5"/>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6 – Throwing a dart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Throwing a dart</a:t>
            </a:r>
            <a:endParaRPr/>
          </a:p>
        </p:txBody>
      </p:sp>
      <p:sp>
        <p:nvSpPr>
          <p:cNvPr id="231" name="Google Shape;231;p16"/>
          <p:cNvSpPr txBox="1"/>
          <p:nvPr>
            <p:ph idx="1" type="body"/>
          </p:nvPr>
        </p:nvSpPr>
        <p:spPr>
          <a:xfrm>
            <a:off x="311700" y="883266"/>
            <a:ext cx="8520600" cy="3685609"/>
          </a:xfrm>
          <a:prstGeom prst="rect">
            <a:avLst/>
          </a:prstGeom>
          <a:blipFill rotWithShape="1">
            <a:blip r:embed="rId3">
              <a:alphaModFix/>
            </a:blip>
            <a:stretch>
              <a:fillRect b="0" l="-295" r="-74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232" name="Google Shape;232;p16"/>
          <p:cNvSpPr txBox="1"/>
          <p:nvPr/>
        </p:nvSpPr>
        <p:spPr>
          <a:xfrm>
            <a:off x="749808" y="4452777"/>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Throwing a dart</a:t>
            </a:r>
            <a:endParaRPr/>
          </a:p>
        </p:txBody>
      </p:sp>
      <p:sp>
        <p:nvSpPr>
          <p:cNvPr id="238" name="Google Shape;238;p17"/>
          <p:cNvSpPr txBox="1"/>
          <p:nvPr>
            <p:ph idx="1" type="body"/>
          </p:nvPr>
        </p:nvSpPr>
        <p:spPr>
          <a:xfrm>
            <a:off x="311700" y="883266"/>
            <a:ext cx="8520600" cy="4426864"/>
          </a:xfrm>
          <a:prstGeom prst="rect">
            <a:avLst/>
          </a:prstGeom>
          <a:blipFill rotWithShape="1">
            <a:blip r:embed="rId3">
              <a:alphaModFix/>
            </a:blip>
            <a:stretch>
              <a:fillRect b="-3995" l="-295" r="-443" t="-14279"/>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Announcements &amp; Reminders</a:t>
            </a:r>
            <a:endParaRPr/>
          </a:p>
        </p:txBody>
      </p:sp>
      <p:sp>
        <p:nvSpPr>
          <p:cNvPr id="76" name="Google Shape;76;p3"/>
          <p:cNvSpPr txBox="1"/>
          <p:nvPr>
            <p:ph idx="1" type="body"/>
          </p:nvPr>
        </p:nvSpPr>
        <p:spPr>
          <a:xfrm>
            <a:off x="311700" y="883266"/>
            <a:ext cx="8520600" cy="4427643"/>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US"/>
              <a:t>HW5</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n-US">
                <a:solidFill>
                  <a:schemeClr val="dk2"/>
                </a:solidFill>
              </a:rPr>
              <a:t>last homework before the midterm</a:t>
            </a:r>
            <a:endParaRPr>
              <a:solidFill>
                <a:schemeClr val="dk2"/>
              </a:solidFill>
            </a:endParaRPr>
          </a:p>
          <a:p>
            <a:pPr indent="-317500" lvl="1" marL="914400" rtl="0" algn="l">
              <a:lnSpc>
                <a:spcPct val="115000"/>
              </a:lnSpc>
              <a:spcBef>
                <a:spcPts val="0"/>
              </a:spcBef>
              <a:spcAft>
                <a:spcPts val="0"/>
              </a:spcAft>
              <a:buClr>
                <a:schemeClr val="dk1"/>
              </a:buClr>
              <a:buSzPts val="1400"/>
              <a:buChar char="○"/>
            </a:pPr>
            <a:r>
              <a:rPr lang="en-US">
                <a:solidFill>
                  <a:schemeClr val="dk1"/>
                </a:solidFill>
              </a:rPr>
              <a:t>Due </a:t>
            </a:r>
            <a:r>
              <a:rPr b="1" lang="en-US">
                <a:solidFill>
                  <a:schemeClr val="dk1"/>
                </a:solidFill>
              </a:rPr>
              <a:t>Friday</a:t>
            </a:r>
            <a:r>
              <a:rPr lang="en-US">
                <a:solidFill>
                  <a:schemeClr val="dk1"/>
                </a:solidFill>
              </a:rPr>
              <a:t> 2/13 @ 11:59pm</a:t>
            </a:r>
            <a:endParaRPr>
              <a:solidFill>
                <a:schemeClr val="dk1"/>
              </a:solidFill>
            </a:endParaRPr>
          </a:p>
          <a:p>
            <a:pPr indent="-324739" lvl="1" marL="914400" rtl="0" algn="l">
              <a:lnSpc>
                <a:spcPct val="115000"/>
              </a:lnSpc>
              <a:spcBef>
                <a:spcPts val="0"/>
              </a:spcBef>
              <a:spcAft>
                <a:spcPts val="0"/>
              </a:spcAft>
              <a:buClr>
                <a:schemeClr val="dk2"/>
              </a:buClr>
              <a:buSzPts val="1514"/>
              <a:buChar char="○"/>
            </a:pPr>
            <a:r>
              <a:rPr lang="en-US">
                <a:solidFill>
                  <a:schemeClr val="dk2"/>
                </a:solidFill>
              </a:rPr>
              <a:t>Late deadline </a:t>
            </a:r>
            <a:r>
              <a:rPr b="1" lang="en-US">
                <a:solidFill>
                  <a:schemeClr val="dk2"/>
                </a:solidFill>
              </a:rPr>
              <a:t>Monday</a:t>
            </a:r>
            <a:r>
              <a:rPr lang="en-US">
                <a:solidFill>
                  <a:schemeClr val="dk2"/>
                </a:solidFill>
              </a:rPr>
              <a:t> 2/16 @ 11:59pm</a:t>
            </a:r>
            <a:endParaRPr>
              <a:solidFill>
                <a:schemeClr val="dk2"/>
              </a:solidFill>
            </a:endParaRPr>
          </a:p>
          <a:p>
            <a:pPr indent="-342900" lvl="0" marL="457200" rtl="0" algn="l">
              <a:lnSpc>
                <a:spcPct val="115000"/>
              </a:lnSpc>
              <a:spcBef>
                <a:spcPts val="0"/>
              </a:spcBef>
              <a:spcAft>
                <a:spcPts val="0"/>
              </a:spcAft>
              <a:buClr>
                <a:schemeClr val="dk2"/>
              </a:buClr>
              <a:buSzPts val="1800"/>
              <a:buChar char="●"/>
            </a:pPr>
            <a:r>
              <a:rPr lang="en-US"/>
              <a:t>Note that Monday is a university holiday, so last OH likely Friday</a:t>
            </a:r>
            <a:endParaRPr>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Throwing a dart</a:t>
            </a:r>
            <a:endParaRPr/>
          </a:p>
        </p:txBody>
      </p:sp>
      <p:sp>
        <p:nvSpPr>
          <p:cNvPr id="244" name="Google Shape;244;p18"/>
          <p:cNvSpPr txBox="1"/>
          <p:nvPr>
            <p:ph idx="1" type="body"/>
          </p:nvPr>
        </p:nvSpPr>
        <p:spPr>
          <a:xfrm>
            <a:off x="311700" y="883266"/>
            <a:ext cx="8520600" cy="4426864"/>
          </a:xfrm>
          <a:prstGeom prst="rect">
            <a:avLst/>
          </a:prstGeom>
          <a:blipFill rotWithShape="1">
            <a:blip r:embed="rId3">
              <a:alphaModFix/>
            </a:blip>
            <a:stretch>
              <a:fillRect b="-11423" l="-295" r="-443" t="-14278"/>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Throwing a dart</a:t>
            </a:r>
            <a:endParaRPr/>
          </a:p>
        </p:txBody>
      </p:sp>
      <p:sp>
        <p:nvSpPr>
          <p:cNvPr id="250" name="Google Shape;250;p19"/>
          <p:cNvSpPr txBox="1"/>
          <p:nvPr>
            <p:ph idx="1" type="body"/>
          </p:nvPr>
        </p:nvSpPr>
        <p:spPr>
          <a:xfrm>
            <a:off x="311700" y="883266"/>
            <a:ext cx="8520600" cy="4426864"/>
          </a:xfrm>
          <a:prstGeom prst="rect">
            <a:avLst/>
          </a:prstGeom>
          <a:blipFill rotWithShape="1">
            <a:blip r:embed="rId3">
              <a:alphaModFix/>
            </a:blip>
            <a:stretch>
              <a:fillRect b="-25135" l="-295" r="-443" t="-1428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pic>
        <p:nvPicPr>
          <p:cNvPr id="251" name="Google Shape;251;p19"/>
          <p:cNvPicPr preferRelativeResize="0"/>
          <p:nvPr/>
        </p:nvPicPr>
        <p:blipFill rotWithShape="1">
          <a:blip r:embed="rId4">
            <a:alphaModFix/>
          </a:blip>
          <a:srcRect b="0" l="0" r="0" t="0"/>
          <a:stretch/>
        </p:blipFill>
        <p:spPr>
          <a:xfrm>
            <a:off x="5548000" y="4728000"/>
            <a:ext cx="203275" cy="2191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6 – Throwing a dart</a:t>
            </a:r>
            <a:endParaRPr/>
          </a:p>
        </p:txBody>
      </p:sp>
      <p:sp>
        <p:nvSpPr>
          <p:cNvPr id="257" name="Google Shape;257;p20"/>
          <p:cNvSpPr txBox="1"/>
          <p:nvPr>
            <p:ph idx="1" type="body"/>
          </p:nvPr>
        </p:nvSpPr>
        <p:spPr>
          <a:xfrm>
            <a:off x="311700" y="883266"/>
            <a:ext cx="8520600" cy="4426864"/>
          </a:xfrm>
          <a:prstGeom prst="rect">
            <a:avLst/>
          </a:prstGeom>
          <a:blipFill rotWithShape="1">
            <a:blip r:embed="rId3">
              <a:alphaModFix/>
            </a:blip>
            <a:stretch>
              <a:fillRect b="-566" l="0" r="0" t="-17139"/>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pic>
        <p:nvPicPr>
          <p:cNvPr id="258" name="Google Shape;258;p20"/>
          <p:cNvPicPr preferRelativeResize="0"/>
          <p:nvPr/>
        </p:nvPicPr>
        <p:blipFill rotWithShape="1">
          <a:blip r:embed="rId4">
            <a:alphaModFix/>
          </a:blip>
          <a:srcRect b="0" l="0" r="0" t="0"/>
          <a:stretch/>
        </p:blipFill>
        <p:spPr>
          <a:xfrm>
            <a:off x="5304975" y="3375000"/>
            <a:ext cx="165100" cy="17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9"/>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4 – Max of uniforms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Max of uniforms</a:t>
            </a:r>
            <a:endParaRPr/>
          </a:p>
        </p:txBody>
      </p:sp>
      <p:sp>
        <p:nvSpPr>
          <p:cNvPr id="269" name="Google Shape;269;p30"/>
          <p:cNvSpPr txBox="1"/>
          <p:nvPr>
            <p:ph idx="1" type="body"/>
          </p:nvPr>
        </p:nvSpPr>
        <p:spPr>
          <a:xfrm>
            <a:off x="311700" y="883266"/>
            <a:ext cx="8520600" cy="3685500"/>
          </a:xfrm>
          <a:prstGeom prst="rect">
            <a:avLst/>
          </a:prstGeom>
          <a:blipFill rotWithShape="1">
            <a:blip r:embed="rId3">
              <a:alphaModFix/>
            </a:blip>
            <a:stretch>
              <a:fillRect b="0" l="-297"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
        <p:nvSpPr>
          <p:cNvPr id="270" name="Google Shape;270;p30"/>
          <p:cNvSpPr txBox="1"/>
          <p:nvPr/>
        </p:nvSpPr>
        <p:spPr>
          <a:xfrm>
            <a:off x="749808" y="4452777"/>
            <a:ext cx="7644300" cy="430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Max of uniforms</a:t>
            </a:r>
            <a:endParaRPr/>
          </a:p>
        </p:txBody>
      </p:sp>
      <p:sp>
        <p:nvSpPr>
          <p:cNvPr id="276" name="Google Shape;276;p31"/>
          <p:cNvSpPr txBox="1"/>
          <p:nvPr>
            <p:ph idx="1" type="body"/>
          </p:nvPr>
        </p:nvSpPr>
        <p:spPr>
          <a:xfrm>
            <a:off x="311700" y="883266"/>
            <a:ext cx="8520600" cy="4260300"/>
          </a:xfrm>
          <a:prstGeom prst="rect">
            <a:avLst/>
          </a:prstGeom>
          <a:blipFill rotWithShape="1">
            <a:blip r:embed="rId3">
              <a:alphaModFix/>
            </a:blip>
            <a:stretch>
              <a:fillRect b="0" l="-297"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Max of uniforms</a:t>
            </a:r>
            <a:endParaRPr/>
          </a:p>
        </p:txBody>
      </p:sp>
      <p:sp>
        <p:nvSpPr>
          <p:cNvPr id="282" name="Google Shape;282;p32"/>
          <p:cNvSpPr txBox="1"/>
          <p:nvPr>
            <p:ph idx="1" type="body"/>
          </p:nvPr>
        </p:nvSpPr>
        <p:spPr>
          <a:xfrm>
            <a:off x="311700" y="883266"/>
            <a:ext cx="8520600" cy="4260300"/>
          </a:xfrm>
          <a:prstGeom prst="rect">
            <a:avLst/>
          </a:prstGeom>
          <a:blipFill rotWithShape="1">
            <a:blip r:embed="rId3">
              <a:alphaModFix/>
            </a:blip>
            <a:stretch>
              <a:fillRect b="0" l="-297"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
        <p:nvSpPr>
          <p:cNvPr id="283" name="Google Shape;283;p32"/>
          <p:cNvSpPr txBox="1"/>
          <p:nvPr/>
        </p:nvSpPr>
        <p:spPr>
          <a:xfrm>
            <a:off x="6700356" y="3273242"/>
            <a:ext cx="21318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2"/>
                </a:solidFill>
                <a:latin typeface="Arial"/>
                <a:ea typeface="Arial"/>
                <a:cs typeface="Arial"/>
                <a:sym typeface="Arial"/>
              </a:rPr>
              <a:t>by independence</a:t>
            </a:r>
            <a:endParaRPr b="0" i="0" sz="1400" u="none" cap="none" strike="noStrike">
              <a:solidFill>
                <a:srgbClr val="000000"/>
              </a:solidFill>
              <a:latin typeface="Arial"/>
              <a:ea typeface="Arial"/>
              <a:cs typeface="Arial"/>
              <a:sym typeface="Arial"/>
            </a:endParaRPr>
          </a:p>
        </p:txBody>
      </p:sp>
      <p:sp>
        <p:nvSpPr>
          <p:cNvPr id="284" name="Google Shape;284;p32"/>
          <p:cNvSpPr txBox="1"/>
          <p:nvPr/>
        </p:nvSpPr>
        <p:spPr>
          <a:xfrm>
            <a:off x="6700356" y="3838858"/>
            <a:ext cx="2131800" cy="253800"/>
          </a:xfrm>
          <a:prstGeom prst="rect">
            <a:avLst/>
          </a:prstGeom>
          <a:blipFill rotWithShape="1">
            <a:blip r:embed="rId4">
              <a:alphaModFix/>
            </a:blip>
            <a:stretch>
              <a:fillRect b="-14285"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Max of uniforms</a:t>
            </a:r>
            <a:endParaRPr/>
          </a:p>
        </p:txBody>
      </p:sp>
      <p:sp>
        <p:nvSpPr>
          <p:cNvPr id="290" name="Google Shape;290;p33"/>
          <p:cNvSpPr txBox="1"/>
          <p:nvPr>
            <p:ph idx="1" type="body"/>
          </p:nvPr>
        </p:nvSpPr>
        <p:spPr>
          <a:xfrm>
            <a:off x="311700" y="883266"/>
            <a:ext cx="8520600" cy="4260300"/>
          </a:xfrm>
          <a:prstGeom prst="rect">
            <a:avLst/>
          </a:prstGeom>
          <a:blipFill rotWithShape="1">
            <a:blip r:embed="rId3">
              <a:alphaModFix/>
            </a:blip>
            <a:stretch>
              <a:fillRect b="-57264" l="-297"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
        <p:nvSpPr>
          <p:cNvPr id="291" name="Google Shape;291;p33"/>
          <p:cNvSpPr txBox="1"/>
          <p:nvPr/>
        </p:nvSpPr>
        <p:spPr>
          <a:xfrm>
            <a:off x="6700356" y="3042049"/>
            <a:ext cx="21318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2"/>
                </a:solidFill>
                <a:latin typeface="Arial"/>
                <a:ea typeface="Arial"/>
                <a:cs typeface="Arial"/>
                <a:sym typeface="Arial"/>
              </a:rPr>
              <a:t>by independence</a:t>
            </a:r>
            <a:endParaRPr b="0" i="0" sz="1400" u="none" cap="none" strike="noStrike">
              <a:solidFill>
                <a:srgbClr val="000000"/>
              </a:solidFill>
              <a:latin typeface="Arial"/>
              <a:ea typeface="Arial"/>
              <a:cs typeface="Arial"/>
              <a:sym typeface="Arial"/>
            </a:endParaRPr>
          </a:p>
        </p:txBody>
      </p:sp>
      <p:sp>
        <p:nvSpPr>
          <p:cNvPr id="292" name="Google Shape;292;p33"/>
          <p:cNvSpPr txBox="1"/>
          <p:nvPr/>
        </p:nvSpPr>
        <p:spPr>
          <a:xfrm>
            <a:off x="6700356" y="3607665"/>
            <a:ext cx="2131800" cy="253800"/>
          </a:xfrm>
          <a:prstGeom prst="rect">
            <a:avLst/>
          </a:prstGeom>
          <a:blipFill rotWithShape="1">
            <a:blip r:embed="rId4">
              <a:alphaModFix/>
            </a:blip>
            <a:stretch>
              <a:fillRect b="-1999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 – Max of uniforms</a:t>
            </a:r>
            <a:endParaRPr/>
          </a:p>
        </p:txBody>
      </p:sp>
      <p:sp>
        <p:nvSpPr>
          <p:cNvPr id="298" name="Google Shape;298;p34"/>
          <p:cNvSpPr txBox="1"/>
          <p:nvPr>
            <p:ph idx="1" type="body"/>
          </p:nvPr>
        </p:nvSpPr>
        <p:spPr>
          <a:xfrm>
            <a:off x="311700" y="883266"/>
            <a:ext cx="8520600" cy="4260300"/>
          </a:xfrm>
          <a:prstGeom prst="rect">
            <a:avLst/>
          </a:prstGeom>
          <a:blipFill rotWithShape="1">
            <a:blip r:embed="rId3">
              <a:alphaModFix/>
            </a:blip>
            <a:stretch>
              <a:fillRect b="-32936" l="-147"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a:p>
        </p:txBody>
      </p:sp>
      <p:sp>
        <p:nvSpPr>
          <p:cNvPr id="299" name="Google Shape;299;p34"/>
          <p:cNvSpPr txBox="1"/>
          <p:nvPr/>
        </p:nvSpPr>
        <p:spPr>
          <a:xfrm>
            <a:off x="6700356" y="2579662"/>
            <a:ext cx="2131800" cy="25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lt2"/>
                </a:solidFill>
                <a:latin typeface="Arial"/>
                <a:ea typeface="Arial"/>
                <a:cs typeface="Arial"/>
                <a:sym typeface="Arial"/>
              </a:rPr>
              <a:t>by independence</a:t>
            </a:r>
            <a:endParaRPr b="0" i="0" sz="1400" u="none" cap="none" strike="noStrike">
              <a:solidFill>
                <a:srgbClr val="000000"/>
              </a:solidFill>
              <a:latin typeface="Arial"/>
              <a:ea typeface="Arial"/>
              <a:cs typeface="Arial"/>
              <a:sym typeface="Arial"/>
            </a:endParaRPr>
          </a:p>
        </p:txBody>
      </p:sp>
      <p:sp>
        <p:nvSpPr>
          <p:cNvPr id="300" name="Google Shape;300;p34"/>
          <p:cNvSpPr txBox="1"/>
          <p:nvPr/>
        </p:nvSpPr>
        <p:spPr>
          <a:xfrm>
            <a:off x="6700356" y="3030077"/>
            <a:ext cx="2131800" cy="253800"/>
          </a:xfrm>
          <a:prstGeom prst="rect">
            <a:avLst/>
          </a:prstGeom>
          <a:blipFill rotWithShape="1">
            <a:blip r:embed="rId4">
              <a:alphaModFix/>
            </a:blip>
            <a:stretch>
              <a:fillRect b="-19044"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4" name="Shape 304"/>
        <p:cNvGrpSpPr/>
        <p:nvPr/>
      </p:nvGrpSpPr>
      <p:grpSpPr>
        <a:xfrm>
          <a:off x="0" y="0"/>
          <a:ext cx="0" cy="0"/>
          <a:chOff x="0" y="0"/>
          <a:chExt cx="0" cy="0"/>
        </a:xfrm>
      </p:grpSpPr>
      <p:sp>
        <p:nvSpPr>
          <p:cNvPr id="305" name="Google Shape;305;g3305a96a367_0_503"/>
          <p:cNvSpPr txBox="1"/>
          <p:nvPr/>
        </p:nvSpPr>
        <p:spPr>
          <a:xfrm>
            <a:off x="2977650" y="2092875"/>
            <a:ext cx="3188700" cy="65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dk2"/>
                </a:solidFill>
                <a:latin typeface="Arial"/>
                <a:ea typeface="Arial"/>
                <a:cs typeface="Arial"/>
                <a:sym typeface="Arial"/>
              </a:rPr>
              <a:t>Midterm Review</a:t>
            </a:r>
            <a:endParaRPr b="1" i="0" sz="30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Review &amp; Questions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9" name="Shape 309"/>
        <p:cNvGrpSpPr/>
        <p:nvPr/>
      </p:nvGrpSpPr>
      <p:grpSpPr>
        <a:xfrm>
          <a:off x="0" y="0"/>
          <a:ext cx="0" cy="0"/>
          <a:chOff x="0" y="0"/>
          <a:chExt cx="0" cy="0"/>
        </a:xfrm>
      </p:grpSpPr>
      <p:sp>
        <p:nvSpPr>
          <p:cNvPr id="310" name="Google Shape;310;g3305a96a367_0_498"/>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Topic Coverage</a:t>
            </a:r>
            <a:endParaRPr/>
          </a:p>
        </p:txBody>
      </p:sp>
      <p:sp>
        <p:nvSpPr>
          <p:cNvPr id="311" name="Google Shape;311;g3305a96a367_0_49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SzPts val="1800"/>
              <a:buChar char="●"/>
            </a:pPr>
            <a:r>
              <a:rPr lang="en-US"/>
              <a:t>Counting</a:t>
            </a:r>
            <a:endParaRPr/>
          </a:p>
          <a:p>
            <a:pPr indent="-342900" lvl="0" marL="457200" rtl="0" algn="l">
              <a:lnSpc>
                <a:spcPct val="115000"/>
              </a:lnSpc>
              <a:spcBef>
                <a:spcPts val="0"/>
              </a:spcBef>
              <a:spcAft>
                <a:spcPts val="0"/>
              </a:spcAft>
              <a:buSzPts val="1800"/>
              <a:buChar char="●"/>
            </a:pPr>
            <a:r>
              <a:rPr lang="en-US"/>
              <a:t>Pigeonhole principle</a:t>
            </a:r>
            <a:endParaRPr/>
          </a:p>
          <a:p>
            <a:pPr indent="-342900" lvl="0" marL="457200" rtl="0" algn="l">
              <a:lnSpc>
                <a:spcPct val="115000"/>
              </a:lnSpc>
              <a:spcBef>
                <a:spcPts val="0"/>
              </a:spcBef>
              <a:spcAft>
                <a:spcPts val="0"/>
              </a:spcAft>
              <a:buSzPts val="1800"/>
              <a:buChar char="●"/>
            </a:pPr>
            <a:r>
              <a:rPr lang="en-US"/>
              <a:t>Stars and bars</a:t>
            </a:r>
            <a:endParaRPr/>
          </a:p>
          <a:p>
            <a:pPr indent="-342900" lvl="0" marL="457200" rtl="0" algn="l">
              <a:lnSpc>
                <a:spcPct val="115000"/>
              </a:lnSpc>
              <a:spcBef>
                <a:spcPts val="0"/>
              </a:spcBef>
              <a:spcAft>
                <a:spcPts val="0"/>
              </a:spcAft>
              <a:buSzPts val="1800"/>
              <a:buChar char="●"/>
            </a:pPr>
            <a:r>
              <a:rPr lang="en-US"/>
              <a:t>Binomial theorem</a:t>
            </a:r>
            <a:endParaRPr/>
          </a:p>
          <a:p>
            <a:pPr indent="-342900" lvl="0" marL="457200" rtl="0" algn="l">
              <a:lnSpc>
                <a:spcPct val="115000"/>
              </a:lnSpc>
              <a:spcBef>
                <a:spcPts val="0"/>
              </a:spcBef>
              <a:spcAft>
                <a:spcPts val="0"/>
              </a:spcAft>
              <a:buSzPts val="1800"/>
              <a:buChar char="●"/>
            </a:pPr>
            <a:r>
              <a:rPr lang="en-US"/>
              <a:t>Inclusion-exclusion</a:t>
            </a:r>
            <a:endParaRPr/>
          </a:p>
          <a:p>
            <a:pPr indent="-342900" lvl="0" marL="457200" rtl="0" algn="l">
              <a:lnSpc>
                <a:spcPct val="115000"/>
              </a:lnSpc>
              <a:spcBef>
                <a:spcPts val="0"/>
              </a:spcBef>
              <a:spcAft>
                <a:spcPts val="0"/>
              </a:spcAft>
              <a:buSzPts val="1800"/>
              <a:buChar char="●"/>
            </a:pPr>
            <a:r>
              <a:rPr lang="en-US"/>
              <a:t>Probability</a:t>
            </a:r>
            <a:endParaRPr/>
          </a:p>
          <a:p>
            <a:pPr indent="-342900" lvl="0" marL="457200" rtl="0" algn="l">
              <a:lnSpc>
                <a:spcPct val="115000"/>
              </a:lnSpc>
              <a:spcBef>
                <a:spcPts val="0"/>
              </a:spcBef>
              <a:spcAft>
                <a:spcPts val="0"/>
              </a:spcAft>
              <a:buSzPts val="1800"/>
              <a:buChar char="●"/>
            </a:pPr>
            <a:r>
              <a:rPr lang="en-US"/>
              <a:t>Conditional probability and Bayes Rules</a:t>
            </a:r>
            <a:endParaRPr/>
          </a:p>
          <a:p>
            <a:pPr indent="-342900" lvl="0" marL="457200" rtl="0" algn="l">
              <a:lnSpc>
                <a:spcPct val="115000"/>
              </a:lnSpc>
              <a:spcBef>
                <a:spcPts val="0"/>
              </a:spcBef>
              <a:spcAft>
                <a:spcPts val="0"/>
              </a:spcAft>
              <a:buSzPts val="1800"/>
              <a:buChar char="●"/>
            </a:pPr>
            <a:r>
              <a:rPr lang="en-US"/>
              <a:t>Independence</a:t>
            </a:r>
            <a:endParaRPr/>
          </a:p>
          <a:p>
            <a:pPr indent="-342900" lvl="0" marL="457200" rtl="0" algn="l">
              <a:lnSpc>
                <a:spcPct val="115000"/>
              </a:lnSpc>
              <a:spcBef>
                <a:spcPts val="0"/>
              </a:spcBef>
              <a:spcAft>
                <a:spcPts val="0"/>
              </a:spcAft>
              <a:buSzPts val="1800"/>
              <a:buChar char="●"/>
            </a:pPr>
            <a:r>
              <a:rPr lang="en-US"/>
              <a:t>Discrete RV (defining RVs, PMF, CDF, expectation, variance)</a:t>
            </a:r>
            <a:endParaRPr/>
          </a:p>
          <a:p>
            <a:pPr indent="-342900" lvl="0" marL="457200" rtl="0" algn="l">
              <a:lnSpc>
                <a:spcPct val="115000"/>
              </a:lnSpc>
              <a:spcBef>
                <a:spcPts val="0"/>
              </a:spcBef>
              <a:spcAft>
                <a:spcPts val="0"/>
              </a:spcAft>
              <a:buSzPts val="1800"/>
              <a:buChar char="●"/>
            </a:pPr>
            <a:r>
              <a:rPr lang="en-US"/>
              <a:t>Linearity of expectation</a:t>
            </a:r>
            <a:endParaRPr/>
          </a:p>
          <a:p>
            <a:pPr indent="-342900" lvl="0" marL="457200" rtl="0" algn="l">
              <a:lnSpc>
                <a:spcPct val="115000"/>
              </a:lnSpc>
              <a:spcBef>
                <a:spcPts val="0"/>
              </a:spcBef>
              <a:spcAft>
                <a:spcPts val="0"/>
              </a:spcAft>
              <a:buSzPts val="1800"/>
              <a:buChar char="●"/>
            </a:pPr>
            <a:r>
              <a:rPr lang="en-US"/>
              <a:t>Discrete RV Zoo</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5" name="Shape 315"/>
        <p:cNvGrpSpPr/>
        <p:nvPr/>
      </p:nvGrpSpPr>
      <p:grpSpPr>
        <a:xfrm>
          <a:off x="0" y="0"/>
          <a:ext cx="0" cy="0"/>
          <a:chOff x="0" y="0"/>
          <a:chExt cx="0" cy="0"/>
        </a:xfrm>
      </p:grpSpPr>
      <p:sp>
        <p:nvSpPr>
          <p:cNvPr id="316" name="Google Shape;316;g3305a96a367_0_249"/>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5 (Midterm Review)</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0" name="Shape 320"/>
        <p:cNvGrpSpPr/>
        <p:nvPr/>
      </p:nvGrpSpPr>
      <p:grpSpPr>
        <a:xfrm>
          <a:off x="0" y="0"/>
          <a:ext cx="0" cy="0"/>
          <a:chOff x="0" y="0"/>
          <a:chExt cx="0" cy="0"/>
        </a:xfrm>
      </p:grpSpPr>
      <p:sp>
        <p:nvSpPr>
          <p:cNvPr id="321" name="Google Shape;321;g3305a96a367_0_25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(Midterm Review)</a:t>
            </a:r>
            <a:endParaRPr/>
          </a:p>
        </p:txBody>
      </p:sp>
      <p:sp>
        <p:nvSpPr>
          <p:cNvPr id="322" name="Google Shape;322;g3305a96a367_0_253"/>
          <p:cNvSpPr txBox="1"/>
          <p:nvPr>
            <p:ph idx="1" type="body"/>
          </p:nvPr>
        </p:nvSpPr>
        <p:spPr>
          <a:xfrm>
            <a:off x="311700" y="883266"/>
            <a:ext cx="8520600" cy="3685500"/>
          </a:xfrm>
          <a:prstGeom prst="rect">
            <a:avLst/>
          </a:prstGeom>
          <a:blipFill rotWithShape="1">
            <a:blip r:embed="rId3">
              <a:alphaModFix/>
            </a:blip>
            <a:stretch>
              <a:fillRect b="0" l="-355"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323" name="Google Shape;323;g3305a96a367_0_253"/>
          <p:cNvSpPr txBox="1"/>
          <p:nvPr/>
        </p:nvSpPr>
        <p:spPr>
          <a:xfrm>
            <a:off x="749808" y="4452777"/>
            <a:ext cx="76443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7" name="Shape 327"/>
        <p:cNvGrpSpPr/>
        <p:nvPr/>
      </p:nvGrpSpPr>
      <p:grpSpPr>
        <a:xfrm>
          <a:off x="0" y="0"/>
          <a:ext cx="0" cy="0"/>
          <a:chOff x="0" y="0"/>
          <a:chExt cx="0" cy="0"/>
        </a:xfrm>
      </p:grpSpPr>
      <p:sp>
        <p:nvSpPr>
          <p:cNvPr id="328" name="Google Shape;328;g3305a96a367_0_25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(Midterm Review)</a:t>
            </a:r>
            <a:endParaRPr/>
          </a:p>
        </p:txBody>
      </p:sp>
      <p:sp>
        <p:nvSpPr>
          <p:cNvPr id="329" name="Google Shape;329;g3305a96a367_0_259"/>
          <p:cNvSpPr txBox="1"/>
          <p:nvPr>
            <p:ph idx="1" type="body"/>
          </p:nvPr>
        </p:nvSpPr>
        <p:spPr>
          <a:xfrm>
            <a:off x="311700" y="883266"/>
            <a:ext cx="8520600" cy="3685500"/>
          </a:xfrm>
          <a:prstGeom prst="rect">
            <a:avLst/>
          </a:prstGeom>
          <a:blipFill rotWithShape="1">
            <a:blip r:embed="rId3">
              <a:alphaModFix/>
            </a:blip>
            <a:stretch>
              <a:fillRect b="0" l="-355"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330" name="Google Shape;330;g3305a96a367_0_259"/>
          <p:cNvSpPr txBox="1"/>
          <p:nvPr/>
        </p:nvSpPr>
        <p:spPr>
          <a:xfrm>
            <a:off x="110435" y="1775092"/>
            <a:ext cx="8923200" cy="1139700"/>
          </a:xfrm>
          <a:prstGeom prst="rect">
            <a:avLst/>
          </a:prstGeom>
          <a:blipFill rotWithShape="1">
            <a:blip r:embed="rId4">
              <a:alphaModFix/>
            </a:blip>
            <a:stretch>
              <a:fillRect b="0" l="-337"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4" name="Shape 334"/>
        <p:cNvGrpSpPr/>
        <p:nvPr/>
      </p:nvGrpSpPr>
      <p:grpSpPr>
        <a:xfrm>
          <a:off x="0" y="0"/>
          <a:ext cx="0" cy="0"/>
          <a:chOff x="0" y="0"/>
          <a:chExt cx="0" cy="0"/>
        </a:xfrm>
      </p:grpSpPr>
      <p:sp>
        <p:nvSpPr>
          <p:cNvPr id="335" name="Google Shape;335;g3305a96a367_0_265"/>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3 (Midterm Review)</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9" name="Shape 339"/>
        <p:cNvGrpSpPr/>
        <p:nvPr/>
      </p:nvGrpSpPr>
      <p:grpSpPr>
        <a:xfrm>
          <a:off x="0" y="0"/>
          <a:ext cx="0" cy="0"/>
          <a:chOff x="0" y="0"/>
          <a:chExt cx="0" cy="0"/>
        </a:xfrm>
      </p:grpSpPr>
      <p:sp>
        <p:nvSpPr>
          <p:cNvPr id="340" name="Google Shape;340;g3305a96a367_0_26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3 (Midterm Review)</a:t>
            </a:r>
            <a:endParaRPr/>
          </a:p>
        </p:txBody>
      </p:sp>
      <p:sp>
        <p:nvSpPr>
          <p:cNvPr id="341" name="Google Shape;341;g3305a96a367_0_269"/>
          <p:cNvSpPr txBox="1"/>
          <p:nvPr>
            <p:ph idx="1" type="body"/>
          </p:nvPr>
        </p:nvSpPr>
        <p:spPr>
          <a:xfrm>
            <a:off x="311700" y="883266"/>
            <a:ext cx="8520600" cy="3685500"/>
          </a:xfrm>
          <a:prstGeom prst="rect">
            <a:avLst/>
          </a:prstGeom>
          <a:blipFill rotWithShape="1">
            <a:blip r:embed="rId3">
              <a:alphaModFix/>
            </a:blip>
            <a:stretch>
              <a:fillRect b="0" l="-355"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342" name="Google Shape;342;g3305a96a367_0_269"/>
          <p:cNvSpPr txBox="1"/>
          <p:nvPr/>
        </p:nvSpPr>
        <p:spPr>
          <a:xfrm>
            <a:off x="749808" y="4452777"/>
            <a:ext cx="76443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6" name="Shape 346"/>
        <p:cNvGrpSpPr/>
        <p:nvPr/>
      </p:nvGrpSpPr>
      <p:grpSpPr>
        <a:xfrm>
          <a:off x="0" y="0"/>
          <a:ext cx="0" cy="0"/>
          <a:chOff x="0" y="0"/>
          <a:chExt cx="0" cy="0"/>
        </a:xfrm>
      </p:grpSpPr>
      <p:sp>
        <p:nvSpPr>
          <p:cNvPr id="347" name="Google Shape;347;g3305a96a367_0_27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3 (Midterm Review)</a:t>
            </a:r>
            <a:endParaRPr/>
          </a:p>
        </p:txBody>
      </p:sp>
      <p:sp>
        <p:nvSpPr>
          <p:cNvPr id="348" name="Google Shape;348;g3305a96a367_0_275"/>
          <p:cNvSpPr txBox="1"/>
          <p:nvPr>
            <p:ph idx="1" type="body"/>
          </p:nvPr>
        </p:nvSpPr>
        <p:spPr>
          <a:xfrm>
            <a:off x="311700" y="883266"/>
            <a:ext cx="8520600" cy="3685500"/>
          </a:xfrm>
          <a:prstGeom prst="rect">
            <a:avLst/>
          </a:prstGeom>
          <a:blipFill rotWithShape="1">
            <a:blip r:embed="rId3">
              <a:alphaModFix/>
            </a:blip>
            <a:stretch>
              <a:fillRect b="0" l="-355"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349" name="Google Shape;349;g3305a96a367_0_275"/>
          <p:cNvSpPr txBox="1"/>
          <p:nvPr/>
        </p:nvSpPr>
        <p:spPr>
          <a:xfrm>
            <a:off x="311700" y="2571750"/>
            <a:ext cx="8520600" cy="1350600"/>
          </a:xfrm>
          <a:prstGeom prst="rect">
            <a:avLst/>
          </a:prstGeom>
          <a:blipFill rotWithShape="1">
            <a:blip r:embed="rId4">
              <a:alphaModFix/>
            </a:blip>
            <a:stretch>
              <a:fillRect b="-894" l="-567"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50" name="Google Shape;350;g3305a96a367_0_275"/>
          <p:cNvPicPr preferRelativeResize="0"/>
          <p:nvPr/>
        </p:nvPicPr>
        <p:blipFill rotWithShape="1">
          <a:blip r:embed="rId5">
            <a:alphaModFix/>
          </a:blip>
          <a:srcRect b="0" l="0" r="0" t="0"/>
          <a:stretch/>
        </p:blipFill>
        <p:spPr>
          <a:xfrm>
            <a:off x="3706175" y="3001300"/>
            <a:ext cx="228300" cy="221950"/>
          </a:xfrm>
          <a:prstGeom prst="rect">
            <a:avLst/>
          </a:prstGeom>
          <a:noFill/>
          <a:ln>
            <a:noFill/>
          </a:ln>
        </p:spPr>
      </p:pic>
      <p:pic>
        <p:nvPicPr>
          <p:cNvPr id="351" name="Google Shape;351;g3305a96a367_0_275"/>
          <p:cNvPicPr preferRelativeResize="0"/>
          <p:nvPr/>
        </p:nvPicPr>
        <p:blipFill rotWithShape="1">
          <a:blip r:embed="rId6">
            <a:alphaModFix/>
          </a:blip>
          <a:srcRect b="0" l="0" r="0" t="0"/>
          <a:stretch/>
        </p:blipFill>
        <p:spPr>
          <a:xfrm>
            <a:off x="3700925" y="2977304"/>
            <a:ext cx="238788" cy="26993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5" name="Shape 355"/>
        <p:cNvGrpSpPr/>
        <p:nvPr/>
      </p:nvGrpSpPr>
      <p:grpSpPr>
        <a:xfrm>
          <a:off x="0" y="0"/>
          <a:ext cx="0" cy="0"/>
          <a:chOff x="0" y="0"/>
          <a:chExt cx="0" cy="0"/>
        </a:xfrm>
      </p:grpSpPr>
      <p:sp>
        <p:nvSpPr>
          <p:cNvPr id="356" name="Google Shape;356;g3305a96a367_0_281"/>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12 (Midterm Review)</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0" name="Shape 360"/>
        <p:cNvGrpSpPr/>
        <p:nvPr/>
      </p:nvGrpSpPr>
      <p:grpSpPr>
        <a:xfrm>
          <a:off x="0" y="0"/>
          <a:ext cx="0" cy="0"/>
          <a:chOff x="0" y="0"/>
          <a:chExt cx="0" cy="0"/>
        </a:xfrm>
      </p:grpSpPr>
      <p:sp>
        <p:nvSpPr>
          <p:cNvPr id="361" name="Google Shape;361;g3305a96a367_0_28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12 (Midterm Review)</a:t>
            </a:r>
            <a:endParaRPr/>
          </a:p>
        </p:txBody>
      </p:sp>
      <p:sp>
        <p:nvSpPr>
          <p:cNvPr id="362" name="Google Shape;362;g3305a96a367_0_285"/>
          <p:cNvSpPr txBox="1"/>
          <p:nvPr>
            <p:ph idx="1" type="body"/>
          </p:nvPr>
        </p:nvSpPr>
        <p:spPr>
          <a:xfrm>
            <a:off x="311700" y="883266"/>
            <a:ext cx="8520600" cy="3685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rPr lang="en-US" sz="1600"/>
              <a:t>You are working on a difficult passage from a new piece you are learning on the piano. You wish to play it correctly 4 times before stopping for the day. If your probability of playing it correctly on each attempt is 2/3, and the attempts are independent (unfortunately!), what is the probability that you have to play it at least 8 times?</a:t>
            </a:r>
            <a:endParaRPr/>
          </a:p>
        </p:txBody>
      </p:sp>
      <p:sp>
        <p:nvSpPr>
          <p:cNvPr id="363" name="Google Shape;363;g3305a96a367_0_285"/>
          <p:cNvSpPr txBox="1"/>
          <p:nvPr/>
        </p:nvSpPr>
        <p:spPr>
          <a:xfrm>
            <a:off x="749808" y="4452777"/>
            <a:ext cx="76443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7" name="Shape 367"/>
        <p:cNvGrpSpPr/>
        <p:nvPr/>
      </p:nvGrpSpPr>
      <p:grpSpPr>
        <a:xfrm>
          <a:off x="0" y="0"/>
          <a:ext cx="0" cy="0"/>
          <a:chOff x="0" y="0"/>
          <a:chExt cx="0" cy="0"/>
        </a:xfrm>
      </p:grpSpPr>
      <p:sp>
        <p:nvSpPr>
          <p:cNvPr id="368" name="Google Shape;368;g3305a96a367_0_29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12 (Midterm Review)</a:t>
            </a:r>
            <a:endParaRPr/>
          </a:p>
        </p:txBody>
      </p:sp>
      <p:sp>
        <p:nvSpPr>
          <p:cNvPr id="369" name="Google Shape;369;g3305a96a367_0_291"/>
          <p:cNvSpPr txBox="1"/>
          <p:nvPr/>
        </p:nvSpPr>
        <p:spPr>
          <a:xfrm>
            <a:off x="311700" y="2070766"/>
            <a:ext cx="8520600" cy="2406600"/>
          </a:xfrm>
          <a:prstGeom prst="rect">
            <a:avLst/>
          </a:prstGeom>
          <a:blipFill rotWithShape="1">
            <a:blip r:embed="rId3">
              <a:alphaModFix/>
            </a:blip>
            <a:stretch>
              <a:fillRect b="0" l="-567" r="-285"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70" name="Google Shape;370;g3305a96a367_0_291"/>
          <p:cNvSpPr txBox="1"/>
          <p:nvPr/>
        </p:nvSpPr>
        <p:spPr>
          <a:xfrm>
            <a:off x="311700" y="883266"/>
            <a:ext cx="8520600" cy="1350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You are working on a difficult passage from a new piece you are learning on the piano. You wish to play it correctly 4 times before stopping for the day. If your probability of playing it correctly on each attempt is 2/3, and the attempts are independent (unfortunately!), what is the probability that you have to play it at least 8 times?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Any lingering questions from this last week?</a:t>
            </a:r>
            <a:endParaRPr/>
          </a:p>
        </p:txBody>
      </p:sp>
      <p:sp>
        <p:nvSpPr>
          <p:cNvPr id="87" name="Google Shape;87;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b="0" i="0" lang="en-US" sz="1800" u="none" strike="noStrike">
                <a:solidFill>
                  <a:srgbClr val="333333"/>
                </a:solidFill>
                <a:latin typeface="Arial"/>
                <a:ea typeface="Arial"/>
                <a:cs typeface="Arial"/>
                <a:sym typeface="Arial"/>
              </a:rPr>
              <a:t>Each week in section, we’ll be reviewing the main concepts from this week and putting them into action by  going through some practice problems together. But before we get into that review, we’ll try to start off each section with some time for you to ask questions. Was anything particularly confusing this week? Is there anything we can clarify before we dive into the review? This is your chance to clear things up!</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4" name="Shape 374"/>
        <p:cNvGrpSpPr/>
        <p:nvPr/>
      </p:nvGrpSpPr>
      <p:grpSpPr>
        <a:xfrm>
          <a:off x="0" y="0"/>
          <a:ext cx="0" cy="0"/>
          <a:chOff x="0" y="0"/>
          <a:chExt cx="0" cy="0"/>
        </a:xfrm>
      </p:grpSpPr>
      <p:sp>
        <p:nvSpPr>
          <p:cNvPr id="375" name="Google Shape;375;g3305a96a367_0_297"/>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10 (Midterm Review)</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9" name="Shape 379"/>
        <p:cNvGrpSpPr/>
        <p:nvPr/>
      </p:nvGrpSpPr>
      <p:grpSpPr>
        <a:xfrm>
          <a:off x="0" y="0"/>
          <a:ext cx="0" cy="0"/>
          <a:chOff x="0" y="0"/>
          <a:chExt cx="0" cy="0"/>
        </a:xfrm>
      </p:grpSpPr>
      <p:sp>
        <p:nvSpPr>
          <p:cNvPr id="380" name="Google Shape;380;g3305a96a367_0_30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(Midterm Review)</a:t>
            </a:r>
            <a:endParaRPr/>
          </a:p>
        </p:txBody>
      </p:sp>
      <p:sp>
        <p:nvSpPr>
          <p:cNvPr id="381" name="Google Shape;381;g3305a96a367_0_301"/>
          <p:cNvSpPr txBox="1"/>
          <p:nvPr>
            <p:ph idx="1" type="body"/>
          </p:nvPr>
        </p:nvSpPr>
        <p:spPr>
          <a:xfrm>
            <a:off x="311700" y="883266"/>
            <a:ext cx="8520600" cy="3685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rPr lang="en-US" sz="1600"/>
              <a:t>Suppose you record the birthdays of a large group of people, one at a time, until you have</a:t>
            </a:r>
            <a:endParaRPr/>
          </a:p>
          <a:p>
            <a:pPr indent="0" lvl="0" marL="0" rtl="0" algn="l">
              <a:lnSpc>
                <a:spcPct val="115000"/>
              </a:lnSpc>
              <a:spcBef>
                <a:spcPts val="0"/>
              </a:spcBef>
              <a:spcAft>
                <a:spcPts val="0"/>
              </a:spcAft>
              <a:buSzPts val="1600"/>
              <a:buNone/>
            </a:pPr>
            <a:r>
              <a:rPr lang="en-US" sz="1600"/>
              <a:t>found a person whose birthday matches your own birthday. What is the probability that it</a:t>
            </a:r>
            <a:endParaRPr/>
          </a:p>
          <a:p>
            <a:pPr indent="0" lvl="0" marL="0" rtl="0" algn="l">
              <a:lnSpc>
                <a:spcPct val="115000"/>
              </a:lnSpc>
              <a:spcBef>
                <a:spcPts val="0"/>
              </a:spcBef>
              <a:spcAft>
                <a:spcPts val="0"/>
              </a:spcAft>
              <a:buSzPts val="1600"/>
              <a:buNone/>
            </a:pPr>
            <a:r>
              <a:rPr lang="en-US" sz="1600"/>
              <a:t>takes exactly 20 people for this to occur? Assume that there are 365 possible birthdays and</a:t>
            </a:r>
            <a:endParaRPr/>
          </a:p>
          <a:p>
            <a:pPr indent="0" lvl="0" marL="0" rtl="0" algn="l">
              <a:lnSpc>
                <a:spcPct val="115000"/>
              </a:lnSpc>
              <a:spcBef>
                <a:spcPts val="0"/>
              </a:spcBef>
              <a:spcAft>
                <a:spcPts val="0"/>
              </a:spcAft>
              <a:buSzPts val="1600"/>
              <a:buNone/>
            </a:pPr>
            <a:r>
              <a:rPr lang="en-US" sz="1600"/>
              <a:t>each one is equally probable for a randomly chosen person.</a:t>
            </a:r>
            <a:endParaRPr/>
          </a:p>
        </p:txBody>
      </p:sp>
      <p:sp>
        <p:nvSpPr>
          <p:cNvPr id="382" name="Google Shape;382;g3305a96a367_0_301"/>
          <p:cNvSpPr txBox="1"/>
          <p:nvPr/>
        </p:nvSpPr>
        <p:spPr>
          <a:xfrm>
            <a:off x="749808" y="4452777"/>
            <a:ext cx="76443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6" name="Shape 386"/>
        <p:cNvGrpSpPr/>
        <p:nvPr/>
      </p:nvGrpSpPr>
      <p:grpSpPr>
        <a:xfrm>
          <a:off x="0" y="0"/>
          <a:ext cx="0" cy="0"/>
          <a:chOff x="0" y="0"/>
          <a:chExt cx="0" cy="0"/>
        </a:xfrm>
      </p:grpSpPr>
      <p:sp>
        <p:nvSpPr>
          <p:cNvPr id="387" name="Google Shape;387;g3305a96a367_0_30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(Midterm Review)</a:t>
            </a:r>
            <a:endParaRPr/>
          </a:p>
        </p:txBody>
      </p:sp>
      <p:sp>
        <p:nvSpPr>
          <p:cNvPr id="388" name="Google Shape;388;g3305a96a367_0_307"/>
          <p:cNvSpPr txBox="1"/>
          <p:nvPr/>
        </p:nvSpPr>
        <p:spPr>
          <a:xfrm>
            <a:off x="311700" y="2276041"/>
            <a:ext cx="8520600" cy="1138800"/>
          </a:xfrm>
          <a:prstGeom prst="rect">
            <a:avLst/>
          </a:prstGeom>
          <a:blipFill rotWithShape="1">
            <a:blip r:embed="rId3">
              <a:alphaModFix/>
            </a:blip>
            <a:stretch>
              <a:fillRect b="0" l="-567"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89" name="Google Shape;389;g3305a96a367_0_307"/>
          <p:cNvSpPr txBox="1"/>
          <p:nvPr/>
        </p:nvSpPr>
        <p:spPr>
          <a:xfrm>
            <a:off x="311700" y="883266"/>
            <a:ext cx="8520600" cy="13506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Suppose you record the birthdays of a large group of people, one at a time, until you have</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found a person whose birthday matches your own birthday. What is the probability that it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takes exactly 20 people for this to occur? Assume that there are 365 possible birthdays and</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each one is equally probable for a randomly chosen person.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3" name="Shape 393"/>
        <p:cNvGrpSpPr/>
        <p:nvPr/>
      </p:nvGrpSpPr>
      <p:grpSpPr>
        <a:xfrm>
          <a:off x="0" y="0"/>
          <a:ext cx="0" cy="0"/>
          <a:chOff x="0" y="0"/>
          <a:chExt cx="0" cy="0"/>
        </a:xfrm>
      </p:grpSpPr>
      <p:sp>
        <p:nvSpPr>
          <p:cNvPr id="394" name="Google Shape;394;g3305a96a367_0_313"/>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9 (Midterm review)</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8" name="Shape 398"/>
        <p:cNvGrpSpPr/>
        <p:nvPr/>
      </p:nvGrpSpPr>
      <p:grpSpPr>
        <a:xfrm>
          <a:off x="0" y="0"/>
          <a:ext cx="0" cy="0"/>
          <a:chOff x="0" y="0"/>
          <a:chExt cx="0" cy="0"/>
        </a:xfrm>
      </p:grpSpPr>
      <p:sp>
        <p:nvSpPr>
          <p:cNvPr id="399" name="Google Shape;399;g3305a96a367_0_31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9 (Midterm Review)</a:t>
            </a:r>
            <a:endParaRPr/>
          </a:p>
        </p:txBody>
      </p:sp>
      <p:sp>
        <p:nvSpPr>
          <p:cNvPr id="400" name="Google Shape;400;g3305a96a367_0_317"/>
          <p:cNvSpPr txBox="1"/>
          <p:nvPr>
            <p:ph idx="1" type="body"/>
          </p:nvPr>
        </p:nvSpPr>
        <p:spPr>
          <a:xfrm>
            <a:off x="311700" y="883266"/>
            <a:ext cx="8520600" cy="1871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rPr lang="en-US" sz="1600"/>
              <a:t>The space shuttle has 6 O-rings: these were involved in the Challenger disaster. When the</a:t>
            </a:r>
            <a:endParaRPr/>
          </a:p>
          <a:p>
            <a:pPr indent="0" lvl="0" marL="0" rtl="0" algn="l">
              <a:lnSpc>
                <a:spcPct val="115000"/>
              </a:lnSpc>
              <a:spcBef>
                <a:spcPts val="0"/>
              </a:spcBef>
              <a:spcAft>
                <a:spcPts val="0"/>
              </a:spcAft>
              <a:buSzPts val="1600"/>
              <a:buNone/>
            </a:pPr>
            <a:r>
              <a:rPr lang="en-US" sz="1600"/>
              <a:t>space shuttle is launched, each O-ring has a probability of failure of 0.0137, independent of</a:t>
            </a:r>
            <a:endParaRPr/>
          </a:p>
          <a:p>
            <a:pPr indent="0" lvl="0" marL="0" rtl="0" algn="l">
              <a:lnSpc>
                <a:spcPct val="115000"/>
              </a:lnSpc>
              <a:spcBef>
                <a:spcPts val="0"/>
              </a:spcBef>
              <a:spcAft>
                <a:spcPts val="0"/>
              </a:spcAft>
              <a:buSzPts val="1600"/>
              <a:buNone/>
            </a:pPr>
            <a:r>
              <a:rPr lang="en-US" sz="1600"/>
              <a:t>whether other O-rings fail.</a:t>
            </a:r>
            <a:endParaRPr/>
          </a:p>
          <a:p>
            <a:pPr indent="0" lvl="0" marL="0" rtl="0" algn="l">
              <a:lnSpc>
                <a:spcPct val="115000"/>
              </a:lnSpc>
              <a:spcBef>
                <a:spcPts val="0"/>
              </a:spcBef>
              <a:spcAft>
                <a:spcPts val="0"/>
              </a:spcAft>
              <a:buSzPts val="1600"/>
              <a:buNone/>
            </a:pPr>
            <a:r>
              <a:t/>
            </a:r>
            <a:endParaRPr sz="1600"/>
          </a:p>
          <a:p>
            <a:pPr indent="0" lvl="0" marL="0" rtl="0" algn="l">
              <a:lnSpc>
                <a:spcPct val="115000"/>
              </a:lnSpc>
              <a:spcBef>
                <a:spcPts val="0"/>
              </a:spcBef>
              <a:spcAft>
                <a:spcPts val="0"/>
              </a:spcAft>
              <a:buSzPts val="1600"/>
              <a:buNone/>
            </a:pPr>
            <a:r>
              <a:rPr lang="en-US" sz="1600"/>
              <a:t>(a) What is the probability that, during 23 launches, no O-ring will fail, but that at least</a:t>
            </a:r>
            <a:endParaRPr/>
          </a:p>
          <a:p>
            <a:pPr indent="0" lvl="0" marL="0" rtl="0" algn="l">
              <a:lnSpc>
                <a:spcPct val="115000"/>
              </a:lnSpc>
              <a:spcBef>
                <a:spcPts val="0"/>
              </a:spcBef>
              <a:spcAft>
                <a:spcPts val="0"/>
              </a:spcAft>
              <a:buSzPts val="1600"/>
              <a:buNone/>
            </a:pPr>
            <a:r>
              <a:rPr lang="en-US" sz="1600"/>
              <a:t>one O-ring will fail during the 24th launch?</a:t>
            </a:r>
            <a:endParaRPr/>
          </a:p>
        </p:txBody>
      </p:sp>
      <p:sp>
        <p:nvSpPr>
          <p:cNvPr id="401" name="Google Shape;401;g3305a96a367_0_317"/>
          <p:cNvSpPr txBox="1"/>
          <p:nvPr/>
        </p:nvSpPr>
        <p:spPr>
          <a:xfrm>
            <a:off x="749808" y="4452777"/>
            <a:ext cx="76443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5" name="Shape 405"/>
        <p:cNvGrpSpPr/>
        <p:nvPr/>
      </p:nvGrpSpPr>
      <p:grpSpPr>
        <a:xfrm>
          <a:off x="0" y="0"/>
          <a:ext cx="0" cy="0"/>
          <a:chOff x="0" y="0"/>
          <a:chExt cx="0" cy="0"/>
        </a:xfrm>
      </p:grpSpPr>
      <p:sp>
        <p:nvSpPr>
          <p:cNvPr id="406" name="Google Shape;406;g3305a96a367_0_32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9 (Midterm Review)</a:t>
            </a:r>
            <a:endParaRPr/>
          </a:p>
        </p:txBody>
      </p:sp>
      <p:sp>
        <p:nvSpPr>
          <p:cNvPr id="407" name="Google Shape;407;g3305a96a367_0_323"/>
          <p:cNvSpPr txBox="1"/>
          <p:nvPr/>
        </p:nvSpPr>
        <p:spPr>
          <a:xfrm>
            <a:off x="311700" y="2809135"/>
            <a:ext cx="8520600" cy="1292700"/>
          </a:xfrm>
          <a:prstGeom prst="rect">
            <a:avLst/>
          </a:prstGeom>
          <a:blipFill rotWithShape="1">
            <a:blip r:embed="rId3">
              <a:alphaModFix/>
            </a:blip>
            <a:stretch>
              <a:fillRect b="0" l="-567"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8" name="Google Shape;408;g3305a96a367_0_323"/>
          <p:cNvSpPr txBox="1"/>
          <p:nvPr/>
        </p:nvSpPr>
        <p:spPr>
          <a:xfrm>
            <a:off x="311700" y="883266"/>
            <a:ext cx="8520600" cy="18717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The space shuttle has 6 O-rings: these were involved in the Challenger disaster. When the</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space shuttle is launched, each O-ring has a probability of failure of 0.0137, independent of</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whether other O-rings fail.</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t/>
            </a:r>
            <a:endParaRPr b="0" i="0" sz="16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(a) What is the probability that, during 23 launches, no O-ring will fail, but that at least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one O-ring will fail during the 24th launch?</a:t>
            </a:r>
            <a:endParaRPr b="0" i="0" sz="1600" u="none" cap="none" strike="noStrike">
              <a:solidFill>
                <a:schemeClr val="dk2"/>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2" name="Shape 412"/>
        <p:cNvGrpSpPr/>
        <p:nvPr/>
      </p:nvGrpSpPr>
      <p:grpSpPr>
        <a:xfrm>
          <a:off x="0" y="0"/>
          <a:ext cx="0" cy="0"/>
          <a:chOff x="0" y="0"/>
          <a:chExt cx="0" cy="0"/>
        </a:xfrm>
      </p:grpSpPr>
      <p:sp>
        <p:nvSpPr>
          <p:cNvPr id="413" name="Google Shape;413;g3305a96a367_0_32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9 (Midterm Review)</a:t>
            </a:r>
            <a:endParaRPr/>
          </a:p>
        </p:txBody>
      </p:sp>
      <p:sp>
        <p:nvSpPr>
          <p:cNvPr id="414" name="Google Shape;414;g3305a96a367_0_329"/>
          <p:cNvSpPr txBox="1"/>
          <p:nvPr>
            <p:ph idx="1" type="body"/>
          </p:nvPr>
        </p:nvSpPr>
        <p:spPr>
          <a:xfrm>
            <a:off x="311700" y="883266"/>
            <a:ext cx="8520600" cy="1871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rPr lang="en-US" sz="1600"/>
              <a:t>The space shuttle has 6 O-rings: these were involved in the Challenger disaster. When the</a:t>
            </a:r>
            <a:endParaRPr/>
          </a:p>
          <a:p>
            <a:pPr indent="0" lvl="0" marL="0" rtl="0" algn="l">
              <a:lnSpc>
                <a:spcPct val="115000"/>
              </a:lnSpc>
              <a:spcBef>
                <a:spcPts val="0"/>
              </a:spcBef>
              <a:spcAft>
                <a:spcPts val="0"/>
              </a:spcAft>
              <a:buSzPts val="1600"/>
              <a:buNone/>
            </a:pPr>
            <a:r>
              <a:rPr lang="en-US" sz="1600"/>
              <a:t>space shuttle is launched, each O-ring has a probability of failure of 0.0137, independent of</a:t>
            </a:r>
            <a:endParaRPr/>
          </a:p>
          <a:p>
            <a:pPr indent="0" lvl="0" marL="0" rtl="0" algn="l">
              <a:lnSpc>
                <a:spcPct val="115000"/>
              </a:lnSpc>
              <a:spcBef>
                <a:spcPts val="0"/>
              </a:spcBef>
              <a:spcAft>
                <a:spcPts val="0"/>
              </a:spcAft>
              <a:buSzPts val="1600"/>
              <a:buNone/>
            </a:pPr>
            <a:r>
              <a:rPr lang="en-US" sz="1600"/>
              <a:t>whether other O-rings fail.</a:t>
            </a:r>
            <a:endParaRPr/>
          </a:p>
          <a:p>
            <a:pPr indent="0" lvl="0" marL="0" rtl="0" algn="l">
              <a:lnSpc>
                <a:spcPct val="115000"/>
              </a:lnSpc>
              <a:spcBef>
                <a:spcPts val="0"/>
              </a:spcBef>
              <a:spcAft>
                <a:spcPts val="0"/>
              </a:spcAft>
              <a:buSzPts val="1600"/>
              <a:buNone/>
            </a:pPr>
            <a:r>
              <a:t/>
            </a:r>
            <a:endParaRPr sz="1600"/>
          </a:p>
          <a:p>
            <a:pPr indent="0" lvl="0" marL="0" rtl="0" algn="l">
              <a:lnSpc>
                <a:spcPct val="115000"/>
              </a:lnSpc>
              <a:spcBef>
                <a:spcPts val="0"/>
              </a:spcBef>
              <a:spcAft>
                <a:spcPts val="0"/>
              </a:spcAft>
              <a:buSzPts val="1600"/>
              <a:buNone/>
            </a:pPr>
            <a:r>
              <a:rPr lang="en-US" sz="1600"/>
              <a:t>(b) What is the probability that no O-ring fails during 24 launches?</a:t>
            </a:r>
            <a:endParaRPr/>
          </a:p>
        </p:txBody>
      </p:sp>
      <p:sp>
        <p:nvSpPr>
          <p:cNvPr id="415" name="Google Shape;415;g3305a96a367_0_329"/>
          <p:cNvSpPr txBox="1"/>
          <p:nvPr/>
        </p:nvSpPr>
        <p:spPr>
          <a:xfrm>
            <a:off x="749808" y="4452777"/>
            <a:ext cx="76443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9" name="Shape 419"/>
        <p:cNvGrpSpPr/>
        <p:nvPr/>
      </p:nvGrpSpPr>
      <p:grpSpPr>
        <a:xfrm>
          <a:off x="0" y="0"/>
          <a:ext cx="0" cy="0"/>
          <a:chOff x="0" y="0"/>
          <a:chExt cx="0" cy="0"/>
        </a:xfrm>
      </p:grpSpPr>
      <p:sp>
        <p:nvSpPr>
          <p:cNvPr id="420" name="Google Shape;420;g3305a96a367_0_33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9 (Midterm Review)</a:t>
            </a:r>
            <a:endParaRPr/>
          </a:p>
        </p:txBody>
      </p:sp>
      <p:sp>
        <p:nvSpPr>
          <p:cNvPr id="421" name="Google Shape;421;g3305a96a367_0_335"/>
          <p:cNvSpPr txBox="1"/>
          <p:nvPr/>
        </p:nvSpPr>
        <p:spPr>
          <a:xfrm>
            <a:off x="311700" y="2809135"/>
            <a:ext cx="8520600" cy="4617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22" name="Google Shape;422;g3305a96a367_0_335"/>
          <p:cNvSpPr txBox="1"/>
          <p:nvPr/>
        </p:nvSpPr>
        <p:spPr>
          <a:xfrm>
            <a:off x="311700" y="1001915"/>
            <a:ext cx="8520600" cy="18717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The space shuttle has 6 O-rings: these were involved in the Challenger disaster. When the</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space shuttle is launched, each O-ring has a probability of failure of 0.0137, independent of</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whether other O-rings fail.</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t/>
            </a:r>
            <a:endParaRPr b="0" i="0" sz="16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(b) What is the probability that no O-ring fails during 24 launches?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6" name="Shape 426"/>
        <p:cNvGrpSpPr/>
        <p:nvPr/>
      </p:nvGrpSpPr>
      <p:grpSpPr>
        <a:xfrm>
          <a:off x="0" y="0"/>
          <a:ext cx="0" cy="0"/>
          <a:chOff x="0" y="0"/>
          <a:chExt cx="0" cy="0"/>
        </a:xfrm>
      </p:grpSpPr>
      <p:sp>
        <p:nvSpPr>
          <p:cNvPr id="427" name="Google Shape;427;g3305a96a367_0_341"/>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7 (Midterm review)</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1" name="Shape 431"/>
        <p:cNvGrpSpPr/>
        <p:nvPr/>
      </p:nvGrpSpPr>
      <p:grpSpPr>
        <a:xfrm>
          <a:off x="0" y="0"/>
          <a:ext cx="0" cy="0"/>
          <a:chOff x="0" y="0"/>
          <a:chExt cx="0" cy="0"/>
        </a:xfrm>
      </p:grpSpPr>
      <p:sp>
        <p:nvSpPr>
          <p:cNvPr id="432" name="Google Shape;432;g3305a96a367_0_34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7 (Midterm Review)</a:t>
            </a:r>
            <a:endParaRPr/>
          </a:p>
        </p:txBody>
      </p:sp>
      <p:sp>
        <p:nvSpPr>
          <p:cNvPr id="433" name="Google Shape;433;g3305a96a367_0_345"/>
          <p:cNvSpPr txBox="1"/>
          <p:nvPr>
            <p:ph idx="1" type="body"/>
          </p:nvPr>
        </p:nvSpPr>
        <p:spPr>
          <a:xfrm>
            <a:off x="311700" y="883266"/>
            <a:ext cx="8520600" cy="1871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600"/>
              <a:buNone/>
            </a:pPr>
            <a:r>
              <a:rPr lang="en-US" sz="1600"/>
              <a:t>You are trying to diagnose the probability that a patient with a positive blood sugar test</a:t>
            </a:r>
            <a:endParaRPr/>
          </a:p>
          <a:p>
            <a:pPr indent="0" lvl="0" marL="0" rtl="0" algn="l">
              <a:lnSpc>
                <a:spcPct val="115000"/>
              </a:lnSpc>
              <a:spcBef>
                <a:spcPts val="0"/>
              </a:spcBef>
              <a:spcAft>
                <a:spcPts val="0"/>
              </a:spcAft>
              <a:buSzPts val="1600"/>
              <a:buNone/>
            </a:pPr>
            <a:r>
              <a:rPr lang="en-US" sz="1600"/>
              <a:t>result has diabetes, even though she is in a low-risk group. The probability of a woman in</a:t>
            </a:r>
            <a:endParaRPr/>
          </a:p>
          <a:p>
            <a:pPr indent="0" lvl="0" marL="0" rtl="0" algn="l">
              <a:lnSpc>
                <a:spcPct val="115000"/>
              </a:lnSpc>
              <a:spcBef>
                <a:spcPts val="0"/>
              </a:spcBef>
              <a:spcAft>
                <a:spcPts val="0"/>
              </a:spcAft>
              <a:buSzPts val="1600"/>
              <a:buNone/>
            </a:pPr>
            <a:r>
              <a:rPr lang="en-US" sz="1600"/>
              <a:t>this group having diabetes is 0.8%. 90% of women with diabetes will test positive in the blood</a:t>
            </a:r>
            <a:r>
              <a:rPr lang="en-US"/>
              <a:t> </a:t>
            </a:r>
            <a:r>
              <a:rPr lang="en-US" sz="1600"/>
              <a:t>sugar test. 7% of women without diabetes will test positive in the blood sugar test. Your</a:t>
            </a:r>
            <a:r>
              <a:rPr lang="en-US"/>
              <a:t> </a:t>
            </a:r>
            <a:r>
              <a:rPr lang="en-US" sz="1600"/>
              <a:t>patient tests positive in the blood sugar test. What is the probability that she has diabetes?</a:t>
            </a:r>
            <a:endParaRPr/>
          </a:p>
        </p:txBody>
      </p:sp>
      <p:sp>
        <p:nvSpPr>
          <p:cNvPr id="434" name="Google Shape;434;g3305a96a367_0_345"/>
          <p:cNvSpPr txBox="1"/>
          <p:nvPr/>
        </p:nvSpPr>
        <p:spPr>
          <a:xfrm>
            <a:off x="749808" y="4452777"/>
            <a:ext cx="76443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Review of Main Concepts</a:t>
            </a:r>
            <a:endParaRPr/>
          </a:p>
        </p:txBody>
      </p:sp>
      <p:sp>
        <p:nvSpPr>
          <p:cNvPr id="93" name="Google Shape;93;p7"/>
          <p:cNvSpPr txBox="1"/>
          <p:nvPr>
            <p:ph idx="1" type="body"/>
          </p:nvPr>
        </p:nvSpPr>
        <p:spPr>
          <a:xfrm>
            <a:off x="311700" y="883266"/>
            <a:ext cx="8520600" cy="4260233"/>
          </a:xfrm>
          <a:prstGeom prst="rect">
            <a:avLst/>
          </a:prstGeom>
          <a:blipFill rotWithShape="1">
            <a:blip r:embed="rId3">
              <a:alphaModFix/>
            </a:blip>
            <a:stretch>
              <a:fillRect b="0" l="0" r="-569"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8" name="Shape 438"/>
        <p:cNvGrpSpPr/>
        <p:nvPr/>
      </p:nvGrpSpPr>
      <p:grpSpPr>
        <a:xfrm>
          <a:off x="0" y="0"/>
          <a:ext cx="0" cy="0"/>
          <a:chOff x="0" y="0"/>
          <a:chExt cx="0" cy="0"/>
        </a:xfrm>
      </p:grpSpPr>
      <p:sp>
        <p:nvSpPr>
          <p:cNvPr id="439" name="Google Shape;439;g3305a96a367_0_35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7 (Midterm Review)</a:t>
            </a:r>
            <a:endParaRPr/>
          </a:p>
        </p:txBody>
      </p:sp>
      <p:sp>
        <p:nvSpPr>
          <p:cNvPr id="440" name="Google Shape;440;g3305a96a367_0_351"/>
          <p:cNvSpPr txBox="1"/>
          <p:nvPr/>
        </p:nvSpPr>
        <p:spPr>
          <a:xfrm>
            <a:off x="311700" y="2809135"/>
            <a:ext cx="8520600" cy="1332600"/>
          </a:xfrm>
          <a:prstGeom prst="rect">
            <a:avLst/>
          </a:prstGeom>
          <a:blipFill rotWithShape="1">
            <a:blip r:embed="rId3">
              <a:alphaModFix/>
            </a:blip>
            <a:stretch>
              <a:fillRect b="0" l="-567"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41" name="Google Shape;441;g3305a96a367_0_351"/>
          <p:cNvSpPr txBox="1"/>
          <p:nvPr>
            <p:ph idx="1" type="body"/>
          </p:nvPr>
        </p:nvSpPr>
        <p:spPr>
          <a:xfrm>
            <a:off x="311700" y="883266"/>
            <a:ext cx="8520600" cy="1871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600"/>
              <a:buNone/>
            </a:pPr>
            <a:r>
              <a:rPr lang="en-US" sz="1600"/>
              <a:t>You are trying to diagnose the probability that a patient with a positive blood sugar test</a:t>
            </a:r>
            <a:endParaRPr/>
          </a:p>
          <a:p>
            <a:pPr indent="0" lvl="0" marL="0" rtl="0" algn="l">
              <a:lnSpc>
                <a:spcPct val="115000"/>
              </a:lnSpc>
              <a:spcBef>
                <a:spcPts val="0"/>
              </a:spcBef>
              <a:spcAft>
                <a:spcPts val="0"/>
              </a:spcAft>
              <a:buSzPts val="1600"/>
              <a:buNone/>
            </a:pPr>
            <a:r>
              <a:rPr lang="en-US" sz="1600"/>
              <a:t>result has diabetes, even though she is in a low-risk group. The probability of a woman in</a:t>
            </a:r>
            <a:endParaRPr/>
          </a:p>
          <a:p>
            <a:pPr indent="0" lvl="0" marL="0" rtl="0" algn="l">
              <a:lnSpc>
                <a:spcPct val="115000"/>
              </a:lnSpc>
              <a:spcBef>
                <a:spcPts val="0"/>
              </a:spcBef>
              <a:spcAft>
                <a:spcPts val="0"/>
              </a:spcAft>
              <a:buSzPts val="1600"/>
              <a:buNone/>
            </a:pPr>
            <a:r>
              <a:rPr lang="en-US" sz="1600"/>
              <a:t>this group having diabetes is 0.8%. 90% of women with diabetes will test positive in the blood</a:t>
            </a:r>
            <a:r>
              <a:rPr lang="en-US"/>
              <a:t> </a:t>
            </a:r>
            <a:r>
              <a:rPr lang="en-US" sz="1600"/>
              <a:t>sugar test. 7% of women without diabetes will test positive in the blood sugar test. Your</a:t>
            </a:r>
            <a:r>
              <a:rPr lang="en-US"/>
              <a:t> </a:t>
            </a:r>
            <a:r>
              <a:rPr lang="en-US" sz="1600"/>
              <a:t>patient tests positive in the blood sugar test. What is the probability that she has diabetes?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5" name="Shape 445"/>
        <p:cNvGrpSpPr/>
        <p:nvPr/>
      </p:nvGrpSpPr>
      <p:grpSpPr>
        <a:xfrm>
          <a:off x="0" y="0"/>
          <a:ext cx="0" cy="0"/>
          <a:chOff x="0" y="0"/>
          <a:chExt cx="0" cy="0"/>
        </a:xfrm>
      </p:grpSpPr>
      <p:sp>
        <p:nvSpPr>
          <p:cNvPr id="446" name="Google Shape;446;g3305a96a367_0_357"/>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1 (Midterm review)</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0" name="Shape 450"/>
        <p:cNvGrpSpPr/>
        <p:nvPr/>
      </p:nvGrpSpPr>
      <p:grpSpPr>
        <a:xfrm>
          <a:off x="0" y="0"/>
          <a:ext cx="0" cy="0"/>
          <a:chOff x="0" y="0"/>
          <a:chExt cx="0" cy="0"/>
        </a:xfrm>
      </p:grpSpPr>
      <p:sp>
        <p:nvSpPr>
          <p:cNvPr id="451" name="Google Shape;451;g3305a96a367_0_36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452" name="Google Shape;452;g3305a96a367_0_361"/>
          <p:cNvSpPr txBox="1"/>
          <p:nvPr>
            <p:ph idx="1" type="body"/>
          </p:nvPr>
        </p:nvSpPr>
        <p:spPr>
          <a:xfrm>
            <a:off x="311700" y="883266"/>
            <a:ext cx="8520600" cy="3685500"/>
          </a:xfrm>
          <a:prstGeom prst="rect">
            <a:avLst/>
          </a:prstGeom>
          <a:blipFill rotWithShape="1">
            <a:blip r:embed="rId3">
              <a:alphaModFix/>
            </a:blip>
            <a:stretch>
              <a:fillRect b="0" l="-427"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453" name="Google Shape;453;g3305a96a367_0_361"/>
          <p:cNvSpPr txBox="1"/>
          <p:nvPr/>
        </p:nvSpPr>
        <p:spPr>
          <a:xfrm>
            <a:off x="749808" y="4452777"/>
            <a:ext cx="76443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7" name="Shape 457"/>
        <p:cNvGrpSpPr/>
        <p:nvPr/>
      </p:nvGrpSpPr>
      <p:grpSpPr>
        <a:xfrm>
          <a:off x="0" y="0"/>
          <a:ext cx="0" cy="0"/>
          <a:chOff x="0" y="0"/>
          <a:chExt cx="0" cy="0"/>
        </a:xfrm>
      </p:grpSpPr>
      <p:sp>
        <p:nvSpPr>
          <p:cNvPr id="458" name="Google Shape;458;g3305a96a367_0_36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459" name="Google Shape;459;g3305a96a367_0_367"/>
          <p:cNvSpPr txBox="1"/>
          <p:nvPr>
            <p:ph idx="1" type="body"/>
          </p:nvPr>
        </p:nvSpPr>
        <p:spPr>
          <a:xfrm>
            <a:off x="311700" y="883266"/>
            <a:ext cx="8520600" cy="3685500"/>
          </a:xfrm>
          <a:prstGeom prst="rect">
            <a:avLst/>
          </a:prstGeom>
          <a:blipFill rotWithShape="1">
            <a:blip r:embed="rId3">
              <a:alphaModFix/>
            </a:blip>
            <a:stretch>
              <a:fillRect b="0" l="-427"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3" name="Shape 463"/>
        <p:cNvGrpSpPr/>
        <p:nvPr/>
      </p:nvGrpSpPr>
      <p:grpSpPr>
        <a:xfrm>
          <a:off x="0" y="0"/>
          <a:ext cx="0" cy="0"/>
          <a:chOff x="0" y="0"/>
          <a:chExt cx="0" cy="0"/>
        </a:xfrm>
      </p:grpSpPr>
      <p:sp>
        <p:nvSpPr>
          <p:cNvPr id="464" name="Google Shape;464;g3305a96a367_0_37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465" name="Google Shape;465;g3305a96a367_0_372"/>
          <p:cNvSpPr txBox="1"/>
          <p:nvPr>
            <p:ph idx="1" type="body"/>
          </p:nvPr>
        </p:nvSpPr>
        <p:spPr>
          <a:xfrm>
            <a:off x="311700" y="883266"/>
            <a:ext cx="8520600" cy="3685500"/>
          </a:xfrm>
          <a:prstGeom prst="rect">
            <a:avLst/>
          </a:prstGeom>
          <a:blipFill rotWithShape="1">
            <a:blip r:embed="rId3">
              <a:alphaModFix/>
            </a:blip>
            <a:stretch>
              <a:fillRect b="0" l="-427"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466" name="Google Shape;466;g3305a96a367_0_372"/>
          <p:cNvSpPr txBox="1"/>
          <p:nvPr/>
        </p:nvSpPr>
        <p:spPr>
          <a:xfrm>
            <a:off x="311700" y="2340932"/>
            <a:ext cx="8520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False</a:t>
            </a:r>
            <a:endParaRPr b="0" i="0" sz="1800" u="none" cap="none" strike="noStrike">
              <a:solidFill>
                <a:schemeClr val="lt2"/>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0" name="Shape 470"/>
        <p:cNvGrpSpPr/>
        <p:nvPr/>
      </p:nvGrpSpPr>
      <p:grpSpPr>
        <a:xfrm>
          <a:off x="0" y="0"/>
          <a:ext cx="0" cy="0"/>
          <a:chOff x="0" y="0"/>
          <a:chExt cx="0" cy="0"/>
        </a:xfrm>
      </p:grpSpPr>
      <p:sp>
        <p:nvSpPr>
          <p:cNvPr id="471" name="Google Shape;471;g3305a96a367_0_37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472" name="Google Shape;472;g3305a96a367_0_378"/>
          <p:cNvSpPr txBox="1"/>
          <p:nvPr>
            <p:ph idx="1" type="body"/>
          </p:nvPr>
        </p:nvSpPr>
        <p:spPr>
          <a:xfrm>
            <a:off x="311700" y="883266"/>
            <a:ext cx="8520600" cy="3685500"/>
          </a:xfrm>
          <a:prstGeom prst="rect">
            <a:avLst/>
          </a:prstGeom>
          <a:blipFill rotWithShape="1">
            <a:blip r:embed="rId3">
              <a:alphaModFix/>
            </a:blip>
            <a:stretch>
              <a:fillRect b="0" l="-427"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6" name="Shape 476"/>
        <p:cNvGrpSpPr/>
        <p:nvPr/>
      </p:nvGrpSpPr>
      <p:grpSpPr>
        <a:xfrm>
          <a:off x="0" y="0"/>
          <a:ext cx="0" cy="0"/>
          <a:chOff x="0" y="0"/>
          <a:chExt cx="0" cy="0"/>
        </a:xfrm>
      </p:grpSpPr>
      <p:sp>
        <p:nvSpPr>
          <p:cNvPr id="477" name="Google Shape;477;g3305a96a367_0_38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478" name="Google Shape;478;g3305a96a367_0_383"/>
          <p:cNvSpPr txBox="1"/>
          <p:nvPr>
            <p:ph idx="1" type="body"/>
          </p:nvPr>
        </p:nvSpPr>
        <p:spPr>
          <a:xfrm>
            <a:off x="311700" y="883266"/>
            <a:ext cx="8520600" cy="3685500"/>
          </a:xfrm>
          <a:prstGeom prst="rect">
            <a:avLst/>
          </a:prstGeom>
          <a:blipFill rotWithShape="1">
            <a:blip r:embed="rId3">
              <a:alphaModFix/>
            </a:blip>
            <a:stretch>
              <a:fillRect b="0" l="-427"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479" name="Google Shape;479;g3305a96a367_0_383"/>
          <p:cNvSpPr txBox="1"/>
          <p:nvPr/>
        </p:nvSpPr>
        <p:spPr>
          <a:xfrm>
            <a:off x="311700" y="2340932"/>
            <a:ext cx="8520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False</a:t>
            </a:r>
            <a:endParaRPr b="0" i="0" sz="1800" u="none" cap="none" strike="noStrike">
              <a:solidFill>
                <a:schemeClr val="lt2"/>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3" name="Shape 483"/>
        <p:cNvGrpSpPr/>
        <p:nvPr/>
      </p:nvGrpSpPr>
      <p:grpSpPr>
        <a:xfrm>
          <a:off x="0" y="0"/>
          <a:ext cx="0" cy="0"/>
          <a:chOff x="0" y="0"/>
          <a:chExt cx="0" cy="0"/>
        </a:xfrm>
      </p:grpSpPr>
      <p:sp>
        <p:nvSpPr>
          <p:cNvPr id="484" name="Google Shape;484;g3305a96a367_0_38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485" name="Google Shape;485;g3305a96a367_0_389"/>
          <p:cNvSpPr txBox="1"/>
          <p:nvPr>
            <p:ph idx="1" type="body"/>
          </p:nvPr>
        </p:nvSpPr>
        <p:spPr>
          <a:xfrm>
            <a:off x="311700" y="883266"/>
            <a:ext cx="8520600" cy="3685500"/>
          </a:xfrm>
          <a:prstGeom prst="rect">
            <a:avLst/>
          </a:prstGeom>
          <a:blipFill rotWithShape="1">
            <a:blip r:embed="rId3">
              <a:alphaModFix/>
            </a:blip>
            <a:stretch>
              <a:fillRect b="0" l="-427"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9" name="Shape 489"/>
        <p:cNvGrpSpPr/>
        <p:nvPr/>
      </p:nvGrpSpPr>
      <p:grpSpPr>
        <a:xfrm>
          <a:off x="0" y="0"/>
          <a:ext cx="0" cy="0"/>
          <a:chOff x="0" y="0"/>
          <a:chExt cx="0" cy="0"/>
        </a:xfrm>
      </p:grpSpPr>
      <p:sp>
        <p:nvSpPr>
          <p:cNvPr id="490" name="Google Shape;490;g3305a96a367_0_39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491" name="Google Shape;491;g3305a96a367_0_394"/>
          <p:cNvSpPr txBox="1"/>
          <p:nvPr>
            <p:ph idx="1" type="body"/>
          </p:nvPr>
        </p:nvSpPr>
        <p:spPr>
          <a:xfrm>
            <a:off x="311700" y="883266"/>
            <a:ext cx="8520600" cy="3685500"/>
          </a:xfrm>
          <a:prstGeom prst="rect">
            <a:avLst/>
          </a:prstGeom>
          <a:blipFill rotWithShape="1">
            <a:blip r:embed="rId3">
              <a:alphaModFix/>
            </a:blip>
            <a:stretch>
              <a:fillRect b="0" l="-427"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492" name="Google Shape;492;g3305a96a367_0_394"/>
          <p:cNvSpPr txBox="1"/>
          <p:nvPr/>
        </p:nvSpPr>
        <p:spPr>
          <a:xfrm>
            <a:off x="311700" y="2340932"/>
            <a:ext cx="8520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False</a:t>
            </a:r>
            <a:endParaRPr b="0" i="0" sz="1800" u="none" cap="none" strike="noStrike">
              <a:solidFill>
                <a:schemeClr val="lt2"/>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6" name="Shape 496"/>
        <p:cNvGrpSpPr/>
        <p:nvPr/>
      </p:nvGrpSpPr>
      <p:grpSpPr>
        <a:xfrm>
          <a:off x="0" y="0"/>
          <a:ext cx="0" cy="0"/>
          <a:chOff x="0" y="0"/>
          <a:chExt cx="0" cy="0"/>
        </a:xfrm>
      </p:grpSpPr>
      <p:sp>
        <p:nvSpPr>
          <p:cNvPr id="497" name="Google Shape;497;g3305a96a367_0_40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498" name="Google Shape;498;g3305a96a367_0_400"/>
          <p:cNvSpPr txBox="1"/>
          <p:nvPr>
            <p:ph idx="1" type="body"/>
          </p:nvPr>
        </p:nvSpPr>
        <p:spPr>
          <a:xfrm>
            <a:off x="311700" y="883266"/>
            <a:ext cx="8520600" cy="3685500"/>
          </a:xfrm>
          <a:prstGeom prst="rect">
            <a:avLst/>
          </a:prstGeom>
          <a:blipFill rotWithShape="1">
            <a:blip r:embed="rId3">
              <a:alphaModFix/>
            </a:blip>
            <a:stretch>
              <a:fillRect b="0" l="-427"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Review of Main Concepts</a:t>
            </a:r>
            <a:endParaRPr/>
          </a:p>
        </p:txBody>
      </p:sp>
      <p:sp>
        <p:nvSpPr>
          <p:cNvPr id="99" name="Google Shape;99;p8"/>
          <p:cNvSpPr txBox="1"/>
          <p:nvPr>
            <p:ph idx="1" type="body"/>
          </p:nvPr>
        </p:nvSpPr>
        <p:spPr>
          <a:xfrm>
            <a:off x="311700" y="883266"/>
            <a:ext cx="8520600" cy="4260233"/>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2" name="Shape 502"/>
        <p:cNvGrpSpPr/>
        <p:nvPr/>
      </p:nvGrpSpPr>
      <p:grpSpPr>
        <a:xfrm>
          <a:off x="0" y="0"/>
          <a:ext cx="0" cy="0"/>
          <a:chOff x="0" y="0"/>
          <a:chExt cx="0" cy="0"/>
        </a:xfrm>
      </p:grpSpPr>
      <p:sp>
        <p:nvSpPr>
          <p:cNvPr id="503" name="Google Shape;503;g3305a96a367_0_40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504" name="Google Shape;504;g3305a96a367_0_405"/>
          <p:cNvSpPr txBox="1"/>
          <p:nvPr>
            <p:ph idx="1" type="body"/>
          </p:nvPr>
        </p:nvSpPr>
        <p:spPr>
          <a:xfrm>
            <a:off x="311700" y="883266"/>
            <a:ext cx="8520600" cy="3685500"/>
          </a:xfrm>
          <a:prstGeom prst="rect">
            <a:avLst/>
          </a:prstGeom>
          <a:blipFill rotWithShape="1">
            <a:blip r:embed="rId3">
              <a:alphaModFix/>
            </a:blip>
            <a:stretch>
              <a:fillRect b="0" l="-427"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505" name="Google Shape;505;g3305a96a367_0_405"/>
          <p:cNvSpPr txBox="1"/>
          <p:nvPr/>
        </p:nvSpPr>
        <p:spPr>
          <a:xfrm>
            <a:off x="311700" y="2304480"/>
            <a:ext cx="8520600" cy="461700"/>
          </a:xfrm>
          <a:prstGeom prst="rect">
            <a:avLst/>
          </a:prstGeom>
          <a:blipFill rotWithShape="1">
            <a:blip r:embed="rId4">
              <a:alphaModFix/>
            </a:blip>
            <a:stretch>
              <a:fillRect b="-10515" l="-567"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9" name="Shape 509"/>
        <p:cNvGrpSpPr/>
        <p:nvPr/>
      </p:nvGrpSpPr>
      <p:grpSpPr>
        <a:xfrm>
          <a:off x="0" y="0"/>
          <a:ext cx="0" cy="0"/>
          <a:chOff x="0" y="0"/>
          <a:chExt cx="0" cy="0"/>
        </a:xfrm>
      </p:grpSpPr>
      <p:sp>
        <p:nvSpPr>
          <p:cNvPr id="510" name="Google Shape;510;g3305a96a367_0_411"/>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2 (Midterm review)</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4" name="Shape 514"/>
        <p:cNvGrpSpPr/>
        <p:nvPr/>
      </p:nvGrpSpPr>
      <p:grpSpPr>
        <a:xfrm>
          <a:off x="0" y="0"/>
          <a:ext cx="0" cy="0"/>
          <a:chOff x="0" y="0"/>
          <a:chExt cx="0" cy="0"/>
        </a:xfrm>
      </p:grpSpPr>
      <p:sp>
        <p:nvSpPr>
          <p:cNvPr id="515" name="Google Shape;515;g3305a96a367_0_41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2</a:t>
            </a:r>
            <a:endParaRPr/>
          </a:p>
        </p:txBody>
      </p:sp>
      <p:sp>
        <p:nvSpPr>
          <p:cNvPr id="516" name="Google Shape;516;g3305a96a367_0_415"/>
          <p:cNvSpPr txBox="1"/>
          <p:nvPr>
            <p:ph idx="1" type="body"/>
          </p:nvPr>
        </p:nvSpPr>
        <p:spPr>
          <a:xfrm>
            <a:off x="311700" y="883266"/>
            <a:ext cx="8520600" cy="3685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rPr lang="en-US" sz="1600"/>
              <a:t>Given any set of 18 integers, show that one may always choose two of them so that their difference is divisible by 17.</a:t>
            </a:r>
            <a:endParaRPr/>
          </a:p>
        </p:txBody>
      </p:sp>
      <p:sp>
        <p:nvSpPr>
          <p:cNvPr id="517" name="Google Shape;517;g3305a96a367_0_415"/>
          <p:cNvSpPr txBox="1"/>
          <p:nvPr/>
        </p:nvSpPr>
        <p:spPr>
          <a:xfrm>
            <a:off x="749808" y="4452777"/>
            <a:ext cx="76443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1" name="Shape 521"/>
        <p:cNvGrpSpPr/>
        <p:nvPr/>
      </p:nvGrpSpPr>
      <p:grpSpPr>
        <a:xfrm>
          <a:off x="0" y="0"/>
          <a:ext cx="0" cy="0"/>
          <a:chOff x="0" y="0"/>
          <a:chExt cx="0" cy="0"/>
        </a:xfrm>
      </p:grpSpPr>
      <p:sp>
        <p:nvSpPr>
          <p:cNvPr id="522" name="Google Shape;522;g3305a96a367_0_42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2</a:t>
            </a:r>
            <a:endParaRPr/>
          </a:p>
        </p:txBody>
      </p:sp>
      <p:sp>
        <p:nvSpPr>
          <p:cNvPr id="523" name="Google Shape;523;g3305a96a367_0_421"/>
          <p:cNvSpPr txBox="1"/>
          <p:nvPr>
            <p:ph idx="1" type="body"/>
          </p:nvPr>
        </p:nvSpPr>
        <p:spPr>
          <a:xfrm>
            <a:off x="311700" y="883266"/>
            <a:ext cx="8520600" cy="3685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rPr lang="en-US" sz="1600"/>
              <a:t>Given any set of 18 integers, show that one may always choose two of them so that their difference is divisible by 17.</a:t>
            </a:r>
            <a:endParaRPr/>
          </a:p>
        </p:txBody>
      </p:sp>
      <p:sp>
        <p:nvSpPr>
          <p:cNvPr id="524" name="Google Shape;524;g3305a96a367_0_421"/>
          <p:cNvSpPr txBox="1"/>
          <p:nvPr/>
        </p:nvSpPr>
        <p:spPr>
          <a:xfrm>
            <a:off x="311700" y="1664657"/>
            <a:ext cx="8520600" cy="738600"/>
          </a:xfrm>
          <a:prstGeom prst="rect">
            <a:avLst/>
          </a:prstGeom>
          <a:blipFill rotWithShape="1">
            <a:blip r:embed="rId3">
              <a:alphaModFix/>
            </a:blip>
            <a:stretch>
              <a:fillRect b="-6606" l="-566" r="-49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8" name="Shape 528"/>
        <p:cNvGrpSpPr/>
        <p:nvPr/>
      </p:nvGrpSpPr>
      <p:grpSpPr>
        <a:xfrm>
          <a:off x="0" y="0"/>
          <a:ext cx="0" cy="0"/>
          <a:chOff x="0" y="0"/>
          <a:chExt cx="0" cy="0"/>
        </a:xfrm>
      </p:grpSpPr>
      <p:sp>
        <p:nvSpPr>
          <p:cNvPr id="529" name="Google Shape;529;g3305a96a367_0_427"/>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4 (Midterm Review)</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3" name="Shape 533"/>
        <p:cNvGrpSpPr/>
        <p:nvPr/>
      </p:nvGrpSpPr>
      <p:grpSpPr>
        <a:xfrm>
          <a:off x="0" y="0"/>
          <a:ext cx="0" cy="0"/>
          <a:chOff x="0" y="0"/>
          <a:chExt cx="0" cy="0"/>
        </a:xfrm>
      </p:grpSpPr>
      <p:sp>
        <p:nvSpPr>
          <p:cNvPr id="534" name="Google Shape;534;g3305a96a367_0_43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a:t>
            </a:r>
            <a:endParaRPr/>
          </a:p>
        </p:txBody>
      </p:sp>
      <p:sp>
        <p:nvSpPr>
          <p:cNvPr id="535" name="Google Shape;535;g3305a96a367_0_431"/>
          <p:cNvSpPr txBox="1"/>
          <p:nvPr>
            <p:ph idx="1" type="body"/>
          </p:nvPr>
        </p:nvSpPr>
        <p:spPr>
          <a:xfrm>
            <a:off x="311700" y="883266"/>
            <a:ext cx="8520600" cy="3685500"/>
          </a:xfrm>
          <a:prstGeom prst="rect">
            <a:avLst/>
          </a:prstGeom>
          <a:blipFill rotWithShape="1">
            <a:blip r:embed="rId3">
              <a:alphaModFix/>
            </a:blip>
            <a:stretch>
              <a:fillRect b="0" l="-355"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536" name="Google Shape;536;g3305a96a367_0_431"/>
          <p:cNvSpPr txBox="1"/>
          <p:nvPr/>
        </p:nvSpPr>
        <p:spPr>
          <a:xfrm>
            <a:off x="749808" y="4452777"/>
            <a:ext cx="76443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0" name="Shape 540"/>
        <p:cNvGrpSpPr/>
        <p:nvPr/>
      </p:nvGrpSpPr>
      <p:grpSpPr>
        <a:xfrm>
          <a:off x="0" y="0"/>
          <a:ext cx="0" cy="0"/>
          <a:chOff x="0" y="0"/>
          <a:chExt cx="0" cy="0"/>
        </a:xfrm>
      </p:grpSpPr>
      <p:sp>
        <p:nvSpPr>
          <p:cNvPr id="541" name="Google Shape;541;g3305a96a367_0_43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a:t>
            </a:r>
            <a:endParaRPr/>
          </a:p>
        </p:txBody>
      </p:sp>
      <p:sp>
        <p:nvSpPr>
          <p:cNvPr id="542" name="Google Shape;542;g3305a96a367_0_437"/>
          <p:cNvSpPr txBox="1"/>
          <p:nvPr>
            <p:ph idx="1" type="body"/>
          </p:nvPr>
        </p:nvSpPr>
        <p:spPr>
          <a:xfrm>
            <a:off x="311700" y="883266"/>
            <a:ext cx="8520600" cy="3685500"/>
          </a:xfrm>
          <a:prstGeom prst="rect">
            <a:avLst/>
          </a:prstGeom>
          <a:blipFill rotWithShape="1">
            <a:blip r:embed="rId3">
              <a:alphaModFix/>
            </a:blip>
            <a:stretch>
              <a:fillRect b="0" l="-355"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543" name="Google Shape;543;g3305a96a367_0_437"/>
          <p:cNvSpPr txBox="1"/>
          <p:nvPr/>
        </p:nvSpPr>
        <p:spPr>
          <a:xfrm>
            <a:off x="258691" y="2033618"/>
            <a:ext cx="8520600" cy="2677500"/>
          </a:xfrm>
          <a:prstGeom prst="rect">
            <a:avLst/>
          </a:prstGeom>
          <a:blipFill rotWithShape="1">
            <a:blip r:embed="rId4">
              <a:alphaModFix/>
            </a:blip>
            <a:stretch>
              <a:fillRect b="0" l="-567"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21"/>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3 – Create the distribution</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2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3 – Create the distribution</a:t>
            </a:r>
            <a:endParaRPr/>
          </a:p>
        </p:txBody>
      </p:sp>
      <p:sp>
        <p:nvSpPr>
          <p:cNvPr id="554" name="Google Shape;554;p22"/>
          <p:cNvSpPr txBox="1"/>
          <p:nvPr>
            <p:ph idx="1" type="body"/>
          </p:nvPr>
        </p:nvSpPr>
        <p:spPr>
          <a:xfrm>
            <a:off x="311700" y="883266"/>
            <a:ext cx="8520600" cy="3685500"/>
          </a:xfrm>
          <a:prstGeom prst="rect">
            <a:avLst/>
          </a:prstGeom>
          <a:blipFill rotWithShape="1">
            <a:blip r:embed="rId3">
              <a:alphaModFix/>
            </a:blip>
            <a:stretch>
              <a:fillRect b="0" l="-297"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
        <p:nvSpPr>
          <p:cNvPr id="555" name="Google Shape;555;p22"/>
          <p:cNvSpPr txBox="1"/>
          <p:nvPr/>
        </p:nvSpPr>
        <p:spPr>
          <a:xfrm>
            <a:off x="749808" y="4452777"/>
            <a:ext cx="7644300" cy="430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2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3 – Create the distribution</a:t>
            </a:r>
            <a:endParaRPr/>
          </a:p>
        </p:txBody>
      </p:sp>
      <p:sp>
        <p:nvSpPr>
          <p:cNvPr id="561" name="Google Shape;561;p23"/>
          <p:cNvSpPr txBox="1"/>
          <p:nvPr>
            <p:ph idx="1" type="body"/>
          </p:nvPr>
        </p:nvSpPr>
        <p:spPr>
          <a:xfrm>
            <a:off x="311700" y="883266"/>
            <a:ext cx="8733000" cy="4162500"/>
          </a:xfrm>
          <a:prstGeom prst="rect">
            <a:avLst/>
          </a:prstGeom>
          <a:blipFill rotWithShape="1">
            <a:blip r:embed="rId3">
              <a:alphaModFix/>
            </a:blip>
            <a:stretch>
              <a:fillRect b="-13975" l="-286" r="0" t="-12155"/>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3bd659c9718_2_0"/>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1 – Content Review</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2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3 – Create the distribution</a:t>
            </a:r>
            <a:endParaRPr/>
          </a:p>
        </p:txBody>
      </p:sp>
      <p:sp>
        <p:nvSpPr>
          <p:cNvPr id="567" name="Google Shape;567;p24"/>
          <p:cNvSpPr txBox="1"/>
          <p:nvPr>
            <p:ph idx="1" type="body"/>
          </p:nvPr>
        </p:nvSpPr>
        <p:spPr>
          <a:xfrm>
            <a:off x="311700" y="883266"/>
            <a:ext cx="8733000" cy="4162500"/>
          </a:xfrm>
          <a:prstGeom prst="rect">
            <a:avLst/>
          </a:prstGeom>
          <a:blipFill rotWithShape="1">
            <a:blip r:embed="rId3">
              <a:alphaModFix/>
            </a:blip>
            <a:stretch>
              <a:fillRect b="-13975" l="-286" r="0" t="-12155"/>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2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3 – Create the distribution</a:t>
            </a:r>
            <a:endParaRPr/>
          </a:p>
        </p:txBody>
      </p:sp>
      <p:sp>
        <p:nvSpPr>
          <p:cNvPr id="573" name="Google Shape;573;p25"/>
          <p:cNvSpPr txBox="1"/>
          <p:nvPr>
            <p:ph idx="1" type="body"/>
          </p:nvPr>
        </p:nvSpPr>
        <p:spPr>
          <a:xfrm>
            <a:off x="311700" y="883266"/>
            <a:ext cx="8733000" cy="4162500"/>
          </a:xfrm>
          <a:prstGeom prst="rect">
            <a:avLst/>
          </a:prstGeom>
          <a:blipFill rotWithShape="1">
            <a:blip r:embed="rId3">
              <a:alphaModFix/>
            </a:blip>
            <a:stretch>
              <a:fillRect b="-13975" l="-286" r="0" t="-12155"/>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2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3 – Create the distribution</a:t>
            </a:r>
            <a:endParaRPr/>
          </a:p>
        </p:txBody>
      </p:sp>
      <p:sp>
        <p:nvSpPr>
          <p:cNvPr id="579" name="Google Shape;579;p26"/>
          <p:cNvSpPr txBox="1"/>
          <p:nvPr>
            <p:ph idx="1" type="body"/>
          </p:nvPr>
        </p:nvSpPr>
        <p:spPr>
          <a:xfrm>
            <a:off x="311700" y="883266"/>
            <a:ext cx="8733000" cy="4162500"/>
          </a:xfrm>
          <a:prstGeom prst="rect">
            <a:avLst/>
          </a:prstGeom>
          <a:blipFill rotWithShape="1">
            <a:blip r:embed="rId3">
              <a:alphaModFix/>
            </a:blip>
            <a:stretch>
              <a:fillRect b="-13975" l="-286" r="0" t="-12155"/>
            </a:stretch>
          </a:blip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a:t>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2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3 – Create the distribution</a:t>
            </a:r>
            <a:endParaRPr/>
          </a:p>
        </p:txBody>
      </p:sp>
      <p:sp>
        <p:nvSpPr>
          <p:cNvPr id="585" name="Google Shape;585;p27"/>
          <p:cNvSpPr txBox="1"/>
          <p:nvPr>
            <p:ph idx="1" type="body"/>
          </p:nvPr>
        </p:nvSpPr>
        <p:spPr>
          <a:xfrm>
            <a:off x="311700" y="883266"/>
            <a:ext cx="8733000" cy="4162500"/>
          </a:xfrm>
          <a:prstGeom prst="rect">
            <a:avLst/>
          </a:prstGeom>
          <a:blipFill rotWithShape="1">
            <a:blip r:embed="rId3">
              <a:alphaModFix/>
            </a:blip>
            <a:stretch>
              <a:fillRect b="-2126" l="-1885" r="0" t="-15496"/>
            </a:stretch>
          </a:blip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a:t>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2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3 – Create the distribution</a:t>
            </a:r>
            <a:endParaRPr/>
          </a:p>
        </p:txBody>
      </p:sp>
      <p:sp>
        <p:nvSpPr>
          <p:cNvPr id="591" name="Google Shape;591;p28"/>
          <p:cNvSpPr txBox="1"/>
          <p:nvPr>
            <p:ph idx="1" type="body"/>
          </p:nvPr>
        </p:nvSpPr>
        <p:spPr>
          <a:xfrm>
            <a:off x="311700" y="883266"/>
            <a:ext cx="8733000" cy="4162500"/>
          </a:xfrm>
          <a:prstGeom prst="rect">
            <a:avLst/>
          </a:prstGeom>
          <a:blipFill rotWithShape="1">
            <a:blip r:embed="rId3">
              <a:alphaModFix/>
            </a:blip>
            <a:stretch>
              <a:fillRect b="-35853" l="0" r="0" t="-11244"/>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35"/>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That’s All, Folks!</a:t>
            </a:r>
            <a:endParaRPr/>
          </a:p>
        </p:txBody>
      </p:sp>
      <p:sp>
        <p:nvSpPr>
          <p:cNvPr id="597" name="Google Shape;597;p35"/>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p>
            <a:pPr indent="-228600" lvl="0" marL="228600" rtl="0" algn="l">
              <a:lnSpc>
                <a:spcPct val="100000"/>
              </a:lnSpc>
              <a:spcBef>
                <a:spcPts val="0"/>
              </a:spcBef>
              <a:spcAft>
                <a:spcPts val="0"/>
              </a:spcAft>
              <a:buClr>
                <a:schemeClr val="lt1"/>
              </a:buClr>
              <a:buSzPts val="2000"/>
              <a:buNone/>
            </a:pPr>
            <a:r>
              <a:rPr lang="en-US"/>
              <a:t>Thanks for coming to section this week!</a:t>
            </a:r>
            <a:endParaRPr/>
          </a:p>
          <a:p>
            <a:pPr indent="-228600" lvl="0" marL="228600" rtl="0" algn="l">
              <a:lnSpc>
                <a:spcPct val="100000"/>
              </a:lnSpc>
              <a:spcBef>
                <a:spcPts val="0"/>
              </a:spcBef>
              <a:spcAft>
                <a:spcPts val="0"/>
              </a:spcAft>
              <a:buClr>
                <a:schemeClr val="lt1"/>
              </a:buClr>
              <a:buSzPts val="2000"/>
              <a:buNone/>
            </a:pPr>
            <a:r>
              <a:rPr lang="en-US"/>
              <a:t>Any questions?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3bd659c9718_2_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 – Content Review</a:t>
            </a:r>
            <a:endParaRPr/>
          </a:p>
        </p:txBody>
      </p:sp>
      <p:pic>
        <p:nvPicPr>
          <p:cNvPr id="110" name="Google Shape;110;g3bd659c9718_2_4"/>
          <p:cNvPicPr preferRelativeResize="0"/>
          <p:nvPr/>
        </p:nvPicPr>
        <p:blipFill>
          <a:blip r:embed="rId3">
            <a:alphaModFix/>
          </a:blip>
          <a:stretch>
            <a:fillRect/>
          </a:stretch>
        </p:blipFill>
        <p:spPr>
          <a:xfrm>
            <a:off x="217163" y="969800"/>
            <a:ext cx="8709675" cy="2449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Anna Kuznetsova</dc:creator>
</cp:coreProperties>
</file>