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5143500" cx="9144000"/>
  <p:notesSz cx="6858000" cy="9144000"/>
  <p:embeddedFontLst>
    <p:embeddedFont>
      <p:font typeface="Raleway"/>
      <p:regular r:id="rId77"/>
      <p:bold r:id="rId78"/>
      <p:italic r:id="rId79"/>
      <p:boldItalic r:id="rId80"/>
    </p:embeddedFont>
    <p:embeddedFont>
      <p:font typeface="Source Code Pro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85" roundtripDataSignature="AMtx7mjz5y5sNWO+QUwb/QLFFEpr6WZA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38262D-34B6-4A77-B5F1-5B0861354095}">
  <a:tblStyle styleId="{FB38262D-34B6-4A77-B5F1-5B08613540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SourceCodePro-boldItalic.fntdata"/><Relationship Id="rId83" Type="http://schemas.openxmlformats.org/officeDocument/2006/relationships/font" Target="fonts/SourceCodePro-italic.fnt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85" Type="http://customschemas.google.com/relationships/presentationmetadata" Target="metadata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Raleway-boldItalic.fntdata"/><Relationship Id="rId82" Type="http://schemas.openxmlformats.org/officeDocument/2006/relationships/font" Target="fonts/SourceCodePro-bold.fntdata"/><Relationship Id="rId81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Raleway-regular.fntdata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aleway-italic.fntdata"/><Relationship Id="rId34" Type="http://schemas.openxmlformats.org/officeDocument/2006/relationships/slide" Target="slides/slide28.xml"/><Relationship Id="rId78" Type="http://schemas.openxmlformats.org/officeDocument/2006/relationships/font" Target="fonts/Raleway-bold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c60db77e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38c60db77e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e6bd79f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32e6bd79f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e6bd79fb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2e6bd79fb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e6bd79fb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32e6bd79fb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e6bd79fb7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2e6bd79fb7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e6bd79fb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32e6bd79fb7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e6bd79fb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2e6bd79fb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e6bd79fb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32e6bd79fb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e6bd79fb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2e6bd79fb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c60db7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38c60db77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Can someone explain in English what P(X = n) means?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This can also be though of what is the probability of us taking n draws until we have drawn k kit kats from our jar.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Did anyone have any ideas on how to approach this?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What do we know about the nth draw? What candy is that?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Can someone explain what the left side contains?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Can someone explain what the right side contains?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Now that we know the two sides, how can we use counting to figure out the probability of us taking n draws to pick k kitkats?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What will these values be?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What will these values be?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Did anyone have any ideas on how to approach this?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2e6bd79f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32e6bd79fb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c60db77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38c60db77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1" name="Google Shape;421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 random variable is a way to summarize the important (numerical) information from your outcome.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PMF -&gt; I think of it as what is the probability that my outcome is exactly 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CDF -&gt; I think of it as what is the probability that my outcome is x or any value less than it, it will be zero after the min of your range and 1 after the max of you range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Expectation is just the fancy way of thinking about what is the most likely outcome for this event. For example, if you had a 6 sided die, 4 -&gt; 90% others 2%. If you had that die, what would you expect it to land on?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Other things will be covered in later lectures.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4c308e5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394c308e5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6" name="Google Shape;446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2" name="Google Shape;452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8" name="Google Shape;458;p5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4" name="Google Shape;464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c60db77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38c60db77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c60db77e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38c60db77e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c60db77e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38c60db77e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9"/>
          <p:cNvSpPr txBox="1"/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59"/>
          <p:cNvSpPr txBox="1"/>
          <p:nvPr>
            <p:ph idx="1" type="subTitle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6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leway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" name="Google Shape;21;p6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1_Section header 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2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6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62"/>
          <p:cNvSpPr txBox="1"/>
          <p:nvPr>
            <p:ph idx="1" type="subTitle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63"/>
          <p:cNvSpPr txBox="1"/>
          <p:nvPr>
            <p:ph idx="1" type="body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Google Shape;31;p63"/>
          <p:cNvSpPr txBox="1"/>
          <p:nvPr>
            <p:ph idx="2" type="body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" name="Google Shape;34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64"/>
          <p:cNvSpPr txBox="1"/>
          <p:nvPr>
            <p:ph idx="1" type="body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lphaLcParenR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" name="Google Shape;36;p64"/>
          <p:cNvSpPr txBox="1"/>
          <p:nvPr>
            <p:ph idx="2" type="body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" name="Google Shape;40;p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6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6"/>
          <p:cNvSpPr txBox="1"/>
          <p:nvPr>
            <p:ph idx="1" type="body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66"/>
          <p:cNvSpPr txBox="1"/>
          <p:nvPr>
            <p:ph idx="2" type="body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and Text">
  <p:cSld name="Table and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8" name="Google Shape;48;p67"/>
          <p:cNvGraphicFramePr/>
          <p:nvPr/>
        </p:nvGraphicFramePr>
        <p:xfrm>
          <a:off x="312557" y="1863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{FB38262D-34B6-4A77-B5F1-5B0861354095}</a:tableStyleId>
              </a:tblPr>
              <a:tblGrid>
                <a:gridCol w="999750"/>
                <a:gridCol w="999750"/>
                <a:gridCol w="999750"/>
                <a:gridCol w="999750"/>
              </a:tblGrid>
              <a:tr h="4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" name="Google Shape;49;p6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67"/>
          <p:cNvSpPr txBox="1"/>
          <p:nvPr>
            <p:ph idx="1" type="body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7.png"/><Relationship Id="rId4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png"/><Relationship Id="rId4" Type="http://schemas.openxmlformats.org/officeDocument/2006/relationships/image" Target="../media/image7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png"/><Relationship Id="rId4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9.png"/><Relationship Id="rId4" Type="http://schemas.openxmlformats.org/officeDocument/2006/relationships/image" Target="../media/image60.png"/><Relationship Id="rId5" Type="http://schemas.openxmlformats.org/officeDocument/2006/relationships/image" Target="../media/image7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6.png"/><Relationship Id="rId4" Type="http://schemas.openxmlformats.org/officeDocument/2006/relationships/image" Target="../media/image7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CSE 312 Section 4</a:t>
            </a:r>
            <a:endParaRPr/>
          </a:p>
        </p:txBody>
      </p:sp>
      <p:sp>
        <p:nvSpPr>
          <p:cNvPr id="65" name="Google Shape;65;p1"/>
          <p:cNvSpPr txBox="1"/>
          <p:nvPr>
            <p:ph idx="1" type="subTitle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Random Variables and Expectation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c60db77ec_0_47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1 - Bayes’ Rule Practice</a:t>
            </a:r>
            <a:endParaRPr/>
          </a:p>
        </p:txBody>
      </p:sp>
      <p:pic>
        <p:nvPicPr>
          <p:cNvPr id="123" name="Google Shape;123;g38c60db77ec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75" y="883275"/>
            <a:ext cx="8679898" cy="7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8c60db77ec_0_47"/>
          <p:cNvPicPr preferRelativeResize="0"/>
          <p:nvPr/>
        </p:nvPicPr>
        <p:blipFill rotWithShape="1">
          <a:blip r:embed="rId4">
            <a:alphaModFix/>
          </a:blip>
          <a:srcRect b="0" l="0" r="1389" t="0"/>
          <a:stretch/>
        </p:blipFill>
        <p:spPr>
          <a:xfrm>
            <a:off x="152400" y="1751775"/>
            <a:ext cx="8716323" cy="2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Review Questions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e6bd79fb7_0_6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#1</a:t>
            </a:r>
            <a:endParaRPr/>
          </a:p>
        </p:txBody>
      </p:sp>
      <p:pic>
        <p:nvPicPr>
          <p:cNvPr id="135" name="Google Shape;135;g32e6bd79fb7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20825"/>
            <a:ext cx="8839200" cy="213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e6bd79fb7_0_1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#1</a:t>
            </a:r>
            <a:endParaRPr/>
          </a:p>
        </p:txBody>
      </p:sp>
      <p:pic>
        <p:nvPicPr>
          <p:cNvPr id="141" name="Google Shape;141;g32e6bd79fb7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20825"/>
            <a:ext cx="8839200" cy="213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e6bd79fb7_0_1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#2</a:t>
            </a:r>
            <a:endParaRPr/>
          </a:p>
        </p:txBody>
      </p:sp>
      <p:pic>
        <p:nvPicPr>
          <p:cNvPr id="147" name="Google Shape;147;g32e6bd79fb7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20825"/>
            <a:ext cx="8839203" cy="246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e6bd79fb7_0_1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#2</a:t>
            </a:r>
            <a:endParaRPr/>
          </a:p>
        </p:txBody>
      </p:sp>
      <p:pic>
        <p:nvPicPr>
          <p:cNvPr id="153" name="Google Shape;153;g32e6bd79fb7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20825"/>
            <a:ext cx="8839203" cy="246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e6bd79fb7_0_16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#3</a:t>
            </a:r>
            <a:endParaRPr/>
          </a:p>
        </p:txBody>
      </p:sp>
      <p:pic>
        <p:nvPicPr>
          <p:cNvPr id="159" name="Google Shape;159;g32e6bd79fb7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20825"/>
            <a:ext cx="8839203" cy="246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e6bd79fb7_0_16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#3</a:t>
            </a:r>
            <a:endParaRPr/>
          </a:p>
        </p:txBody>
      </p:sp>
      <p:pic>
        <p:nvPicPr>
          <p:cNvPr id="165" name="Google Shape;165;g32e6bd79fb7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20825"/>
            <a:ext cx="8839203" cy="246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e6bd79fb7_0_17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#4</a:t>
            </a:r>
            <a:endParaRPr/>
          </a:p>
        </p:txBody>
      </p:sp>
      <p:pic>
        <p:nvPicPr>
          <p:cNvPr id="171" name="Google Shape;171;g32e6bd79fb7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300" y="1141850"/>
            <a:ext cx="5676499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e6bd79fb7_0_18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Question #4</a:t>
            </a:r>
            <a:endParaRPr/>
          </a:p>
        </p:txBody>
      </p:sp>
      <p:pic>
        <p:nvPicPr>
          <p:cNvPr id="177" name="Google Shape;177;g32e6bd79fb7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325" y="1141850"/>
            <a:ext cx="5676499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sz="2600"/>
              <a:t>Administrivia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c60db77ec_0_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Problem 5 – Kit Kats Again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11700" y="916884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482480" y="4452777"/>
            <a:ext cx="8179039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on finding the range of </a:t>
            </a:r>
            <a:r>
              <a:rPr b="0" i="1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the people around you!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-283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-283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-283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45720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482480" y="4452777"/>
            <a:ext cx="8179039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on finding the PMF of </a:t>
            </a:r>
            <a:r>
              <a:rPr b="0" i="1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the people around you!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116241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Announcements &amp; Reminders</a:t>
            </a:r>
            <a:endParaRPr/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311700" y="739641"/>
            <a:ext cx="85206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HW2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Grades released on gradescope – check your submission to read comments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Regrade requests open ~24 hours after grades are released and close after a week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HW3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Due yesterday, 1/28 @11:59pm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Late deadline Saturday </a:t>
            </a:r>
            <a:r>
              <a:rPr lang="en-US">
                <a:solidFill>
                  <a:schemeClr val="dk2"/>
                </a:solidFill>
              </a:rPr>
              <a:t>1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>
                <a:solidFill>
                  <a:schemeClr val="dk2"/>
                </a:solidFill>
              </a:rPr>
              <a:t>31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@ </a:t>
            </a:r>
            <a:r>
              <a:rPr lang="en-US">
                <a:solidFill>
                  <a:schemeClr val="dk2"/>
                </a:solidFill>
              </a:rPr>
              <a:t>11:59pm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 late days used for HW3 = Max(late days for written, late days for coding)</a:t>
            </a:r>
            <a:endParaRPr/>
          </a:p>
          <a:p>
            <a:pPr indent="-317500" lvl="2" marL="13716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■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you submit one day late for homework but two days late for coding, it counts for two late days total</a:t>
            </a:r>
            <a:endParaRPr>
              <a:solidFill>
                <a:schemeClr val="dk2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50CEA"/>
              </a:buClr>
              <a:buSzPts val="1400"/>
              <a:buNone/>
            </a:pPr>
            <a:r>
              <a:t/>
            </a:r>
            <a:endParaRPr>
              <a:solidFill>
                <a:srgbClr val="D50CEA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HW4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Released on the course website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Due Wednesday </a:t>
            </a:r>
            <a:r>
              <a:rPr lang="en-US">
                <a:solidFill>
                  <a:schemeClr val="dk2"/>
                </a:solidFill>
              </a:rPr>
              <a:t>2</a:t>
            </a:r>
            <a:r>
              <a:rPr lang="en-US">
                <a:solidFill>
                  <a:schemeClr val="dk2"/>
                </a:solidFill>
              </a:rPr>
              <a:t>/4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@ 11:59pm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3619676" y="883266"/>
            <a:ext cx="8520600" cy="368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Sample Space: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69" name="Google Shape;269;p38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70" name="Google Shape;270;p38"/>
          <p:cNvSpPr txBox="1"/>
          <p:nvPr/>
        </p:nvSpPr>
        <p:spPr>
          <a:xfrm>
            <a:off x="3619676" y="883266"/>
            <a:ext cx="5524324" cy="368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Event: number of ways to arrange the candies to have this outcome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Sample Space: number of ways to arrange the candies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76" name="Google Shape;276;p39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77" name="Google Shape;277;p39"/>
          <p:cNvSpPr txBox="1"/>
          <p:nvPr/>
        </p:nvSpPr>
        <p:spPr>
          <a:xfrm>
            <a:off x="3619676" y="907079"/>
            <a:ext cx="5524200" cy="3685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6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5 – Kit Kats Again</a:t>
            </a:r>
            <a:endParaRPr/>
          </a:p>
        </p:txBody>
      </p:sp>
      <p:sp>
        <p:nvSpPr>
          <p:cNvPr id="283" name="Google Shape;283;p40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3" r="-21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c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Problem 6 – Hungry Washing Machine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p42"/>
          <p:cNvSpPr txBox="1"/>
          <p:nvPr/>
        </p:nvSpPr>
        <p:spPr>
          <a:xfrm>
            <a:off x="749808" y="4452777"/>
            <a:ext cx="7644384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on this problem with the people around you, and then we’ll go over it together!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01" name="Google Shape;301;p43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Problem 1 – Bayes’ Rule Practice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07" name="Google Shape;307;p44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311700" y="1825777"/>
            <a:ext cx="8520600" cy="14157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15" name="Google Shape;315;p45"/>
          <p:cNvSpPr txBox="1"/>
          <p:nvPr/>
        </p:nvSpPr>
        <p:spPr>
          <a:xfrm>
            <a:off x="311700" y="1825777"/>
            <a:ext cx="8520600" cy="25229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21" name="Google Shape;321;p46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22" name="Google Shape;322;p46"/>
          <p:cNvSpPr txBox="1"/>
          <p:nvPr/>
        </p:nvSpPr>
        <p:spPr>
          <a:xfrm>
            <a:off x="311700" y="1593020"/>
            <a:ext cx="5619543" cy="32906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1" r="-8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125" y="3917850"/>
            <a:ext cx="82250" cy="1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29" name="Google Shape;329;p47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30" name="Google Shape;330;p47"/>
          <p:cNvSpPr txBox="1"/>
          <p:nvPr/>
        </p:nvSpPr>
        <p:spPr>
          <a:xfrm>
            <a:off x="311700" y="1593020"/>
            <a:ext cx="5619543" cy="32906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1" r="-8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6098781" y="2320153"/>
            <a:ext cx="2300725" cy="16815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9125" y="3917850"/>
            <a:ext cx="82250" cy="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2850" y="2972525"/>
            <a:ext cx="60625" cy="9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39" name="Google Shape;339;p48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e6bd79fb7_1_0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6 – Hungry Washing Machine</a:t>
            </a:r>
            <a:endParaRPr/>
          </a:p>
        </p:txBody>
      </p:sp>
      <p:sp>
        <p:nvSpPr>
          <p:cNvPr id="345" name="Google Shape;345;g32e6bd79fb7_1_0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7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46" name="Google Shape;346;g32e6bd79fb7_1_0"/>
          <p:cNvSpPr txBox="1"/>
          <p:nvPr/>
        </p:nvSpPr>
        <p:spPr>
          <a:xfrm>
            <a:off x="311700" y="1825777"/>
            <a:ext cx="8520600" cy="864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Problem 2 – Identify that Range!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58" name="Google Shape;358;p13"/>
          <p:cNvSpPr txBox="1"/>
          <p:nvPr/>
        </p:nvSpPr>
        <p:spPr>
          <a:xfrm>
            <a:off x="749808" y="4452777"/>
            <a:ext cx="7644384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on this problem with the people around you, and then we’ll go over it together!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64" name="Google Shape;364;p14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70" name="Google Shape;370;p15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71" name="Google Shape;371;p15"/>
          <p:cNvSpPr txBox="1"/>
          <p:nvPr/>
        </p:nvSpPr>
        <p:spPr>
          <a:xfrm>
            <a:off x="311700" y="1664657"/>
            <a:ext cx="8520600" cy="10156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c60db77ec_0_12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1 - Bayes’ Rule Practice</a:t>
            </a:r>
            <a:endParaRPr/>
          </a:p>
        </p:txBody>
      </p:sp>
      <p:pic>
        <p:nvPicPr>
          <p:cNvPr id="87" name="Google Shape;87;g38c60db77ec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75" y="963875"/>
            <a:ext cx="8679898" cy="7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77" name="Google Shape;377;p16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8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83" name="Google Shape;383;p17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84" name="Google Shape;384;p17"/>
          <p:cNvSpPr txBox="1"/>
          <p:nvPr/>
        </p:nvSpPr>
        <p:spPr>
          <a:xfrm>
            <a:off x="311700" y="1664657"/>
            <a:ext cx="8520600" cy="10156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90" name="Google Shape;390;p18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8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396" name="Google Shape;396;p19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97" name="Google Shape;397;p19"/>
          <p:cNvSpPr txBox="1"/>
          <p:nvPr/>
        </p:nvSpPr>
        <p:spPr>
          <a:xfrm>
            <a:off x="311700" y="1664657"/>
            <a:ext cx="8520600" cy="1015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4448600" y="2218450"/>
            <a:ext cx="358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4359075" y="2218450"/>
            <a:ext cx="80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C78D8"/>
                </a:solidFill>
              </a:rPr>
              <a:t>0,1,</a:t>
            </a:r>
            <a:endParaRPr sz="18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405" name="Google Shape;405;p20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8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411" name="Google Shape;411;p21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311700" y="1664657"/>
            <a:ext cx="8520600" cy="10156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94" l="-56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418" name="Google Shape;418;p22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2 – Identify that Range!</a:t>
            </a:r>
            <a:endParaRPr/>
          </a:p>
        </p:txBody>
      </p:sp>
      <p:sp>
        <p:nvSpPr>
          <p:cNvPr id="424" name="Google Shape;424;p23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25" name="Google Shape;425;p23"/>
          <p:cNvSpPr txBox="1"/>
          <p:nvPr/>
        </p:nvSpPr>
        <p:spPr>
          <a:xfrm>
            <a:off x="311700" y="1664657"/>
            <a:ext cx="8520600" cy="15696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569" r="-5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Review of Main Concepts</a:t>
            </a:r>
            <a:endParaRPr/>
          </a:p>
        </p:txBody>
      </p:sp>
      <p:sp>
        <p:nvSpPr>
          <p:cNvPr id="431" name="Google Shape;431;p7"/>
          <p:cNvSpPr txBox="1"/>
          <p:nvPr>
            <p:ph idx="1" type="body"/>
          </p:nvPr>
        </p:nvSpPr>
        <p:spPr>
          <a:xfrm>
            <a:off x="311700" y="872060"/>
            <a:ext cx="8520600" cy="426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712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Review of Main Concepts</a:t>
            </a:r>
            <a:endParaRPr/>
          </a:p>
        </p:txBody>
      </p:sp>
      <p:sp>
        <p:nvSpPr>
          <p:cNvPr id="437" name="Google Shape;437;p8"/>
          <p:cNvSpPr txBox="1"/>
          <p:nvPr>
            <p:ph idx="1" type="body"/>
          </p:nvPr>
        </p:nvSpPr>
        <p:spPr>
          <a:xfrm>
            <a:off x="311700" y="883266"/>
            <a:ext cx="8520600" cy="42602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4c308e5b2_0_0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1 - Bayes’ Rule Practice</a:t>
            </a:r>
            <a:endParaRPr/>
          </a:p>
        </p:txBody>
      </p:sp>
      <p:pic>
        <p:nvPicPr>
          <p:cNvPr id="93" name="Google Shape;93;g394c308e5b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75" y="963875"/>
            <a:ext cx="8679898" cy="7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94c308e5b2_0_0"/>
          <p:cNvPicPr preferRelativeResize="0"/>
          <p:nvPr/>
        </p:nvPicPr>
        <p:blipFill rotWithShape="1">
          <a:blip r:embed="rId4">
            <a:alphaModFix/>
          </a:blip>
          <a:srcRect b="70438" l="0" r="0" t="0"/>
          <a:stretch/>
        </p:blipFill>
        <p:spPr>
          <a:xfrm>
            <a:off x="152400" y="2078450"/>
            <a:ext cx="8839199" cy="2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94c308e5b2_0_0"/>
          <p:cNvSpPr txBox="1"/>
          <p:nvPr/>
        </p:nvSpPr>
        <p:spPr>
          <a:xfrm>
            <a:off x="482480" y="4452777"/>
            <a:ext cx="817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on finding the probability with the people around you!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Review of Main Concepts</a:t>
            </a:r>
            <a:endParaRPr/>
          </a:p>
        </p:txBody>
      </p:sp>
      <p:sp>
        <p:nvSpPr>
          <p:cNvPr id="443" name="Google Shape;443;p9"/>
          <p:cNvSpPr txBox="1"/>
          <p:nvPr>
            <p:ph idx="1" type="body"/>
          </p:nvPr>
        </p:nvSpPr>
        <p:spPr>
          <a:xfrm>
            <a:off x="311700" y="883266"/>
            <a:ext cx="8520600" cy="42602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21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Review of Main Concepts</a:t>
            </a:r>
            <a:endParaRPr/>
          </a:p>
        </p:txBody>
      </p:sp>
      <p:sp>
        <p:nvSpPr>
          <p:cNvPr id="449" name="Google Shape;449;p10"/>
          <p:cNvSpPr txBox="1"/>
          <p:nvPr>
            <p:ph idx="1" type="body"/>
          </p:nvPr>
        </p:nvSpPr>
        <p:spPr>
          <a:xfrm>
            <a:off x="311700" y="883266"/>
            <a:ext cx="8520600" cy="42602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782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Review of Main Concepts</a:t>
            </a:r>
            <a:endParaRPr/>
          </a:p>
        </p:txBody>
      </p:sp>
      <p:sp>
        <p:nvSpPr>
          <p:cNvPr id="455" name="Google Shape;455;p11"/>
          <p:cNvSpPr txBox="1"/>
          <p:nvPr>
            <p:ph idx="1" type="body"/>
          </p:nvPr>
        </p:nvSpPr>
        <p:spPr>
          <a:xfrm>
            <a:off x="311700" y="883266"/>
            <a:ext cx="8520600" cy="42602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853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That’s All, Folks!</a:t>
            </a:r>
            <a:endParaRPr/>
          </a:p>
        </p:txBody>
      </p:sp>
      <p:sp>
        <p:nvSpPr>
          <p:cNvPr id="461" name="Google Shape;461;p57"/>
          <p:cNvSpPr txBox="1"/>
          <p:nvPr>
            <p:ph idx="1" type="subTitle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Thanks for coming to section this week!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Raleway"/>
              <a:buNone/>
            </a:pPr>
            <a:r>
              <a:rPr lang="en-US"/>
              <a:t>Problem 7 – Frogger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7 – Frogger</a:t>
            </a:r>
            <a:endParaRPr/>
          </a:p>
        </p:txBody>
      </p:sp>
      <p:sp>
        <p:nvSpPr>
          <p:cNvPr id="472" name="Google Shape;472;p51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25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73" name="Google Shape;473;p51"/>
          <p:cNvSpPr txBox="1"/>
          <p:nvPr/>
        </p:nvSpPr>
        <p:spPr>
          <a:xfrm>
            <a:off x="749808" y="4452777"/>
            <a:ext cx="7644384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on this problem with the people around you, and then we’ll go over it together!</a:t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2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7 – Frogger</a:t>
            </a:r>
            <a:endParaRPr/>
          </a:p>
        </p:txBody>
      </p:sp>
      <p:sp>
        <p:nvSpPr>
          <p:cNvPr id="479" name="Google Shape;479;p52"/>
          <p:cNvSpPr txBox="1"/>
          <p:nvPr>
            <p:ph idx="1" type="body"/>
          </p:nvPr>
        </p:nvSpPr>
        <p:spPr>
          <a:xfrm>
            <a:off x="311700" y="883266"/>
            <a:ext cx="8520600" cy="368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9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3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7 – Frogger</a:t>
            </a:r>
            <a:endParaRPr/>
          </a:p>
        </p:txBody>
      </p:sp>
      <p:sp>
        <p:nvSpPr>
          <p:cNvPr id="485" name="Google Shape;485;p53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3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86" name="Google Shape;486;p53"/>
          <p:cNvSpPr txBox="1"/>
          <p:nvPr/>
        </p:nvSpPr>
        <p:spPr>
          <a:xfrm>
            <a:off x="311700" y="2032753"/>
            <a:ext cx="8551184" cy="218620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5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7 – Frogger</a:t>
            </a:r>
            <a:endParaRPr/>
          </a:p>
        </p:txBody>
      </p:sp>
      <p:sp>
        <p:nvSpPr>
          <p:cNvPr id="492" name="Google Shape;492;p54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3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93" name="Google Shape;493;p54"/>
          <p:cNvSpPr txBox="1"/>
          <p:nvPr/>
        </p:nvSpPr>
        <p:spPr>
          <a:xfrm>
            <a:off x="311700" y="2032753"/>
            <a:ext cx="8551184" cy="218620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5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4"/>
          <p:cNvSpPr txBox="1"/>
          <p:nvPr/>
        </p:nvSpPr>
        <p:spPr>
          <a:xfrm>
            <a:off x="5369732" y="2310886"/>
            <a:ext cx="3283087" cy="181412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7 – Frogger</a:t>
            </a:r>
            <a:endParaRPr/>
          </a:p>
        </p:txBody>
      </p:sp>
      <p:sp>
        <p:nvSpPr>
          <p:cNvPr id="500" name="Google Shape;500;p55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3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c60db77ec_0_25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1 - Bayes’ Rule Practice</a:t>
            </a:r>
            <a:endParaRPr/>
          </a:p>
        </p:txBody>
      </p:sp>
      <p:pic>
        <p:nvPicPr>
          <p:cNvPr id="101" name="Google Shape;101;g38c60db77ec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75" y="963875"/>
            <a:ext cx="8679898" cy="7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8c60db77ec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078450"/>
            <a:ext cx="8839199" cy="98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6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7 – Frogger</a:t>
            </a:r>
            <a:endParaRPr/>
          </a:p>
        </p:txBody>
      </p:sp>
      <p:sp>
        <p:nvSpPr>
          <p:cNvPr id="506" name="Google Shape;506;p56"/>
          <p:cNvSpPr txBox="1"/>
          <p:nvPr>
            <p:ph idx="1" type="body"/>
          </p:nvPr>
        </p:nvSpPr>
        <p:spPr>
          <a:xfrm>
            <a:off x="311700" y="883266"/>
            <a:ext cx="8520600" cy="36856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3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507" name="Google Shape;507;p56"/>
          <p:cNvSpPr txBox="1"/>
          <p:nvPr/>
        </p:nvSpPr>
        <p:spPr>
          <a:xfrm>
            <a:off x="311700" y="2440526"/>
            <a:ext cx="8551184" cy="4354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c60db77ec_0_32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1 - Bayes’ Rule Practice</a:t>
            </a:r>
            <a:endParaRPr/>
          </a:p>
        </p:txBody>
      </p:sp>
      <p:pic>
        <p:nvPicPr>
          <p:cNvPr id="108" name="Google Shape;108;g38c60db77ec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75" y="883275"/>
            <a:ext cx="8679898" cy="7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8c60db77ec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325" y="1838713"/>
            <a:ext cx="8839199" cy="98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8c60db77ec_0_32"/>
          <p:cNvPicPr preferRelativeResize="0"/>
          <p:nvPr/>
        </p:nvPicPr>
        <p:blipFill rotWithShape="1">
          <a:blip r:embed="rId5">
            <a:alphaModFix/>
          </a:blip>
          <a:srcRect b="-3398" l="0" r="0" t="3400"/>
          <a:stretch/>
        </p:blipFill>
        <p:spPr>
          <a:xfrm>
            <a:off x="152325" y="3271308"/>
            <a:ext cx="8839200" cy="158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c60db77ec_0_39"/>
          <p:cNvSpPr txBox="1"/>
          <p:nvPr>
            <p:ph type="title"/>
          </p:nvPr>
        </p:nvSpPr>
        <p:spPr>
          <a:xfrm>
            <a:off x="311700" y="25986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Raleway"/>
              <a:buNone/>
            </a:pPr>
            <a:r>
              <a:rPr lang="en-US"/>
              <a:t>1 - Bayes’ Rule Practice</a:t>
            </a:r>
            <a:endParaRPr/>
          </a:p>
        </p:txBody>
      </p:sp>
      <p:pic>
        <p:nvPicPr>
          <p:cNvPr id="116" name="Google Shape;116;g38c60db77ec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75" y="883275"/>
            <a:ext cx="8679898" cy="7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8c60db77ec_0_39"/>
          <p:cNvPicPr preferRelativeResize="0"/>
          <p:nvPr/>
        </p:nvPicPr>
        <p:blipFill rotWithShape="1">
          <a:blip r:embed="rId4">
            <a:alphaModFix/>
          </a:blip>
          <a:srcRect b="43525" l="0" r="0" t="0"/>
          <a:stretch/>
        </p:blipFill>
        <p:spPr>
          <a:xfrm>
            <a:off x="311700" y="1886625"/>
            <a:ext cx="8097450" cy="25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Kuznetsova</dc:creator>
</cp:coreProperties>
</file>