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Lst>
  <p:sldSz cy="5143500" cx="9144000"/>
  <p:notesSz cx="6858000" cy="9144000"/>
  <p:embeddedFontLst>
    <p:embeddedFont>
      <p:font typeface="Raleway"/>
      <p:regular r:id="rId90"/>
      <p:bold r:id="rId91"/>
      <p:italic r:id="rId92"/>
      <p:boldItalic r:id="rId93"/>
    </p:embeddedFont>
    <p:embeddedFont>
      <p:font typeface="Source Code Pro"/>
      <p:regular r:id="rId94"/>
      <p:bold r:id="rId95"/>
      <p:italic r:id="rId96"/>
      <p:boldItalic r:id="rId9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98" roundtripDataSignature="AMtx7mjIFTou3OKv3e561slBPzXEHzLJ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DC537EF-A66C-4EDD-AE92-DBA7BA4B2241}">
  <a:tblStyle styleId="{7DC537EF-A66C-4EDD-AE92-DBA7BA4B224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font" Target="fonts/SourceCodePro-bold.fntdata"/><Relationship Id="rId94" Type="http://schemas.openxmlformats.org/officeDocument/2006/relationships/font" Target="fonts/SourceCodePro-regular.fntdata"/><Relationship Id="rId97" Type="http://schemas.openxmlformats.org/officeDocument/2006/relationships/font" Target="fonts/SourceCodePro-boldItalic.fntdata"/><Relationship Id="rId96" Type="http://schemas.openxmlformats.org/officeDocument/2006/relationships/font" Target="fonts/SourceCodePro-italic.fntdata"/><Relationship Id="rId11" Type="http://schemas.openxmlformats.org/officeDocument/2006/relationships/slide" Target="slides/slide5.xml"/><Relationship Id="rId10" Type="http://schemas.openxmlformats.org/officeDocument/2006/relationships/slide" Target="slides/slide4.xml"/><Relationship Id="rId98"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font" Target="fonts/Raleway-bold.fntdata"/><Relationship Id="rId90" Type="http://schemas.openxmlformats.org/officeDocument/2006/relationships/font" Target="fonts/Raleway-regular.fntdata"/><Relationship Id="rId93" Type="http://schemas.openxmlformats.org/officeDocument/2006/relationships/font" Target="fonts/Raleway-boldItalic.fntdata"/><Relationship Id="rId92" Type="http://schemas.openxmlformats.org/officeDocument/2006/relationships/font" Target="fonts/Raleway-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24b77a3aa9_1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g324b77a3aa9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24b77a3aa9_1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g324b77a3aa9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24b77a3aa9_1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g324b77a3aa9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p3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p3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p6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p7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p7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8" name="Google Shape;298;p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 name="Google Shape;316;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p4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 name="Google Shape;330;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7" name="Google Shape;337;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4" name="Google Shape;344;p4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1" name="Google Shape;351;p4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8" name="Google Shape;358;p4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3" name="Google Shape;363;p4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0" name="Google Shape;370;p4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6" name="Google Shape;376;p4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3" name="Google Shape;383;p5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24b77a3aa9_1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g324b77a3aa9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0" name="Google Shape;390;p5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7" name="Google Shape;397;p5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4" name="Google Shape;404;p5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9" name="Google Shape;409;p5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6" name="Google Shape;416;p5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2" name="Google Shape;422;p5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9" name="Google Shape;429;p5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6" name="Google Shape;436;p5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3" name="Google Shape;443;p5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0" name="Google Shape;450;p6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7" name="Google Shape;457;p6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4" name="Google Shape;464;p6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1" name="Google Shape;471;p6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8" name="Google Shape;478;p6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5" name="Google Shape;485;p6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2" name="Google Shape;492;p6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9" name="Google Shape;499;p6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5" name="Google Shape;505;p6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2" name="Google Shape;512;p7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7" name="Google Shape;517;p7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4" name="Google Shape;524;p7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0" name="Google Shape;530;p7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7" name="Google Shape;537;p7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3" name="Google Shape;543;p7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0" name="Google Shape;550;p7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6" name="Google Shape;556;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1" name="Google Shape;561;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8" name="Google Shape;568;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6" name="Google Shape;576;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2" name="Google Shape;582;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24b77a3aa9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g324b77a3aa9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9" name="Google Shape;589;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6" name="Google Shape;596;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3" name="Google Shape;603;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0" name="Google Shape;610;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24b77a3aa9_1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g324b77a3aa9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8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81"/>
          <p:cNvSpPr txBox="1"/>
          <p:nvPr>
            <p:ph type="title"/>
          </p:nvPr>
        </p:nvSpPr>
        <p:spPr>
          <a:xfrm>
            <a:off x="485875" y="426720"/>
            <a:ext cx="8183700" cy="1164742"/>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2"/>
              </a:buClr>
              <a:buSzPts val="3400"/>
              <a:buFont typeface="Raleway"/>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2" name="Google Shape;12;p8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81"/>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000"/>
              <a:buNone/>
              <a:defRPr b="1" sz="2800">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Clr>
                <a:schemeClr val="dk1"/>
              </a:buClr>
              <a:buSzPts val="2400"/>
              <a:buNone/>
              <a:defRPr sz="2400"/>
            </a:lvl6pPr>
            <a:lvl7pPr lvl="6" algn="l">
              <a:lnSpc>
                <a:spcPct val="100000"/>
              </a:lnSpc>
              <a:spcBef>
                <a:spcPts val="0"/>
              </a:spcBef>
              <a:spcAft>
                <a:spcPts val="0"/>
              </a:spcAft>
              <a:buClr>
                <a:schemeClr val="dk1"/>
              </a:buClr>
              <a:buSzPts val="2400"/>
              <a:buNone/>
              <a:defRPr sz="2400"/>
            </a:lvl7pPr>
            <a:lvl8pPr lvl="7" algn="l">
              <a:lnSpc>
                <a:spcPct val="100000"/>
              </a:lnSpc>
              <a:spcBef>
                <a:spcPts val="0"/>
              </a:spcBef>
              <a:spcAft>
                <a:spcPts val="0"/>
              </a:spcAft>
              <a:buClr>
                <a:schemeClr val="dk1"/>
              </a:buClr>
              <a:buSzPts val="2400"/>
              <a:buNone/>
              <a:defRPr sz="2400"/>
            </a:lvl8pPr>
            <a:lvl9pPr lvl="8" algn="l">
              <a:lnSpc>
                <a:spcPct val="100000"/>
              </a:lnSpc>
              <a:spcBef>
                <a:spcPts val="0"/>
              </a:spcBef>
              <a:spcAft>
                <a:spcPts val="0"/>
              </a:spcAft>
              <a:buClr>
                <a:schemeClr val="dk1"/>
              </a:buClr>
              <a:buSzPts val="2400"/>
              <a:buNone/>
              <a:defRPr sz="24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1" name="Shape 51"/>
        <p:cNvGrpSpPr/>
        <p:nvPr/>
      </p:nvGrpSpPr>
      <p:grpSpPr>
        <a:xfrm>
          <a:off x="0" y="0"/>
          <a:ext cx="0" cy="0"/>
          <a:chOff x="0" y="0"/>
          <a:chExt cx="0" cy="0"/>
        </a:xfrm>
      </p:grpSpPr>
      <p:sp>
        <p:nvSpPr>
          <p:cNvPr id="52" name="Google Shape;52;p90"/>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3" name="Google Shape;53;p9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9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9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90000"/>
              </a:lnSpc>
              <a:spcBef>
                <a:spcPts val="0"/>
              </a:spcBef>
              <a:spcAft>
                <a:spcPts val="0"/>
              </a:spcAft>
              <a:buClr>
                <a:schemeClr val="dk2"/>
              </a:buClr>
              <a:buSzPts val="5200"/>
              <a:buFont typeface="Raleway"/>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8" name="Google Shape;58;p9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Clr>
                <a:schemeClr val="dk1"/>
              </a:buClr>
              <a:buSzPts val="2800"/>
              <a:buNone/>
              <a:defRPr sz="2800"/>
            </a:lvl6pPr>
            <a:lvl7pPr lvl="6" algn="ctr">
              <a:lnSpc>
                <a:spcPct val="100000"/>
              </a:lnSpc>
              <a:spcBef>
                <a:spcPts val="0"/>
              </a:spcBef>
              <a:spcAft>
                <a:spcPts val="0"/>
              </a:spcAft>
              <a:buClr>
                <a:schemeClr val="dk1"/>
              </a:buClr>
              <a:buSzPts val="2800"/>
              <a:buNone/>
              <a:defRPr sz="2800"/>
            </a:lvl7pPr>
            <a:lvl8pPr lvl="7" algn="ctr">
              <a:lnSpc>
                <a:spcPct val="100000"/>
              </a:lnSpc>
              <a:spcBef>
                <a:spcPts val="0"/>
              </a:spcBef>
              <a:spcAft>
                <a:spcPts val="0"/>
              </a:spcAft>
              <a:buClr>
                <a:schemeClr val="dk1"/>
              </a:buClr>
              <a:buSzPts val="2800"/>
              <a:buNone/>
              <a:defRPr sz="2800"/>
            </a:lvl8pPr>
            <a:lvl9pPr lvl="8" algn="ctr">
              <a:lnSpc>
                <a:spcPct val="100000"/>
              </a:lnSpc>
              <a:spcBef>
                <a:spcPts val="0"/>
              </a:spcBef>
              <a:spcAft>
                <a:spcPts val="0"/>
              </a:spcAft>
              <a:buClr>
                <a:schemeClr val="dk1"/>
              </a:buClr>
              <a:buSzPts val="2800"/>
              <a:buNone/>
              <a:defRPr sz="2800"/>
            </a:lvl9pPr>
          </a:lstStyle>
          <a:p/>
        </p:txBody>
      </p:sp>
      <p:sp>
        <p:nvSpPr>
          <p:cNvPr id="59" name="Google Shape;59;p9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spTree>
      <p:nvGrpSpPr>
        <p:cNvPr id="14" name="Shape 14"/>
        <p:cNvGrpSpPr/>
        <p:nvPr/>
      </p:nvGrpSpPr>
      <p:grpSpPr>
        <a:xfrm>
          <a:off x="0" y="0"/>
          <a:ext cx="0" cy="0"/>
          <a:chOff x="0" y="0"/>
          <a:chExt cx="0" cy="0"/>
        </a:xfrm>
      </p:grpSpPr>
      <p:sp>
        <p:nvSpPr>
          <p:cNvPr id="15" name="Google Shape;15;p8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82"/>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2"/>
              </a:buClr>
              <a:buSzPts val="3400"/>
              <a:buFont typeface="Raleway"/>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7" name="Google Shape;17;p8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8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0" name="Google Shape;20;p8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21" name="Google Shape;21;p8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2">
    <p:spTree>
      <p:nvGrpSpPr>
        <p:cNvPr id="22" name="Shape 22"/>
        <p:cNvGrpSpPr/>
        <p:nvPr/>
      </p:nvGrpSpPr>
      <p:grpSpPr>
        <a:xfrm>
          <a:off x="0" y="0"/>
          <a:ext cx="0" cy="0"/>
          <a:chOff x="0" y="0"/>
          <a:chExt cx="0" cy="0"/>
        </a:xfrm>
      </p:grpSpPr>
      <p:sp>
        <p:nvSpPr>
          <p:cNvPr id="23" name="Google Shape;23;p84"/>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84"/>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2"/>
              </a:buClr>
              <a:buSzPts val="3400"/>
              <a:buFont typeface="Raleway"/>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5" name="Google Shape;25;p8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84"/>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000"/>
              <a:buNone/>
              <a:defRPr b="1" sz="2000">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Clr>
                <a:schemeClr val="dk1"/>
              </a:buClr>
              <a:buSzPts val="2400"/>
              <a:buNone/>
              <a:defRPr sz="2400"/>
            </a:lvl6pPr>
            <a:lvl7pPr lvl="6" algn="l">
              <a:lnSpc>
                <a:spcPct val="100000"/>
              </a:lnSpc>
              <a:spcBef>
                <a:spcPts val="0"/>
              </a:spcBef>
              <a:spcAft>
                <a:spcPts val="0"/>
              </a:spcAft>
              <a:buClr>
                <a:schemeClr val="dk1"/>
              </a:buClr>
              <a:buSzPts val="2400"/>
              <a:buNone/>
              <a:defRPr sz="2400"/>
            </a:lvl7pPr>
            <a:lvl8pPr lvl="7" algn="l">
              <a:lnSpc>
                <a:spcPct val="100000"/>
              </a:lnSpc>
              <a:spcBef>
                <a:spcPts val="0"/>
              </a:spcBef>
              <a:spcAft>
                <a:spcPts val="0"/>
              </a:spcAft>
              <a:buClr>
                <a:schemeClr val="dk1"/>
              </a:buClr>
              <a:buSzPts val="2400"/>
              <a:buNone/>
              <a:defRPr sz="2400"/>
            </a:lvl8pPr>
            <a:lvl9pPr lvl="8" algn="l">
              <a:lnSpc>
                <a:spcPct val="100000"/>
              </a:lnSpc>
              <a:spcBef>
                <a:spcPts val="0"/>
              </a:spcBef>
              <a:spcAft>
                <a:spcPts val="0"/>
              </a:spcAft>
              <a:buClr>
                <a:schemeClr val="dk1"/>
              </a:buClr>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27" name="Shape 27"/>
        <p:cNvGrpSpPr/>
        <p:nvPr/>
      </p:nvGrpSpPr>
      <p:grpSpPr>
        <a:xfrm>
          <a:off x="0" y="0"/>
          <a:ext cx="0" cy="0"/>
          <a:chOff x="0" y="0"/>
          <a:chExt cx="0" cy="0"/>
        </a:xfrm>
      </p:grpSpPr>
      <p:sp>
        <p:nvSpPr>
          <p:cNvPr id="28" name="Google Shape;28;p8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p8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85"/>
          <p:cNvSpPr txBox="1"/>
          <p:nvPr>
            <p:ph idx="1" type="body"/>
          </p:nvPr>
        </p:nvSpPr>
        <p:spPr>
          <a:xfrm>
            <a:off x="311699"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31" name="Google Shape;31;p85"/>
          <p:cNvSpPr txBox="1"/>
          <p:nvPr>
            <p:ph idx="2"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2">
    <p:spTree>
      <p:nvGrpSpPr>
        <p:cNvPr id="32" name="Shape 32"/>
        <p:cNvGrpSpPr/>
        <p:nvPr/>
      </p:nvGrpSpPr>
      <p:grpSpPr>
        <a:xfrm>
          <a:off x="0" y="0"/>
          <a:ext cx="0" cy="0"/>
          <a:chOff x="0" y="0"/>
          <a:chExt cx="0" cy="0"/>
        </a:xfrm>
      </p:grpSpPr>
      <p:sp>
        <p:nvSpPr>
          <p:cNvPr id="33" name="Google Shape;33;p86"/>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4" name="Google Shape;34;p8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86"/>
          <p:cNvSpPr txBox="1"/>
          <p:nvPr>
            <p:ph idx="1" type="body"/>
          </p:nvPr>
        </p:nvSpPr>
        <p:spPr>
          <a:xfrm>
            <a:off x="311699"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Font typeface="Calibri"/>
              <a:buAutoNum type="alphaLcParen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36" name="Google Shape;36;p86"/>
          <p:cNvSpPr txBox="1"/>
          <p:nvPr>
            <p:ph idx="2"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chemeClr val="lt2"/>
              </a:buClr>
              <a:buSzPts val="1800"/>
              <a:buNone/>
              <a:defRPr>
                <a:solidFill>
                  <a:schemeClr val="accent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3">
    <p:spTree>
      <p:nvGrpSpPr>
        <p:cNvPr id="37" name="Shape 37"/>
        <p:cNvGrpSpPr/>
        <p:nvPr/>
      </p:nvGrpSpPr>
      <p:grpSpPr>
        <a:xfrm>
          <a:off x="0" y="0"/>
          <a:ext cx="0" cy="0"/>
          <a:chOff x="0" y="0"/>
          <a:chExt cx="0" cy="0"/>
        </a:xfrm>
      </p:grpSpPr>
      <p:sp>
        <p:nvSpPr>
          <p:cNvPr id="38" name="Google Shape;38;p87"/>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9" name="Google Shape;39;p8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chemeClr val="lt2"/>
              </a:buClr>
              <a:buSzPts val="1800"/>
              <a:buNone/>
              <a:defRPr b="1">
                <a:solidFill>
                  <a:schemeClr val="accent3"/>
                </a:solidFill>
                <a:latin typeface="Source Code Pro"/>
                <a:ea typeface="Source Code Pro"/>
                <a:cs typeface="Source Code Pro"/>
                <a:sym typeface="Source Code Pro"/>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40" name="Google Shape;40;p8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4">
    <p:spTree>
      <p:nvGrpSpPr>
        <p:cNvPr id="41" name="Shape 41"/>
        <p:cNvGrpSpPr/>
        <p:nvPr/>
      </p:nvGrpSpPr>
      <p:grpSpPr>
        <a:xfrm>
          <a:off x="0" y="0"/>
          <a:ext cx="0" cy="0"/>
          <a:chOff x="0" y="0"/>
          <a:chExt cx="0" cy="0"/>
        </a:xfrm>
      </p:grpSpPr>
      <p:sp>
        <p:nvSpPr>
          <p:cNvPr id="42" name="Google Shape;42;p88"/>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3" name="Google Shape;43;p8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88"/>
          <p:cNvSpPr txBox="1"/>
          <p:nvPr>
            <p:ph idx="1" type="body"/>
          </p:nvPr>
        </p:nvSpPr>
        <p:spPr>
          <a:xfrm>
            <a:off x="311699" y="1152475"/>
            <a:ext cx="4173215"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chemeClr val="lt2"/>
              </a:buClr>
              <a:buSzPts val="1800"/>
              <a:buNone/>
              <a:defRPr b="1">
                <a:solidFill>
                  <a:schemeClr val="accent3"/>
                </a:solidFill>
                <a:latin typeface="Source Code Pro"/>
                <a:ea typeface="Source Code Pro"/>
                <a:cs typeface="Source Code Pro"/>
                <a:sym typeface="Source Code Pro"/>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45" name="Google Shape;45;p88"/>
          <p:cNvSpPr txBox="1"/>
          <p:nvPr>
            <p:ph idx="2"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and Text">
  <p:cSld name="Table and Text">
    <p:spTree>
      <p:nvGrpSpPr>
        <p:cNvPr id="46" name="Shape 46"/>
        <p:cNvGrpSpPr/>
        <p:nvPr/>
      </p:nvGrpSpPr>
      <p:grpSpPr>
        <a:xfrm>
          <a:off x="0" y="0"/>
          <a:ext cx="0" cy="0"/>
          <a:chOff x="0" y="0"/>
          <a:chExt cx="0" cy="0"/>
        </a:xfrm>
      </p:grpSpPr>
      <p:sp>
        <p:nvSpPr>
          <p:cNvPr id="47" name="Google Shape;47;p8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aphicFrame>
        <p:nvGraphicFramePr>
          <p:cNvPr id="48" name="Google Shape;48;p89"/>
          <p:cNvGraphicFramePr/>
          <p:nvPr/>
        </p:nvGraphicFramePr>
        <p:xfrm>
          <a:off x="312557" y="1863905"/>
          <a:ext cx="3000000" cy="3000000"/>
        </p:xfrm>
        <a:graphic>
          <a:graphicData uri="http://schemas.openxmlformats.org/drawingml/2006/table">
            <a:tbl>
              <a:tblPr>
                <a:noFill/>
                <a:tableStyleId>{7DC537EF-A66C-4EDD-AE92-DBA7BA4B2241}</a:tableStyleId>
              </a:tblPr>
              <a:tblGrid>
                <a:gridCol w="999750"/>
                <a:gridCol w="999750"/>
                <a:gridCol w="999750"/>
                <a:gridCol w="999750"/>
              </a:tblGrid>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r>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bl>
          </a:graphicData>
        </a:graphic>
      </p:graphicFrame>
      <p:sp>
        <p:nvSpPr>
          <p:cNvPr id="49" name="Google Shape;49;p8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0" name="Google Shape;50;p89"/>
          <p:cNvSpPr txBox="1"/>
          <p:nvPr>
            <p:ph idx="1"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0"/>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80"/>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1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30200" lvl="1" marL="914400" marR="0" rtl="0" algn="l">
              <a:lnSpc>
                <a:spcPct val="90000"/>
              </a:lnSpc>
              <a:spcBef>
                <a:spcPts val="500"/>
              </a:spcBef>
              <a:spcAft>
                <a:spcPts val="0"/>
              </a:spcAft>
              <a:buClr>
                <a:schemeClr val="dk2"/>
              </a:buClr>
              <a:buSzPts val="1600"/>
              <a:buFont typeface="Courier New"/>
              <a:buChar char="o"/>
              <a:defRPr b="0" i="0" sz="1600" u="none" cap="none" strike="noStrike">
                <a:solidFill>
                  <a:schemeClr val="dk2"/>
                </a:solidFill>
                <a:latin typeface="Arial"/>
                <a:ea typeface="Arial"/>
                <a:cs typeface="Arial"/>
                <a:sym typeface="Arial"/>
              </a:defRPr>
            </a:lvl2pPr>
            <a:lvl3pPr indent="-330200" lvl="2" marL="1371600" marR="0" rtl="0" algn="l">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90000"/>
              </a:lnSpc>
              <a:spcBef>
                <a:spcPts val="500"/>
              </a:spcBef>
              <a:spcAft>
                <a:spcPts val="0"/>
              </a:spcAft>
              <a:buClr>
                <a:schemeClr val="dk2"/>
              </a:buClr>
              <a:buSzPts val="1600"/>
              <a:buFont typeface="Courier New"/>
              <a:buChar char="o"/>
              <a:defRPr b="0" i="0" sz="1600" u="none" cap="none" strike="noStrike">
                <a:solidFill>
                  <a:schemeClr val="dk2"/>
                </a:solidFill>
                <a:latin typeface="Arial"/>
                <a:ea typeface="Arial"/>
                <a:cs typeface="Arial"/>
                <a:sym typeface="Arial"/>
              </a:defRPr>
            </a:lvl4pPr>
            <a:lvl5pPr indent="-330200" lvl="4" marL="2286000" marR="0" rtl="0" algn="l">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8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2.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2.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2.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2.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2.pn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5.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5.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5.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5.png"/><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3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3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5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3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4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4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4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4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3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4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4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4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4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ph type="title"/>
          </p:nvPr>
        </p:nvSpPr>
        <p:spPr>
          <a:xfrm>
            <a:off x="485875" y="426720"/>
            <a:ext cx="8183700" cy="116474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2"/>
              </a:buClr>
              <a:buSzPts val="3400"/>
              <a:buFont typeface="Raleway"/>
              <a:buNone/>
            </a:pPr>
            <a:r>
              <a:rPr lang="en-US"/>
              <a:t>CSE 312 Section 2</a:t>
            </a:r>
            <a:endParaRPr/>
          </a:p>
        </p:txBody>
      </p:sp>
      <p:sp>
        <p:nvSpPr>
          <p:cNvPr id="65" name="Google Shape;65;p1"/>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p>
            <a:pPr indent="-228600" lvl="0" marL="228600" rtl="0" algn="l">
              <a:lnSpc>
                <a:spcPct val="100000"/>
              </a:lnSpc>
              <a:spcBef>
                <a:spcPts val="0"/>
              </a:spcBef>
              <a:spcAft>
                <a:spcPts val="0"/>
              </a:spcAft>
              <a:buClr>
                <a:schemeClr val="lt1"/>
              </a:buClr>
              <a:buSzPts val="2000"/>
              <a:buNone/>
            </a:pPr>
            <a:r>
              <a:rPr lang="en-US"/>
              <a:t>Intro to Discrete Probability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24b77a3aa9_1_4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7 – Dinner Party</a:t>
            </a:r>
            <a:endParaRPr/>
          </a:p>
        </p:txBody>
      </p:sp>
      <p:sp>
        <p:nvSpPr>
          <p:cNvPr id="117" name="Google Shape;117;g324b77a3aa9_1_42"/>
          <p:cNvSpPr txBox="1"/>
          <p:nvPr>
            <p:ph idx="1" type="body"/>
          </p:nvPr>
        </p:nvSpPr>
        <p:spPr>
          <a:xfrm>
            <a:off x="311700" y="883270"/>
            <a:ext cx="8520600" cy="156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US"/>
              <a:t>At a dinner party, the </a:t>
            </a:r>
            <a:r>
              <a:rPr lang="en-US">
                <a:latin typeface="Georgia"/>
                <a:ea typeface="Georgia"/>
                <a:cs typeface="Georgia"/>
                <a:sym typeface="Georgia"/>
              </a:rPr>
              <a:t>n</a:t>
            </a:r>
            <a:r>
              <a:rPr lang="en-US"/>
              <a:t> people present are to be seated uniformly spaced around a circular table. Suppose there is a nametag at each place at the table and suppose that nobody sits down at the correct place. Show that it is possible to rotate the table so that at least two people are sitting in the correct place.</a:t>
            </a:r>
            <a:endParaRPr/>
          </a:p>
        </p:txBody>
      </p:sp>
      <p:sp>
        <p:nvSpPr>
          <p:cNvPr id="118" name="Google Shape;118;g324b77a3aa9_1_42"/>
          <p:cNvSpPr txBox="1"/>
          <p:nvPr/>
        </p:nvSpPr>
        <p:spPr>
          <a:xfrm>
            <a:off x="362400" y="2344750"/>
            <a:ext cx="8419200" cy="8403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US" sz="1600">
                <a:solidFill>
                  <a:schemeClr val="lt2"/>
                </a:solidFill>
              </a:rPr>
              <a:t>For </a:t>
            </a:r>
            <a:r>
              <a:rPr lang="en-US" sz="1600">
                <a:solidFill>
                  <a:schemeClr val="lt2"/>
                </a:solidFill>
                <a:latin typeface="Georgia"/>
                <a:ea typeface="Georgia"/>
                <a:cs typeface="Georgia"/>
                <a:sym typeface="Georgia"/>
              </a:rPr>
              <a:t>i = 1, ..., n</a:t>
            </a:r>
            <a:r>
              <a:rPr lang="en-US" sz="1600">
                <a:solidFill>
                  <a:schemeClr val="lt2"/>
                </a:solidFill>
              </a:rPr>
              <a:t>, let </a:t>
            </a:r>
            <a:r>
              <a:rPr lang="en-US" sz="1800">
                <a:solidFill>
                  <a:schemeClr val="lt2"/>
                </a:solidFill>
                <a:latin typeface="Georgia"/>
                <a:ea typeface="Georgia"/>
                <a:cs typeface="Georgia"/>
                <a:sym typeface="Georgia"/>
              </a:rPr>
              <a:t>r</a:t>
            </a:r>
            <a:r>
              <a:rPr baseline="-25000" lang="en-US" sz="1900">
                <a:solidFill>
                  <a:schemeClr val="lt2"/>
                </a:solidFill>
                <a:latin typeface="Georgia"/>
                <a:ea typeface="Georgia"/>
                <a:cs typeface="Georgia"/>
                <a:sym typeface="Georgia"/>
              </a:rPr>
              <a:t>i</a:t>
            </a:r>
            <a:r>
              <a:rPr lang="en-US" sz="1600">
                <a:solidFill>
                  <a:schemeClr val="lt2"/>
                </a:solidFill>
              </a:rPr>
              <a:t> be the</a:t>
            </a:r>
            <a:r>
              <a:rPr lang="en-US" sz="1600">
                <a:solidFill>
                  <a:schemeClr val="lt2"/>
                </a:solidFill>
              </a:rPr>
              <a:t> number of rotations clockwise needed for the </a:t>
            </a:r>
            <a:r>
              <a:rPr lang="en-US" sz="1600">
                <a:solidFill>
                  <a:schemeClr val="lt2"/>
                </a:solidFill>
                <a:latin typeface="Georgia"/>
                <a:ea typeface="Georgia"/>
                <a:cs typeface="Georgia"/>
                <a:sym typeface="Georgia"/>
              </a:rPr>
              <a:t>i</a:t>
            </a:r>
            <a:r>
              <a:rPr lang="en-US" sz="1600">
                <a:solidFill>
                  <a:schemeClr val="lt2"/>
                </a:solidFill>
              </a:rPr>
              <a:t>th person to be in their spot. </a:t>
            </a:r>
            <a:endParaRPr sz="1600">
              <a:solidFill>
                <a:schemeClr val="l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324b77a3aa9_1_5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7 – Dinner Party</a:t>
            </a:r>
            <a:endParaRPr/>
          </a:p>
        </p:txBody>
      </p:sp>
      <p:sp>
        <p:nvSpPr>
          <p:cNvPr id="124" name="Google Shape;124;g324b77a3aa9_1_52"/>
          <p:cNvSpPr txBox="1"/>
          <p:nvPr>
            <p:ph idx="1" type="body"/>
          </p:nvPr>
        </p:nvSpPr>
        <p:spPr>
          <a:xfrm>
            <a:off x="311700" y="883270"/>
            <a:ext cx="8520600" cy="156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US"/>
              <a:t>At a dinner party, the </a:t>
            </a:r>
            <a:r>
              <a:rPr lang="en-US">
                <a:latin typeface="Georgia"/>
                <a:ea typeface="Georgia"/>
                <a:cs typeface="Georgia"/>
                <a:sym typeface="Georgia"/>
              </a:rPr>
              <a:t>n</a:t>
            </a:r>
            <a:r>
              <a:rPr lang="en-US"/>
              <a:t> people present are to be seated uniformly spaced around a circular table. Suppose there is a nametag at each place at the table and suppose that nobody sits down at the correct place. Show that it is possible to rotate the table so that at least two people are sitting in the correct place.</a:t>
            </a:r>
            <a:endParaRPr/>
          </a:p>
        </p:txBody>
      </p:sp>
      <p:sp>
        <p:nvSpPr>
          <p:cNvPr id="125" name="Google Shape;125;g324b77a3aa9_1_52"/>
          <p:cNvSpPr txBox="1"/>
          <p:nvPr/>
        </p:nvSpPr>
        <p:spPr>
          <a:xfrm>
            <a:off x="362400" y="2344750"/>
            <a:ext cx="8419200" cy="19395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US" sz="1600">
                <a:solidFill>
                  <a:srgbClr val="666666"/>
                </a:solidFill>
              </a:rPr>
              <a:t>For </a:t>
            </a:r>
            <a:r>
              <a:rPr lang="en-US" sz="1600">
                <a:solidFill>
                  <a:srgbClr val="666666"/>
                </a:solidFill>
                <a:latin typeface="Georgia"/>
                <a:ea typeface="Georgia"/>
                <a:cs typeface="Georgia"/>
                <a:sym typeface="Georgia"/>
              </a:rPr>
              <a:t>i = 1, ..., n</a:t>
            </a:r>
            <a:r>
              <a:rPr lang="en-US" sz="1600">
                <a:solidFill>
                  <a:srgbClr val="666666"/>
                </a:solidFill>
              </a:rPr>
              <a:t>, let </a:t>
            </a:r>
            <a:r>
              <a:rPr lang="en-US" sz="1800">
                <a:solidFill>
                  <a:srgbClr val="666666"/>
                </a:solidFill>
                <a:latin typeface="Georgia"/>
                <a:ea typeface="Georgia"/>
                <a:cs typeface="Georgia"/>
                <a:sym typeface="Georgia"/>
              </a:rPr>
              <a:t>r</a:t>
            </a:r>
            <a:r>
              <a:rPr baseline="-25000" lang="en-US" sz="1900">
                <a:solidFill>
                  <a:srgbClr val="666666"/>
                </a:solidFill>
                <a:latin typeface="Georgia"/>
                <a:ea typeface="Georgia"/>
                <a:cs typeface="Georgia"/>
                <a:sym typeface="Georgia"/>
              </a:rPr>
              <a:t>i</a:t>
            </a:r>
            <a:r>
              <a:rPr lang="en-US" sz="1600">
                <a:solidFill>
                  <a:srgbClr val="666666"/>
                </a:solidFill>
              </a:rPr>
              <a:t> be the number of rotations clockwise needed for the </a:t>
            </a:r>
            <a:r>
              <a:rPr lang="en-US" sz="1600">
                <a:solidFill>
                  <a:srgbClr val="666666"/>
                </a:solidFill>
                <a:latin typeface="Georgia"/>
                <a:ea typeface="Georgia"/>
                <a:cs typeface="Georgia"/>
                <a:sym typeface="Georgia"/>
              </a:rPr>
              <a:t>i</a:t>
            </a:r>
            <a:r>
              <a:rPr lang="en-US" sz="1600">
                <a:solidFill>
                  <a:srgbClr val="666666"/>
                </a:solidFill>
              </a:rPr>
              <a:t>th person to be in their spot. </a:t>
            </a:r>
            <a:endParaRPr sz="1600">
              <a:solidFill>
                <a:srgbClr val="666666"/>
              </a:solidFill>
            </a:endParaRPr>
          </a:p>
          <a:p>
            <a:pPr indent="0" lvl="0" marL="0" rtl="0" algn="l">
              <a:lnSpc>
                <a:spcPct val="140000"/>
              </a:lnSpc>
              <a:spcBef>
                <a:spcPts val="0"/>
              </a:spcBef>
              <a:spcAft>
                <a:spcPts val="0"/>
              </a:spcAft>
              <a:buNone/>
            </a:pPr>
            <a:r>
              <a:rPr lang="en-US" sz="1600">
                <a:solidFill>
                  <a:schemeClr val="lt2"/>
                </a:solidFill>
              </a:rPr>
              <a:t>Each </a:t>
            </a:r>
            <a:r>
              <a:rPr lang="en-US" sz="1800">
                <a:solidFill>
                  <a:schemeClr val="lt2"/>
                </a:solidFill>
                <a:latin typeface="Georgia"/>
                <a:ea typeface="Georgia"/>
                <a:cs typeface="Georgia"/>
                <a:sym typeface="Georgia"/>
              </a:rPr>
              <a:t>r</a:t>
            </a:r>
            <a:r>
              <a:rPr baseline="-25000" lang="en-US" sz="1900">
                <a:solidFill>
                  <a:schemeClr val="lt2"/>
                </a:solidFill>
                <a:latin typeface="Georgia"/>
                <a:ea typeface="Georgia"/>
                <a:cs typeface="Georgia"/>
                <a:sym typeface="Georgia"/>
              </a:rPr>
              <a:t>i</a:t>
            </a:r>
            <a:r>
              <a:rPr lang="en-US" sz="1600">
                <a:solidFill>
                  <a:schemeClr val="lt2"/>
                </a:solidFill>
              </a:rPr>
              <a:t> can be between 1 and n − 1 (not 0 since no one is at their nametag, and not n since it is equivalent to 0). Since there are </a:t>
            </a:r>
            <a:r>
              <a:rPr lang="en-US" sz="1600">
                <a:solidFill>
                  <a:schemeClr val="lt2"/>
                </a:solidFill>
                <a:latin typeface="Georgia"/>
                <a:ea typeface="Georgia"/>
                <a:cs typeface="Georgia"/>
                <a:sym typeface="Georgia"/>
              </a:rPr>
              <a:t>n</a:t>
            </a:r>
            <a:r>
              <a:rPr lang="en-US" sz="1600">
                <a:solidFill>
                  <a:schemeClr val="lt2"/>
                </a:solidFill>
              </a:rPr>
              <a:t> people and only </a:t>
            </a:r>
            <a:r>
              <a:rPr lang="en-US" sz="1600">
                <a:solidFill>
                  <a:schemeClr val="lt2"/>
                </a:solidFill>
                <a:latin typeface="Georgia"/>
                <a:ea typeface="Georgia"/>
                <a:cs typeface="Georgia"/>
                <a:sym typeface="Georgia"/>
              </a:rPr>
              <a:t>n − 1</a:t>
            </a:r>
            <a:r>
              <a:rPr lang="en-US" sz="1600">
                <a:solidFill>
                  <a:schemeClr val="lt2"/>
                </a:solidFill>
              </a:rPr>
              <a:t> possible values for the rotations, at least two must have the same value </a:t>
            </a:r>
            <a:r>
              <a:rPr b="1" lang="en-US" sz="1600">
                <a:solidFill>
                  <a:schemeClr val="lt2"/>
                </a:solidFill>
              </a:rPr>
              <a:t>by the pigeonhole principle. </a:t>
            </a:r>
            <a:endParaRPr sz="1600">
              <a:solidFill>
                <a:schemeClr val="l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324b77a3aa9_1_5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7 – Dinner Party</a:t>
            </a:r>
            <a:endParaRPr/>
          </a:p>
        </p:txBody>
      </p:sp>
      <p:sp>
        <p:nvSpPr>
          <p:cNvPr id="131" name="Google Shape;131;g324b77a3aa9_1_58"/>
          <p:cNvSpPr txBox="1"/>
          <p:nvPr>
            <p:ph idx="1" type="body"/>
          </p:nvPr>
        </p:nvSpPr>
        <p:spPr>
          <a:xfrm>
            <a:off x="311700" y="883270"/>
            <a:ext cx="8520600" cy="156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US"/>
              <a:t>At a dinner party, the </a:t>
            </a:r>
            <a:r>
              <a:rPr lang="en-US">
                <a:latin typeface="Georgia"/>
                <a:ea typeface="Georgia"/>
                <a:cs typeface="Georgia"/>
                <a:sym typeface="Georgia"/>
              </a:rPr>
              <a:t>n</a:t>
            </a:r>
            <a:r>
              <a:rPr lang="en-US"/>
              <a:t> people present are to be seated uniformly spaced around a circular table. Suppose there is a nametag at each place at the table and suppose that nobody sits down at the correct place. Show that it is possible to rotate the table so that at least two people are sitting in the correct place.</a:t>
            </a:r>
            <a:endParaRPr/>
          </a:p>
        </p:txBody>
      </p:sp>
      <p:sp>
        <p:nvSpPr>
          <p:cNvPr id="132" name="Google Shape;132;g324b77a3aa9_1_58"/>
          <p:cNvSpPr txBox="1"/>
          <p:nvPr/>
        </p:nvSpPr>
        <p:spPr>
          <a:xfrm>
            <a:off x="362400" y="2344750"/>
            <a:ext cx="8419200" cy="22842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US" sz="1600">
                <a:solidFill>
                  <a:srgbClr val="666666"/>
                </a:solidFill>
              </a:rPr>
              <a:t>For </a:t>
            </a:r>
            <a:r>
              <a:rPr lang="en-US" sz="1600">
                <a:solidFill>
                  <a:srgbClr val="666666"/>
                </a:solidFill>
                <a:latin typeface="Georgia"/>
                <a:ea typeface="Georgia"/>
                <a:cs typeface="Georgia"/>
                <a:sym typeface="Georgia"/>
              </a:rPr>
              <a:t>i = 1, ..., n</a:t>
            </a:r>
            <a:r>
              <a:rPr lang="en-US" sz="1600">
                <a:solidFill>
                  <a:srgbClr val="666666"/>
                </a:solidFill>
              </a:rPr>
              <a:t>, let </a:t>
            </a:r>
            <a:r>
              <a:rPr lang="en-US" sz="1800">
                <a:solidFill>
                  <a:srgbClr val="666666"/>
                </a:solidFill>
                <a:latin typeface="Georgia"/>
                <a:ea typeface="Georgia"/>
                <a:cs typeface="Georgia"/>
                <a:sym typeface="Georgia"/>
              </a:rPr>
              <a:t>r</a:t>
            </a:r>
            <a:r>
              <a:rPr baseline="-25000" lang="en-US" sz="1900">
                <a:solidFill>
                  <a:srgbClr val="666666"/>
                </a:solidFill>
                <a:latin typeface="Georgia"/>
                <a:ea typeface="Georgia"/>
                <a:cs typeface="Georgia"/>
                <a:sym typeface="Georgia"/>
              </a:rPr>
              <a:t>i</a:t>
            </a:r>
            <a:r>
              <a:rPr lang="en-US" sz="1600">
                <a:solidFill>
                  <a:srgbClr val="666666"/>
                </a:solidFill>
              </a:rPr>
              <a:t> be the number of rotations clockwise needed for the </a:t>
            </a:r>
            <a:r>
              <a:rPr lang="en-US" sz="1600">
                <a:solidFill>
                  <a:srgbClr val="666666"/>
                </a:solidFill>
                <a:latin typeface="Georgia"/>
                <a:ea typeface="Georgia"/>
                <a:cs typeface="Georgia"/>
                <a:sym typeface="Georgia"/>
              </a:rPr>
              <a:t>i</a:t>
            </a:r>
            <a:r>
              <a:rPr lang="en-US" sz="1600">
                <a:solidFill>
                  <a:srgbClr val="666666"/>
                </a:solidFill>
              </a:rPr>
              <a:t>th person to be in their spot. </a:t>
            </a:r>
            <a:endParaRPr sz="1600">
              <a:solidFill>
                <a:srgbClr val="666666"/>
              </a:solidFill>
            </a:endParaRPr>
          </a:p>
          <a:p>
            <a:pPr indent="0" lvl="0" marL="0" rtl="0" algn="l">
              <a:lnSpc>
                <a:spcPct val="140000"/>
              </a:lnSpc>
              <a:spcBef>
                <a:spcPts val="0"/>
              </a:spcBef>
              <a:spcAft>
                <a:spcPts val="0"/>
              </a:spcAft>
              <a:buNone/>
            </a:pPr>
            <a:r>
              <a:rPr lang="en-US" sz="1600">
                <a:solidFill>
                  <a:srgbClr val="666666"/>
                </a:solidFill>
              </a:rPr>
              <a:t>Each </a:t>
            </a:r>
            <a:r>
              <a:rPr lang="en-US" sz="1800">
                <a:solidFill>
                  <a:srgbClr val="666666"/>
                </a:solidFill>
                <a:latin typeface="Georgia"/>
                <a:ea typeface="Georgia"/>
                <a:cs typeface="Georgia"/>
                <a:sym typeface="Georgia"/>
              </a:rPr>
              <a:t>r</a:t>
            </a:r>
            <a:r>
              <a:rPr baseline="-25000" lang="en-US" sz="1900">
                <a:solidFill>
                  <a:srgbClr val="666666"/>
                </a:solidFill>
                <a:latin typeface="Georgia"/>
                <a:ea typeface="Georgia"/>
                <a:cs typeface="Georgia"/>
                <a:sym typeface="Georgia"/>
              </a:rPr>
              <a:t>i</a:t>
            </a:r>
            <a:r>
              <a:rPr lang="en-US" sz="1600">
                <a:solidFill>
                  <a:srgbClr val="666666"/>
                </a:solidFill>
              </a:rPr>
              <a:t> can be between 1 and n − 1 (not 0 since no one is at their nametag, and not n since it is equivalent to 0). Since there are </a:t>
            </a:r>
            <a:r>
              <a:rPr lang="en-US" sz="1600">
                <a:solidFill>
                  <a:srgbClr val="666666"/>
                </a:solidFill>
                <a:latin typeface="Georgia"/>
                <a:ea typeface="Georgia"/>
                <a:cs typeface="Georgia"/>
                <a:sym typeface="Georgia"/>
              </a:rPr>
              <a:t>n</a:t>
            </a:r>
            <a:r>
              <a:rPr lang="en-US" sz="1600">
                <a:solidFill>
                  <a:srgbClr val="666666"/>
                </a:solidFill>
              </a:rPr>
              <a:t> people and only </a:t>
            </a:r>
            <a:r>
              <a:rPr lang="en-US" sz="1600">
                <a:solidFill>
                  <a:srgbClr val="666666"/>
                </a:solidFill>
                <a:latin typeface="Georgia"/>
                <a:ea typeface="Georgia"/>
                <a:cs typeface="Georgia"/>
                <a:sym typeface="Georgia"/>
              </a:rPr>
              <a:t>n − 1</a:t>
            </a:r>
            <a:r>
              <a:rPr lang="en-US" sz="1600">
                <a:solidFill>
                  <a:srgbClr val="666666"/>
                </a:solidFill>
              </a:rPr>
              <a:t> possible values for the rotations, at least two must have the same value </a:t>
            </a:r>
            <a:r>
              <a:rPr b="1" lang="en-US" sz="1600">
                <a:solidFill>
                  <a:srgbClr val="666666"/>
                </a:solidFill>
              </a:rPr>
              <a:t>by the pigeonhole principle. </a:t>
            </a:r>
            <a:endParaRPr b="1" sz="1600">
              <a:solidFill>
                <a:srgbClr val="666666"/>
              </a:solidFill>
            </a:endParaRPr>
          </a:p>
          <a:p>
            <a:pPr indent="0" lvl="0" marL="0" rtl="0" algn="l">
              <a:lnSpc>
                <a:spcPct val="140000"/>
              </a:lnSpc>
              <a:spcBef>
                <a:spcPts val="0"/>
              </a:spcBef>
              <a:spcAft>
                <a:spcPts val="0"/>
              </a:spcAft>
              <a:buNone/>
            </a:pPr>
            <a:r>
              <a:rPr lang="en-US" sz="1600">
                <a:solidFill>
                  <a:schemeClr val="lt2"/>
                </a:solidFill>
              </a:rPr>
              <a:t>Rotate the table clockwise by that much, and at least two people will be in the correct place!</a:t>
            </a:r>
            <a:endParaRPr sz="1600">
              <a:solidFill>
                <a:schemeClr val="l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7"/>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10 – Balls from an Urn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143" name="Google Shape;143;p18"/>
          <p:cNvSpPr txBox="1"/>
          <p:nvPr/>
        </p:nvSpPr>
        <p:spPr>
          <a:xfrm>
            <a:off x="749808" y="4452777"/>
            <a:ext cx="7644384"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144" name="Google Shape;144;p18"/>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Say an urn contains one red ball, one blue ball, and one green ball. (Other than for their colors, balls are identical.) Imagine we draw two balls with replacement, i.e., after drawing one ball, with put it back into the urn, before we draw the second one. (In particular, each ball is equally likely to be drawn.)</a:t>
            </a:r>
            <a:endParaRPr/>
          </a:p>
          <a:p>
            <a:pPr indent="0" lvl="0" marL="114300" rtl="0" algn="l">
              <a:lnSpc>
                <a:spcPct val="115000"/>
              </a:lnSpc>
              <a:spcBef>
                <a:spcPts val="0"/>
              </a:spcBef>
              <a:spcAft>
                <a:spcPts val="0"/>
              </a:spcAft>
              <a:buSzPts val="1800"/>
              <a:buNone/>
            </a:pPr>
            <a:r>
              <a:t/>
            </a:r>
            <a:endParaRPr sz="800"/>
          </a:p>
          <a:p>
            <a:pPr indent="-342900" lvl="0" marL="457200" rtl="0" algn="l">
              <a:lnSpc>
                <a:spcPct val="115000"/>
              </a:lnSpc>
              <a:spcBef>
                <a:spcPts val="0"/>
              </a:spcBef>
              <a:spcAft>
                <a:spcPts val="0"/>
              </a:spcAft>
              <a:buSzPts val="1800"/>
              <a:buAutoNum type="alphaLcParenR"/>
            </a:pPr>
            <a:r>
              <a:rPr lang="en-US" sz="1600"/>
              <a:t>Give a probability space describing the experiment.</a:t>
            </a:r>
            <a:endParaRPr/>
          </a:p>
          <a:p>
            <a:pPr indent="-342900" lvl="0" marL="457200" rtl="0" algn="l">
              <a:lnSpc>
                <a:spcPct val="115000"/>
              </a:lnSpc>
              <a:spcBef>
                <a:spcPts val="0"/>
              </a:spcBef>
              <a:spcAft>
                <a:spcPts val="0"/>
              </a:spcAft>
              <a:buSzPts val="1800"/>
              <a:buAutoNum type="alphaLcParenR"/>
            </a:pPr>
            <a:r>
              <a:rPr lang="en-US" sz="1600"/>
              <a:t>What is the probability that both balls are red? (Describe the event first, before you compute its probability.)</a:t>
            </a:r>
            <a:endParaRPr/>
          </a:p>
          <a:p>
            <a:pPr indent="-342900" lvl="0" marL="457200" rtl="0" algn="l">
              <a:lnSpc>
                <a:spcPct val="115000"/>
              </a:lnSpc>
              <a:spcBef>
                <a:spcPts val="0"/>
              </a:spcBef>
              <a:spcAft>
                <a:spcPts val="0"/>
              </a:spcAft>
              <a:buSzPts val="1800"/>
              <a:buAutoNum type="alphaLcParenR"/>
            </a:pPr>
            <a:r>
              <a:rPr lang="en-US" sz="1600"/>
              <a:t>What is the probability that at most one ball is red?</a:t>
            </a:r>
            <a:endParaRPr/>
          </a:p>
          <a:p>
            <a:pPr indent="-342900" lvl="0" marL="457200" rtl="0" algn="l">
              <a:lnSpc>
                <a:spcPct val="115000"/>
              </a:lnSpc>
              <a:spcBef>
                <a:spcPts val="0"/>
              </a:spcBef>
              <a:spcAft>
                <a:spcPts val="0"/>
              </a:spcAft>
              <a:buSzPts val="1800"/>
              <a:buAutoNum type="alphaLcParenR"/>
            </a:pPr>
            <a:r>
              <a:rPr lang="en-US" sz="1600"/>
              <a:t>What is the probability that we get at least one green ball?</a:t>
            </a:r>
            <a:endParaRPr/>
          </a:p>
          <a:p>
            <a:pPr indent="-342900" lvl="0" marL="457200" rtl="0" algn="l">
              <a:lnSpc>
                <a:spcPct val="115000"/>
              </a:lnSpc>
              <a:spcBef>
                <a:spcPts val="0"/>
              </a:spcBef>
              <a:spcAft>
                <a:spcPts val="0"/>
              </a:spcAft>
              <a:buSzPts val="1800"/>
              <a:buAutoNum type="alphaLcParenR"/>
            </a:pPr>
            <a:r>
              <a:rPr lang="en-US" sz="1600"/>
              <a:t>Repeat </a:t>
            </a:r>
            <a:r>
              <a:rPr lang="en-US" sz="1600"/>
              <a:t>a</a:t>
            </a:r>
            <a:r>
              <a:rPr lang="en-US" sz="1600"/>
              <a:t>)-d) for the case where the balls are drawn without replacement, i.e., when the first ball is drawn, it is not placed back from the urn.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150" name="Google Shape;150;p19"/>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An urn contains one red ball, one blue ball, and one green ball. Draw two balls with replacement.</a:t>
            </a:r>
            <a:endParaRPr/>
          </a:p>
          <a:p>
            <a:pPr indent="0" lvl="0" marL="114300" rtl="0" algn="l">
              <a:lnSpc>
                <a:spcPct val="115000"/>
              </a:lnSpc>
              <a:spcBef>
                <a:spcPts val="0"/>
              </a:spcBef>
              <a:spcAft>
                <a:spcPts val="0"/>
              </a:spcAft>
              <a:buSzPts val="1800"/>
              <a:buNone/>
            </a:pPr>
            <a:r>
              <a:t/>
            </a:r>
            <a:endParaRPr sz="800"/>
          </a:p>
          <a:p>
            <a:pPr indent="-342900" lvl="0" marL="457200" rtl="0" algn="l">
              <a:lnSpc>
                <a:spcPct val="115000"/>
              </a:lnSpc>
              <a:spcBef>
                <a:spcPts val="0"/>
              </a:spcBef>
              <a:spcAft>
                <a:spcPts val="0"/>
              </a:spcAft>
              <a:buSzPts val="1800"/>
              <a:buAutoNum type="alphaLcParenR"/>
            </a:pPr>
            <a:r>
              <a:rPr lang="en-US" sz="1600"/>
              <a:t>Give a probability space describing the experiment.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156" name="Google Shape;156;p20"/>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An urn contains one red ball, one blue ball, and one green ball. Draw two balls with replacement.</a:t>
            </a:r>
            <a:endParaRPr/>
          </a:p>
          <a:p>
            <a:pPr indent="0" lvl="0" marL="114300" rtl="0" algn="l">
              <a:lnSpc>
                <a:spcPct val="115000"/>
              </a:lnSpc>
              <a:spcBef>
                <a:spcPts val="0"/>
              </a:spcBef>
              <a:spcAft>
                <a:spcPts val="0"/>
              </a:spcAft>
              <a:buSzPts val="1800"/>
              <a:buNone/>
            </a:pPr>
            <a:r>
              <a:t/>
            </a:r>
            <a:endParaRPr sz="800"/>
          </a:p>
          <a:p>
            <a:pPr indent="-342900" lvl="0" marL="457200" rtl="0" algn="l">
              <a:lnSpc>
                <a:spcPct val="115000"/>
              </a:lnSpc>
              <a:spcBef>
                <a:spcPts val="0"/>
              </a:spcBef>
              <a:spcAft>
                <a:spcPts val="0"/>
              </a:spcAft>
              <a:buSzPts val="1800"/>
              <a:buAutoNum type="alphaLcParenR"/>
            </a:pPr>
            <a:r>
              <a:rPr lang="en-US" sz="1600"/>
              <a:t>Give a probability space describing the experiment.</a:t>
            </a:r>
            <a:endParaRPr/>
          </a:p>
        </p:txBody>
      </p:sp>
      <p:sp>
        <p:nvSpPr>
          <p:cNvPr id="157" name="Google Shape;157;p20"/>
          <p:cNvSpPr txBox="1"/>
          <p:nvPr/>
        </p:nvSpPr>
        <p:spPr>
          <a:xfrm>
            <a:off x="311700" y="1859961"/>
            <a:ext cx="8520599" cy="461635"/>
          </a:xfrm>
          <a:prstGeom prst="rect">
            <a:avLst/>
          </a:prstGeom>
          <a:blipFill rotWithShape="1">
            <a:blip r:embed="rId3">
              <a:alphaModFix/>
            </a:blip>
            <a:stretch>
              <a:fillRect b="-394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163" name="Google Shape;163;p21"/>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An urn contains one red ball, one blue ball, and one green ball. Draw two balls with replacement.</a:t>
            </a:r>
            <a:endParaRPr/>
          </a:p>
          <a:p>
            <a:pPr indent="0" lvl="0" marL="114300" rtl="0" algn="l">
              <a:lnSpc>
                <a:spcPct val="115000"/>
              </a:lnSpc>
              <a:spcBef>
                <a:spcPts val="0"/>
              </a:spcBef>
              <a:spcAft>
                <a:spcPts val="0"/>
              </a:spcAft>
              <a:buSzPts val="1800"/>
              <a:buNone/>
            </a:pPr>
            <a:r>
              <a:t/>
            </a:r>
            <a:endParaRPr sz="800"/>
          </a:p>
          <a:p>
            <a:pPr indent="-342900" lvl="0" marL="457200" rtl="0" algn="l">
              <a:lnSpc>
                <a:spcPct val="115000"/>
              </a:lnSpc>
              <a:spcBef>
                <a:spcPts val="0"/>
              </a:spcBef>
              <a:spcAft>
                <a:spcPts val="0"/>
              </a:spcAft>
              <a:buSzPts val="1800"/>
              <a:buAutoNum type="alphaLcParenR"/>
            </a:pPr>
            <a:r>
              <a:rPr lang="en-US" sz="1600"/>
              <a:t>Give a probability space describing the experiment.</a:t>
            </a:r>
            <a:endParaRPr/>
          </a:p>
        </p:txBody>
      </p:sp>
      <p:sp>
        <p:nvSpPr>
          <p:cNvPr id="164" name="Google Shape;164;p21"/>
          <p:cNvSpPr txBox="1"/>
          <p:nvPr/>
        </p:nvSpPr>
        <p:spPr>
          <a:xfrm>
            <a:off x="311700" y="1859961"/>
            <a:ext cx="8520599" cy="1039613"/>
          </a:xfrm>
          <a:prstGeom prst="rect">
            <a:avLst/>
          </a:prstGeom>
          <a:blipFill rotWithShape="1">
            <a:blip r:embed="rId3">
              <a:alphaModFix/>
            </a:blip>
            <a:stretch>
              <a:fillRect b="-1752"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170" name="Google Shape;170;p22"/>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An urn contains one red ball, one blue ball, and one green ball. Draw two balls with replacement.</a:t>
            </a:r>
            <a:endParaRPr/>
          </a:p>
          <a:p>
            <a:pPr indent="0" lvl="0" marL="114300" rtl="0" algn="l">
              <a:lnSpc>
                <a:spcPct val="115000"/>
              </a:lnSpc>
              <a:spcBef>
                <a:spcPts val="0"/>
              </a:spcBef>
              <a:spcAft>
                <a:spcPts val="0"/>
              </a:spcAft>
              <a:buSzPts val="1800"/>
              <a:buNone/>
            </a:pPr>
            <a:r>
              <a:t/>
            </a:r>
            <a:endParaRPr sz="800"/>
          </a:p>
          <a:p>
            <a:pPr indent="-342900" lvl="0" marL="457200" rtl="0" algn="l">
              <a:lnSpc>
                <a:spcPct val="115000"/>
              </a:lnSpc>
              <a:spcBef>
                <a:spcPts val="0"/>
              </a:spcBef>
              <a:spcAft>
                <a:spcPts val="0"/>
              </a:spcAft>
              <a:buSzPts val="1800"/>
              <a:buFont typeface="Calibri"/>
              <a:buAutoNum type="alphaLcParenR" startAt="2"/>
            </a:pPr>
            <a:r>
              <a:rPr lang="en-US" sz="1600"/>
              <a:t>What is the probability that both balls are red? (Describe the event first, before you compute its probability.)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176" name="Google Shape;176;p23"/>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An urn contains one red ball, one blue ball, and one green ball. Draw two balls with replacement.</a:t>
            </a:r>
            <a:endParaRPr/>
          </a:p>
          <a:p>
            <a:pPr indent="0" lvl="0" marL="114300" rtl="0" algn="l">
              <a:lnSpc>
                <a:spcPct val="115000"/>
              </a:lnSpc>
              <a:spcBef>
                <a:spcPts val="0"/>
              </a:spcBef>
              <a:spcAft>
                <a:spcPts val="0"/>
              </a:spcAft>
              <a:buSzPts val="1800"/>
              <a:buNone/>
            </a:pPr>
            <a:r>
              <a:t/>
            </a:r>
            <a:endParaRPr sz="800"/>
          </a:p>
          <a:p>
            <a:pPr indent="-342900" lvl="0" marL="457200" rtl="0" algn="l">
              <a:lnSpc>
                <a:spcPct val="115000"/>
              </a:lnSpc>
              <a:spcBef>
                <a:spcPts val="0"/>
              </a:spcBef>
              <a:spcAft>
                <a:spcPts val="0"/>
              </a:spcAft>
              <a:buSzPts val="1800"/>
              <a:buFont typeface="Calibri"/>
              <a:buAutoNum type="alphaLcParenR" startAt="2"/>
            </a:pPr>
            <a:r>
              <a:rPr lang="en-US" sz="1600"/>
              <a:t>What is the probability that both balls are red? (Describe the event first, before you compute its probability.)</a:t>
            </a:r>
            <a:endParaRPr/>
          </a:p>
        </p:txBody>
      </p:sp>
      <p:sp>
        <p:nvSpPr>
          <p:cNvPr id="177" name="Google Shape;177;p23"/>
          <p:cNvSpPr txBox="1"/>
          <p:nvPr/>
        </p:nvSpPr>
        <p:spPr>
          <a:xfrm>
            <a:off x="311700" y="2340893"/>
            <a:ext cx="8520600" cy="461700"/>
          </a:xfrm>
          <a:prstGeom prst="rect">
            <a:avLst/>
          </a:prstGeom>
          <a:blipFill rotWithShape="1">
            <a:blip r:embed="rId3">
              <a:alphaModFix/>
            </a:blip>
            <a:stretch>
              <a:fillRect b="-10663" l="-57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2"/>
          <p:cNvSpPr txBox="1"/>
          <p:nvPr>
            <p:ph type="title"/>
          </p:nvPr>
        </p:nvSpPr>
        <p:spPr>
          <a:xfrm>
            <a:off x="485875" y="1714500"/>
            <a:ext cx="8183700" cy="7857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rgbClr val="0C0C0C"/>
              </a:buClr>
              <a:buSzPts val="3800"/>
              <a:buFont typeface="Quattrocento Sans"/>
              <a:buNone/>
            </a:pPr>
            <a:r>
              <a:rPr lang="en-US" sz="2600"/>
              <a:t>Administrivia</a:t>
            </a:r>
            <a:endParaRPr sz="2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183" name="Google Shape;183;p24"/>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An urn contains one red ball, one blue ball, and one green ball. Draw two balls with replacement.</a:t>
            </a:r>
            <a:endParaRPr/>
          </a:p>
          <a:p>
            <a:pPr indent="0" lvl="0" marL="114300" rtl="0" algn="l">
              <a:lnSpc>
                <a:spcPct val="115000"/>
              </a:lnSpc>
              <a:spcBef>
                <a:spcPts val="0"/>
              </a:spcBef>
              <a:spcAft>
                <a:spcPts val="0"/>
              </a:spcAft>
              <a:buSzPts val="1800"/>
              <a:buNone/>
            </a:pPr>
            <a:r>
              <a:t/>
            </a:r>
            <a:endParaRPr sz="800"/>
          </a:p>
          <a:p>
            <a:pPr indent="-342900" lvl="0" marL="457200" rtl="0" algn="l">
              <a:lnSpc>
                <a:spcPct val="115000"/>
              </a:lnSpc>
              <a:spcBef>
                <a:spcPts val="0"/>
              </a:spcBef>
              <a:spcAft>
                <a:spcPts val="0"/>
              </a:spcAft>
              <a:buSzPts val="1800"/>
              <a:buFont typeface="Calibri"/>
              <a:buAutoNum type="alphaLcParenR" startAt="2"/>
            </a:pPr>
            <a:r>
              <a:rPr lang="en-US" sz="1600"/>
              <a:t>What is the probability that both balls are red? (Describe the event first, before you compute its probability.)</a:t>
            </a:r>
            <a:endParaRPr/>
          </a:p>
        </p:txBody>
      </p:sp>
      <p:sp>
        <p:nvSpPr>
          <p:cNvPr id="184" name="Google Shape;184;p24"/>
          <p:cNvSpPr txBox="1"/>
          <p:nvPr/>
        </p:nvSpPr>
        <p:spPr>
          <a:xfrm>
            <a:off x="311700" y="2188156"/>
            <a:ext cx="8520600" cy="1075800"/>
          </a:xfrm>
          <a:prstGeom prst="rect">
            <a:avLst/>
          </a:prstGeom>
          <a:blipFill rotWithShape="1">
            <a:blip r:embed="rId3">
              <a:alphaModFix/>
            </a:blip>
            <a:stretch>
              <a:fillRect b="0" l="-57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190" name="Google Shape;190;p25"/>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An urn contains one red ball, one blue ball, and one green ball. Draw two balls with replacement.</a:t>
            </a:r>
            <a:endParaRPr/>
          </a:p>
          <a:p>
            <a:pPr indent="0" lvl="0" marL="114300" rtl="0" algn="l">
              <a:lnSpc>
                <a:spcPct val="115000"/>
              </a:lnSpc>
              <a:spcBef>
                <a:spcPts val="0"/>
              </a:spcBef>
              <a:spcAft>
                <a:spcPts val="0"/>
              </a:spcAft>
              <a:buSzPts val="1800"/>
              <a:buNone/>
            </a:pPr>
            <a:r>
              <a:t/>
            </a:r>
            <a:endParaRPr sz="800"/>
          </a:p>
          <a:p>
            <a:pPr indent="-342900" lvl="0" marL="457200" rtl="0" algn="l">
              <a:lnSpc>
                <a:spcPct val="115000"/>
              </a:lnSpc>
              <a:spcBef>
                <a:spcPts val="0"/>
              </a:spcBef>
              <a:spcAft>
                <a:spcPts val="0"/>
              </a:spcAft>
              <a:buSzPts val="1800"/>
              <a:buFont typeface="Calibri"/>
              <a:buAutoNum type="alphaLcParenR" startAt="3"/>
            </a:pPr>
            <a:r>
              <a:rPr lang="en-US" sz="1600"/>
              <a:t>What is the probability that at most one ball is red?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196" name="Google Shape;196;p26"/>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An urn contains one red ball, one blue ball, and one green ball. Draw two balls with replacement.</a:t>
            </a:r>
            <a:endParaRPr/>
          </a:p>
          <a:p>
            <a:pPr indent="0" lvl="0" marL="114300" rtl="0" algn="l">
              <a:lnSpc>
                <a:spcPct val="115000"/>
              </a:lnSpc>
              <a:spcBef>
                <a:spcPts val="0"/>
              </a:spcBef>
              <a:spcAft>
                <a:spcPts val="0"/>
              </a:spcAft>
              <a:buSzPts val="1800"/>
              <a:buNone/>
            </a:pPr>
            <a:r>
              <a:t/>
            </a:r>
            <a:endParaRPr sz="800"/>
          </a:p>
          <a:p>
            <a:pPr indent="-342900" lvl="0" marL="457200" rtl="0" algn="l">
              <a:lnSpc>
                <a:spcPct val="115000"/>
              </a:lnSpc>
              <a:spcBef>
                <a:spcPts val="0"/>
              </a:spcBef>
              <a:spcAft>
                <a:spcPts val="0"/>
              </a:spcAft>
              <a:buSzPts val="1800"/>
              <a:buFont typeface="Calibri"/>
              <a:buAutoNum type="alphaLcParenR" startAt="3"/>
            </a:pPr>
            <a:r>
              <a:rPr lang="en-US" sz="1600"/>
              <a:t>What is the probability that at most one ball is red?</a:t>
            </a:r>
            <a:endParaRPr/>
          </a:p>
        </p:txBody>
      </p:sp>
      <p:sp>
        <p:nvSpPr>
          <p:cNvPr id="197" name="Google Shape;197;p26"/>
          <p:cNvSpPr txBox="1"/>
          <p:nvPr/>
        </p:nvSpPr>
        <p:spPr>
          <a:xfrm>
            <a:off x="311701" y="2188517"/>
            <a:ext cx="8520600" cy="461700"/>
          </a:xfrm>
          <a:prstGeom prst="rect">
            <a:avLst/>
          </a:prstGeom>
          <a:blipFill rotWithShape="1">
            <a:blip r:embed="rId3">
              <a:alphaModFix/>
            </a:blip>
            <a:stretch>
              <a:fillRect b="-10663" l="-57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203" name="Google Shape;203;p27"/>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An urn contains one red ball, one blue ball, and one green ball. Draw two balls with replacement.</a:t>
            </a:r>
            <a:endParaRPr/>
          </a:p>
          <a:p>
            <a:pPr indent="0" lvl="0" marL="114300" rtl="0" algn="l">
              <a:lnSpc>
                <a:spcPct val="115000"/>
              </a:lnSpc>
              <a:spcBef>
                <a:spcPts val="0"/>
              </a:spcBef>
              <a:spcAft>
                <a:spcPts val="0"/>
              </a:spcAft>
              <a:buSzPts val="1800"/>
              <a:buNone/>
            </a:pPr>
            <a:r>
              <a:t/>
            </a:r>
            <a:endParaRPr sz="800"/>
          </a:p>
          <a:p>
            <a:pPr indent="-342900" lvl="0" marL="457200" rtl="0" algn="l">
              <a:lnSpc>
                <a:spcPct val="115000"/>
              </a:lnSpc>
              <a:spcBef>
                <a:spcPts val="0"/>
              </a:spcBef>
              <a:spcAft>
                <a:spcPts val="0"/>
              </a:spcAft>
              <a:buSzPts val="1800"/>
              <a:buFont typeface="Calibri"/>
              <a:buAutoNum type="alphaLcParenR" startAt="3"/>
            </a:pPr>
            <a:r>
              <a:rPr lang="en-US" sz="1600"/>
              <a:t>What is the probability that at most one ball is red?</a:t>
            </a:r>
            <a:endParaRPr/>
          </a:p>
        </p:txBody>
      </p:sp>
      <p:sp>
        <p:nvSpPr>
          <p:cNvPr id="204" name="Google Shape;204;p27"/>
          <p:cNvSpPr txBox="1"/>
          <p:nvPr/>
        </p:nvSpPr>
        <p:spPr>
          <a:xfrm>
            <a:off x="311701" y="1892917"/>
            <a:ext cx="8520599" cy="1330590"/>
          </a:xfrm>
          <a:prstGeom prst="rect">
            <a:avLst/>
          </a:prstGeom>
          <a:blipFill rotWithShape="1">
            <a:blip r:embed="rId3">
              <a:alphaModFix/>
            </a:blip>
            <a:stretch>
              <a:fillRect b="0" l="-57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210" name="Google Shape;210;p28"/>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An urn contains one red ball, one blue ball, and one green ball. Draw two balls with replacement.</a:t>
            </a:r>
            <a:endParaRPr/>
          </a:p>
          <a:p>
            <a:pPr indent="0" lvl="0" marL="114300" rtl="0" algn="l">
              <a:lnSpc>
                <a:spcPct val="115000"/>
              </a:lnSpc>
              <a:spcBef>
                <a:spcPts val="0"/>
              </a:spcBef>
              <a:spcAft>
                <a:spcPts val="0"/>
              </a:spcAft>
              <a:buSzPts val="1800"/>
              <a:buNone/>
            </a:pPr>
            <a:r>
              <a:t/>
            </a:r>
            <a:endParaRPr sz="800"/>
          </a:p>
          <a:p>
            <a:pPr indent="-342900" lvl="0" marL="457200" rtl="0" algn="l">
              <a:lnSpc>
                <a:spcPct val="115000"/>
              </a:lnSpc>
              <a:spcBef>
                <a:spcPts val="0"/>
              </a:spcBef>
              <a:spcAft>
                <a:spcPts val="0"/>
              </a:spcAft>
              <a:buSzPts val="1800"/>
              <a:buFont typeface="Calibri"/>
              <a:buAutoNum type="alphaLcParenR" startAt="3"/>
            </a:pPr>
            <a:r>
              <a:rPr lang="en-US" sz="1600"/>
              <a:t>What is the probability that at most one ball is red?</a:t>
            </a:r>
            <a:endParaRPr/>
          </a:p>
        </p:txBody>
      </p:sp>
      <p:sp>
        <p:nvSpPr>
          <p:cNvPr id="211" name="Google Shape;211;p28"/>
          <p:cNvSpPr txBox="1"/>
          <p:nvPr/>
        </p:nvSpPr>
        <p:spPr>
          <a:xfrm>
            <a:off x="311701" y="2232317"/>
            <a:ext cx="8520600" cy="2506200"/>
          </a:xfrm>
          <a:prstGeom prst="rect">
            <a:avLst/>
          </a:prstGeom>
          <a:blipFill rotWithShape="1">
            <a:blip r:embed="rId3">
              <a:alphaModFix/>
            </a:blip>
            <a:stretch>
              <a:fillRect b="0" l="-57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217" name="Google Shape;217;p29"/>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An urn contains one red ball, one blue ball, and one green ball. Draw two balls with replacement.</a:t>
            </a:r>
            <a:endParaRPr/>
          </a:p>
          <a:p>
            <a:pPr indent="0" lvl="0" marL="114300" rtl="0" algn="l">
              <a:lnSpc>
                <a:spcPct val="115000"/>
              </a:lnSpc>
              <a:spcBef>
                <a:spcPts val="0"/>
              </a:spcBef>
              <a:spcAft>
                <a:spcPts val="0"/>
              </a:spcAft>
              <a:buSzPts val="1800"/>
              <a:buNone/>
            </a:pPr>
            <a:r>
              <a:t/>
            </a:r>
            <a:endParaRPr sz="800"/>
          </a:p>
          <a:p>
            <a:pPr indent="-342900" lvl="0" marL="457200" rtl="0" algn="l">
              <a:lnSpc>
                <a:spcPct val="115000"/>
              </a:lnSpc>
              <a:spcBef>
                <a:spcPts val="0"/>
              </a:spcBef>
              <a:spcAft>
                <a:spcPts val="0"/>
              </a:spcAft>
              <a:buSzPts val="1800"/>
              <a:buFont typeface="Calibri"/>
              <a:buAutoNum type="alphaLcParenR" startAt="4"/>
            </a:pPr>
            <a:r>
              <a:rPr lang="en-US" sz="1600"/>
              <a:t>What is the probability that we get at least one green ball?</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223" name="Google Shape;223;p30"/>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An urn contains one red ball, one blue ball, and one green ball. Draw two balls with replacement.</a:t>
            </a:r>
            <a:endParaRPr/>
          </a:p>
          <a:p>
            <a:pPr indent="0" lvl="0" marL="114300" rtl="0" algn="l">
              <a:lnSpc>
                <a:spcPct val="115000"/>
              </a:lnSpc>
              <a:spcBef>
                <a:spcPts val="0"/>
              </a:spcBef>
              <a:spcAft>
                <a:spcPts val="0"/>
              </a:spcAft>
              <a:buSzPts val="1800"/>
              <a:buNone/>
            </a:pPr>
            <a:r>
              <a:t/>
            </a:r>
            <a:endParaRPr sz="800"/>
          </a:p>
          <a:p>
            <a:pPr indent="-342900" lvl="0" marL="457200" rtl="0" algn="l">
              <a:lnSpc>
                <a:spcPct val="115000"/>
              </a:lnSpc>
              <a:spcBef>
                <a:spcPts val="0"/>
              </a:spcBef>
              <a:spcAft>
                <a:spcPts val="0"/>
              </a:spcAft>
              <a:buSzPts val="1800"/>
              <a:buFont typeface="Calibri"/>
              <a:buAutoNum type="alphaLcParenR" startAt="4"/>
            </a:pPr>
            <a:r>
              <a:rPr lang="en-US" sz="1600"/>
              <a:t>What is the probability that we get at least one green ball?</a:t>
            </a:r>
            <a:endParaRPr/>
          </a:p>
        </p:txBody>
      </p:sp>
      <p:sp>
        <p:nvSpPr>
          <p:cNvPr id="224" name="Google Shape;224;p30"/>
          <p:cNvSpPr txBox="1"/>
          <p:nvPr/>
        </p:nvSpPr>
        <p:spPr>
          <a:xfrm>
            <a:off x="311700" y="2051943"/>
            <a:ext cx="8520599" cy="461635"/>
          </a:xfrm>
          <a:prstGeom prst="rect">
            <a:avLst/>
          </a:prstGeom>
          <a:blipFill rotWithShape="1">
            <a:blip r:embed="rId3">
              <a:alphaModFix/>
            </a:blip>
            <a:stretch>
              <a:fillRect b="-10663" l="-57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230" name="Google Shape;230;p31"/>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An urn contains one red ball, one blue ball, and one green ball. Draw two balls with replacement.</a:t>
            </a:r>
            <a:endParaRPr/>
          </a:p>
          <a:p>
            <a:pPr indent="0" lvl="0" marL="114300" rtl="0" algn="l">
              <a:lnSpc>
                <a:spcPct val="115000"/>
              </a:lnSpc>
              <a:spcBef>
                <a:spcPts val="0"/>
              </a:spcBef>
              <a:spcAft>
                <a:spcPts val="0"/>
              </a:spcAft>
              <a:buSzPts val="1800"/>
              <a:buNone/>
            </a:pPr>
            <a:r>
              <a:t/>
            </a:r>
            <a:endParaRPr sz="800"/>
          </a:p>
          <a:p>
            <a:pPr indent="-342900" lvl="0" marL="457200" rtl="0" algn="l">
              <a:lnSpc>
                <a:spcPct val="115000"/>
              </a:lnSpc>
              <a:spcBef>
                <a:spcPts val="0"/>
              </a:spcBef>
              <a:spcAft>
                <a:spcPts val="0"/>
              </a:spcAft>
              <a:buSzPts val="1800"/>
              <a:buFont typeface="Calibri"/>
              <a:buAutoNum type="alphaLcParenR" startAt="4"/>
            </a:pPr>
            <a:r>
              <a:rPr lang="en-US" sz="1600"/>
              <a:t>What is the probability that we get at least one green ball?</a:t>
            </a:r>
            <a:endParaRPr/>
          </a:p>
        </p:txBody>
      </p:sp>
      <p:sp>
        <p:nvSpPr>
          <p:cNvPr id="231" name="Google Shape;231;p31"/>
          <p:cNvSpPr txBox="1"/>
          <p:nvPr/>
        </p:nvSpPr>
        <p:spPr>
          <a:xfrm>
            <a:off x="311700" y="2051943"/>
            <a:ext cx="8520599" cy="1075842"/>
          </a:xfrm>
          <a:prstGeom prst="rect">
            <a:avLst/>
          </a:prstGeom>
          <a:blipFill rotWithShape="1">
            <a:blip r:embed="rId3">
              <a:alphaModFix/>
            </a:blip>
            <a:stretch>
              <a:fillRect b="0" l="-57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237" name="Google Shape;237;p32"/>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An urn contains one red ball, one blue ball, and one green ball.</a:t>
            </a:r>
            <a:endParaRPr sz="800"/>
          </a:p>
          <a:p>
            <a:pPr indent="-342900" lvl="0" marL="457200" rtl="0" algn="l">
              <a:lnSpc>
                <a:spcPct val="115000"/>
              </a:lnSpc>
              <a:spcBef>
                <a:spcPts val="0"/>
              </a:spcBef>
              <a:spcAft>
                <a:spcPts val="0"/>
              </a:spcAft>
              <a:buSzPts val="1800"/>
              <a:buFont typeface="Calibri"/>
              <a:buAutoNum type="alphaLcParenR" startAt="5"/>
            </a:pPr>
            <a:r>
              <a:rPr lang="en-US" sz="1600"/>
              <a:t>Repeat b)-d) for the case where </a:t>
            </a:r>
            <a:r>
              <a:rPr b="1" lang="en-US" sz="1600"/>
              <a:t>the balls are drawn without replacement.</a:t>
            </a:r>
            <a:endParaRPr sz="1600"/>
          </a:p>
        </p:txBody>
      </p:sp>
      <p:sp>
        <p:nvSpPr>
          <p:cNvPr id="238" name="Google Shape;238;p32"/>
          <p:cNvSpPr txBox="1"/>
          <p:nvPr/>
        </p:nvSpPr>
        <p:spPr>
          <a:xfrm>
            <a:off x="576471" y="1517662"/>
            <a:ext cx="82557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1600">
                <a:solidFill>
                  <a:srgbClr val="333333"/>
                </a:solidFill>
              </a:rPr>
              <a:t>a) </a:t>
            </a:r>
            <a:r>
              <a:rPr b="0" i="0" lang="en-US" sz="1600" u="none" cap="none" strike="noStrike">
                <a:solidFill>
                  <a:srgbClr val="333333"/>
                </a:solidFill>
                <a:latin typeface="Arial"/>
                <a:ea typeface="Arial"/>
                <a:cs typeface="Arial"/>
                <a:sym typeface="Arial"/>
              </a:rPr>
              <a:t>Does the probability space change? If so, what is it now?</a:t>
            </a:r>
            <a:endParaRPr b="0" i="0" sz="1400" u="none" cap="none" strike="noStrike">
              <a:solidFill>
                <a:srgbClr val="000000"/>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0" lvl="0" marL="0" marR="0" rtl="0" algn="l">
              <a:lnSpc>
                <a:spcPct val="115000"/>
              </a:lnSpc>
              <a:spcBef>
                <a:spcPts val="0"/>
              </a:spcBef>
              <a:spcAft>
                <a:spcPts val="0"/>
              </a:spcAft>
              <a:buNone/>
            </a:pPr>
            <a:r>
              <a:t/>
            </a:r>
            <a:endParaRPr sz="1600">
              <a:solidFill>
                <a:srgbClr val="333333"/>
              </a:solidFill>
            </a:endParaRPr>
          </a:p>
          <a:p>
            <a:pPr indent="0" lvl="0" marL="0" marR="0" rtl="0" algn="l">
              <a:lnSpc>
                <a:spcPct val="115000"/>
              </a:lnSpc>
              <a:spcBef>
                <a:spcPts val="0"/>
              </a:spcBef>
              <a:spcAft>
                <a:spcPts val="0"/>
              </a:spcAft>
              <a:buNone/>
            </a:pPr>
            <a:r>
              <a:rPr lang="en-US" sz="1600">
                <a:solidFill>
                  <a:srgbClr val="333333"/>
                </a:solidFill>
              </a:rPr>
              <a:t>b) </a:t>
            </a:r>
            <a:r>
              <a:rPr b="0" i="0" lang="en-US" sz="1600" u="none" cap="none" strike="noStrike">
                <a:solidFill>
                  <a:srgbClr val="333333"/>
                </a:solidFill>
                <a:latin typeface="Arial"/>
                <a:ea typeface="Arial"/>
                <a:cs typeface="Arial"/>
                <a:sym typeface="Arial"/>
              </a:rPr>
              <a:t>What is the probability that both balls are red?</a:t>
            </a:r>
            <a:endParaRPr b="0" i="0" sz="1400" u="none" cap="none" strike="noStrike">
              <a:solidFill>
                <a:srgbClr val="000000"/>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0" lvl="0" marL="0" marR="0" rtl="0" algn="l">
              <a:lnSpc>
                <a:spcPct val="115000"/>
              </a:lnSpc>
              <a:spcBef>
                <a:spcPts val="0"/>
              </a:spcBef>
              <a:spcAft>
                <a:spcPts val="0"/>
              </a:spcAft>
              <a:buNone/>
            </a:pPr>
            <a:r>
              <a:rPr lang="en-US" sz="1600">
                <a:solidFill>
                  <a:srgbClr val="333333"/>
                </a:solidFill>
              </a:rPr>
              <a:t>c) </a:t>
            </a:r>
            <a:r>
              <a:rPr b="0" i="0" lang="en-US" sz="1600" u="none" cap="none" strike="noStrike">
                <a:solidFill>
                  <a:srgbClr val="333333"/>
                </a:solidFill>
                <a:latin typeface="Arial"/>
                <a:ea typeface="Arial"/>
                <a:cs typeface="Arial"/>
                <a:sym typeface="Arial"/>
              </a:rPr>
              <a:t>What is the probability that at most one ball is red?</a:t>
            </a:r>
            <a:endParaRPr b="0" i="0" sz="1400" u="none" cap="none" strike="noStrike">
              <a:solidFill>
                <a:srgbClr val="000000"/>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Arial"/>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Arial"/>
              <a:buNone/>
            </a:pPr>
            <a:r>
              <a:t/>
            </a:r>
            <a:endParaRPr b="0" i="0" sz="1600" u="none" cap="none" strike="noStrike">
              <a:solidFill>
                <a:srgbClr val="333333"/>
              </a:solidFill>
              <a:latin typeface="Arial"/>
              <a:ea typeface="Arial"/>
              <a:cs typeface="Arial"/>
              <a:sym typeface="Arial"/>
            </a:endParaRPr>
          </a:p>
          <a:p>
            <a:pPr indent="0" lvl="0" marL="0" marR="0" rtl="0" algn="l">
              <a:lnSpc>
                <a:spcPct val="115000"/>
              </a:lnSpc>
              <a:spcBef>
                <a:spcPts val="0"/>
              </a:spcBef>
              <a:spcAft>
                <a:spcPts val="0"/>
              </a:spcAft>
              <a:buNone/>
            </a:pPr>
            <a:r>
              <a:rPr lang="en-US" sz="1600">
                <a:solidFill>
                  <a:srgbClr val="333333"/>
                </a:solidFill>
              </a:rPr>
              <a:t>d) </a:t>
            </a:r>
            <a:r>
              <a:rPr b="0" i="0" lang="en-US" sz="1600" u="none" cap="none" strike="noStrike">
                <a:solidFill>
                  <a:srgbClr val="333333"/>
                </a:solidFill>
                <a:latin typeface="Arial"/>
                <a:ea typeface="Arial"/>
                <a:cs typeface="Arial"/>
                <a:sym typeface="Arial"/>
              </a:rPr>
              <a:t>What is the probability that we get at least one green ball?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244" name="Google Shape;244;p33"/>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An urn contains one red ball, one blue ball, and one green ball.</a:t>
            </a:r>
            <a:endParaRPr sz="800"/>
          </a:p>
          <a:p>
            <a:pPr indent="-342900" lvl="0" marL="457200" rtl="0" algn="l">
              <a:lnSpc>
                <a:spcPct val="115000"/>
              </a:lnSpc>
              <a:spcBef>
                <a:spcPts val="0"/>
              </a:spcBef>
              <a:spcAft>
                <a:spcPts val="0"/>
              </a:spcAft>
              <a:buSzPts val="1800"/>
              <a:buFont typeface="Calibri"/>
              <a:buAutoNum type="alphaLcParenR" startAt="5"/>
            </a:pPr>
            <a:r>
              <a:rPr lang="en-US" sz="1600"/>
              <a:t>Repeat b)-d) for the case where </a:t>
            </a:r>
            <a:r>
              <a:rPr b="1" lang="en-US" sz="1600"/>
              <a:t>the balls are drawn without replacement.</a:t>
            </a:r>
            <a:endParaRPr sz="1600"/>
          </a:p>
        </p:txBody>
      </p:sp>
      <p:sp>
        <p:nvSpPr>
          <p:cNvPr id="245" name="Google Shape;245;p33"/>
          <p:cNvSpPr txBox="1"/>
          <p:nvPr/>
        </p:nvSpPr>
        <p:spPr>
          <a:xfrm>
            <a:off x="576471" y="1517662"/>
            <a:ext cx="82557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1600">
                <a:solidFill>
                  <a:srgbClr val="333333"/>
                </a:solidFill>
              </a:rPr>
              <a:t>a) </a:t>
            </a:r>
            <a:r>
              <a:rPr b="0" i="0" lang="en-US" sz="1600" u="none" cap="none" strike="noStrike">
                <a:solidFill>
                  <a:srgbClr val="333333"/>
                </a:solidFill>
                <a:latin typeface="Arial"/>
                <a:ea typeface="Arial"/>
                <a:cs typeface="Arial"/>
                <a:sym typeface="Arial"/>
              </a:rPr>
              <a:t>Does the probability space change? If so, what is it now?</a:t>
            </a:r>
            <a:endParaRPr b="0" i="0" sz="1400" u="none" cap="none" strike="noStrike">
              <a:solidFill>
                <a:srgbClr val="000000"/>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0" lvl="0" marL="0" marR="0" rtl="0" algn="l">
              <a:lnSpc>
                <a:spcPct val="115000"/>
              </a:lnSpc>
              <a:spcBef>
                <a:spcPts val="0"/>
              </a:spcBef>
              <a:spcAft>
                <a:spcPts val="0"/>
              </a:spcAft>
              <a:buNone/>
            </a:pPr>
            <a:r>
              <a:rPr lang="en-US" sz="1600">
                <a:solidFill>
                  <a:srgbClr val="333333"/>
                </a:solidFill>
              </a:rPr>
              <a:t>b) </a:t>
            </a:r>
            <a:r>
              <a:rPr b="0" i="0" lang="en-US" sz="1600" u="none" cap="none" strike="noStrike">
                <a:solidFill>
                  <a:srgbClr val="333333"/>
                </a:solidFill>
                <a:latin typeface="Arial"/>
                <a:ea typeface="Arial"/>
                <a:cs typeface="Arial"/>
                <a:sym typeface="Arial"/>
              </a:rPr>
              <a:t>What is the probability that both balls are red?</a:t>
            </a:r>
            <a:endParaRPr b="0" i="0" sz="1400" u="none" cap="none" strike="noStrike">
              <a:solidFill>
                <a:srgbClr val="000000"/>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0" lvl="0" marL="0" marR="0" rtl="0" algn="l">
              <a:lnSpc>
                <a:spcPct val="115000"/>
              </a:lnSpc>
              <a:spcBef>
                <a:spcPts val="0"/>
              </a:spcBef>
              <a:spcAft>
                <a:spcPts val="0"/>
              </a:spcAft>
              <a:buNone/>
            </a:pPr>
            <a:r>
              <a:rPr lang="en-US" sz="1600">
                <a:solidFill>
                  <a:srgbClr val="333333"/>
                </a:solidFill>
              </a:rPr>
              <a:t>c) </a:t>
            </a:r>
            <a:r>
              <a:rPr b="0" i="0" lang="en-US" sz="1600" u="none" cap="none" strike="noStrike">
                <a:solidFill>
                  <a:srgbClr val="333333"/>
                </a:solidFill>
                <a:latin typeface="Arial"/>
                <a:ea typeface="Arial"/>
                <a:cs typeface="Arial"/>
                <a:sym typeface="Arial"/>
              </a:rPr>
              <a:t>What is the probability that at most one ball is red?</a:t>
            </a:r>
            <a:endParaRPr b="0" i="0" sz="1400" u="none" cap="none" strike="noStrike">
              <a:solidFill>
                <a:srgbClr val="000000"/>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Arial"/>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Arial"/>
              <a:buNone/>
            </a:pPr>
            <a:r>
              <a:t/>
            </a:r>
            <a:endParaRPr b="0" i="0" sz="1600" u="none" cap="none" strike="noStrike">
              <a:solidFill>
                <a:srgbClr val="333333"/>
              </a:solidFill>
              <a:latin typeface="Arial"/>
              <a:ea typeface="Arial"/>
              <a:cs typeface="Arial"/>
              <a:sym typeface="Arial"/>
            </a:endParaRPr>
          </a:p>
          <a:p>
            <a:pPr indent="0" lvl="0" marL="0" marR="0" rtl="0" algn="l">
              <a:lnSpc>
                <a:spcPct val="115000"/>
              </a:lnSpc>
              <a:spcBef>
                <a:spcPts val="0"/>
              </a:spcBef>
              <a:spcAft>
                <a:spcPts val="0"/>
              </a:spcAft>
              <a:buNone/>
            </a:pPr>
            <a:r>
              <a:rPr lang="en-US" sz="1600">
                <a:solidFill>
                  <a:srgbClr val="333333"/>
                </a:solidFill>
              </a:rPr>
              <a:t>d) </a:t>
            </a:r>
            <a:r>
              <a:rPr b="0" i="0" lang="en-US" sz="1600" u="none" cap="none" strike="noStrike">
                <a:solidFill>
                  <a:srgbClr val="333333"/>
                </a:solidFill>
                <a:latin typeface="Arial"/>
                <a:ea typeface="Arial"/>
                <a:cs typeface="Arial"/>
                <a:sym typeface="Arial"/>
              </a:rPr>
              <a:t>What is the probability that we get at least one green ball?</a:t>
            </a:r>
            <a:endParaRPr b="0" i="0" sz="1400" u="none" cap="none" strike="noStrike">
              <a:solidFill>
                <a:srgbClr val="000000"/>
              </a:solidFill>
              <a:latin typeface="Arial"/>
              <a:ea typeface="Arial"/>
              <a:cs typeface="Arial"/>
              <a:sym typeface="Arial"/>
            </a:endParaRPr>
          </a:p>
        </p:txBody>
      </p:sp>
      <p:sp>
        <p:nvSpPr>
          <p:cNvPr id="246" name="Google Shape;246;p33"/>
          <p:cNvSpPr txBox="1"/>
          <p:nvPr/>
        </p:nvSpPr>
        <p:spPr>
          <a:xfrm>
            <a:off x="1067073" y="1772595"/>
            <a:ext cx="7520335" cy="854178"/>
          </a:xfrm>
          <a:prstGeom prst="rect">
            <a:avLst/>
          </a:prstGeom>
          <a:blipFill rotWithShape="1">
            <a:blip r:embed="rId3">
              <a:alphaModFix/>
            </a:blip>
            <a:stretch>
              <a:fillRect b="0" l="0" r="-15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Announcements &amp; Reminders</a:t>
            </a:r>
            <a:endParaRPr/>
          </a:p>
        </p:txBody>
      </p:sp>
      <p:sp>
        <p:nvSpPr>
          <p:cNvPr id="76" name="Google Shape;76;p3"/>
          <p:cNvSpPr txBox="1"/>
          <p:nvPr>
            <p:ph idx="1" type="body"/>
          </p:nvPr>
        </p:nvSpPr>
        <p:spPr>
          <a:xfrm>
            <a:off x="311700" y="883266"/>
            <a:ext cx="8520600" cy="4156567"/>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Office Hours</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Offered every day! Mostly in-person, a few zoom options</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Times posted on the calendar on the course website</a:t>
            </a:r>
            <a:endParaRPr/>
          </a:p>
          <a:p>
            <a:pPr indent="0" lvl="0" marL="11430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Clr>
                <a:schemeClr val="dk2"/>
              </a:buClr>
              <a:buSzPts val="1800"/>
              <a:buChar char="●"/>
            </a:pPr>
            <a:r>
              <a:rPr lang="en-US"/>
              <a:t>HW1</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Was due yesterday, Wednesday 1/15 @ 11:59pm</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latin typeface="Arial"/>
                <a:ea typeface="Arial"/>
                <a:cs typeface="Arial"/>
                <a:sym typeface="Arial"/>
              </a:rPr>
              <a:t>Late deadline Saturday </a:t>
            </a:r>
            <a:r>
              <a:rPr lang="en-US">
                <a:solidFill>
                  <a:schemeClr val="dk2"/>
                </a:solidFill>
              </a:rPr>
              <a:t>1</a:t>
            </a:r>
            <a:r>
              <a:rPr lang="en-US">
                <a:solidFill>
                  <a:schemeClr val="dk2"/>
                </a:solidFill>
                <a:latin typeface="Arial"/>
                <a:ea typeface="Arial"/>
                <a:cs typeface="Arial"/>
                <a:sym typeface="Arial"/>
              </a:rPr>
              <a:t>/</a:t>
            </a:r>
            <a:r>
              <a:rPr lang="en-US">
                <a:solidFill>
                  <a:schemeClr val="dk2"/>
                </a:solidFill>
              </a:rPr>
              <a:t>18</a:t>
            </a:r>
            <a:r>
              <a:rPr lang="en-US">
                <a:solidFill>
                  <a:schemeClr val="dk2"/>
                </a:solidFill>
                <a:latin typeface="Arial"/>
                <a:ea typeface="Arial"/>
                <a:cs typeface="Arial"/>
                <a:sym typeface="Arial"/>
              </a:rPr>
              <a:t> @ 11:59pm (max of 3 late days per homework)</a:t>
            </a:r>
            <a:endParaRPr/>
          </a:p>
          <a:p>
            <a:pPr indent="-228600" lvl="1" marL="914400" rtl="0" algn="l">
              <a:lnSpc>
                <a:spcPct val="115000"/>
              </a:lnSpc>
              <a:spcBef>
                <a:spcPts val="0"/>
              </a:spcBef>
              <a:spcAft>
                <a:spcPts val="0"/>
              </a:spcAft>
              <a:buClr>
                <a:schemeClr val="dk2"/>
              </a:buClr>
              <a:buSzPts val="1400"/>
              <a:buNone/>
            </a:pPr>
            <a:r>
              <a:t/>
            </a:r>
            <a:endParaRPr>
              <a:solidFill>
                <a:schemeClr val="dk2"/>
              </a:solidFill>
            </a:endParaRPr>
          </a:p>
          <a:p>
            <a:pPr indent="-342900" lvl="0" marL="457200" rtl="0" algn="l">
              <a:lnSpc>
                <a:spcPct val="115000"/>
              </a:lnSpc>
              <a:spcBef>
                <a:spcPts val="0"/>
              </a:spcBef>
              <a:spcAft>
                <a:spcPts val="0"/>
              </a:spcAft>
              <a:buClr>
                <a:schemeClr val="dk2"/>
              </a:buClr>
              <a:buSzPts val="1800"/>
              <a:buChar char="●"/>
            </a:pPr>
            <a:r>
              <a:rPr lang="en-US"/>
              <a:t>HW2</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Released on the course website</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Due Wednesday 1/22 @ 11:59pm</a:t>
            </a:r>
            <a:endParaRPr/>
          </a:p>
          <a:p>
            <a:pPr indent="-228600" lvl="1" marL="914400" rtl="0" algn="l">
              <a:lnSpc>
                <a:spcPct val="115000"/>
              </a:lnSpc>
              <a:spcBef>
                <a:spcPts val="0"/>
              </a:spcBef>
              <a:spcAft>
                <a:spcPts val="0"/>
              </a:spcAft>
              <a:buClr>
                <a:schemeClr val="dk2"/>
              </a:buClr>
              <a:buSzPts val="1400"/>
              <a:buNone/>
            </a:pPr>
            <a:r>
              <a:t/>
            </a:r>
            <a:endParaRPr/>
          </a:p>
          <a:p>
            <a:pPr indent="-228600" lvl="0" marL="457200" rtl="0" algn="l">
              <a:lnSpc>
                <a:spcPct val="115000"/>
              </a:lnSpc>
              <a:spcBef>
                <a:spcPts val="0"/>
              </a:spcBef>
              <a:spcAft>
                <a:spcPts val="0"/>
              </a:spcAft>
              <a:buClr>
                <a:schemeClr val="dk2"/>
              </a:buClr>
              <a:buSzPts val="1800"/>
              <a:buNone/>
            </a:pPr>
            <a:r>
              <a:t/>
            </a:r>
            <a:endParaRPr/>
          </a:p>
        </p:txBody>
      </p:sp>
      <p:sp>
        <p:nvSpPr>
          <p:cNvPr id="77" name="Google Shape;77;p3"/>
          <p:cNvSpPr txBox="1"/>
          <p:nvPr/>
        </p:nvSpPr>
        <p:spPr>
          <a:xfrm>
            <a:off x="4252950" y="2935275"/>
            <a:ext cx="2380800" cy="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252" name="Google Shape;252;p34"/>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An urn contains one red ball, one blue ball, and one green ball.</a:t>
            </a:r>
            <a:endParaRPr sz="800"/>
          </a:p>
          <a:p>
            <a:pPr indent="-342900" lvl="0" marL="457200" rtl="0" algn="l">
              <a:lnSpc>
                <a:spcPct val="115000"/>
              </a:lnSpc>
              <a:spcBef>
                <a:spcPts val="0"/>
              </a:spcBef>
              <a:spcAft>
                <a:spcPts val="0"/>
              </a:spcAft>
              <a:buSzPts val="1800"/>
              <a:buFont typeface="Calibri"/>
              <a:buAutoNum type="alphaLcParenR" startAt="5"/>
            </a:pPr>
            <a:r>
              <a:rPr lang="en-US" sz="1600"/>
              <a:t>Repeat b)-d) for the case where </a:t>
            </a:r>
            <a:r>
              <a:rPr b="1" lang="en-US" sz="1600"/>
              <a:t>the balls are drawn without replacement.</a:t>
            </a:r>
            <a:endParaRPr sz="1600"/>
          </a:p>
        </p:txBody>
      </p:sp>
      <p:sp>
        <p:nvSpPr>
          <p:cNvPr id="253" name="Google Shape;253;p34"/>
          <p:cNvSpPr txBox="1"/>
          <p:nvPr/>
        </p:nvSpPr>
        <p:spPr>
          <a:xfrm>
            <a:off x="576471" y="1517662"/>
            <a:ext cx="82557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1600">
                <a:solidFill>
                  <a:srgbClr val="333333"/>
                </a:solidFill>
              </a:rPr>
              <a:t>a) </a:t>
            </a:r>
            <a:r>
              <a:rPr b="0" i="0" lang="en-US" sz="1600" u="none" cap="none" strike="noStrike">
                <a:solidFill>
                  <a:srgbClr val="333333"/>
                </a:solidFill>
                <a:latin typeface="Arial"/>
                <a:ea typeface="Arial"/>
                <a:cs typeface="Arial"/>
                <a:sym typeface="Arial"/>
              </a:rPr>
              <a:t>Does the probability space change? If so, what is it now?</a:t>
            </a:r>
            <a:endParaRPr b="0" i="0" sz="1400" u="none" cap="none" strike="noStrike">
              <a:solidFill>
                <a:srgbClr val="000000"/>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0" lvl="0" marL="0" marR="0" rtl="0" algn="l">
              <a:lnSpc>
                <a:spcPct val="115000"/>
              </a:lnSpc>
              <a:spcBef>
                <a:spcPts val="0"/>
              </a:spcBef>
              <a:spcAft>
                <a:spcPts val="0"/>
              </a:spcAft>
              <a:buNone/>
            </a:pPr>
            <a:r>
              <a:rPr lang="en-US" sz="1600">
                <a:solidFill>
                  <a:srgbClr val="333333"/>
                </a:solidFill>
              </a:rPr>
              <a:t>b) </a:t>
            </a:r>
            <a:r>
              <a:rPr b="0" i="0" lang="en-US" sz="1600" u="none" cap="none" strike="noStrike">
                <a:solidFill>
                  <a:srgbClr val="333333"/>
                </a:solidFill>
                <a:latin typeface="Arial"/>
                <a:ea typeface="Arial"/>
                <a:cs typeface="Arial"/>
                <a:sym typeface="Arial"/>
              </a:rPr>
              <a:t>What is the probability that both balls are red?</a:t>
            </a:r>
            <a:endParaRPr b="0" i="0" sz="1400" u="none" cap="none" strike="noStrike">
              <a:solidFill>
                <a:srgbClr val="000000"/>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0" lvl="0" marL="0" marR="0" rtl="0" algn="l">
              <a:lnSpc>
                <a:spcPct val="115000"/>
              </a:lnSpc>
              <a:spcBef>
                <a:spcPts val="0"/>
              </a:spcBef>
              <a:spcAft>
                <a:spcPts val="0"/>
              </a:spcAft>
              <a:buNone/>
            </a:pPr>
            <a:r>
              <a:rPr lang="en-US" sz="1600">
                <a:solidFill>
                  <a:srgbClr val="333333"/>
                </a:solidFill>
              </a:rPr>
              <a:t>c) </a:t>
            </a:r>
            <a:r>
              <a:rPr b="0" i="0" lang="en-US" sz="1600" u="none" cap="none" strike="noStrike">
                <a:solidFill>
                  <a:srgbClr val="333333"/>
                </a:solidFill>
                <a:latin typeface="Arial"/>
                <a:ea typeface="Arial"/>
                <a:cs typeface="Arial"/>
                <a:sym typeface="Arial"/>
              </a:rPr>
              <a:t>What is the probability that at most one ball is red?</a:t>
            </a:r>
            <a:endParaRPr b="0" i="0" sz="1400" u="none" cap="none" strike="noStrike">
              <a:solidFill>
                <a:srgbClr val="000000"/>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Arial"/>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Arial"/>
              <a:buNone/>
            </a:pPr>
            <a:r>
              <a:t/>
            </a:r>
            <a:endParaRPr b="0" i="0" sz="1600" u="none" cap="none" strike="noStrike">
              <a:solidFill>
                <a:srgbClr val="333333"/>
              </a:solidFill>
              <a:latin typeface="Arial"/>
              <a:ea typeface="Arial"/>
              <a:cs typeface="Arial"/>
              <a:sym typeface="Arial"/>
            </a:endParaRPr>
          </a:p>
          <a:p>
            <a:pPr indent="0" lvl="0" marL="0" marR="0" rtl="0" algn="l">
              <a:lnSpc>
                <a:spcPct val="115000"/>
              </a:lnSpc>
              <a:spcBef>
                <a:spcPts val="0"/>
              </a:spcBef>
              <a:spcAft>
                <a:spcPts val="0"/>
              </a:spcAft>
              <a:buNone/>
            </a:pPr>
            <a:r>
              <a:rPr lang="en-US" sz="1600">
                <a:solidFill>
                  <a:srgbClr val="333333"/>
                </a:solidFill>
              </a:rPr>
              <a:t>d) </a:t>
            </a:r>
            <a:r>
              <a:rPr b="0" i="0" lang="en-US" sz="1600" u="none" cap="none" strike="noStrike">
                <a:solidFill>
                  <a:srgbClr val="333333"/>
                </a:solidFill>
                <a:latin typeface="Arial"/>
                <a:ea typeface="Arial"/>
                <a:cs typeface="Arial"/>
                <a:sym typeface="Arial"/>
              </a:rPr>
              <a:t>What is the probability that we get at least one green ball?</a:t>
            </a:r>
            <a:endParaRPr b="0" i="0" sz="1400" u="none" cap="none" strike="noStrike">
              <a:solidFill>
                <a:srgbClr val="000000"/>
              </a:solidFill>
              <a:latin typeface="Arial"/>
              <a:ea typeface="Arial"/>
              <a:cs typeface="Arial"/>
              <a:sym typeface="Arial"/>
            </a:endParaRPr>
          </a:p>
        </p:txBody>
      </p:sp>
      <p:sp>
        <p:nvSpPr>
          <p:cNvPr id="254" name="Google Shape;254;p34"/>
          <p:cNvSpPr txBox="1"/>
          <p:nvPr/>
        </p:nvSpPr>
        <p:spPr>
          <a:xfrm>
            <a:off x="1067073" y="1772595"/>
            <a:ext cx="7520335" cy="854178"/>
          </a:xfrm>
          <a:prstGeom prst="rect">
            <a:avLst/>
          </a:prstGeom>
          <a:blipFill rotWithShape="1">
            <a:blip r:embed="rId3">
              <a:alphaModFix/>
            </a:blip>
            <a:stretch>
              <a:fillRect b="0" l="0" r="-15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5" name="Google Shape;255;p34"/>
          <p:cNvSpPr txBox="1"/>
          <p:nvPr/>
        </p:nvSpPr>
        <p:spPr>
          <a:xfrm>
            <a:off x="1067073" y="2907795"/>
            <a:ext cx="7765228" cy="461635"/>
          </a:xfrm>
          <a:prstGeom prst="rect">
            <a:avLst/>
          </a:prstGeom>
          <a:blipFill rotWithShape="1">
            <a:blip r:embed="rId4">
              <a:alphaModFix/>
            </a:blip>
            <a:stretch>
              <a:fillRect b="-9207"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261" name="Google Shape;261;p35"/>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An urn contains one red ball, one blue ball, and one green ball.</a:t>
            </a:r>
            <a:endParaRPr sz="800"/>
          </a:p>
          <a:p>
            <a:pPr indent="-342900" lvl="0" marL="457200" rtl="0" algn="l">
              <a:lnSpc>
                <a:spcPct val="115000"/>
              </a:lnSpc>
              <a:spcBef>
                <a:spcPts val="0"/>
              </a:spcBef>
              <a:spcAft>
                <a:spcPts val="0"/>
              </a:spcAft>
              <a:buSzPts val="1800"/>
              <a:buFont typeface="Calibri"/>
              <a:buAutoNum type="alphaLcParenR" startAt="5"/>
            </a:pPr>
            <a:r>
              <a:rPr lang="en-US" sz="1600"/>
              <a:t>Repeat b)-d) for the case where </a:t>
            </a:r>
            <a:r>
              <a:rPr b="1" lang="en-US" sz="1600"/>
              <a:t>the balls are drawn without replacement.</a:t>
            </a:r>
            <a:endParaRPr sz="1600"/>
          </a:p>
        </p:txBody>
      </p:sp>
      <p:sp>
        <p:nvSpPr>
          <p:cNvPr id="262" name="Google Shape;262;p35"/>
          <p:cNvSpPr txBox="1"/>
          <p:nvPr/>
        </p:nvSpPr>
        <p:spPr>
          <a:xfrm>
            <a:off x="576471" y="1517662"/>
            <a:ext cx="82557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1600">
                <a:solidFill>
                  <a:srgbClr val="333333"/>
                </a:solidFill>
              </a:rPr>
              <a:t>a) </a:t>
            </a:r>
            <a:r>
              <a:rPr b="0" i="0" lang="en-US" sz="1600" u="none" cap="none" strike="noStrike">
                <a:solidFill>
                  <a:srgbClr val="333333"/>
                </a:solidFill>
                <a:latin typeface="Arial"/>
                <a:ea typeface="Arial"/>
                <a:cs typeface="Arial"/>
                <a:sym typeface="Arial"/>
              </a:rPr>
              <a:t>Does the probability space change? If so, what is it now?</a:t>
            </a:r>
            <a:endParaRPr b="0" i="0" sz="1400" u="none" cap="none" strike="noStrike">
              <a:solidFill>
                <a:srgbClr val="000000"/>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0" lvl="0" marL="0" marR="0" rtl="0" algn="l">
              <a:lnSpc>
                <a:spcPct val="115000"/>
              </a:lnSpc>
              <a:spcBef>
                <a:spcPts val="0"/>
              </a:spcBef>
              <a:spcAft>
                <a:spcPts val="0"/>
              </a:spcAft>
              <a:buNone/>
            </a:pPr>
            <a:r>
              <a:rPr lang="en-US" sz="1600">
                <a:solidFill>
                  <a:srgbClr val="333333"/>
                </a:solidFill>
              </a:rPr>
              <a:t>b) </a:t>
            </a:r>
            <a:r>
              <a:rPr b="0" i="0" lang="en-US" sz="1600" u="none" cap="none" strike="noStrike">
                <a:solidFill>
                  <a:srgbClr val="333333"/>
                </a:solidFill>
                <a:latin typeface="Arial"/>
                <a:ea typeface="Arial"/>
                <a:cs typeface="Arial"/>
                <a:sym typeface="Arial"/>
              </a:rPr>
              <a:t>What is the probability that both balls are red?</a:t>
            </a:r>
            <a:endParaRPr b="0" i="0" sz="1400" u="none" cap="none" strike="noStrike">
              <a:solidFill>
                <a:srgbClr val="000000"/>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0" lvl="0" marL="0" marR="0" rtl="0" algn="l">
              <a:lnSpc>
                <a:spcPct val="115000"/>
              </a:lnSpc>
              <a:spcBef>
                <a:spcPts val="0"/>
              </a:spcBef>
              <a:spcAft>
                <a:spcPts val="0"/>
              </a:spcAft>
              <a:buNone/>
            </a:pPr>
            <a:r>
              <a:rPr lang="en-US" sz="1600">
                <a:solidFill>
                  <a:srgbClr val="333333"/>
                </a:solidFill>
              </a:rPr>
              <a:t>c) </a:t>
            </a:r>
            <a:r>
              <a:rPr b="0" i="0" lang="en-US" sz="1600" u="none" cap="none" strike="noStrike">
                <a:solidFill>
                  <a:srgbClr val="333333"/>
                </a:solidFill>
                <a:latin typeface="Arial"/>
                <a:ea typeface="Arial"/>
                <a:cs typeface="Arial"/>
                <a:sym typeface="Arial"/>
              </a:rPr>
              <a:t>What is the probability that at most one ball is red?</a:t>
            </a:r>
            <a:endParaRPr b="0" i="0" sz="1400" u="none" cap="none" strike="noStrike">
              <a:solidFill>
                <a:srgbClr val="000000"/>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Arial"/>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Arial"/>
              <a:buNone/>
            </a:pPr>
            <a:r>
              <a:t/>
            </a:r>
            <a:endParaRPr b="0" i="0" sz="1600" u="none" cap="none" strike="noStrike">
              <a:solidFill>
                <a:srgbClr val="333333"/>
              </a:solidFill>
              <a:latin typeface="Arial"/>
              <a:ea typeface="Arial"/>
              <a:cs typeface="Arial"/>
              <a:sym typeface="Arial"/>
            </a:endParaRPr>
          </a:p>
          <a:p>
            <a:pPr indent="0" lvl="0" marL="0" marR="0" rtl="0" algn="l">
              <a:lnSpc>
                <a:spcPct val="115000"/>
              </a:lnSpc>
              <a:spcBef>
                <a:spcPts val="0"/>
              </a:spcBef>
              <a:spcAft>
                <a:spcPts val="0"/>
              </a:spcAft>
              <a:buNone/>
            </a:pPr>
            <a:r>
              <a:rPr lang="en-US" sz="1600">
                <a:solidFill>
                  <a:srgbClr val="333333"/>
                </a:solidFill>
              </a:rPr>
              <a:t>d) </a:t>
            </a:r>
            <a:r>
              <a:rPr b="0" i="0" lang="en-US" sz="1600" u="none" cap="none" strike="noStrike">
                <a:solidFill>
                  <a:srgbClr val="333333"/>
                </a:solidFill>
                <a:latin typeface="Arial"/>
                <a:ea typeface="Arial"/>
                <a:cs typeface="Arial"/>
                <a:sym typeface="Arial"/>
              </a:rPr>
              <a:t>What is the probability that we get at least one green ball?</a:t>
            </a:r>
            <a:endParaRPr b="0" i="0" sz="1400" u="none" cap="none" strike="noStrike">
              <a:solidFill>
                <a:srgbClr val="000000"/>
              </a:solidFill>
              <a:latin typeface="Arial"/>
              <a:ea typeface="Arial"/>
              <a:cs typeface="Arial"/>
              <a:sym typeface="Arial"/>
            </a:endParaRPr>
          </a:p>
        </p:txBody>
      </p:sp>
      <p:sp>
        <p:nvSpPr>
          <p:cNvPr id="263" name="Google Shape;263;p35"/>
          <p:cNvSpPr txBox="1"/>
          <p:nvPr/>
        </p:nvSpPr>
        <p:spPr>
          <a:xfrm>
            <a:off x="1067073" y="1772595"/>
            <a:ext cx="7520335" cy="854178"/>
          </a:xfrm>
          <a:prstGeom prst="rect">
            <a:avLst/>
          </a:prstGeom>
          <a:blipFill rotWithShape="1">
            <a:blip r:embed="rId3">
              <a:alphaModFix/>
            </a:blip>
            <a:stretch>
              <a:fillRect b="0" l="0" r="-15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4" name="Google Shape;264;p35"/>
          <p:cNvSpPr txBox="1"/>
          <p:nvPr/>
        </p:nvSpPr>
        <p:spPr>
          <a:xfrm>
            <a:off x="1067073" y="2907795"/>
            <a:ext cx="7765228" cy="461635"/>
          </a:xfrm>
          <a:prstGeom prst="rect">
            <a:avLst/>
          </a:prstGeom>
          <a:blipFill rotWithShape="1">
            <a:blip r:embed="rId4">
              <a:alphaModFix/>
            </a:blip>
            <a:stretch>
              <a:fillRect b="-9207"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5" name="Google Shape;265;p35"/>
          <p:cNvSpPr txBox="1"/>
          <p:nvPr/>
        </p:nvSpPr>
        <p:spPr>
          <a:xfrm>
            <a:off x="1067073" y="3772560"/>
            <a:ext cx="7765228" cy="462532"/>
          </a:xfrm>
          <a:prstGeom prst="rect">
            <a:avLst/>
          </a:prstGeom>
          <a:blipFill rotWithShape="1">
            <a:blip r:embed="rId5">
              <a:alphaModFix/>
            </a:blip>
            <a:stretch>
              <a:fillRect b="-10522"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 Balls from an Urn</a:t>
            </a:r>
            <a:endParaRPr/>
          </a:p>
        </p:txBody>
      </p:sp>
      <p:sp>
        <p:nvSpPr>
          <p:cNvPr id="271" name="Google Shape;271;p36"/>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An urn contains one red ball, one blue ball, and one green ball.</a:t>
            </a:r>
            <a:endParaRPr sz="800"/>
          </a:p>
          <a:p>
            <a:pPr indent="-342900" lvl="0" marL="457200" rtl="0" algn="l">
              <a:lnSpc>
                <a:spcPct val="115000"/>
              </a:lnSpc>
              <a:spcBef>
                <a:spcPts val="0"/>
              </a:spcBef>
              <a:spcAft>
                <a:spcPts val="0"/>
              </a:spcAft>
              <a:buSzPts val="1800"/>
              <a:buFont typeface="Calibri"/>
              <a:buAutoNum type="alphaLcParenR" startAt="5"/>
            </a:pPr>
            <a:r>
              <a:rPr lang="en-US" sz="1600"/>
              <a:t>Repeat b)-d) for the case where </a:t>
            </a:r>
            <a:r>
              <a:rPr b="1" lang="en-US" sz="1600"/>
              <a:t>the balls are drawn without replacement.</a:t>
            </a:r>
            <a:endParaRPr sz="1600"/>
          </a:p>
        </p:txBody>
      </p:sp>
      <p:sp>
        <p:nvSpPr>
          <p:cNvPr id="272" name="Google Shape;272;p36"/>
          <p:cNvSpPr txBox="1"/>
          <p:nvPr/>
        </p:nvSpPr>
        <p:spPr>
          <a:xfrm>
            <a:off x="576471" y="1517662"/>
            <a:ext cx="82557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1600">
                <a:solidFill>
                  <a:srgbClr val="333333"/>
                </a:solidFill>
              </a:rPr>
              <a:t>a) </a:t>
            </a:r>
            <a:r>
              <a:rPr b="0" i="0" lang="en-US" sz="1600" u="none" cap="none" strike="noStrike">
                <a:solidFill>
                  <a:srgbClr val="333333"/>
                </a:solidFill>
                <a:latin typeface="Arial"/>
                <a:ea typeface="Arial"/>
                <a:cs typeface="Arial"/>
                <a:sym typeface="Arial"/>
              </a:rPr>
              <a:t>Does the probability space change? If so, what is it now?</a:t>
            </a:r>
            <a:endParaRPr b="0" i="0" sz="1400" u="none" cap="none" strike="noStrike">
              <a:solidFill>
                <a:srgbClr val="000000"/>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0" lvl="0" marL="0" marR="0" rtl="0" algn="l">
              <a:lnSpc>
                <a:spcPct val="115000"/>
              </a:lnSpc>
              <a:spcBef>
                <a:spcPts val="0"/>
              </a:spcBef>
              <a:spcAft>
                <a:spcPts val="0"/>
              </a:spcAft>
              <a:buNone/>
            </a:pPr>
            <a:r>
              <a:rPr lang="en-US" sz="1600">
                <a:solidFill>
                  <a:srgbClr val="333333"/>
                </a:solidFill>
              </a:rPr>
              <a:t>b) </a:t>
            </a:r>
            <a:r>
              <a:rPr b="0" i="0" lang="en-US" sz="1600" u="none" cap="none" strike="noStrike">
                <a:solidFill>
                  <a:srgbClr val="333333"/>
                </a:solidFill>
                <a:latin typeface="Arial"/>
                <a:ea typeface="Arial"/>
                <a:cs typeface="Arial"/>
                <a:sym typeface="Arial"/>
              </a:rPr>
              <a:t>What is the probability that both balls are red?</a:t>
            </a:r>
            <a:endParaRPr b="0" i="0" sz="1400" u="none" cap="none" strike="noStrike">
              <a:solidFill>
                <a:srgbClr val="000000"/>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Calibri"/>
              <a:buNone/>
            </a:pPr>
            <a:r>
              <a:t/>
            </a:r>
            <a:endParaRPr b="0" i="0" sz="1600" u="none" cap="none" strike="noStrike">
              <a:solidFill>
                <a:srgbClr val="333333"/>
              </a:solidFill>
              <a:latin typeface="Arial"/>
              <a:ea typeface="Arial"/>
              <a:cs typeface="Arial"/>
              <a:sym typeface="Arial"/>
            </a:endParaRPr>
          </a:p>
          <a:p>
            <a:pPr indent="0" lvl="0" marL="0" marR="0" rtl="0" algn="l">
              <a:lnSpc>
                <a:spcPct val="115000"/>
              </a:lnSpc>
              <a:spcBef>
                <a:spcPts val="0"/>
              </a:spcBef>
              <a:spcAft>
                <a:spcPts val="0"/>
              </a:spcAft>
              <a:buNone/>
            </a:pPr>
            <a:r>
              <a:rPr lang="en-US" sz="1600">
                <a:solidFill>
                  <a:srgbClr val="333333"/>
                </a:solidFill>
              </a:rPr>
              <a:t>c) </a:t>
            </a:r>
            <a:r>
              <a:rPr b="0" i="0" lang="en-US" sz="1600" u="none" cap="none" strike="noStrike">
                <a:solidFill>
                  <a:srgbClr val="333333"/>
                </a:solidFill>
                <a:latin typeface="Arial"/>
                <a:ea typeface="Arial"/>
                <a:cs typeface="Arial"/>
                <a:sym typeface="Arial"/>
              </a:rPr>
              <a:t>What is the probability that at most one ball is red?</a:t>
            </a:r>
            <a:endParaRPr b="0" i="0" sz="1400" u="none" cap="none" strike="noStrike">
              <a:solidFill>
                <a:srgbClr val="000000"/>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Arial"/>
              <a:buNone/>
            </a:pPr>
            <a:r>
              <a:t/>
            </a:r>
            <a:endParaRPr b="0" i="0" sz="1600" u="none" cap="none" strike="noStrike">
              <a:solidFill>
                <a:srgbClr val="333333"/>
              </a:solidFill>
              <a:latin typeface="Arial"/>
              <a:ea typeface="Arial"/>
              <a:cs typeface="Arial"/>
              <a:sym typeface="Arial"/>
            </a:endParaRPr>
          </a:p>
          <a:p>
            <a:pPr indent="-228600" lvl="0" marL="457200" marR="0" rtl="0" algn="l">
              <a:lnSpc>
                <a:spcPct val="115000"/>
              </a:lnSpc>
              <a:spcBef>
                <a:spcPts val="0"/>
              </a:spcBef>
              <a:spcAft>
                <a:spcPts val="0"/>
              </a:spcAft>
              <a:buClr>
                <a:srgbClr val="333333"/>
              </a:buClr>
              <a:buSzPts val="1800"/>
              <a:buFont typeface="Arial"/>
              <a:buNone/>
            </a:pPr>
            <a:r>
              <a:t/>
            </a:r>
            <a:endParaRPr b="0" i="0" sz="1600" u="none" cap="none" strike="noStrike">
              <a:solidFill>
                <a:srgbClr val="333333"/>
              </a:solidFill>
              <a:latin typeface="Arial"/>
              <a:ea typeface="Arial"/>
              <a:cs typeface="Arial"/>
              <a:sym typeface="Arial"/>
            </a:endParaRPr>
          </a:p>
          <a:p>
            <a:pPr indent="0" lvl="0" marL="0" marR="0" rtl="0" algn="l">
              <a:lnSpc>
                <a:spcPct val="115000"/>
              </a:lnSpc>
              <a:spcBef>
                <a:spcPts val="0"/>
              </a:spcBef>
              <a:spcAft>
                <a:spcPts val="0"/>
              </a:spcAft>
              <a:buNone/>
            </a:pPr>
            <a:r>
              <a:rPr lang="en-US" sz="1600">
                <a:solidFill>
                  <a:srgbClr val="333333"/>
                </a:solidFill>
              </a:rPr>
              <a:t>d) </a:t>
            </a:r>
            <a:r>
              <a:rPr b="0" i="0" lang="en-US" sz="1600" u="none" cap="none" strike="noStrike">
                <a:solidFill>
                  <a:srgbClr val="333333"/>
                </a:solidFill>
                <a:latin typeface="Arial"/>
                <a:ea typeface="Arial"/>
                <a:cs typeface="Arial"/>
                <a:sym typeface="Arial"/>
              </a:rPr>
              <a:t>What is the probability that we get at least one green ball?</a:t>
            </a:r>
            <a:endParaRPr b="0" i="0" sz="1400" u="none" cap="none" strike="noStrike">
              <a:solidFill>
                <a:srgbClr val="000000"/>
              </a:solidFill>
              <a:latin typeface="Arial"/>
              <a:ea typeface="Arial"/>
              <a:cs typeface="Arial"/>
              <a:sym typeface="Arial"/>
            </a:endParaRPr>
          </a:p>
        </p:txBody>
      </p:sp>
      <p:sp>
        <p:nvSpPr>
          <p:cNvPr id="273" name="Google Shape;273;p36"/>
          <p:cNvSpPr txBox="1"/>
          <p:nvPr/>
        </p:nvSpPr>
        <p:spPr>
          <a:xfrm>
            <a:off x="1067073" y="1772595"/>
            <a:ext cx="7520335" cy="854178"/>
          </a:xfrm>
          <a:prstGeom prst="rect">
            <a:avLst/>
          </a:prstGeom>
          <a:blipFill rotWithShape="1">
            <a:blip r:embed="rId3">
              <a:alphaModFix/>
            </a:blip>
            <a:stretch>
              <a:fillRect b="0" l="0" r="-15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4" name="Google Shape;274;p36"/>
          <p:cNvSpPr txBox="1"/>
          <p:nvPr/>
        </p:nvSpPr>
        <p:spPr>
          <a:xfrm>
            <a:off x="1067073" y="2907795"/>
            <a:ext cx="7765228" cy="461635"/>
          </a:xfrm>
          <a:prstGeom prst="rect">
            <a:avLst/>
          </a:prstGeom>
          <a:blipFill rotWithShape="1">
            <a:blip r:embed="rId4">
              <a:alphaModFix/>
            </a:blip>
            <a:stretch>
              <a:fillRect b="-9207"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5" name="Google Shape;275;p36"/>
          <p:cNvSpPr txBox="1"/>
          <p:nvPr/>
        </p:nvSpPr>
        <p:spPr>
          <a:xfrm>
            <a:off x="1067073" y="3772560"/>
            <a:ext cx="7765228" cy="462532"/>
          </a:xfrm>
          <a:prstGeom prst="rect">
            <a:avLst/>
          </a:prstGeom>
          <a:blipFill rotWithShape="1">
            <a:blip r:embed="rId5">
              <a:alphaModFix/>
            </a:blip>
            <a:stretch>
              <a:fillRect b="-10522"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6" name="Google Shape;276;p36"/>
          <p:cNvSpPr txBox="1"/>
          <p:nvPr/>
        </p:nvSpPr>
        <p:spPr>
          <a:xfrm>
            <a:off x="1067073" y="4526275"/>
            <a:ext cx="7765228" cy="578077"/>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69"/>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12 – Shuffling Cards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7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12 – Shuffling Cards</a:t>
            </a:r>
            <a:endParaRPr/>
          </a:p>
        </p:txBody>
      </p:sp>
      <p:sp>
        <p:nvSpPr>
          <p:cNvPr id="287" name="Google Shape;287;p70"/>
          <p:cNvSpPr txBox="1"/>
          <p:nvPr/>
        </p:nvSpPr>
        <p:spPr>
          <a:xfrm>
            <a:off x="749808" y="4267618"/>
            <a:ext cx="7644384"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288" name="Google Shape;288;p70"/>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a:t>We have a deck of cards, with 4 suits, with 13 cards in each. Within each suit, the cards are ordered Ace &gt; King &gt; Queen &gt; Jack &gt; 10 &gt; · · · &gt; 2. Also, suppose we perfectly shuffle the deck (i.e., all possible shuffles are equally likely). What is the probability the first card on the deck is (strictly) larger than the second one?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7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12 – Shuffling Cards</a:t>
            </a:r>
            <a:endParaRPr/>
          </a:p>
        </p:txBody>
      </p:sp>
      <p:sp>
        <p:nvSpPr>
          <p:cNvPr id="294" name="Google Shape;294;p72"/>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200">
                <a:solidFill>
                  <a:srgbClr val="666666"/>
                </a:solidFill>
              </a:rPr>
              <a:t>We have a deck of cards, with 4 suits, with 13 cards in each. Within each suit, the cards are ordered Ace &gt; King &gt; Queen &gt; Jack &gt; 10 &gt; · · · &gt; 2. Also, suppose we perfectly shuffle the deck (i.e., all possible shuffles are equally likely). What is the probability the first card on the deck is (strictly) larger than the second one?</a:t>
            </a:r>
            <a:endParaRPr sz="1600">
              <a:solidFill>
                <a:srgbClr val="666666"/>
              </a:solidFill>
            </a:endParaRPr>
          </a:p>
        </p:txBody>
      </p:sp>
      <p:sp>
        <p:nvSpPr>
          <p:cNvPr id="295" name="Google Shape;295;p72"/>
          <p:cNvSpPr txBox="1"/>
          <p:nvPr/>
        </p:nvSpPr>
        <p:spPr>
          <a:xfrm>
            <a:off x="311701" y="1608304"/>
            <a:ext cx="8520600" cy="3535200"/>
          </a:xfrm>
          <a:prstGeom prst="rect">
            <a:avLst/>
          </a:prstGeom>
          <a:blipFill rotWithShape="1">
            <a:blip r:embed="rId3">
              <a:alphaModFix/>
            </a:blip>
            <a:stretch>
              <a:fillRect b="0" l="-355"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7"/>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11 – Weighted Die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11 – Weighted Die</a:t>
            </a:r>
            <a:endParaRPr/>
          </a:p>
        </p:txBody>
      </p:sp>
      <p:sp>
        <p:nvSpPr>
          <p:cNvPr id="306" name="Google Shape;306;p38"/>
          <p:cNvSpPr txBox="1"/>
          <p:nvPr/>
        </p:nvSpPr>
        <p:spPr>
          <a:xfrm>
            <a:off x="749808" y="4267618"/>
            <a:ext cx="7644384"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307" name="Google Shape;307;p38"/>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11 – Weighted Die</a:t>
            </a:r>
            <a:endParaRPr/>
          </a:p>
        </p:txBody>
      </p:sp>
      <p:sp>
        <p:nvSpPr>
          <p:cNvPr id="313" name="Google Shape;313;p39"/>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11 – Weighted Die</a:t>
            </a:r>
            <a:endParaRPr/>
          </a:p>
        </p:txBody>
      </p:sp>
      <p:sp>
        <p:nvSpPr>
          <p:cNvPr id="319" name="Google Shape;319;p40"/>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
        <p:nvSpPr>
          <p:cNvPr id="320" name="Google Shape;320;p40"/>
          <p:cNvSpPr txBox="1"/>
          <p:nvPr/>
        </p:nvSpPr>
        <p:spPr>
          <a:xfrm>
            <a:off x="120770" y="2357742"/>
            <a:ext cx="8936966"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By the second axiom of probability, the sum of probabilities for the sample space must equal 1.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Homework</a:t>
            </a:r>
            <a:endParaRPr/>
          </a:p>
        </p:txBody>
      </p:sp>
      <p:sp>
        <p:nvSpPr>
          <p:cNvPr id="83" name="Google Shape;83;p4"/>
          <p:cNvSpPr txBox="1"/>
          <p:nvPr>
            <p:ph idx="1" type="body"/>
          </p:nvPr>
        </p:nvSpPr>
        <p:spPr>
          <a:xfrm>
            <a:off x="311700" y="883266"/>
            <a:ext cx="8520600" cy="3946917"/>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Submissions</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LaTeX (highly encouraged)</a:t>
            </a:r>
            <a:endParaRPr/>
          </a:p>
          <a:p>
            <a:pPr indent="-317500" lvl="2" marL="1371600" rtl="0" algn="l">
              <a:lnSpc>
                <a:spcPct val="115000"/>
              </a:lnSpc>
              <a:spcBef>
                <a:spcPts val="0"/>
              </a:spcBef>
              <a:spcAft>
                <a:spcPts val="0"/>
              </a:spcAft>
              <a:buClr>
                <a:schemeClr val="dk2"/>
              </a:buClr>
              <a:buSzPts val="1400"/>
              <a:buChar char="■"/>
            </a:pPr>
            <a:r>
              <a:rPr lang="en-US">
                <a:solidFill>
                  <a:schemeClr val="dk2"/>
                </a:solidFill>
              </a:rPr>
              <a:t>overleaf.com</a:t>
            </a:r>
            <a:endParaRPr/>
          </a:p>
          <a:p>
            <a:pPr indent="-317500" lvl="2" marL="1371600" rtl="0" algn="l">
              <a:lnSpc>
                <a:spcPct val="115000"/>
              </a:lnSpc>
              <a:spcBef>
                <a:spcPts val="0"/>
              </a:spcBef>
              <a:spcAft>
                <a:spcPts val="0"/>
              </a:spcAft>
              <a:buClr>
                <a:schemeClr val="dk2"/>
              </a:buClr>
              <a:buSzPts val="1400"/>
              <a:buChar char="■"/>
            </a:pPr>
            <a:r>
              <a:rPr lang="en-US">
                <a:solidFill>
                  <a:schemeClr val="dk2"/>
                </a:solidFill>
              </a:rPr>
              <a:t>Many TAs are familiar with Overleaf and using LaTeX</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Word Editor that supports mathematical equations</a:t>
            </a:r>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Handwritten neatly and scanned </a:t>
            </a:r>
            <a:endParaRPr/>
          </a:p>
          <a:p>
            <a:pPr indent="-342900" lvl="0" marL="457200" rtl="0" algn="l">
              <a:lnSpc>
                <a:spcPct val="115000"/>
              </a:lnSpc>
              <a:spcBef>
                <a:spcPts val="0"/>
              </a:spcBef>
              <a:spcAft>
                <a:spcPts val="0"/>
              </a:spcAft>
              <a:buClr>
                <a:schemeClr val="dk2"/>
              </a:buClr>
              <a:buSzPts val="1800"/>
              <a:buChar char="●"/>
            </a:pPr>
            <a:r>
              <a:rPr lang="en-US"/>
              <a:t>Homework will typically be due on Wednesdays at 11:59pm on Gradescope</a:t>
            </a:r>
            <a:endParaRPr/>
          </a:p>
          <a:p>
            <a:pPr indent="-342900" lvl="0" marL="457200" rtl="0" algn="l">
              <a:lnSpc>
                <a:spcPct val="115000"/>
              </a:lnSpc>
              <a:spcBef>
                <a:spcPts val="0"/>
              </a:spcBef>
              <a:spcAft>
                <a:spcPts val="0"/>
              </a:spcAft>
              <a:buClr>
                <a:schemeClr val="dk2"/>
              </a:buClr>
              <a:buSzPts val="1800"/>
              <a:buChar char="●"/>
            </a:pPr>
            <a:r>
              <a:rPr lang="en-US">
                <a:solidFill>
                  <a:schemeClr val="dk1"/>
                </a:solidFill>
                <a:latin typeface="Arial"/>
                <a:ea typeface="Arial"/>
                <a:cs typeface="Arial"/>
                <a:sym typeface="Arial"/>
              </a:rPr>
              <a:t>Each assignment can be submitted a max of 72 hours late</a:t>
            </a:r>
            <a:endParaRPr/>
          </a:p>
          <a:p>
            <a:pPr indent="-342900" lvl="0" marL="457200" rtl="0" algn="l">
              <a:lnSpc>
                <a:spcPct val="115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You have </a:t>
            </a:r>
            <a:r>
              <a:rPr b="1" lang="en-US">
                <a:solidFill>
                  <a:schemeClr val="dk1"/>
                </a:solidFill>
              </a:rPr>
              <a:t>6</a:t>
            </a:r>
            <a:r>
              <a:rPr b="1" lang="en-US">
                <a:solidFill>
                  <a:schemeClr val="dk1"/>
                </a:solidFill>
                <a:latin typeface="Arial"/>
                <a:ea typeface="Arial"/>
                <a:cs typeface="Arial"/>
                <a:sym typeface="Arial"/>
              </a:rPr>
              <a:t> late days total </a:t>
            </a:r>
            <a:r>
              <a:rPr lang="en-US">
                <a:solidFill>
                  <a:schemeClr val="dk1"/>
                </a:solidFill>
                <a:latin typeface="Arial"/>
                <a:ea typeface="Arial"/>
                <a:cs typeface="Arial"/>
                <a:sym typeface="Arial"/>
              </a:rPr>
              <a:t>to use throughout the quarter</a:t>
            </a:r>
            <a:endParaRPr/>
          </a:p>
          <a:p>
            <a:pPr indent="-317500" lvl="1" marL="914400" rtl="0" algn="l">
              <a:lnSpc>
                <a:spcPct val="115000"/>
              </a:lnSpc>
              <a:spcBef>
                <a:spcPts val="0"/>
              </a:spcBef>
              <a:spcAft>
                <a:spcPts val="0"/>
              </a:spcAft>
              <a:buClr>
                <a:schemeClr val="dk1"/>
              </a:buClr>
              <a:buSzPts val="1400"/>
              <a:buFont typeface="Arial"/>
              <a:buChar char="○"/>
            </a:pPr>
            <a:r>
              <a:rPr lang="en-US">
                <a:solidFill>
                  <a:schemeClr val="dk1"/>
                </a:solidFill>
                <a:latin typeface="Arial"/>
                <a:ea typeface="Arial"/>
                <a:cs typeface="Arial"/>
                <a:sym typeface="Arial"/>
              </a:rPr>
              <a:t>Anything beyond that will result in a deduction on further late assignments</a:t>
            </a:r>
            <a:endParaRPr/>
          </a:p>
          <a:p>
            <a:pPr indent="-228600" lvl="0" marL="457200" rtl="0" algn="l">
              <a:lnSpc>
                <a:spcPct val="115000"/>
              </a:lnSpc>
              <a:spcBef>
                <a:spcPts val="0"/>
              </a:spcBef>
              <a:spcAft>
                <a:spcPts val="0"/>
              </a:spcAft>
              <a:buClr>
                <a:schemeClr val="dk2"/>
              </a:buClr>
              <a:buSzPts val="18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11 – Weighted Die</a:t>
            </a:r>
            <a:endParaRPr/>
          </a:p>
        </p:txBody>
      </p:sp>
      <p:sp>
        <p:nvSpPr>
          <p:cNvPr id="326" name="Google Shape;326;p41"/>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
        <p:nvSpPr>
          <p:cNvPr id="327" name="Google Shape;327;p41"/>
          <p:cNvSpPr txBox="1"/>
          <p:nvPr/>
        </p:nvSpPr>
        <p:spPr>
          <a:xfrm>
            <a:off x="120770" y="2357742"/>
            <a:ext cx="8936966" cy="1032368"/>
          </a:xfrm>
          <a:prstGeom prst="rect">
            <a:avLst/>
          </a:prstGeom>
          <a:blipFill rotWithShape="1">
            <a:blip r:embed="rId4">
              <a:alphaModFix/>
            </a:blip>
            <a:stretch>
              <a:fillRect b="-56091" l="-565"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11 – Weighted Die</a:t>
            </a:r>
            <a:endParaRPr/>
          </a:p>
        </p:txBody>
      </p:sp>
      <p:sp>
        <p:nvSpPr>
          <p:cNvPr id="333" name="Google Shape;333;p42"/>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
        <p:nvSpPr>
          <p:cNvPr id="334" name="Google Shape;334;p42"/>
          <p:cNvSpPr txBox="1"/>
          <p:nvPr/>
        </p:nvSpPr>
        <p:spPr>
          <a:xfrm>
            <a:off x="120770" y="2357742"/>
            <a:ext cx="8936966" cy="1309367"/>
          </a:xfrm>
          <a:prstGeom prst="rect">
            <a:avLst/>
          </a:prstGeom>
          <a:blipFill rotWithShape="1">
            <a:blip r:embed="rId4">
              <a:alphaModFix/>
            </a:blip>
            <a:stretch>
              <a:fillRect b="-23073" l="-565"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11 – Weighted Die</a:t>
            </a:r>
            <a:endParaRPr/>
          </a:p>
        </p:txBody>
      </p:sp>
      <p:sp>
        <p:nvSpPr>
          <p:cNvPr id="340" name="Google Shape;340;p43"/>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
        <p:nvSpPr>
          <p:cNvPr id="341" name="Google Shape;341;p43"/>
          <p:cNvSpPr txBox="1"/>
          <p:nvPr/>
        </p:nvSpPr>
        <p:spPr>
          <a:xfrm>
            <a:off x="120770" y="2357742"/>
            <a:ext cx="8936966" cy="1863365"/>
          </a:xfrm>
          <a:prstGeom prst="rect">
            <a:avLst/>
          </a:prstGeom>
          <a:blipFill rotWithShape="1">
            <a:blip r:embed="rId4">
              <a:alphaModFix/>
            </a:blip>
            <a:stretch>
              <a:fillRect b="0" l="-565"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11 – Weighted Die</a:t>
            </a:r>
            <a:endParaRPr/>
          </a:p>
        </p:txBody>
      </p:sp>
      <p:sp>
        <p:nvSpPr>
          <p:cNvPr id="347" name="Google Shape;347;p44"/>
          <p:cNvSpPr txBox="1"/>
          <p:nvPr>
            <p:ph idx="1" type="body"/>
          </p:nvPr>
        </p:nvSpPr>
        <p:spPr>
          <a:xfrm>
            <a:off x="311700" y="883266"/>
            <a:ext cx="8520600" cy="36855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a:t> </a:t>
            </a:r>
            <a:endParaRPr/>
          </a:p>
        </p:txBody>
      </p:sp>
      <p:sp>
        <p:nvSpPr>
          <p:cNvPr id="348" name="Google Shape;348;p44"/>
          <p:cNvSpPr txBox="1"/>
          <p:nvPr/>
        </p:nvSpPr>
        <p:spPr>
          <a:xfrm>
            <a:off x="120770" y="2357742"/>
            <a:ext cx="8936966" cy="2417363"/>
          </a:xfrm>
          <a:prstGeom prst="rect">
            <a:avLst/>
          </a:prstGeom>
          <a:blipFill rotWithShape="1">
            <a:blip r:embed="rId4">
              <a:alphaModFix/>
            </a:blip>
            <a:stretch>
              <a:fillRect b="-1567" l="-565"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11 – Weighted Die</a:t>
            </a:r>
            <a:endParaRPr/>
          </a:p>
        </p:txBody>
      </p:sp>
      <p:sp>
        <p:nvSpPr>
          <p:cNvPr id="354" name="Google Shape;354;p45"/>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
        <p:nvSpPr>
          <p:cNvPr id="355" name="Google Shape;355;p45"/>
          <p:cNvSpPr txBox="1"/>
          <p:nvPr/>
        </p:nvSpPr>
        <p:spPr>
          <a:xfrm>
            <a:off x="120770" y="2357742"/>
            <a:ext cx="8936966" cy="2694362"/>
          </a:xfrm>
          <a:prstGeom prst="rect">
            <a:avLst/>
          </a:prstGeom>
          <a:blipFill rotWithShape="1">
            <a:blip r:embed="rId4">
              <a:alphaModFix/>
            </a:blip>
            <a:stretch>
              <a:fillRect b="-1405" l="-565"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6"/>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2 - Subsubset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2 – Subsubset</a:t>
            </a:r>
            <a:endParaRPr/>
          </a:p>
        </p:txBody>
      </p:sp>
      <p:sp>
        <p:nvSpPr>
          <p:cNvPr id="366" name="Google Shape;366;p47"/>
          <p:cNvSpPr txBox="1"/>
          <p:nvPr/>
        </p:nvSpPr>
        <p:spPr>
          <a:xfrm>
            <a:off x="749808" y="4267618"/>
            <a:ext cx="7644384"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367" name="Google Shape;367;p47"/>
          <p:cNvSpPr txBox="1"/>
          <p:nvPr>
            <p:ph idx="1" type="body"/>
          </p:nvPr>
        </p:nvSpPr>
        <p:spPr>
          <a:xfrm>
            <a:off x="311700" y="883266"/>
            <a:ext cx="8520600" cy="3685609"/>
          </a:xfrm>
          <a:prstGeom prst="rect">
            <a:avLst/>
          </a:prstGeom>
          <a:blipFill rotWithShape="1">
            <a:blip r:embed="rId3">
              <a:alphaModFix/>
            </a:blip>
            <a:stretch>
              <a:fillRect b="0" l="0" r="-57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2 – Subsubset</a:t>
            </a:r>
            <a:endParaRPr/>
          </a:p>
        </p:txBody>
      </p:sp>
      <p:sp>
        <p:nvSpPr>
          <p:cNvPr id="373" name="Google Shape;373;p48"/>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2 – Subsubset</a:t>
            </a:r>
            <a:endParaRPr/>
          </a:p>
        </p:txBody>
      </p:sp>
      <p:sp>
        <p:nvSpPr>
          <p:cNvPr id="379" name="Google Shape;379;p49"/>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380" name="Google Shape;380;p49"/>
          <p:cNvSpPr txBox="1"/>
          <p:nvPr/>
        </p:nvSpPr>
        <p:spPr>
          <a:xfrm>
            <a:off x="311700" y="1646896"/>
            <a:ext cx="8520599" cy="1292631"/>
          </a:xfrm>
          <a:prstGeom prst="rect">
            <a:avLst/>
          </a:prstGeom>
          <a:blipFill rotWithShape="1">
            <a:blip r:embed="rId4">
              <a:alphaModFix/>
            </a:blip>
            <a:stretch>
              <a:fillRect b="-3298" l="-57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2 – Subsubset</a:t>
            </a:r>
            <a:endParaRPr/>
          </a:p>
        </p:txBody>
      </p:sp>
      <p:sp>
        <p:nvSpPr>
          <p:cNvPr id="386" name="Google Shape;386;p50"/>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387" name="Google Shape;387;p50"/>
          <p:cNvSpPr txBox="1"/>
          <p:nvPr/>
        </p:nvSpPr>
        <p:spPr>
          <a:xfrm>
            <a:off x="311700" y="1646896"/>
            <a:ext cx="8520599" cy="1846629"/>
          </a:xfrm>
          <a:prstGeom prst="rect">
            <a:avLst/>
          </a:prstGeom>
          <a:blipFill rotWithShape="1">
            <a:blip r:embed="rId4">
              <a:alphaModFix/>
            </a:blip>
            <a:stretch>
              <a:fillRect b="0" l="-57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324b77a3aa9_1_3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Feeling Stuck?</a:t>
            </a:r>
            <a:endParaRPr/>
          </a:p>
        </p:txBody>
      </p:sp>
      <p:sp>
        <p:nvSpPr>
          <p:cNvPr id="89" name="Google Shape;89;g324b77a3aa9_1_34"/>
          <p:cNvSpPr txBox="1"/>
          <p:nvPr>
            <p:ph idx="1" type="body"/>
          </p:nvPr>
        </p:nvSpPr>
        <p:spPr>
          <a:xfrm>
            <a:off x="311700" y="1065449"/>
            <a:ext cx="8520600" cy="3338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Many of the strategies you need to solve homework problems are usually </a:t>
            </a:r>
            <a:r>
              <a:rPr b="1" lang="en-US"/>
              <a:t>practiced</a:t>
            </a:r>
            <a:r>
              <a:rPr b="1" lang="en-US"/>
              <a:t> in section</a:t>
            </a:r>
            <a:endParaRPr b="1"/>
          </a:p>
          <a:p>
            <a:pPr indent="-342900" lvl="0" marL="457200" rtl="0" algn="l">
              <a:lnSpc>
                <a:spcPct val="115000"/>
              </a:lnSpc>
              <a:spcBef>
                <a:spcPts val="0"/>
              </a:spcBef>
              <a:spcAft>
                <a:spcPts val="0"/>
              </a:spcAft>
              <a:buSzPts val="1800"/>
              <a:buChar char="●"/>
            </a:pPr>
            <a:r>
              <a:rPr lang="en-US"/>
              <a:t>For Homework 2, make sure to review Problems 2, 6, and 7 on the section handout today to practice combinatorics on the Pigeonhole Principle</a:t>
            </a:r>
            <a:endParaRPr/>
          </a:p>
          <a:p>
            <a:pPr indent="-342900" lvl="0" marL="457200" rtl="0" algn="l">
              <a:lnSpc>
                <a:spcPct val="115000"/>
              </a:lnSpc>
              <a:spcBef>
                <a:spcPts val="0"/>
              </a:spcBef>
              <a:spcAft>
                <a:spcPts val="0"/>
              </a:spcAft>
              <a:buSzPts val="1800"/>
              <a:buChar char="●"/>
            </a:pPr>
            <a:r>
              <a:rPr lang="en-US"/>
              <a:t>There are many ways to get help! EdStem, office hours, lecture slides, etc.</a:t>
            </a:r>
            <a:endParaRPr/>
          </a:p>
          <a:p>
            <a:pPr indent="-228600" lvl="0" marL="457200" rtl="0" algn="l">
              <a:lnSpc>
                <a:spcPct val="115000"/>
              </a:lnSpc>
              <a:spcBef>
                <a:spcPts val="0"/>
              </a:spcBef>
              <a:spcAft>
                <a:spcPts val="0"/>
              </a:spcAft>
              <a:buClr>
                <a:schemeClr val="dk2"/>
              </a:buClr>
              <a:buSzPts val="1800"/>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2 – Subsubset</a:t>
            </a:r>
            <a:endParaRPr/>
          </a:p>
        </p:txBody>
      </p:sp>
      <p:sp>
        <p:nvSpPr>
          <p:cNvPr id="393" name="Google Shape;393;p51"/>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394" name="Google Shape;394;p51"/>
          <p:cNvSpPr txBox="1"/>
          <p:nvPr/>
        </p:nvSpPr>
        <p:spPr>
          <a:xfrm>
            <a:off x="311700" y="1646896"/>
            <a:ext cx="8520599" cy="2732962"/>
          </a:xfrm>
          <a:prstGeom prst="rect">
            <a:avLst/>
          </a:prstGeom>
          <a:blipFill rotWithShape="1">
            <a:blip r:embed="rId4">
              <a:alphaModFix/>
            </a:blip>
            <a:stretch>
              <a:fillRect b="0" l="-57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2 – Subsubset</a:t>
            </a:r>
            <a:endParaRPr/>
          </a:p>
        </p:txBody>
      </p:sp>
      <p:sp>
        <p:nvSpPr>
          <p:cNvPr id="400" name="Google Shape;400;p52"/>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401" name="Google Shape;401;p52"/>
          <p:cNvSpPr txBox="1"/>
          <p:nvPr/>
        </p:nvSpPr>
        <p:spPr>
          <a:xfrm>
            <a:off x="311700" y="1646896"/>
            <a:ext cx="8520599" cy="3264005"/>
          </a:xfrm>
          <a:prstGeom prst="rect">
            <a:avLst/>
          </a:prstGeom>
          <a:blipFill rotWithShape="1">
            <a:blip r:embed="rId4">
              <a:alphaModFix/>
            </a:blip>
            <a:stretch>
              <a:fillRect b="0" l="-57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3"/>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4 – GREED INNIT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GREED INNIT</a:t>
            </a:r>
            <a:endParaRPr/>
          </a:p>
        </p:txBody>
      </p:sp>
      <p:sp>
        <p:nvSpPr>
          <p:cNvPr id="412" name="Google Shape;412;p54"/>
          <p:cNvSpPr txBox="1"/>
          <p:nvPr/>
        </p:nvSpPr>
        <p:spPr>
          <a:xfrm>
            <a:off x="749808" y="4267618"/>
            <a:ext cx="7644384"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413" name="Google Shape;413;p54"/>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a:t>Find the number of ways to rearrange the word “INGREDIENT”, such that no two identical letters are adjacent to each other. For example, “INGREEDINT” is invalid because the two E’s are adjacent.</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US"/>
              <a:t>Repeat the question for the letters “AAAAABBB”.</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GREED INNIT</a:t>
            </a:r>
            <a:endParaRPr/>
          </a:p>
        </p:txBody>
      </p:sp>
      <p:sp>
        <p:nvSpPr>
          <p:cNvPr id="419" name="Google Shape;419;p55"/>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Find the number of ways to rearrange the word “INGREDIENT”, such that no two identical letters are adjacent to each other.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GREED INNIT</a:t>
            </a:r>
            <a:endParaRPr/>
          </a:p>
        </p:txBody>
      </p:sp>
      <p:sp>
        <p:nvSpPr>
          <p:cNvPr id="425" name="Google Shape;425;p56"/>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Find the number of ways to rearrange the word “INGREDIENT”, such that no two identical letters are adjacent to each other. </a:t>
            </a:r>
            <a:endParaRPr/>
          </a:p>
        </p:txBody>
      </p:sp>
      <p:sp>
        <p:nvSpPr>
          <p:cNvPr id="426" name="Google Shape;426;p56"/>
          <p:cNvSpPr txBox="1"/>
          <p:nvPr/>
        </p:nvSpPr>
        <p:spPr>
          <a:xfrm>
            <a:off x="311701" y="1456770"/>
            <a:ext cx="8520599"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2"/>
                </a:solidFill>
                <a:latin typeface="Arial"/>
                <a:ea typeface="Arial"/>
                <a:cs typeface="Arial"/>
                <a:sym typeface="Arial"/>
              </a:rPr>
              <a:t>We use inclusion-exclusion.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GREED INNIT</a:t>
            </a:r>
            <a:endParaRPr/>
          </a:p>
        </p:txBody>
      </p:sp>
      <p:sp>
        <p:nvSpPr>
          <p:cNvPr id="432" name="Google Shape;432;p57"/>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Find the number of ways to rearrange the word “INGREDIENT”, such that no two identical letters are adjacent to each other. </a:t>
            </a:r>
            <a:endParaRPr/>
          </a:p>
        </p:txBody>
      </p:sp>
      <p:sp>
        <p:nvSpPr>
          <p:cNvPr id="433" name="Google Shape;433;p57"/>
          <p:cNvSpPr txBox="1"/>
          <p:nvPr/>
        </p:nvSpPr>
        <p:spPr>
          <a:xfrm>
            <a:off x="311701" y="1456770"/>
            <a:ext cx="8520599" cy="1169521"/>
          </a:xfrm>
          <a:prstGeom prst="rect">
            <a:avLst/>
          </a:prstGeom>
          <a:blipFill rotWithShape="1">
            <a:blip r:embed="rId3">
              <a:alphaModFix/>
            </a:blip>
            <a:stretch>
              <a:fillRect b="-2147" l="-295" r="-295"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GREED INNIT</a:t>
            </a:r>
            <a:endParaRPr/>
          </a:p>
        </p:txBody>
      </p:sp>
      <p:sp>
        <p:nvSpPr>
          <p:cNvPr id="439" name="Google Shape;439;p58"/>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Find the number of ways to rearrange the word “INGREDIENT”, such that no two identical letters are adjacent to each other. </a:t>
            </a:r>
            <a:endParaRPr/>
          </a:p>
        </p:txBody>
      </p:sp>
      <p:sp>
        <p:nvSpPr>
          <p:cNvPr id="440" name="Google Shape;440;p58"/>
          <p:cNvSpPr txBox="1"/>
          <p:nvPr/>
        </p:nvSpPr>
        <p:spPr>
          <a:xfrm>
            <a:off x="311701" y="1456770"/>
            <a:ext cx="8520599" cy="1661963"/>
          </a:xfrm>
          <a:prstGeom prst="rect">
            <a:avLst/>
          </a:prstGeom>
          <a:blipFill rotWithShape="1">
            <a:blip r:embed="rId3">
              <a:alphaModFix/>
            </a:blip>
            <a:stretch>
              <a:fillRect b="-755" l="-295" r="-295"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GREED INNIT</a:t>
            </a:r>
            <a:endParaRPr/>
          </a:p>
        </p:txBody>
      </p:sp>
      <p:sp>
        <p:nvSpPr>
          <p:cNvPr id="446" name="Google Shape;446;p59"/>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Find the number of ways to rearrange the word “INGREDIENT”, such that no two identical letters are adjacent to each other. </a:t>
            </a:r>
            <a:endParaRPr/>
          </a:p>
        </p:txBody>
      </p:sp>
      <p:sp>
        <p:nvSpPr>
          <p:cNvPr id="447" name="Google Shape;447;p59"/>
          <p:cNvSpPr txBox="1"/>
          <p:nvPr/>
        </p:nvSpPr>
        <p:spPr>
          <a:xfrm>
            <a:off x="311701" y="1456770"/>
            <a:ext cx="8520599" cy="2154406"/>
          </a:xfrm>
          <a:prstGeom prst="rect">
            <a:avLst/>
          </a:prstGeom>
          <a:blipFill rotWithShape="1">
            <a:blip r:embed="rId3">
              <a:alphaModFix/>
            </a:blip>
            <a:stretch>
              <a:fillRect b="0" l="-295" r="-295"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GREED INNIT</a:t>
            </a:r>
            <a:endParaRPr/>
          </a:p>
        </p:txBody>
      </p:sp>
      <p:sp>
        <p:nvSpPr>
          <p:cNvPr id="453" name="Google Shape;453;p60"/>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Find the number of ways to rearrange the word “INGREDIENT”, such that no two identical letters are adjacent to each other. </a:t>
            </a:r>
            <a:endParaRPr/>
          </a:p>
        </p:txBody>
      </p:sp>
      <p:sp>
        <p:nvSpPr>
          <p:cNvPr id="454" name="Google Shape;454;p60"/>
          <p:cNvSpPr txBox="1"/>
          <p:nvPr/>
        </p:nvSpPr>
        <p:spPr>
          <a:xfrm>
            <a:off x="311701" y="1456770"/>
            <a:ext cx="8520599" cy="2893069"/>
          </a:xfrm>
          <a:prstGeom prst="rect">
            <a:avLst/>
          </a:prstGeom>
          <a:blipFill rotWithShape="1">
            <a:blip r:embed="rId3">
              <a:alphaModFix/>
            </a:blip>
            <a:stretch>
              <a:fillRect b="0" l="-295" r="-295"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5"/>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Review</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GREED INNIT</a:t>
            </a:r>
            <a:endParaRPr/>
          </a:p>
        </p:txBody>
      </p:sp>
      <p:sp>
        <p:nvSpPr>
          <p:cNvPr id="460" name="Google Shape;460;p61"/>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Find the number of ways to rearrange the word “INGREDIENT”, such that no two identical letters are adjacent to each other. </a:t>
            </a:r>
            <a:endParaRPr/>
          </a:p>
        </p:txBody>
      </p:sp>
      <p:sp>
        <p:nvSpPr>
          <p:cNvPr id="461" name="Google Shape;461;p61"/>
          <p:cNvSpPr txBox="1"/>
          <p:nvPr/>
        </p:nvSpPr>
        <p:spPr>
          <a:xfrm>
            <a:off x="311701" y="1456770"/>
            <a:ext cx="8520599" cy="923299"/>
          </a:xfrm>
          <a:prstGeom prst="rect">
            <a:avLst/>
          </a:prstGeom>
          <a:blipFill rotWithShape="1">
            <a:blip r:embed="rId3">
              <a:alphaModFix/>
            </a:blip>
            <a:stretch>
              <a:fillRect b="-1348" l="-296"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GREED INNIT</a:t>
            </a:r>
            <a:endParaRPr/>
          </a:p>
        </p:txBody>
      </p:sp>
      <p:sp>
        <p:nvSpPr>
          <p:cNvPr id="467" name="Google Shape;467;p62"/>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Find the number of ways to rearrange the word “INGREDIENT”, such that no two identical letters are adjacent to each other. </a:t>
            </a:r>
            <a:endParaRPr/>
          </a:p>
        </p:txBody>
      </p:sp>
      <p:sp>
        <p:nvSpPr>
          <p:cNvPr id="468" name="Google Shape;468;p62"/>
          <p:cNvSpPr txBox="1"/>
          <p:nvPr/>
        </p:nvSpPr>
        <p:spPr>
          <a:xfrm>
            <a:off x="311701" y="1456770"/>
            <a:ext cx="8520599" cy="1444339"/>
          </a:xfrm>
          <a:prstGeom prst="rect">
            <a:avLst/>
          </a:prstGeom>
          <a:blipFill rotWithShape="1">
            <a:blip r:embed="rId3">
              <a:alphaModFix/>
            </a:blip>
            <a:stretch>
              <a:fillRect b="0" l="-296"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GREED INNIT</a:t>
            </a:r>
            <a:endParaRPr/>
          </a:p>
        </p:txBody>
      </p:sp>
      <p:sp>
        <p:nvSpPr>
          <p:cNvPr id="474" name="Google Shape;474;p63"/>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Find the number of ways to rearrange the word “INGREDIENT”, such that no two identical letters are adjacent to each other. </a:t>
            </a:r>
            <a:endParaRPr/>
          </a:p>
        </p:txBody>
      </p:sp>
      <p:sp>
        <p:nvSpPr>
          <p:cNvPr id="475" name="Google Shape;475;p63"/>
          <p:cNvSpPr txBox="1"/>
          <p:nvPr/>
        </p:nvSpPr>
        <p:spPr>
          <a:xfrm>
            <a:off x="311701" y="1456770"/>
            <a:ext cx="8520599" cy="2240198"/>
          </a:xfrm>
          <a:prstGeom prst="rect">
            <a:avLst/>
          </a:prstGeom>
          <a:blipFill rotWithShape="1">
            <a:blip r:embed="rId3">
              <a:alphaModFix/>
            </a:blip>
            <a:stretch>
              <a:fillRect b="0" l="-296"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GREED INNIT</a:t>
            </a:r>
            <a:endParaRPr/>
          </a:p>
        </p:txBody>
      </p:sp>
      <p:sp>
        <p:nvSpPr>
          <p:cNvPr id="481" name="Google Shape;481;p64"/>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Find the number of ways to rearrange the word “INGREDIENT”, such that no two identical letters are adjacent to each other. </a:t>
            </a:r>
            <a:endParaRPr/>
          </a:p>
        </p:txBody>
      </p:sp>
      <p:sp>
        <p:nvSpPr>
          <p:cNvPr id="482" name="Google Shape;482;p64"/>
          <p:cNvSpPr txBox="1"/>
          <p:nvPr/>
        </p:nvSpPr>
        <p:spPr>
          <a:xfrm>
            <a:off x="311701" y="1456770"/>
            <a:ext cx="8520599" cy="2789836"/>
          </a:xfrm>
          <a:prstGeom prst="rect">
            <a:avLst/>
          </a:prstGeom>
          <a:blipFill rotWithShape="1">
            <a:blip r:embed="rId3">
              <a:alphaModFix/>
            </a:blip>
            <a:stretch>
              <a:fillRect b="0" l="-296"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GREED INNIT</a:t>
            </a:r>
            <a:endParaRPr/>
          </a:p>
        </p:txBody>
      </p:sp>
      <p:sp>
        <p:nvSpPr>
          <p:cNvPr id="488" name="Google Shape;488;p65"/>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Find the number of ways to rearrange the word “INGREDIENT”, such that no two identical letters are adjacent to each other. </a:t>
            </a:r>
            <a:endParaRPr/>
          </a:p>
        </p:txBody>
      </p:sp>
      <p:sp>
        <p:nvSpPr>
          <p:cNvPr id="489" name="Google Shape;489;p65"/>
          <p:cNvSpPr txBox="1"/>
          <p:nvPr/>
        </p:nvSpPr>
        <p:spPr>
          <a:xfrm>
            <a:off x="311701" y="1456770"/>
            <a:ext cx="8520599" cy="3036057"/>
          </a:xfrm>
          <a:prstGeom prst="rect">
            <a:avLst/>
          </a:prstGeom>
          <a:blipFill rotWithShape="1">
            <a:blip r:embed="rId3">
              <a:alphaModFix/>
            </a:blip>
            <a:stretch>
              <a:fillRect b="0" l="-296"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GREED INNIT</a:t>
            </a:r>
            <a:endParaRPr/>
          </a:p>
        </p:txBody>
      </p:sp>
      <p:sp>
        <p:nvSpPr>
          <p:cNvPr id="495" name="Google Shape;495;p66"/>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Find the number of ways to rearrange the word “INGREDIENT”, such that no two identical letters are adjacent to each other. </a:t>
            </a:r>
            <a:endParaRPr/>
          </a:p>
        </p:txBody>
      </p:sp>
      <p:sp>
        <p:nvSpPr>
          <p:cNvPr id="496" name="Google Shape;496;p66"/>
          <p:cNvSpPr txBox="1"/>
          <p:nvPr/>
        </p:nvSpPr>
        <p:spPr>
          <a:xfrm>
            <a:off x="311701" y="1456770"/>
            <a:ext cx="8520599" cy="3650777"/>
          </a:xfrm>
          <a:prstGeom prst="rect">
            <a:avLst/>
          </a:prstGeom>
          <a:blipFill rotWithShape="1">
            <a:blip r:embed="rId3">
              <a:alphaModFix/>
            </a:blip>
            <a:stretch>
              <a:fillRect b="0" l="-296"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6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GREED INNIT</a:t>
            </a:r>
            <a:endParaRPr/>
          </a:p>
        </p:txBody>
      </p:sp>
      <p:sp>
        <p:nvSpPr>
          <p:cNvPr id="502" name="Google Shape;502;p67"/>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Repeat the question for the letters “AAAAABBB”.</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6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GREED INNIT</a:t>
            </a:r>
            <a:endParaRPr/>
          </a:p>
        </p:txBody>
      </p:sp>
      <p:sp>
        <p:nvSpPr>
          <p:cNvPr id="508" name="Google Shape;508;p68"/>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Repeat the question for the letters “AAAAABBB”.</a:t>
            </a:r>
            <a:endParaRPr/>
          </a:p>
        </p:txBody>
      </p:sp>
      <p:sp>
        <p:nvSpPr>
          <p:cNvPr id="509" name="Google Shape;509;p68"/>
          <p:cNvSpPr txBox="1"/>
          <p:nvPr/>
        </p:nvSpPr>
        <p:spPr>
          <a:xfrm>
            <a:off x="311701" y="1223110"/>
            <a:ext cx="8520599" cy="166196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2"/>
                </a:solidFill>
                <a:latin typeface="Arial"/>
                <a:ea typeface="Arial"/>
                <a:cs typeface="Arial"/>
                <a:sym typeface="Arial"/>
              </a:rPr>
              <a:t>Note that no A’s and no B’s can be adjacent. So let us put the B’s down first: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2"/>
                </a:solidFill>
                <a:latin typeface="Arial"/>
                <a:ea typeface="Arial"/>
                <a:cs typeface="Arial"/>
                <a:sym typeface="Arial"/>
              </a:rPr>
              <a:t>_B_B_B_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2"/>
                </a:solidFill>
                <a:latin typeface="Arial"/>
                <a:ea typeface="Arial"/>
                <a:cs typeface="Arial"/>
                <a:sym typeface="Arial"/>
              </a:rPr>
              <a:t>By the pigeonhole principle, two A’s must go in the same slot, but then they would be adjacent, so there are no ways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73"/>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5 - Friendships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7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Friendships</a:t>
            </a:r>
            <a:endParaRPr/>
          </a:p>
        </p:txBody>
      </p:sp>
      <p:sp>
        <p:nvSpPr>
          <p:cNvPr id="520" name="Google Shape;520;p74"/>
          <p:cNvSpPr txBox="1"/>
          <p:nvPr/>
        </p:nvSpPr>
        <p:spPr>
          <a:xfrm>
            <a:off x="749808" y="4267618"/>
            <a:ext cx="7644384"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521" name="Google Shape;521;p74"/>
          <p:cNvSpPr txBox="1"/>
          <p:nvPr>
            <p:ph idx="1" type="body"/>
          </p:nvPr>
        </p:nvSpPr>
        <p:spPr>
          <a:xfrm>
            <a:off x="311700" y="883266"/>
            <a:ext cx="8520600" cy="3685609"/>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title"/>
          </p:nvPr>
        </p:nvSpPr>
        <p:spPr>
          <a:xfrm>
            <a:off x="311700" y="2260041"/>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Any lingering questions from this last week?</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7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Friendships</a:t>
            </a:r>
            <a:endParaRPr/>
          </a:p>
        </p:txBody>
      </p:sp>
      <p:sp>
        <p:nvSpPr>
          <p:cNvPr id="527" name="Google Shape;527;p75"/>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AutoNum type="alphaLcParenR"/>
            </a:pPr>
            <a:r>
              <a:rPr lang="en-US"/>
              <a:t>Everyone has at least one friend.</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7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Friendships</a:t>
            </a:r>
            <a:endParaRPr/>
          </a:p>
        </p:txBody>
      </p:sp>
      <p:sp>
        <p:nvSpPr>
          <p:cNvPr id="533" name="Google Shape;533;p76"/>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AutoNum type="alphaLcParenR"/>
            </a:pPr>
            <a:r>
              <a:rPr lang="en-US"/>
              <a:t>Everyone has at least one friend.</a:t>
            </a:r>
            <a:endParaRPr/>
          </a:p>
        </p:txBody>
      </p:sp>
      <p:sp>
        <p:nvSpPr>
          <p:cNvPr id="534" name="Google Shape;534;p76"/>
          <p:cNvSpPr txBox="1"/>
          <p:nvPr/>
        </p:nvSpPr>
        <p:spPr>
          <a:xfrm>
            <a:off x="311700" y="1506666"/>
            <a:ext cx="8520599" cy="738633"/>
          </a:xfrm>
          <a:prstGeom prst="rect">
            <a:avLst/>
          </a:prstGeom>
          <a:blipFill rotWithShape="1">
            <a:blip r:embed="rId3">
              <a:alphaModFix/>
            </a:blip>
            <a:stretch>
              <a:fillRect b="-6608" l="-57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7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Friendships</a:t>
            </a:r>
            <a:endParaRPr/>
          </a:p>
        </p:txBody>
      </p:sp>
      <p:sp>
        <p:nvSpPr>
          <p:cNvPr id="540" name="Google Shape;540;p77"/>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Calibri"/>
              <a:buAutoNum type="alphaLcParenR" startAt="2"/>
            </a:pPr>
            <a:r>
              <a:rPr lang="en-US"/>
              <a:t>At least one person has no friends.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 Friendships</a:t>
            </a:r>
            <a:endParaRPr/>
          </a:p>
        </p:txBody>
      </p:sp>
      <p:sp>
        <p:nvSpPr>
          <p:cNvPr id="546" name="Google Shape;546;p78"/>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Calibri"/>
              <a:buAutoNum type="alphaLcParenR" startAt="2"/>
            </a:pPr>
            <a:r>
              <a:rPr lang="en-US"/>
              <a:t>At least one person has no friends.</a:t>
            </a:r>
            <a:endParaRPr/>
          </a:p>
        </p:txBody>
      </p:sp>
      <p:sp>
        <p:nvSpPr>
          <p:cNvPr id="547" name="Google Shape;547;p78"/>
          <p:cNvSpPr txBox="1"/>
          <p:nvPr/>
        </p:nvSpPr>
        <p:spPr>
          <a:xfrm>
            <a:off x="311699" y="1661178"/>
            <a:ext cx="8520599" cy="1292631"/>
          </a:xfrm>
          <a:prstGeom prst="rect">
            <a:avLst/>
          </a:prstGeom>
          <a:blipFill rotWithShape="1">
            <a:blip r:embed="rId3">
              <a:alphaModFix/>
            </a:blip>
            <a:stretch>
              <a:fillRect b="-2827" l="-570" r="-6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79"/>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That’s All, Folks!</a:t>
            </a:r>
            <a:endParaRPr/>
          </a:p>
        </p:txBody>
      </p:sp>
      <p:sp>
        <p:nvSpPr>
          <p:cNvPr id="553" name="Google Shape;553;p79"/>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p>
            <a:pPr indent="-228600" lvl="0" marL="228600" rtl="0" algn="l">
              <a:lnSpc>
                <a:spcPct val="100000"/>
              </a:lnSpc>
              <a:spcBef>
                <a:spcPts val="0"/>
              </a:spcBef>
              <a:spcAft>
                <a:spcPts val="0"/>
              </a:spcAft>
              <a:buClr>
                <a:schemeClr val="lt1"/>
              </a:buClr>
              <a:buSzPts val="2000"/>
              <a:buNone/>
            </a:pPr>
            <a:r>
              <a:rPr lang="en-US"/>
              <a:t>Thanks for coming to section this week!</a:t>
            </a:r>
            <a:endParaRPr/>
          </a:p>
          <a:p>
            <a:pPr indent="-228600" lvl="0" marL="228600" rtl="0" algn="l">
              <a:lnSpc>
                <a:spcPct val="100000"/>
              </a:lnSpc>
              <a:spcBef>
                <a:spcPts val="0"/>
              </a:spcBef>
              <a:spcAft>
                <a:spcPts val="0"/>
              </a:spcAft>
              <a:buClr>
                <a:schemeClr val="lt1"/>
              </a:buClr>
              <a:buSzPts val="2000"/>
              <a:buNone/>
            </a:pPr>
            <a:r>
              <a:rPr lang="en-US"/>
              <a:t>Any questions?</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7" name="Shape 557"/>
        <p:cNvGrpSpPr/>
        <p:nvPr/>
      </p:nvGrpSpPr>
      <p:grpSpPr>
        <a:xfrm>
          <a:off x="0" y="0"/>
          <a:ext cx="0" cy="0"/>
          <a:chOff x="0" y="0"/>
          <a:chExt cx="0" cy="0"/>
        </a:xfrm>
      </p:grpSpPr>
      <p:sp>
        <p:nvSpPr>
          <p:cNvPr id="558" name="Google Shape;558;p8"/>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6 – Powers and Divisibility</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2" name="Shape 562"/>
        <p:cNvGrpSpPr/>
        <p:nvPr/>
      </p:nvGrpSpPr>
      <p:grpSpPr>
        <a:xfrm>
          <a:off x="0" y="0"/>
          <a:ext cx="0" cy="0"/>
          <a:chOff x="0" y="0"/>
          <a:chExt cx="0" cy="0"/>
        </a:xfrm>
      </p:grpSpPr>
      <p:sp>
        <p:nvSpPr>
          <p:cNvPr id="563" name="Google Shape;563;p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Powers and Divisibility</a:t>
            </a:r>
            <a:endParaRPr/>
          </a:p>
        </p:txBody>
      </p:sp>
      <p:sp>
        <p:nvSpPr>
          <p:cNvPr id="564" name="Google Shape;564;p9"/>
          <p:cNvSpPr txBox="1"/>
          <p:nvPr/>
        </p:nvSpPr>
        <p:spPr>
          <a:xfrm>
            <a:off x="749808" y="4260233"/>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565" name="Google Shape;565;p9"/>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a:t>Prove that there exist two powers of 7 whose difference is divisible by 2003. (You may want to use the Pigeonhole principle.)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9" name="Shape 569"/>
        <p:cNvGrpSpPr/>
        <p:nvPr/>
      </p:nvGrpSpPr>
      <p:grpSpPr>
        <a:xfrm>
          <a:off x="0" y="0"/>
          <a:ext cx="0" cy="0"/>
          <a:chOff x="0" y="0"/>
          <a:chExt cx="0" cy="0"/>
        </a:xfrm>
      </p:grpSpPr>
      <p:sp>
        <p:nvSpPr>
          <p:cNvPr id="570" name="Google Shape;570;p1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Powers and Divisibility</a:t>
            </a:r>
            <a:endParaRPr/>
          </a:p>
        </p:txBody>
      </p:sp>
      <p:sp>
        <p:nvSpPr>
          <p:cNvPr id="571" name="Google Shape;571;p10"/>
          <p:cNvSpPr txBox="1"/>
          <p:nvPr/>
        </p:nvSpPr>
        <p:spPr>
          <a:xfrm>
            <a:off x="749808" y="4260233"/>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572" name="Google Shape;572;p10"/>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a:t>Prove that there exist two powers of 7 whose difference is divisible by 2003. (You may want to use the Pigeonhole principle.) </a:t>
            </a:r>
            <a:endParaRPr/>
          </a:p>
        </p:txBody>
      </p:sp>
      <p:sp>
        <p:nvSpPr>
          <p:cNvPr id="573" name="Google Shape;573;p10"/>
          <p:cNvSpPr txBox="1"/>
          <p:nvPr/>
        </p:nvSpPr>
        <p:spPr>
          <a:xfrm>
            <a:off x="1050544" y="2340932"/>
            <a:ext cx="7042912" cy="46163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HINT: think about what are the pigeons, and what are the pigeonholes?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7" name="Shape 577"/>
        <p:cNvGrpSpPr/>
        <p:nvPr/>
      </p:nvGrpSpPr>
      <p:grpSpPr>
        <a:xfrm>
          <a:off x="0" y="0"/>
          <a:ext cx="0" cy="0"/>
          <a:chOff x="0" y="0"/>
          <a:chExt cx="0" cy="0"/>
        </a:xfrm>
      </p:grpSpPr>
      <p:sp>
        <p:nvSpPr>
          <p:cNvPr id="578" name="Google Shape;578;p1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Powers and Divisibility</a:t>
            </a:r>
            <a:endParaRPr/>
          </a:p>
        </p:txBody>
      </p:sp>
      <p:sp>
        <p:nvSpPr>
          <p:cNvPr id="579" name="Google Shape;579;p11"/>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a:t>Prove that there exist two powers of 7 whose difference is divisible by 2003. (You may want to use the Pigeonhole principle.)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3" name="Shape 583"/>
        <p:cNvGrpSpPr/>
        <p:nvPr/>
      </p:nvGrpSpPr>
      <p:grpSpPr>
        <a:xfrm>
          <a:off x="0" y="0"/>
          <a:ext cx="0" cy="0"/>
          <a:chOff x="0" y="0"/>
          <a:chExt cx="0" cy="0"/>
        </a:xfrm>
      </p:grpSpPr>
      <p:sp>
        <p:nvSpPr>
          <p:cNvPr id="584" name="Google Shape;584;p1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Powers and Divisibility</a:t>
            </a:r>
            <a:endParaRPr/>
          </a:p>
        </p:txBody>
      </p:sp>
      <p:sp>
        <p:nvSpPr>
          <p:cNvPr id="585" name="Google Shape;585;p12"/>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Prove that there exist two powers of 7 whose difference is divisible by 2003. (You may want to use the Pigeonhole principle.) </a:t>
            </a:r>
            <a:endParaRPr/>
          </a:p>
        </p:txBody>
      </p:sp>
      <p:sp>
        <p:nvSpPr>
          <p:cNvPr id="586" name="Google Shape;586;p12"/>
          <p:cNvSpPr txBox="1"/>
          <p:nvPr/>
        </p:nvSpPr>
        <p:spPr>
          <a:xfrm>
            <a:off x="311700" y="1506666"/>
            <a:ext cx="8520599"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There are 2003 possible remainders of division by 2003 (0 through 2002).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324b77a3aa9_1_8"/>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7 - Dinner Party</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0" name="Shape 590"/>
        <p:cNvGrpSpPr/>
        <p:nvPr/>
      </p:nvGrpSpPr>
      <p:grpSpPr>
        <a:xfrm>
          <a:off x="0" y="0"/>
          <a:ext cx="0" cy="0"/>
          <a:chOff x="0" y="0"/>
          <a:chExt cx="0" cy="0"/>
        </a:xfrm>
      </p:grpSpPr>
      <p:sp>
        <p:nvSpPr>
          <p:cNvPr id="591" name="Google Shape;591;p1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Powers and Divisibility</a:t>
            </a:r>
            <a:endParaRPr/>
          </a:p>
        </p:txBody>
      </p:sp>
      <p:sp>
        <p:nvSpPr>
          <p:cNvPr id="592" name="Google Shape;592;p13"/>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Prove that there exist two powers of 7 whose difference is divisible by 2003. (You may want to use the Pigeonhole principle.) </a:t>
            </a:r>
            <a:endParaRPr/>
          </a:p>
        </p:txBody>
      </p:sp>
      <p:sp>
        <p:nvSpPr>
          <p:cNvPr id="593" name="Google Shape;593;p13"/>
          <p:cNvSpPr txBox="1"/>
          <p:nvPr/>
        </p:nvSpPr>
        <p:spPr>
          <a:xfrm>
            <a:off x="311700" y="1506666"/>
            <a:ext cx="8520599" cy="1024546"/>
          </a:xfrm>
          <a:prstGeom prst="rect">
            <a:avLst/>
          </a:prstGeom>
          <a:blipFill rotWithShape="1">
            <a:blip r:embed="rId3">
              <a:alphaModFix/>
            </a:blip>
            <a:stretch>
              <a:fillRect b="-4875" l="-593"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7" name="Shape 597"/>
        <p:cNvGrpSpPr/>
        <p:nvPr/>
      </p:nvGrpSpPr>
      <p:grpSpPr>
        <a:xfrm>
          <a:off x="0" y="0"/>
          <a:ext cx="0" cy="0"/>
          <a:chOff x="0" y="0"/>
          <a:chExt cx="0" cy="0"/>
        </a:xfrm>
      </p:grpSpPr>
      <p:sp>
        <p:nvSpPr>
          <p:cNvPr id="598" name="Google Shape;598;p1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Powers and Divisibility</a:t>
            </a:r>
            <a:endParaRPr/>
          </a:p>
        </p:txBody>
      </p:sp>
      <p:sp>
        <p:nvSpPr>
          <p:cNvPr id="599" name="Google Shape;599;p14"/>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Prove that there exist two powers of 7 whose difference is divisible by 2003. (You may want to use the Pigeonhole principle.) </a:t>
            </a:r>
            <a:endParaRPr/>
          </a:p>
        </p:txBody>
      </p:sp>
      <p:sp>
        <p:nvSpPr>
          <p:cNvPr id="600" name="Google Shape;600;p14"/>
          <p:cNvSpPr txBox="1"/>
          <p:nvPr/>
        </p:nvSpPr>
        <p:spPr>
          <a:xfrm>
            <a:off x="311700" y="1506666"/>
            <a:ext cx="8520599" cy="1855542"/>
          </a:xfrm>
          <a:prstGeom prst="rect">
            <a:avLst/>
          </a:prstGeom>
          <a:blipFill rotWithShape="1">
            <a:blip r:embed="rId3">
              <a:alphaModFix/>
            </a:blip>
            <a:stretch>
              <a:fillRect b="-2038" l="-593"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4" name="Shape 604"/>
        <p:cNvGrpSpPr/>
        <p:nvPr/>
      </p:nvGrpSpPr>
      <p:grpSpPr>
        <a:xfrm>
          <a:off x="0" y="0"/>
          <a:ext cx="0" cy="0"/>
          <a:chOff x="0" y="0"/>
          <a:chExt cx="0" cy="0"/>
        </a:xfrm>
      </p:grpSpPr>
      <p:sp>
        <p:nvSpPr>
          <p:cNvPr id="605" name="Google Shape;605;p1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Powers and Divisibility</a:t>
            </a:r>
            <a:endParaRPr/>
          </a:p>
        </p:txBody>
      </p:sp>
      <p:sp>
        <p:nvSpPr>
          <p:cNvPr id="606" name="Google Shape;606;p15"/>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Prove that there exist two powers of 7 whose difference is divisible by 2003. (You may want to use the Pigeonhole principle.) </a:t>
            </a:r>
            <a:endParaRPr/>
          </a:p>
        </p:txBody>
      </p:sp>
      <p:sp>
        <p:nvSpPr>
          <p:cNvPr id="607" name="Google Shape;607;p15"/>
          <p:cNvSpPr txBox="1"/>
          <p:nvPr/>
        </p:nvSpPr>
        <p:spPr>
          <a:xfrm>
            <a:off x="311700" y="1506666"/>
            <a:ext cx="8520599" cy="2686539"/>
          </a:xfrm>
          <a:prstGeom prst="rect">
            <a:avLst/>
          </a:prstGeom>
          <a:blipFill rotWithShape="1">
            <a:blip r:embed="rId3">
              <a:alphaModFix/>
            </a:blip>
            <a:stretch>
              <a:fillRect b="-936" l="-593"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1" name="Shape 611"/>
        <p:cNvGrpSpPr/>
        <p:nvPr/>
      </p:nvGrpSpPr>
      <p:grpSpPr>
        <a:xfrm>
          <a:off x="0" y="0"/>
          <a:ext cx="0" cy="0"/>
          <a:chOff x="0" y="0"/>
          <a:chExt cx="0" cy="0"/>
        </a:xfrm>
      </p:grpSpPr>
      <p:sp>
        <p:nvSpPr>
          <p:cNvPr id="612" name="Google Shape;612;p1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Powers and Divisibility</a:t>
            </a:r>
            <a:endParaRPr/>
          </a:p>
        </p:txBody>
      </p:sp>
      <p:sp>
        <p:nvSpPr>
          <p:cNvPr id="613" name="Google Shape;613;p16"/>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sz="1600"/>
              <a:t>Prove that there exist two powers of 7 whose difference is divisible by 2003. (You may want to use the Pigeonhole principle.) </a:t>
            </a:r>
            <a:endParaRPr/>
          </a:p>
        </p:txBody>
      </p:sp>
      <p:sp>
        <p:nvSpPr>
          <p:cNvPr id="614" name="Google Shape;614;p16"/>
          <p:cNvSpPr txBox="1"/>
          <p:nvPr/>
        </p:nvSpPr>
        <p:spPr>
          <a:xfrm>
            <a:off x="311700" y="1506666"/>
            <a:ext cx="8520599" cy="3517536"/>
          </a:xfrm>
          <a:prstGeom prst="rect">
            <a:avLst/>
          </a:prstGeom>
          <a:blipFill rotWithShape="1">
            <a:blip r:embed="rId3">
              <a:alphaModFix/>
            </a:blip>
            <a:stretch>
              <a:fillRect b="-356" l="-593"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324b77a3aa9_1_1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7 – Dinner Party</a:t>
            </a:r>
            <a:endParaRPr/>
          </a:p>
        </p:txBody>
      </p:sp>
      <p:sp>
        <p:nvSpPr>
          <p:cNvPr id="110" name="Google Shape;110;g324b77a3aa9_1_12"/>
          <p:cNvSpPr txBox="1"/>
          <p:nvPr/>
        </p:nvSpPr>
        <p:spPr>
          <a:xfrm>
            <a:off x="1962600" y="3827375"/>
            <a:ext cx="52188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111" name="Google Shape;111;g324b77a3aa9_1_12"/>
          <p:cNvSpPr txBox="1"/>
          <p:nvPr>
            <p:ph idx="1" type="body"/>
          </p:nvPr>
        </p:nvSpPr>
        <p:spPr>
          <a:xfrm>
            <a:off x="311700" y="883271"/>
            <a:ext cx="8520600" cy="201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US"/>
              <a:t>At a dinner party, the </a:t>
            </a:r>
            <a:r>
              <a:rPr lang="en-US">
                <a:latin typeface="Georgia"/>
                <a:ea typeface="Georgia"/>
                <a:cs typeface="Georgia"/>
                <a:sym typeface="Georgia"/>
              </a:rPr>
              <a:t>n</a:t>
            </a:r>
            <a:r>
              <a:rPr lang="en-US"/>
              <a:t> people present are to be seated uniformly spaced around a circular table. Suppose there is a nametag at each place at the table and suppose that nobody sits down at the correct place. Show that it is possible to rotate the table so that at least two people are sitting in the correct place.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