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Raleway"/>
      <p:regular r:id="rId63"/>
      <p:bold r:id="rId64"/>
      <p:italic r:id="rId65"/>
      <p:boldItalic r:id="rId66"/>
    </p:embeddedFont>
    <p:embeddedFont>
      <p:font typeface="Source Code Pro"/>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1" roundtripDataSignature="AMtx7mhKzMaWdIyQzf7bwRRqgF5oM1A2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1D29AD-387D-4912-8D0E-FA348CE77CE5}">
  <a:tblStyle styleId="{DE1D29AD-387D-4912-8D0E-FA348CE77CE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customschemas.google.com/relationships/presentationmetadata" Target="metadata"/><Relationship Id="rId70" Type="http://schemas.openxmlformats.org/officeDocument/2006/relationships/font" Target="fonts/SourceCodePro-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aleway-bold.fntdata"/><Relationship Id="rId63" Type="http://schemas.openxmlformats.org/officeDocument/2006/relationships/font" Target="fonts/Raleway-regular.fntdata"/><Relationship Id="rId22" Type="http://schemas.openxmlformats.org/officeDocument/2006/relationships/slide" Target="slides/slide16.xml"/><Relationship Id="rId66" Type="http://schemas.openxmlformats.org/officeDocument/2006/relationships/font" Target="fonts/Raleway-boldItalic.fntdata"/><Relationship Id="rId21" Type="http://schemas.openxmlformats.org/officeDocument/2006/relationships/slide" Target="slides/slide15.xml"/><Relationship Id="rId65" Type="http://schemas.openxmlformats.org/officeDocument/2006/relationships/font" Target="fonts/Raleway-italic.fntdata"/><Relationship Id="rId24" Type="http://schemas.openxmlformats.org/officeDocument/2006/relationships/slide" Target="slides/slide18.xml"/><Relationship Id="rId68" Type="http://schemas.openxmlformats.org/officeDocument/2006/relationships/font" Target="fonts/SourceCodePro-bold.fntdata"/><Relationship Id="rId23" Type="http://schemas.openxmlformats.org/officeDocument/2006/relationships/slide" Target="slides/slide17.xml"/><Relationship Id="rId67" Type="http://schemas.openxmlformats.org/officeDocument/2006/relationships/font" Target="fonts/SourceCodePro-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SourceCodePro-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83548d1257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383548d125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Mentions the wrong approach</a:t>
            </a:r>
            <a:endParaRPr/>
          </a:p>
          <a:p>
            <a:pPr indent="-298450" lvl="0" marL="457200" rtl="0" algn="l">
              <a:lnSpc>
                <a:spcPct val="100000"/>
              </a:lnSpc>
              <a:spcBef>
                <a:spcPts val="0"/>
              </a:spcBef>
              <a:spcAft>
                <a:spcPts val="0"/>
              </a:spcAft>
              <a:buSzPts val="1100"/>
              <a:buChar char="●"/>
            </a:pPr>
            <a:r>
              <a:rPr lang="en-US"/>
              <a:t>Note: You can’t start on Sunday! Starting on Sunday (and getting the answer 5⋅4^5) counts possibilities on Sunday that aren’t actually valid—start from the known quantity of Thursday first.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Mentions the wrong approach</a:t>
            </a:r>
            <a:endParaRPr/>
          </a:p>
          <a:p>
            <a:pPr indent="-298450" lvl="0" marL="457200" rtl="0" algn="l">
              <a:lnSpc>
                <a:spcPct val="100000"/>
              </a:lnSpc>
              <a:spcBef>
                <a:spcPts val="0"/>
              </a:spcBef>
              <a:spcAft>
                <a:spcPts val="0"/>
              </a:spcAft>
              <a:buSzPts val="1100"/>
              <a:buChar char="●"/>
            </a:pPr>
            <a:r>
              <a:rPr lang="en-US"/>
              <a:t>Note: You can’t start on Sunday! Starting on Sunday (and getting the answer 5⋅4^5) counts possibilities on Sunday that aren’t actually valid—start from the known quantity of Thursday first.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Mentions the wrong approach</a:t>
            </a:r>
            <a:endParaRPr/>
          </a:p>
          <a:p>
            <a:pPr indent="-298450" lvl="0" marL="457200" rtl="0" algn="l">
              <a:lnSpc>
                <a:spcPct val="100000"/>
              </a:lnSpc>
              <a:spcBef>
                <a:spcPts val="0"/>
              </a:spcBef>
              <a:spcAft>
                <a:spcPts val="0"/>
              </a:spcAft>
              <a:buSzPts val="1100"/>
              <a:buChar char="●"/>
            </a:pPr>
            <a:r>
              <a:rPr lang="en-US"/>
              <a:t>Note: You can’t start on Sunday! Starting on Sunday (and getting the answer 5⋅4^5) counts possibilities on Sunday that aren’t actually valid—start from the known quantity of Thursday first.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Mentions the wrong approach</a:t>
            </a:r>
            <a:endParaRPr/>
          </a:p>
          <a:p>
            <a:pPr indent="-298450" lvl="0" marL="457200" rtl="0" algn="l">
              <a:lnSpc>
                <a:spcPct val="100000"/>
              </a:lnSpc>
              <a:spcBef>
                <a:spcPts val="0"/>
              </a:spcBef>
              <a:spcAft>
                <a:spcPts val="0"/>
              </a:spcAft>
              <a:buSzPts val="1100"/>
              <a:buChar char="●"/>
            </a:pPr>
            <a:r>
              <a:rPr lang="en-US"/>
              <a:t>Note: You can’t start on Sunday! Starting on Sunday (and getting the answer 5⋅4^5) counts possibilities on Sunday that aren’t actually valid—start from the known quantity of Thursday first.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 name="Google Shape;346;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5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57"/>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57"/>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2"/>
              </a:buClr>
              <a:buSzPts val="3400"/>
              <a:buFont typeface="Raleway"/>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5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57"/>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8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6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3" name="Google Shape;53;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6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2"/>
              </a:buClr>
              <a:buSzPts val="5200"/>
              <a:buFont typeface="Raleway"/>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8" name="Google Shape;58;p6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p:txBody>
      </p:sp>
      <p:sp>
        <p:nvSpPr>
          <p:cNvPr id="59" name="Google Shape;59;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4" name="Shape 14"/>
        <p:cNvGrpSpPr/>
        <p:nvPr/>
      </p:nvGrpSpPr>
      <p:grpSpPr>
        <a:xfrm>
          <a:off x="0" y="0"/>
          <a:ext cx="0" cy="0"/>
          <a:chOff x="0" y="0"/>
          <a:chExt cx="0" cy="0"/>
        </a:xfrm>
      </p:grpSpPr>
      <p:sp>
        <p:nvSpPr>
          <p:cNvPr id="15" name="Google Shape;15;p58"/>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7" name="Google Shape;17;p5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5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21" name="Google Shape;21;p5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spTree>
      <p:nvGrpSpPr>
        <p:cNvPr id="22" name="Shape 22"/>
        <p:cNvGrpSpPr/>
        <p:nvPr/>
      </p:nvGrpSpPr>
      <p:grpSpPr>
        <a:xfrm>
          <a:off x="0" y="0"/>
          <a:ext cx="0" cy="0"/>
          <a:chOff x="0" y="0"/>
          <a:chExt cx="0" cy="0"/>
        </a:xfrm>
      </p:grpSpPr>
      <p:sp>
        <p:nvSpPr>
          <p:cNvPr id="23" name="Google Shape;23;p60"/>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6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60"/>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0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7" name="Shape 27"/>
        <p:cNvGrpSpPr/>
        <p:nvPr/>
      </p:nvGrpSpPr>
      <p:grpSpPr>
        <a:xfrm>
          <a:off x="0" y="0"/>
          <a:ext cx="0" cy="0"/>
          <a:chOff x="0" y="0"/>
          <a:chExt cx="0" cy="0"/>
        </a:xfrm>
      </p:grpSpPr>
      <p:sp>
        <p:nvSpPr>
          <p:cNvPr id="28" name="Google Shape;28;p6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61"/>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1" name="Google Shape;31;p61"/>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32" name="Shape 32"/>
        <p:cNvGrpSpPr/>
        <p:nvPr/>
      </p:nvGrpSpPr>
      <p:grpSpPr>
        <a:xfrm>
          <a:off x="0" y="0"/>
          <a:ext cx="0" cy="0"/>
          <a:chOff x="0" y="0"/>
          <a:chExt cx="0" cy="0"/>
        </a:xfrm>
      </p:grpSpPr>
      <p:sp>
        <p:nvSpPr>
          <p:cNvPr id="33" name="Google Shape;33;p6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p6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62"/>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Font typeface="Calibri"/>
              <a:buAutoNum type="alphaLcParen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6" name="Google Shape;36;p62"/>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a:solidFill>
                  <a:schemeClr val="accent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7" name="Shape 37"/>
        <p:cNvGrpSpPr/>
        <p:nvPr/>
      </p:nvGrpSpPr>
      <p:grpSpPr>
        <a:xfrm>
          <a:off x="0" y="0"/>
          <a:ext cx="0" cy="0"/>
          <a:chOff x="0" y="0"/>
          <a:chExt cx="0" cy="0"/>
        </a:xfrm>
      </p:grpSpPr>
      <p:sp>
        <p:nvSpPr>
          <p:cNvPr id="38" name="Google Shape;38;p6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0" name="Google Shape;40;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41" name="Shape 41"/>
        <p:cNvGrpSpPr/>
        <p:nvPr/>
      </p:nvGrpSpPr>
      <p:grpSpPr>
        <a:xfrm>
          <a:off x="0" y="0"/>
          <a:ext cx="0" cy="0"/>
          <a:chOff x="0" y="0"/>
          <a:chExt cx="0" cy="0"/>
        </a:xfrm>
      </p:grpSpPr>
      <p:sp>
        <p:nvSpPr>
          <p:cNvPr id="42" name="Google Shape;42;p6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64"/>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5" name="Google Shape;45;p64"/>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Text">
  <p:cSld name="Table and Text">
    <p:spTree>
      <p:nvGrpSpPr>
        <p:cNvPr id="46" name="Shape 46"/>
        <p:cNvGrpSpPr/>
        <p:nvPr/>
      </p:nvGrpSpPr>
      <p:grpSpPr>
        <a:xfrm>
          <a:off x="0" y="0"/>
          <a:ext cx="0" cy="0"/>
          <a:chOff x="0" y="0"/>
          <a:chExt cx="0" cy="0"/>
        </a:xfrm>
      </p:grpSpPr>
      <p:sp>
        <p:nvSpPr>
          <p:cNvPr id="47" name="Google Shape;47;p6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48" name="Google Shape;48;p65"/>
          <p:cNvGraphicFramePr/>
          <p:nvPr/>
        </p:nvGraphicFramePr>
        <p:xfrm>
          <a:off x="312557" y="1863905"/>
          <a:ext cx="3000000" cy="3000000"/>
        </p:xfrm>
        <a:graphic>
          <a:graphicData uri="http://schemas.openxmlformats.org/drawingml/2006/table">
            <a:tbl>
              <a:tblPr>
                <a:noFill/>
                <a:tableStyleId>{DE1D29AD-387D-4912-8D0E-FA348CE77CE5}</a:tableStyleId>
              </a:tblPr>
              <a:tblGrid>
                <a:gridCol w="999750"/>
                <a:gridCol w="999750"/>
                <a:gridCol w="999750"/>
                <a:gridCol w="999750"/>
              </a:tblGrid>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sp>
        <p:nvSpPr>
          <p:cNvPr id="49" name="Google Shape;49;p6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65"/>
          <p:cNvSpPr txBox="1"/>
          <p:nvPr>
            <p:ph idx="1"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6"/>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6"/>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30200" lvl="1" marL="9144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9.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4.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4.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6.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3400"/>
              <a:buFont typeface="Raleway"/>
              <a:buNone/>
            </a:pPr>
            <a:r>
              <a:rPr lang="en-US"/>
              <a:t>CSE 312 Section 1</a:t>
            </a:r>
            <a:endParaRPr/>
          </a:p>
        </p:txBody>
      </p:sp>
      <p:sp>
        <p:nvSpPr>
          <p:cNvPr id="65" name="Google Shape;65;p1"/>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Combinatorics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1 - Seating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29" name="Google Shape;129;p11"/>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130" name="Google Shape;130;p1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How many ways are there to seat 10 people, consisting of 5 couples, in a row of 10 seats if … </a:t>
            </a:r>
            <a:endParaRPr/>
          </a:p>
          <a:p>
            <a:pPr indent="-342900" lvl="0" marL="457200" rtl="0" algn="l">
              <a:lnSpc>
                <a:spcPct val="115000"/>
              </a:lnSpc>
              <a:spcBef>
                <a:spcPts val="0"/>
              </a:spcBef>
              <a:spcAft>
                <a:spcPts val="0"/>
              </a:spcAft>
              <a:buSzPts val="1800"/>
              <a:buAutoNum type="alphaLcParenR"/>
            </a:pPr>
            <a:r>
              <a:rPr lang="en-US"/>
              <a:t>… all couples are to get adjacent seats? </a:t>
            </a:r>
            <a:endParaRPr/>
          </a:p>
          <a:p>
            <a:pPr indent="-342900" lvl="0" marL="457200" rtl="0" algn="l">
              <a:lnSpc>
                <a:spcPct val="115000"/>
              </a:lnSpc>
              <a:spcBef>
                <a:spcPts val="0"/>
              </a:spcBef>
              <a:spcAft>
                <a:spcPts val="0"/>
              </a:spcAft>
              <a:buSzPts val="1800"/>
              <a:buAutoNum type="alphaLcParenR"/>
            </a:pPr>
            <a:r>
              <a:rPr lang="en-US"/>
              <a:t>… anyone can sit anywhere, except that one couple insists on not sitting in adjacent seats?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sz="1600"/>
              <a:t>How many ways are there to seat 10 people, consisting of 5 couples, in a row of 10 seats if all couples are to get adjacent seats? </a:t>
            </a:r>
            <a:endParaRPr/>
          </a:p>
        </p:txBody>
      </p:sp>
      <p:sp>
        <p:nvSpPr>
          <p:cNvPr id="136" name="Google Shape;136;p1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sz="1600"/>
              <a:t>How many ways are there to seat 10 people, consisting of 5 couples, in a row of 10 seats if all couples are to get adjacent seats? </a:t>
            </a:r>
            <a:endParaRPr/>
          </a:p>
        </p:txBody>
      </p:sp>
      <p:sp>
        <p:nvSpPr>
          <p:cNvPr id="142" name="Google Shape;142;p1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43" name="Google Shape;143;p13"/>
          <p:cNvSpPr txBox="1"/>
          <p:nvPr/>
        </p:nvSpPr>
        <p:spPr>
          <a:xfrm>
            <a:off x="311699" y="1661178"/>
            <a:ext cx="8520599"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Consider each couple as a unit.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sz="1600"/>
              <a:t>How many ways are there to seat 10 people, consisting of 5 couples, in a row of 10 seats if all couples are to get adjacent seats? </a:t>
            </a:r>
            <a:endParaRPr/>
          </a:p>
        </p:txBody>
      </p:sp>
      <p:sp>
        <p:nvSpPr>
          <p:cNvPr id="149" name="Google Shape;149;p1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50" name="Google Shape;150;p14"/>
          <p:cNvSpPr txBox="1"/>
          <p:nvPr/>
        </p:nvSpPr>
        <p:spPr>
          <a:xfrm>
            <a:off x="377325" y="1702600"/>
            <a:ext cx="7687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Consider each couple as a unit.</a:t>
            </a:r>
            <a:endParaRPr b="0" i="0"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lt2"/>
                </a:solidFill>
                <a:latin typeface="Arial"/>
                <a:ea typeface="Arial"/>
                <a:cs typeface="Arial"/>
                <a:sym typeface="Arial"/>
              </a:rPr>
              <a:t> Count the number of ways we can order the 5 couples in the row.</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sz="1600"/>
              <a:t>How many ways are there to seat 10 people, consisting of 5 couples, in a row of 10 seats if all couples are to get adjacent seats? </a:t>
            </a:r>
            <a:endParaRPr/>
          </a:p>
        </p:txBody>
      </p:sp>
      <p:sp>
        <p:nvSpPr>
          <p:cNvPr id="156" name="Google Shape;156;p1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57" name="Google Shape;157;p15"/>
          <p:cNvSpPr txBox="1"/>
          <p:nvPr/>
        </p:nvSpPr>
        <p:spPr>
          <a:xfrm>
            <a:off x="377325" y="1702600"/>
            <a:ext cx="7687200" cy="2444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Consider each couple as a unit.</a:t>
            </a:r>
            <a:endParaRPr b="0" i="0" sz="160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Count the number of ways we can order the 5 couples in the row.</a:t>
            </a:r>
            <a:endParaRPr b="0" i="0" sz="160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We can choose any one of the 5 couples for the first pair of seats, then any of the 4 remaining couples for the second pair of seats, then any of the 3 remaining couples for the third pair of seats, then one of the 2 remaining couples for the fourth pair of seats. The last couple must go into the last pair of seats.</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83548d1257_0_2"/>
          <p:cNvSpPr txBox="1"/>
          <p:nvPr>
            <p:ph idx="1" type="body"/>
          </p:nvPr>
        </p:nvSpPr>
        <p:spPr>
          <a:xfrm>
            <a:off x="311700" y="883266"/>
            <a:ext cx="8520600" cy="36855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sz="1600"/>
              <a:t>How many ways are there to seat 10 people, consisting of 5 couples, in a row of 10 seats if all couples are to get adjacent seats? </a:t>
            </a:r>
            <a:endParaRPr/>
          </a:p>
        </p:txBody>
      </p:sp>
      <p:sp>
        <p:nvSpPr>
          <p:cNvPr id="163" name="Google Shape;163;g383548d1257_0_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64" name="Google Shape;164;g383548d1257_0_2"/>
          <p:cNvSpPr txBox="1"/>
          <p:nvPr/>
        </p:nvSpPr>
        <p:spPr>
          <a:xfrm>
            <a:off x="377325" y="1655675"/>
            <a:ext cx="7687200" cy="357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Consider each couple as a unit.</a:t>
            </a:r>
            <a:endParaRPr b="0" i="0" sz="155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50"/>
              <a:buFont typeface="Arial"/>
              <a:buNone/>
            </a:pPr>
            <a:r>
              <a:t/>
            </a:r>
            <a:endParaRPr b="0" i="0" sz="155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Count the number of ways we can order the 5 couples in the row.</a:t>
            </a:r>
            <a:endParaRPr b="0" i="0" sz="155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We can choose any one of the 5 couples for the first pair of seats, then any of the 4 remaining couples for the second pair of seats, then any of the 3 remaining couples for the third pair of seats, then one of the 2 remaining couples for the fourth pair of seats. The last couple must go into the last pair of seats.</a:t>
            </a:r>
            <a:endParaRPr b="0" i="0" sz="155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50"/>
              <a:buFont typeface="Arial"/>
              <a:buNone/>
            </a:pPr>
            <a:r>
              <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Applying the product rule, this gives us 5 · 4 · 3 · 2 · 1 options for ordering the couples.</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Note that this equals 5 factorial, or 5! . We’ll go over factorials and counting sequences in lecture tomorrow</a:t>
            </a:r>
            <a:endParaRPr b="0" i="0" sz="1550" u="none" cap="none" strike="noStrike">
              <a:solidFill>
                <a:schemeClr val="lt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sz="1600"/>
              <a:t>How many ways are there to seat 10 people, consisting of 5 couples, in a row of 10 seats if all couples are to get adjacent seats? </a:t>
            </a:r>
            <a:endParaRPr/>
          </a:p>
        </p:txBody>
      </p:sp>
      <p:sp>
        <p:nvSpPr>
          <p:cNvPr id="170" name="Google Shape;170;p1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71" name="Google Shape;171;p16"/>
          <p:cNvSpPr txBox="1"/>
          <p:nvPr/>
        </p:nvSpPr>
        <p:spPr>
          <a:xfrm>
            <a:off x="377325" y="1655675"/>
            <a:ext cx="7687200" cy="32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Applying the product rule, this gives us 5 · 4 · 3 · 2 · 1 options for ordering the couples.</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Now, apply the product rule to count the number of ways the people in each couple can be assigned to their seat pair. Each couple can be assigned to the seat pair in 2 different ways, and we have 5 couples, giving us 2</a:t>
            </a:r>
            <a:r>
              <a:rPr b="0" baseline="30000" i="0" lang="en-US" sz="1550" u="none" cap="none" strike="noStrike">
                <a:solidFill>
                  <a:schemeClr val="lt2"/>
                </a:solidFill>
                <a:latin typeface="Arial"/>
                <a:ea typeface="Arial"/>
                <a:cs typeface="Arial"/>
                <a:sym typeface="Arial"/>
              </a:rPr>
              <a:t>5</a:t>
            </a:r>
            <a:r>
              <a:rPr b="0" i="0" lang="en-US" sz="1550" u="none" cap="none" strike="noStrike">
                <a:solidFill>
                  <a:schemeClr val="lt2"/>
                </a:solidFill>
                <a:latin typeface="Arial"/>
                <a:ea typeface="Arial"/>
                <a:cs typeface="Arial"/>
                <a:sym typeface="Arial"/>
              </a:rPr>
              <a:t>. </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Use the product rule to combine the number of ways to order the couples with the number of ways to assign the people in the couple to their seats. Thus, the final answer is</a:t>
            </a:r>
            <a:endParaRPr b="0" i="0" sz="155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5 · 4 · 3 · 2 · 1 · 2</a:t>
            </a:r>
            <a:r>
              <a:rPr b="0" baseline="30000" i="0" lang="en-US" sz="1550" u="none" cap="none" strike="noStrike">
                <a:solidFill>
                  <a:schemeClr val="lt2"/>
                </a:solidFill>
                <a:latin typeface="Arial"/>
                <a:ea typeface="Arial"/>
                <a:cs typeface="Arial"/>
                <a:sym typeface="Arial"/>
              </a:rPr>
              <a:t>5</a:t>
            </a:r>
            <a:endParaRPr b="0" i="0" sz="155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Or, more concisely,</a:t>
            </a:r>
            <a:endParaRPr b="0" i="0" sz="155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50"/>
              <a:buFont typeface="Arial"/>
              <a:buNone/>
            </a:pPr>
            <a:r>
              <a:rPr b="0" i="0" lang="en-US" sz="1550" u="none" cap="none" strike="noStrike">
                <a:solidFill>
                  <a:schemeClr val="lt2"/>
                </a:solidFill>
                <a:latin typeface="Arial"/>
                <a:ea typeface="Arial"/>
                <a:cs typeface="Arial"/>
                <a:sym typeface="Arial"/>
              </a:rPr>
              <a:t>5! · 2</a:t>
            </a:r>
            <a:r>
              <a:rPr b="0" baseline="30000" i="0" lang="en-US" sz="1550" u="none" cap="none" strike="noStrike">
                <a:solidFill>
                  <a:schemeClr val="lt2"/>
                </a:solidFill>
                <a:latin typeface="Arial"/>
                <a:ea typeface="Arial"/>
                <a:cs typeface="Arial"/>
                <a:sym typeface="Arial"/>
              </a:rPr>
              <a:t>5</a:t>
            </a:r>
            <a:endParaRPr b="0" baseline="30000" i="0" sz="1550" u="none" cap="none" strike="noStrike">
              <a:solidFill>
                <a:schemeClr val="l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77" name="Google Shape;177;p1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83" name="Google Shape;183;p1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184" name="Google Shape;184;p18"/>
          <p:cNvSpPr txBox="1"/>
          <p:nvPr/>
        </p:nvSpPr>
        <p:spPr>
          <a:xfrm>
            <a:off x="311699" y="1914599"/>
            <a:ext cx="8520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One way we can solve this is to consider by cases.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Name the two people in the couple A and B. There are two cases: A can sit on one of the ends, or not.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485875" y="1714500"/>
            <a:ext cx="8183700" cy="785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0C0C0C"/>
              </a:buClr>
              <a:buSzPts val="3800"/>
              <a:buFont typeface="Quattrocento Sans"/>
              <a:buNone/>
            </a:pPr>
            <a:r>
              <a:rPr lang="en-US" sz="2600"/>
              <a:t>Administrivia &amp; 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90" name="Google Shape;190;p19"/>
          <p:cNvSpPr txBox="1"/>
          <p:nvPr>
            <p:ph idx="1" type="body"/>
          </p:nvPr>
        </p:nvSpPr>
        <p:spPr>
          <a:xfrm>
            <a:off x="311700" y="883266"/>
            <a:ext cx="8520600" cy="36855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191" name="Google Shape;191;p19"/>
          <p:cNvSpPr txBox="1"/>
          <p:nvPr/>
        </p:nvSpPr>
        <p:spPr>
          <a:xfrm>
            <a:off x="311699" y="1820739"/>
            <a:ext cx="8520600" cy="2400600"/>
          </a:xfrm>
          <a:prstGeom prst="rect">
            <a:avLst/>
          </a:prstGeom>
          <a:blipFill rotWithShape="1">
            <a:blip r:embed="rId3">
              <a:alphaModFix/>
            </a:blip>
            <a:stretch>
              <a:fillRect b="0" l="-590" r="-43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197" name="Google Shape;197;p2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198" name="Google Shape;198;p20"/>
          <p:cNvSpPr txBox="1"/>
          <p:nvPr/>
        </p:nvSpPr>
        <p:spPr>
          <a:xfrm>
            <a:off x="311699" y="1792581"/>
            <a:ext cx="8520600" cy="2677500"/>
          </a:xfrm>
          <a:prstGeom prst="rect">
            <a:avLst/>
          </a:prstGeom>
          <a:blipFill rotWithShape="1">
            <a:blip r:embed="rId3">
              <a:alphaModFix/>
            </a:blip>
            <a:stretch>
              <a:fillRect b="-1416" l="-590" r="-43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204" name="Google Shape;204;p2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205" name="Google Shape;205;p21"/>
          <p:cNvSpPr txBox="1"/>
          <p:nvPr/>
        </p:nvSpPr>
        <p:spPr>
          <a:xfrm>
            <a:off x="311699" y="1764423"/>
            <a:ext cx="8520600" cy="3231600"/>
          </a:xfrm>
          <a:prstGeom prst="rect">
            <a:avLst/>
          </a:prstGeom>
          <a:blipFill rotWithShape="1">
            <a:blip r:embed="rId3">
              <a:alphaModFix/>
            </a:blip>
            <a:stretch>
              <a:fillRect b="0" l="-590" r="-43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211" name="Google Shape;211;p2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212" name="Google Shape;212;p22"/>
          <p:cNvSpPr txBox="1"/>
          <p:nvPr/>
        </p:nvSpPr>
        <p:spPr>
          <a:xfrm>
            <a:off x="311699" y="1801967"/>
            <a:ext cx="8520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Another way to solve this is to apply complementary counting to first compute the total number of arrangements of the 10 people, and then subtract from this the number of arrangements in which that particular couple does get adjacent seats.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218" name="Google Shape;218;p2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219" name="Google Shape;219;p23"/>
          <p:cNvSpPr txBox="1"/>
          <p:nvPr/>
        </p:nvSpPr>
        <p:spPr>
          <a:xfrm>
            <a:off x="311699" y="1961528"/>
            <a:ext cx="8520600" cy="1569600"/>
          </a:xfrm>
          <a:prstGeom prst="rect">
            <a:avLst/>
          </a:prstGeom>
          <a:blipFill rotWithShape="1">
            <a:blip r:embed="rId3">
              <a:alphaModFix/>
            </a:blip>
            <a:stretch>
              <a:fillRect b="-2410" l="-590" r="-88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225" name="Google Shape;225;p2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226" name="Google Shape;226;p24"/>
          <p:cNvSpPr txBox="1"/>
          <p:nvPr/>
        </p:nvSpPr>
        <p:spPr>
          <a:xfrm>
            <a:off x="311699" y="1820739"/>
            <a:ext cx="8520600" cy="2400600"/>
          </a:xfrm>
          <a:prstGeom prst="rect">
            <a:avLst/>
          </a:prstGeom>
          <a:blipFill rotWithShape="1">
            <a:blip r:embed="rId3">
              <a:alphaModFix/>
            </a:blip>
            <a:stretch>
              <a:fillRect b="-1580" l="-590" r="-88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Seating</a:t>
            </a:r>
            <a:endParaRPr/>
          </a:p>
        </p:txBody>
      </p:sp>
      <p:sp>
        <p:nvSpPr>
          <p:cNvPr id="232" name="Google Shape;232;p2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sz="1600"/>
              <a:t>How many ways are there to seat 10 people, consisting of 5 couples, in a row of 10 seats if anyone can sit anywhere, except that one couple insists on not sitting in adjacent seats?</a:t>
            </a:r>
            <a:endParaRPr/>
          </a:p>
        </p:txBody>
      </p:sp>
      <p:sp>
        <p:nvSpPr>
          <p:cNvPr id="233" name="Google Shape;233;p25"/>
          <p:cNvSpPr txBox="1"/>
          <p:nvPr/>
        </p:nvSpPr>
        <p:spPr>
          <a:xfrm>
            <a:off x="311699" y="1745652"/>
            <a:ext cx="8520600" cy="3508500"/>
          </a:xfrm>
          <a:prstGeom prst="rect">
            <a:avLst/>
          </a:prstGeom>
          <a:blipFill rotWithShape="1">
            <a:blip r:embed="rId3">
              <a:alphaModFix/>
            </a:blip>
            <a:stretch>
              <a:fillRect b="0" l="-590" r="-88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5 – Birthday Cake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Birthday Cake</a:t>
            </a:r>
            <a:endParaRPr/>
          </a:p>
        </p:txBody>
      </p:sp>
      <p:sp>
        <p:nvSpPr>
          <p:cNvPr id="244" name="Google Shape;244;p27"/>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245" name="Google Shape;245;p2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2000"/>
              <a:t>A chef is preparing desserts for the week, starting on a Sunday. On each day, only one of five desserts (apple pie, cherry pie, strawberry pie, pineapple pie, and cake) may be served. On Thursday there is a birthday, so cake must be served that day. On no two consecutive days can the chef serve the same dessert. How many dessert menus are there for the week?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Birthday Cake</a:t>
            </a:r>
            <a:endParaRPr/>
          </a:p>
        </p:txBody>
      </p:sp>
      <p:sp>
        <p:nvSpPr>
          <p:cNvPr id="251" name="Google Shape;251;p2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 chef is preparing desserts for the week, starting on a Sunday. On each day, only one of five desserts (apple pie, cherry pie, strawberry pie, pineapple pie, and cake) may be served. On Thursday there is a birthday, so cake must be served that day. On no two consecutive days can the chef serve the same dessert. How many dessert menus are there for the week?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Announcements &amp; Reminders</a:t>
            </a:r>
            <a:endParaRPr/>
          </a:p>
        </p:txBody>
      </p:sp>
      <p:sp>
        <p:nvSpPr>
          <p:cNvPr id="76" name="Google Shape;76;p3"/>
          <p:cNvSpPr txBox="1"/>
          <p:nvPr>
            <p:ph idx="1" type="body"/>
          </p:nvPr>
        </p:nvSpPr>
        <p:spPr>
          <a:xfrm>
            <a:off x="311700" y="883266"/>
            <a:ext cx="8520600" cy="4156567"/>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Section Materials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Handouts will be provided in at each section</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Worksheets and sample solutions will be available on the course calendar later this evening</a:t>
            </a:r>
            <a:endParaRPr/>
          </a:p>
          <a:p>
            <a:pPr indent="0" lvl="1" marL="0" rtl="0" algn="l">
              <a:lnSpc>
                <a:spcPct val="115000"/>
              </a:lnSpc>
              <a:spcBef>
                <a:spcPts val="0"/>
              </a:spcBef>
              <a:spcAft>
                <a:spcPts val="0"/>
              </a:spcAft>
              <a:buClr>
                <a:schemeClr val="dk2"/>
              </a:buClr>
              <a:buSzPts val="1400"/>
              <a:buFont typeface="Arial"/>
              <a:buNone/>
            </a:pPr>
            <a:r>
              <a:t/>
            </a:r>
            <a:endParaRPr>
              <a:solidFill>
                <a:schemeClr val="dk2"/>
              </a:solidFill>
            </a:endParaRPr>
          </a:p>
          <a:p>
            <a:pPr indent="-342900" lvl="0" marL="457200" rtl="0" algn="l">
              <a:lnSpc>
                <a:spcPct val="115000"/>
              </a:lnSpc>
              <a:spcBef>
                <a:spcPts val="0"/>
              </a:spcBef>
              <a:spcAft>
                <a:spcPts val="0"/>
              </a:spcAft>
              <a:buSzPts val="1800"/>
              <a:buChar char="●"/>
            </a:pPr>
            <a:r>
              <a:rPr lang="en-US"/>
              <a:t>Office Hours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We’ll start hosting office hours Friday!</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Exact times and locations will be posted on the calendar on the course website</a:t>
            </a:r>
            <a:endParaRPr/>
          </a:p>
          <a:p>
            <a:pPr indent="0" lvl="0" marL="114300" rtl="0" algn="l">
              <a:lnSpc>
                <a:spcPct val="115000"/>
              </a:lnSpc>
              <a:spcBef>
                <a:spcPts val="0"/>
              </a:spcBef>
              <a:spcAft>
                <a:spcPts val="0"/>
              </a:spcAft>
              <a:buClr>
                <a:schemeClr val="dk1"/>
              </a:buClr>
              <a:buSzPts val="1800"/>
              <a:buFont typeface="Arial"/>
              <a:buNone/>
            </a:pPr>
            <a:r>
              <a:t/>
            </a:r>
            <a:endParaRPr/>
          </a:p>
          <a:p>
            <a:pPr indent="-342900" lvl="0" marL="457200" rtl="0" algn="l">
              <a:lnSpc>
                <a:spcPct val="115000"/>
              </a:lnSpc>
              <a:spcBef>
                <a:spcPts val="0"/>
              </a:spcBef>
              <a:spcAft>
                <a:spcPts val="0"/>
              </a:spcAft>
              <a:buSzPts val="1800"/>
              <a:buChar char="●"/>
            </a:pPr>
            <a:r>
              <a:rPr lang="en-US"/>
              <a:t>HW1</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Released yesterday!</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Due Wednesday, Jan 14th @ 11:59pm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Birthday Cake</a:t>
            </a:r>
            <a:endParaRPr/>
          </a:p>
        </p:txBody>
      </p:sp>
      <p:sp>
        <p:nvSpPr>
          <p:cNvPr id="257" name="Google Shape;257;p29"/>
          <p:cNvSpPr txBox="1"/>
          <p:nvPr>
            <p:ph idx="1" type="body"/>
          </p:nvPr>
        </p:nvSpPr>
        <p:spPr>
          <a:xfrm>
            <a:off x="311700" y="883266"/>
            <a:ext cx="8520600" cy="36855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 chef is preparing desserts for the week, starting on a Sunday. On each day, only one of five desserts (apple pie, cherry pie, strawberry pie, pineapple pie, and cake) may be served. On Thursday there is a birthday, so cake must be served that day. On no two consecutive days can the chef serve the same dessert. How many dessert menus are there for the week?</a:t>
            </a:r>
            <a:endParaRPr/>
          </a:p>
        </p:txBody>
      </p:sp>
      <p:sp>
        <p:nvSpPr>
          <p:cNvPr id="258" name="Google Shape;258;p29"/>
          <p:cNvSpPr txBox="1"/>
          <p:nvPr/>
        </p:nvSpPr>
        <p:spPr>
          <a:xfrm>
            <a:off x="368016" y="2424950"/>
            <a:ext cx="8520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2"/>
                </a:solidFill>
                <a:latin typeface="Arial"/>
                <a:ea typeface="Arial"/>
                <a:cs typeface="Arial"/>
                <a:sym typeface="Arial"/>
              </a:rPr>
              <a:t>Apply the product rule. Start from Thursday and work forward and backward in the week: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Birthday Cake</a:t>
            </a:r>
            <a:endParaRPr/>
          </a:p>
        </p:txBody>
      </p:sp>
      <p:sp>
        <p:nvSpPr>
          <p:cNvPr id="264" name="Google Shape;264;p3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 chef is preparing desserts for the week, starting on a Sunday. On each day, only one of five desserts (apple pie, cherry pie, strawberry pie, pineapple pie, and cake) may be served. On Thursday there is a birthday, so cake must be served that day. On no two consecutive days can the chef serve the same dessert. How many dessert menus are there for the week?</a:t>
            </a:r>
            <a:endParaRPr/>
          </a:p>
        </p:txBody>
      </p:sp>
      <p:sp>
        <p:nvSpPr>
          <p:cNvPr id="265" name="Google Shape;265;p30"/>
          <p:cNvSpPr txBox="1"/>
          <p:nvPr/>
        </p:nvSpPr>
        <p:spPr>
          <a:xfrm>
            <a:off x="368016" y="2453108"/>
            <a:ext cx="85206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2"/>
                </a:solidFill>
                <a:latin typeface="Arial"/>
                <a:ea typeface="Arial"/>
                <a:cs typeface="Arial"/>
                <a:sym typeface="Arial"/>
              </a:rPr>
              <a:t>Apply the product rule. Start from Thursday and work forward and backward in the week: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2"/>
                </a:solidFill>
                <a:latin typeface="Arial"/>
                <a:ea typeface="Arial"/>
                <a:cs typeface="Arial"/>
                <a:sym typeface="Arial"/>
              </a:rPr>
              <a:t>Given the 1 choice on Thursday, for each of Wednesday and Friday, there are 4 choices (the different pie options).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Birthday Cake</a:t>
            </a:r>
            <a:endParaRPr/>
          </a:p>
        </p:txBody>
      </p:sp>
      <p:sp>
        <p:nvSpPr>
          <p:cNvPr id="271" name="Google Shape;271;p3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 chef is preparing desserts for the week, starting on a Sunday. On each day, only one of five desserts (apple pie, cherry pie, strawberry pie, pineapple pie, and cake) may be served. On Thursday there is a birthday, so cake must be served that day. On no two consecutive days can the chef serve the same dessert. How many dessert menus are there for the week?</a:t>
            </a:r>
            <a:endParaRPr/>
          </a:p>
        </p:txBody>
      </p:sp>
      <p:sp>
        <p:nvSpPr>
          <p:cNvPr id="272" name="Google Shape;272;p31"/>
          <p:cNvSpPr txBox="1"/>
          <p:nvPr/>
        </p:nvSpPr>
        <p:spPr>
          <a:xfrm>
            <a:off x="321086" y="2340477"/>
            <a:ext cx="85206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2"/>
                </a:solidFill>
                <a:latin typeface="Arial"/>
                <a:ea typeface="Arial"/>
                <a:cs typeface="Arial"/>
                <a:sym typeface="Arial"/>
              </a:rPr>
              <a:t>Apply the product rule. Start from Thursday and work forward and backward in the week: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2"/>
                </a:solidFill>
                <a:latin typeface="Arial"/>
                <a:ea typeface="Arial"/>
                <a:cs typeface="Arial"/>
                <a:sym typeface="Arial"/>
              </a:rPr>
              <a:t>Given the 1 choice on Thursday, for each of Wednesday and Friday, there are 4 choices (the different pie options).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lt2"/>
                </a:solidFill>
                <a:latin typeface="Arial"/>
                <a:ea typeface="Arial"/>
                <a:cs typeface="Arial"/>
                <a:sym typeface="Arial"/>
              </a:rPr>
              <a:t>Given the choice on Wednesday, there are 4 choices for Tuesday, and given the choice on Tuesday, there are 4 choices for Monday, and given the choice on Monday, there are 4 choices on Sunday. Similarly, given the choice on Friday, there are 4 choices on Saturday.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Birthday Cake</a:t>
            </a:r>
            <a:endParaRPr/>
          </a:p>
        </p:txBody>
      </p:sp>
      <p:sp>
        <p:nvSpPr>
          <p:cNvPr id="278" name="Google Shape;278;p3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 chef is preparing desserts for the week, starting on a Sunday. On each day, only one of five desserts (apple pie, cherry pie, strawberry pie, pineapple pie, and cake) may be served. On Thursday there is a birthday, so cake must be served that day. On no two consecutive days can the chef serve the same dessert. How many dessert menus are there for the week?</a:t>
            </a:r>
            <a:endParaRPr/>
          </a:p>
        </p:txBody>
      </p:sp>
      <p:sp>
        <p:nvSpPr>
          <p:cNvPr id="279" name="Google Shape;279;p32"/>
          <p:cNvSpPr txBox="1"/>
          <p:nvPr/>
        </p:nvSpPr>
        <p:spPr>
          <a:xfrm>
            <a:off x="330472" y="2227845"/>
            <a:ext cx="8520600" cy="2952600"/>
          </a:xfrm>
          <a:prstGeom prst="rect">
            <a:avLst/>
          </a:prstGeom>
          <a:blipFill rotWithShape="1">
            <a:blip r:embed="rId3">
              <a:alphaModFix/>
            </a:blip>
            <a:stretch>
              <a:fillRect b="0" l="-294" r="-44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4 – Escape the Professor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Escape the Professor</a:t>
            </a:r>
            <a:endParaRPr/>
          </a:p>
        </p:txBody>
      </p:sp>
      <p:sp>
        <p:nvSpPr>
          <p:cNvPr id="290" name="Google Shape;290;p46"/>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291" name="Google Shape;291;p4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2000"/>
              <a:t>There are 6 security professors and 7 theory professors taking part in an escape room. If 4 security professors and 4 theory professors are chosen and paired off, how many pairings are possible?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Escape the Professor</a:t>
            </a:r>
            <a:endParaRPr/>
          </a:p>
        </p:txBody>
      </p:sp>
      <p:sp>
        <p:nvSpPr>
          <p:cNvPr id="297" name="Google Shape;297;p4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There are 6 security professors and 7 theory professors taking part in an escape room. If 4 security professors and 4 theory professors are chosen and paired off, how many pairings are possible?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Escape the Professor</a:t>
            </a:r>
            <a:endParaRPr/>
          </a:p>
        </p:txBody>
      </p:sp>
      <p:sp>
        <p:nvSpPr>
          <p:cNvPr id="303" name="Google Shape;303;p4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There are 6 security professors and 7 theory professors taking part in an escape room. If 4 security professors and 4 theory professors are chosen and paired off, how many pairings are possible?</a:t>
            </a:r>
            <a:endParaRPr/>
          </a:p>
        </p:txBody>
      </p:sp>
      <p:sp>
        <p:nvSpPr>
          <p:cNvPr id="304" name="Google Shape;304;p48"/>
          <p:cNvSpPr txBox="1"/>
          <p:nvPr/>
        </p:nvSpPr>
        <p:spPr>
          <a:xfrm>
            <a:off x="311701" y="1925434"/>
            <a:ext cx="8520599" cy="156963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Apply the product rule to first choose 4 of the security professors, then 4 of the theory professors. Then assign each theory professor to a security professor (4 choices for the first, 3 for the second and so 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The answer 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Escape the Professor</a:t>
            </a:r>
            <a:endParaRPr/>
          </a:p>
        </p:txBody>
      </p:sp>
      <p:sp>
        <p:nvSpPr>
          <p:cNvPr id="310" name="Google Shape;310;p4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There are 6 security professors and 7 theory professors taking part in an escape room. If 4 security professors and 4 theory professors are chosen and paired off, how many pairings are possible?</a:t>
            </a:r>
            <a:endParaRPr/>
          </a:p>
        </p:txBody>
      </p:sp>
      <p:sp>
        <p:nvSpPr>
          <p:cNvPr id="311" name="Google Shape;311;p49"/>
          <p:cNvSpPr txBox="1"/>
          <p:nvPr/>
        </p:nvSpPr>
        <p:spPr>
          <a:xfrm>
            <a:off x="311701" y="1925434"/>
            <a:ext cx="8520599" cy="2468979"/>
          </a:xfrm>
          <a:prstGeom prst="rect">
            <a:avLst/>
          </a:prstGeom>
          <a:blipFill rotWithShape="1">
            <a:blip r:embed="rId3">
              <a:alphaModFix/>
            </a:blip>
            <a:stretch>
              <a:fillRect b="0"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10 – Extended Family Portrait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Homework</a:t>
            </a:r>
            <a:endParaRPr/>
          </a:p>
        </p:txBody>
      </p:sp>
      <p:sp>
        <p:nvSpPr>
          <p:cNvPr id="82" name="Google Shape;82;p4"/>
          <p:cNvSpPr txBox="1"/>
          <p:nvPr>
            <p:ph idx="1" type="body"/>
          </p:nvPr>
        </p:nvSpPr>
        <p:spPr>
          <a:xfrm>
            <a:off x="311700" y="883266"/>
            <a:ext cx="8520600" cy="3946917"/>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Submissions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LaTeX (highly encouraged)</a:t>
            </a:r>
            <a:endParaRPr/>
          </a:p>
          <a:p>
            <a:pPr indent="-317500" lvl="2" marL="1371600" rtl="0" algn="l">
              <a:lnSpc>
                <a:spcPct val="115000"/>
              </a:lnSpc>
              <a:spcBef>
                <a:spcPts val="0"/>
              </a:spcBef>
              <a:spcAft>
                <a:spcPts val="0"/>
              </a:spcAft>
              <a:buClr>
                <a:schemeClr val="dk2"/>
              </a:buClr>
              <a:buSzPts val="1400"/>
              <a:buChar char="■"/>
            </a:pPr>
            <a:r>
              <a:rPr lang="en-US">
                <a:solidFill>
                  <a:schemeClr val="dk2"/>
                </a:solidFill>
              </a:rPr>
              <a:t>Parchment (easier-to-learn interface for subset of LaTeX)</a:t>
            </a:r>
            <a:endParaRPr/>
          </a:p>
          <a:p>
            <a:pPr indent="-317500" lvl="2" marL="1371600" rtl="0" algn="l">
              <a:lnSpc>
                <a:spcPct val="115000"/>
              </a:lnSpc>
              <a:spcBef>
                <a:spcPts val="0"/>
              </a:spcBef>
              <a:spcAft>
                <a:spcPts val="0"/>
              </a:spcAft>
              <a:buClr>
                <a:schemeClr val="dk2"/>
              </a:buClr>
              <a:buSzPts val="1400"/>
              <a:buChar char="■"/>
            </a:pPr>
            <a:r>
              <a:rPr lang="en-US">
                <a:solidFill>
                  <a:schemeClr val="dk2"/>
                </a:solidFill>
              </a:rPr>
              <a:t>overleaf.com (full-power of LaTeX).</a:t>
            </a:r>
            <a:endParaRPr>
              <a:solidFill>
                <a:schemeClr val="dk2"/>
              </a:solidFill>
            </a:endParaRPr>
          </a:p>
          <a:p>
            <a:pPr indent="-317500" lvl="3" marL="1828800" rtl="0" algn="l">
              <a:lnSpc>
                <a:spcPct val="115000"/>
              </a:lnSpc>
              <a:spcBef>
                <a:spcPts val="0"/>
              </a:spcBef>
              <a:spcAft>
                <a:spcPts val="0"/>
              </a:spcAft>
              <a:buClr>
                <a:schemeClr val="dk2"/>
              </a:buClr>
              <a:buSzPts val="1400"/>
              <a:buChar char="●"/>
            </a:pPr>
            <a:r>
              <a:rPr lang="en-US">
                <a:solidFill>
                  <a:schemeClr val="dk2"/>
                </a:solidFill>
              </a:rPr>
              <a:t>Login through UW’s SSO for free Overleaf Premium!</a:t>
            </a:r>
            <a:endParaRPr>
              <a:solidFill>
                <a:schemeClr val="dk2"/>
              </a:solidFill>
            </a:endParaRPr>
          </a:p>
          <a:p>
            <a:pPr indent="-317500" lvl="2" marL="1371600" rtl="0" algn="l">
              <a:lnSpc>
                <a:spcPct val="115000"/>
              </a:lnSpc>
              <a:spcBef>
                <a:spcPts val="0"/>
              </a:spcBef>
              <a:spcAft>
                <a:spcPts val="0"/>
              </a:spcAft>
              <a:buClr>
                <a:schemeClr val="dk2"/>
              </a:buClr>
              <a:buSzPts val="1400"/>
              <a:buChar char="■"/>
            </a:pPr>
            <a:r>
              <a:rPr lang="en-US">
                <a:solidFill>
                  <a:schemeClr val="dk2"/>
                </a:solidFill>
              </a:rPr>
              <a:t>template and LaTeX guide posted on course website!</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Word Editor that supports mathematical equations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Handwritten neatly and scanned </a:t>
            </a:r>
            <a:endParaRPr/>
          </a:p>
          <a:p>
            <a:pPr indent="-342900" lvl="0" marL="457200" rtl="0" algn="l">
              <a:lnSpc>
                <a:spcPct val="115000"/>
              </a:lnSpc>
              <a:spcBef>
                <a:spcPts val="0"/>
              </a:spcBef>
              <a:spcAft>
                <a:spcPts val="0"/>
              </a:spcAft>
              <a:buClr>
                <a:schemeClr val="dk2"/>
              </a:buClr>
              <a:buSzPts val="1800"/>
              <a:buChar char="●"/>
            </a:pPr>
            <a:r>
              <a:rPr lang="en-US"/>
              <a:t>Homework will typically be due on Wednesdays at 11:59pm on Gradescope</a:t>
            </a:r>
            <a:endParaRPr/>
          </a:p>
          <a:p>
            <a:pPr indent="-342900" lvl="0" marL="457200" rtl="0" algn="l">
              <a:lnSpc>
                <a:spcPct val="115000"/>
              </a:lnSpc>
              <a:spcBef>
                <a:spcPts val="0"/>
              </a:spcBef>
              <a:spcAft>
                <a:spcPts val="0"/>
              </a:spcAft>
              <a:buClr>
                <a:schemeClr val="dk2"/>
              </a:buClr>
              <a:buSzPts val="1800"/>
              <a:buChar char="●"/>
            </a:pPr>
            <a:r>
              <a:rPr lang="en-US">
                <a:solidFill>
                  <a:schemeClr val="dk1"/>
                </a:solidFill>
                <a:latin typeface="Arial"/>
                <a:ea typeface="Arial"/>
                <a:cs typeface="Arial"/>
                <a:sym typeface="Arial"/>
              </a:rPr>
              <a:t>Each assignment can be submitted a max of 72 hours late</a:t>
            </a:r>
            <a:endParaRPr/>
          </a:p>
          <a:p>
            <a:pPr indent="-342900" lvl="0" marL="457200" rtl="0" algn="l">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You have </a:t>
            </a:r>
            <a:r>
              <a:rPr b="1" lang="en-US">
                <a:solidFill>
                  <a:schemeClr val="dk1"/>
                </a:solidFill>
              </a:rPr>
              <a:t>6</a:t>
            </a:r>
            <a:r>
              <a:rPr b="1" lang="en-US">
                <a:solidFill>
                  <a:schemeClr val="dk1"/>
                </a:solidFill>
                <a:latin typeface="Arial"/>
                <a:ea typeface="Arial"/>
                <a:cs typeface="Arial"/>
                <a:sym typeface="Arial"/>
              </a:rPr>
              <a:t> late days total </a:t>
            </a:r>
            <a:r>
              <a:rPr lang="en-US">
                <a:solidFill>
                  <a:schemeClr val="dk1"/>
                </a:solidFill>
                <a:latin typeface="Arial"/>
                <a:ea typeface="Arial"/>
                <a:cs typeface="Arial"/>
                <a:sym typeface="Arial"/>
              </a:rPr>
              <a:t>to use throughout the quarter</a:t>
            </a:r>
            <a:endParaRPr/>
          </a:p>
          <a:p>
            <a:pPr indent="-317500" lvl="1" marL="914400" rtl="0" algn="l">
              <a:lnSpc>
                <a:spcPct val="115000"/>
              </a:lnSpc>
              <a:spcBef>
                <a:spcPts val="0"/>
              </a:spcBef>
              <a:spcAft>
                <a:spcPts val="0"/>
              </a:spcAft>
              <a:buClr>
                <a:schemeClr val="dk1"/>
              </a:buClr>
              <a:buSzPts val="1400"/>
              <a:buFont typeface="Arial"/>
              <a:buChar char="○"/>
            </a:pPr>
            <a:r>
              <a:rPr lang="en-US">
                <a:solidFill>
                  <a:schemeClr val="dk1"/>
                </a:solidFill>
                <a:latin typeface="Arial"/>
                <a:ea typeface="Arial"/>
                <a:cs typeface="Arial"/>
                <a:sym typeface="Arial"/>
              </a:rPr>
              <a:t>Anything beyond that will result in a 15% deduction per day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Extended Family Portrait</a:t>
            </a:r>
            <a:endParaRPr/>
          </a:p>
        </p:txBody>
      </p:sp>
      <p:sp>
        <p:nvSpPr>
          <p:cNvPr id="322" name="Google Shape;322;p34"/>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323" name="Google Shape;323;p34"/>
          <p:cNvSpPr txBox="1"/>
          <p:nvPr>
            <p:ph idx="1" type="body"/>
          </p:nvPr>
        </p:nvSpPr>
        <p:spPr>
          <a:xfrm>
            <a:off x="311700" y="883266"/>
            <a:ext cx="8520600" cy="3685609"/>
          </a:xfrm>
          <a:prstGeom prst="rect">
            <a:avLst/>
          </a:prstGeom>
          <a:blipFill rotWithShape="1">
            <a:blip r:embed="rId3">
              <a:alphaModFix/>
            </a:blip>
            <a:stretch>
              <a:fillRect b="0" l="0" r="-1352"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Extended Family Portrait</a:t>
            </a:r>
            <a:endParaRPr/>
          </a:p>
        </p:txBody>
      </p:sp>
      <p:sp>
        <p:nvSpPr>
          <p:cNvPr id="329" name="Google Shape;329;p35"/>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Extended Family Portrait</a:t>
            </a:r>
            <a:endParaRPr/>
          </a:p>
        </p:txBody>
      </p:sp>
      <p:sp>
        <p:nvSpPr>
          <p:cNvPr id="335" name="Google Shape;335;p36"/>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336" name="Google Shape;336;p36"/>
          <p:cNvSpPr txBox="1"/>
          <p:nvPr/>
        </p:nvSpPr>
        <p:spPr>
          <a:xfrm>
            <a:off x="311699" y="1661178"/>
            <a:ext cx="8520599"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Apply the product rule.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Extended Family Portrait</a:t>
            </a:r>
            <a:endParaRPr/>
          </a:p>
        </p:txBody>
      </p:sp>
      <p:sp>
        <p:nvSpPr>
          <p:cNvPr id="342" name="Google Shape;342;p37"/>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343" name="Google Shape;343;p37"/>
          <p:cNvSpPr txBox="1"/>
          <p:nvPr/>
        </p:nvSpPr>
        <p:spPr>
          <a:xfrm>
            <a:off x="311699" y="1661178"/>
            <a:ext cx="8520599" cy="1292631"/>
          </a:xfrm>
          <a:prstGeom prst="rect">
            <a:avLst/>
          </a:prstGeom>
          <a:blipFill rotWithShape="1">
            <a:blip r:embed="rId4">
              <a:alphaModFix/>
            </a:blip>
            <a:stretch>
              <a:fillRect b="0" l="-5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Extended Family Portrait</a:t>
            </a:r>
            <a:endParaRPr/>
          </a:p>
        </p:txBody>
      </p:sp>
      <p:sp>
        <p:nvSpPr>
          <p:cNvPr id="349" name="Google Shape;349;p38"/>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350" name="Google Shape;350;p38"/>
          <p:cNvSpPr txBox="1"/>
          <p:nvPr/>
        </p:nvSpPr>
        <p:spPr>
          <a:xfrm>
            <a:off x="311699" y="1661178"/>
            <a:ext cx="8520599" cy="2123628"/>
          </a:xfrm>
          <a:prstGeom prst="rect">
            <a:avLst/>
          </a:prstGeom>
          <a:blipFill rotWithShape="1">
            <a:blip r:embed="rId4">
              <a:alphaModFix/>
            </a:blip>
            <a:stretch>
              <a:fillRect b="0" l="-5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Extended Family Portrait</a:t>
            </a:r>
            <a:endParaRPr/>
          </a:p>
        </p:txBody>
      </p:sp>
      <p:sp>
        <p:nvSpPr>
          <p:cNvPr id="356" name="Google Shape;356;p39"/>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357" name="Google Shape;357;p39"/>
          <p:cNvSpPr txBox="1"/>
          <p:nvPr/>
        </p:nvSpPr>
        <p:spPr>
          <a:xfrm>
            <a:off x="311699" y="1661178"/>
            <a:ext cx="8520599" cy="3231624"/>
          </a:xfrm>
          <a:prstGeom prst="rect">
            <a:avLst/>
          </a:prstGeom>
          <a:blipFill rotWithShape="1">
            <a:blip r:embed="rId4">
              <a:alphaModFix/>
            </a:blip>
            <a:stretch>
              <a:fillRect b="0" l="-5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9 – Rabbits!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Rabbits!</a:t>
            </a:r>
            <a:endParaRPr/>
          </a:p>
        </p:txBody>
      </p:sp>
      <p:sp>
        <p:nvSpPr>
          <p:cNvPr id="368" name="Google Shape;368;p41"/>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369" name="Google Shape;369;p4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2000"/>
              <a:t>Rabbits Peter and Pauline have three offspring: Flopsie, Mopsie, and Cotton-tail. These five rabbits are to be distributed to four different pet stores so that no store gets both a parent and a child. It is not required that every store gets a rabbit. In how many different ways can this be done?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Rabbits!</a:t>
            </a:r>
            <a:endParaRPr/>
          </a:p>
        </p:txBody>
      </p:sp>
      <p:sp>
        <p:nvSpPr>
          <p:cNvPr id="375" name="Google Shape;375;p4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Rabbits Peter and Pauline have three offspring: Flopsie, Mopsie, and Cotton-tail. These 5 rabbits are to be distributed to 4 different pet stores so that no store gets both a parent and a child. It is not required that every store gets a rabbit. In how many different ways can this be done?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Rabbits!</a:t>
            </a:r>
            <a:endParaRPr/>
          </a:p>
        </p:txBody>
      </p:sp>
      <p:sp>
        <p:nvSpPr>
          <p:cNvPr id="381" name="Google Shape;381;p4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Rabbits Peter and Pauline have three offspring: Flopsie, Mopsie, and Cotton-tail. These 5 rabbits are to be distributed to 4 different pet stores so that no store gets both a parent and a child. It is not required that every store gets a rabbit. In how many different ways can this be done? </a:t>
            </a:r>
            <a:endParaRPr/>
          </a:p>
        </p:txBody>
      </p:sp>
      <p:sp>
        <p:nvSpPr>
          <p:cNvPr id="382" name="Google Shape;382;p43"/>
          <p:cNvSpPr txBox="1"/>
          <p:nvPr/>
        </p:nvSpPr>
        <p:spPr>
          <a:xfrm>
            <a:off x="311700" y="2041424"/>
            <a:ext cx="8520600" cy="2677500"/>
          </a:xfrm>
          <a:prstGeom prst="rect">
            <a:avLst/>
          </a:prstGeom>
          <a:blipFill rotWithShape="1">
            <a:blip r:embed="rId3">
              <a:alphaModFix/>
            </a:blip>
            <a:stretch>
              <a:fillRect b="-1362"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Your TAs</a:t>
            </a:r>
            <a:endParaRPr/>
          </a:p>
        </p:txBody>
      </p:sp>
      <p:sp>
        <p:nvSpPr>
          <p:cNvPr id="88" name="Google Shape;88;p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Ta 1</a:t>
            </a:r>
            <a:endParaRPr/>
          </a:p>
          <a:p>
            <a:pPr indent="-342900" lvl="0" marL="457200" rtl="0" algn="l">
              <a:lnSpc>
                <a:spcPct val="115000"/>
              </a:lnSpc>
              <a:spcBef>
                <a:spcPts val="0"/>
              </a:spcBef>
              <a:spcAft>
                <a:spcPts val="0"/>
              </a:spcAft>
              <a:buSzPts val="1800"/>
              <a:buChar char="-"/>
            </a:pPr>
            <a:r>
              <a:rPr lang="en-US"/>
              <a:t>Ta 2</a:t>
            </a:r>
            <a:endParaRPr/>
          </a:p>
          <a:p>
            <a:pPr indent="-196850" lvl="1" marL="742950" rtl="0" algn="l">
              <a:lnSpc>
                <a:spcPct val="115000"/>
              </a:lnSpc>
              <a:spcBef>
                <a:spcPts val="0"/>
              </a:spcBef>
              <a:spcAft>
                <a:spcPts val="0"/>
              </a:spcAft>
              <a:buClr>
                <a:schemeClr val="dk2"/>
              </a:buClr>
              <a:buSzPts val="1400"/>
              <a:buFont typeface="Arial"/>
              <a:buNone/>
            </a:pPr>
            <a:r>
              <a:t/>
            </a:r>
            <a:endParaRPr b="1" i="0" sz="1400" u="none" strike="noStrike">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 Rabbits!</a:t>
            </a:r>
            <a:endParaRPr/>
          </a:p>
        </p:txBody>
      </p:sp>
      <p:sp>
        <p:nvSpPr>
          <p:cNvPr id="388" name="Google Shape;388;p4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Rabbits Peter and Pauline have three offspring: Flopsie, Mopsie, and Cotton-tail. These 5 rabbits are to be distributed to 4 different pet stores so that no store gets both a parent and a child. It is not required that every store gets a rabbit. In how many different ways can this be done? </a:t>
            </a:r>
            <a:endParaRPr/>
          </a:p>
        </p:txBody>
      </p:sp>
      <p:sp>
        <p:nvSpPr>
          <p:cNvPr id="389" name="Google Shape;389;p44"/>
          <p:cNvSpPr txBox="1"/>
          <p:nvPr/>
        </p:nvSpPr>
        <p:spPr>
          <a:xfrm>
            <a:off x="311700" y="1994494"/>
            <a:ext cx="8520600" cy="3298500"/>
          </a:xfrm>
          <a:prstGeom prst="rect">
            <a:avLst/>
          </a:prstGeom>
          <a:blipFill rotWithShape="1">
            <a:blip r:embed="rId3">
              <a:alphaModFix/>
            </a:blip>
            <a:stretch>
              <a:fillRect b="0"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11 - Subsubset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Subsubset</a:t>
            </a:r>
            <a:endParaRPr/>
          </a:p>
        </p:txBody>
      </p:sp>
      <p:sp>
        <p:nvSpPr>
          <p:cNvPr id="400" name="Google Shape;400;p51"/>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401" name="Google Shape;401;p51"/>
          <p:cNvSpPr txBox="1"/>
          <p:nvPr>
            <p:ph idx="1" type="body"/>
          </p:nvPr>
        </p:nvSpPr>
        <p:spPr>
          <a:xfrm>
            <a:off x="311700" y="883266"/>
            <a:ext cx="8520600" cy="3685609"/>
          </a:xfrm>
          <a:prstGeom prst="rect">
            <a:avLst/>
          </a:prstGeom>
          <a:blipFill rotWithShape="1">
            <a:blip r:embed="rId3">
              <a:alphaModFix/>
            </a:blip>
            <a:stretch>
              <a:fillRect b="0" l="0" r="-568"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Subsubset</a:t>
            </a:r>
            <a:endParaRPr/>
          </a:p>
        </p:txBody>
      </p:sp>
      <p:sp>
        <p:nvSpPr>
          <p:cNvPr id="407" name="Google Shape;407;p52"/>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Subsubset</a:t>
            </a:r>
            <a:endParaRPr/>
          </a:p>
        </p:txBody>
      </p:sp>
      <p:sp>
        <p:nvSpPr>
          <p:cNvPr id="413" name="Google Shape;413;p53"/>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414" name="Google Shape;414;p53"/>
          <p:cNvSpPr txBox="1"/>
          <p:nvPr/>
        </p:nvSpPr>
        <p:spPr>
          <a:xfrm>
            <a:off x="311700" y="1646896"/>
            <a:ext cx="8520599" cy="1292631"/>
          </a:xfrm>
          <a:prstGeom prst="rect">
            <a:avLst/>
          </a:prstGeom>
          <a:blipFill rotWithShape="1">
            <a:blip r:embed="rId4">
              <a:alphaModFix/>
            </a:blip>
            <a:stretch>
              <a:fillRect b="-3875" l="-5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Subsubset</a:t>
            </a:r>
            <a:endParaRPr/>
          </a:p>
        </p:txBody>
      </p:sp>
      <p:sp>
        <p:nvSpPr>
          <p:cNvPr id="420" name="Google Shape;420;p54"/>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421" name="Google Shape;421;p54"/>
          <p:cNvSpPr txBox="1"/>
          <p:nvPr/>
        </p:nvSpPr>
        <p:spPr>
          <a:xfrm>
            <a:off x="311700" y="1646896"/>
            <a:ext cx="8520599" cy="1846629"/>
          </a:xfrm>
          <a:prstGeom prst="rect">
            <a:avLst/>
          </a:prstGeom>
          <a:blipFill rotWithShape="1">
            <a:blip r:embed="rId4">
              <a:alphaModFix/>
            </a:blip>
            <a:stretch>
              <a:fillRect b="0" l="-5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That’s All, Folks!</a:t>
            </a:r>
            <a:endParaRPr/>
          </a:p>
        </p:txBody>
      </p:sp>
      <p:sp>
        <p:nvSpPr>
          <p:cNvPr id="427" name="Google Shape;427;p55"/>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Thanks for coming to section this week!</a:t>
            </a:r>
            <a:endParaRPr/>
          </a:p>
          <a:p>
            <a:pPr indent="-228600" lvl="0" marL="228600" rtl="0" algn="l">
              <a:lnSpc>
                <a:spcPct val="100000"/>
              </a:lnSpc>
              <a:spcBef>
                <a:spcPts val="0"/>
              </a:spcBef>
              <a:spcAft>
                <a:spcPts val="0"/>
              </a:spcAft>
              <a:buClr>
                <a:schemeClr val="lt1"/>
              </a:buClr>
              <a:buSzPts val="2000"/>
              <a:buNone/>
            </a:pPr>
            <a:r>
              <a:rPr lang="en-US"/>
              <a:t>Any 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Our Office Hours</a:t>
            </a:r>
            <a:endParaRPr/>
          </a:p>
        </p:txBody>
      </p:sp>
      <p:sp>
        <p:nvSpPr>
          <p:cNvPr id="94" name="Google Shape;94;p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b="0" i="0" lang="en-US" sz="1800" u="none" strike="noStrike"/>
              <a:t>TA 1</a:t>
            </a:r>
            <a:endParaRPr sz="1800" u="sng">
              <a:solidFill>
                <a:schemeClr val="lt2"/>
              </a:solidFill>
            </a:endParaRPr>
          </a:p>
          <a:p>
            <a:pPr indent="-317500" lvl="1" marL="914400" rtl="0" algn="l">
              <a:lnSpc>
                <a:spcPct val="115000"/>
              </a:lnSpc>
              <a:spcBef>
                <a:spcPts val="0"/>
              </a:spcBef>
              <a:spcAft>
                <a:spcPts val="0"/>
              </a:spcAft>
              <a:buSzPts val="1400"/>
              <a:buFont typeface="Arial"/>
              <a:buChar char="•"/>
            </a:pPr>
            <a:r>
              <a:rPr lang="en-US">
                <a:solidFill>
                  <a:schemeClr val="dk2"/>
                </a:solidFill>
              </a:rPr>
              <a:t>OH</a:t>
            </a:r>
            <a:endParaRPr/>
          </a:p>
          <a:p>
            <a:pPr indent="-342900" lvl="0" marL="457200" rtl="0" algn="l">
              <a:lnSpc>
                <a:spcPct val="115000"/>
              </a:lnSpc>
              <a:spcBef>
                <a:spcPts val="0"/>
              </a:spcBef>
              <a:spcAft>
                <a:spcPts val="0"/>
              </a:spcAft>
              <a:buSzPts val="1800"/>
              <a:buFont typeface="Arial"/>
              <a:buChar char="•"/>
            </a:pPr>
            <a:r>
              <a:rPr b="0" i="0" lang="en-US" sz="1800" u="none" strike="noStrike"/>
              <a:t>TA 2 </a:t>
            </a:r>
            <a:endParaRPr/>
          </a:p>
          <a:p>
            <a:pPr indent="-317500" lvl="1" marL="914400" rtl="0" algn="l">
              <a:lnSpc>
                <a:spcPct val="115000"/>
              </a:lnSpc>
              <a:spcBef>
                <a:spcPts val="0"/>
              </a:spcBef>
              <a:spcAft>
                <a:spcPts val="0"/>
              </a:spcAft>
              <a:buSzPts val="1400"/>
              <a:buFont typeface="Arial"/>
              <a:buChar char="•"/>
            </a:pPr>
            <a:r>
              <a:rPr b="0" i="0" lang="en-US" u="none" strike="noStrike">
                <a:solidFill>
                  <a:schemeClr val="dk1"/>
                </a:solidFill>
              </a:rPr>
              <a:t>OH</a:t>
            </a:r>
            <a:endParaRPr b="0" i="0" sz="1200" u="none" strike="noStrike">
              <a:solidFill>
                <a:schemeClr val="dk1"/>
              </a:solidFill>
            </a:endParaRPr>
          </a:p>
          <a:p>
            <a:pPr indent="-196850" lvl="1" marL="742950" rtl="0" algn="l">
              <a:lnSpc>
                <a:spcPct val="115000"/>
              </a:lnSpc>
              <a:spcBef>
                <a:spcPts val="0"/>
              </a:spcBef>
              <a:spcAft>
                <a:spcPts val="0"/>
              </a:spcAft>
              <a:buClr>
                <a:schemeClr val="dk2"/>
              </a:buClr>
              <a:buSzPts val="1400"/>
              <a:buFont typeface="Arial"/>
              <a:buNone/>
            </a:pPr>
            <a:r>
              <a:t/>
            </a:r>
            <a:endParaRPr b="1" i="0" sz="1400" u="none" strike="noStrike">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Icebreaker</a:t>
            </a:r>
            <a:endParaRPr/>
          </a:p>
        </p:txBody>
      </p:sp>
      <p:sp>
        <p:nvSpPr>
          <p:cNvPr id="100" name="Google Shape;100;p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Small groups of 4-6ish</a:t>
            </a:r>
            <a:endParaRPr/>
          </a:p>
          <a:p>
            <a:pPr indent="-342900" lvl="0" marL="457200" rtl="0" algn="l">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Please share with your group</a:t>
            </a:r>
            <a:endParaRPr/>
          </a:p>
          <a:p>
            <a:pPr indent="-317500" lvl="1" marL="914400" rtl="0" algn="l">
              <a:lnSpc>
                <a:spcPct val="115000"/>
              </a:lnSpc>
              <a:spcBef>
                <a:spcPts val="0"/>
              </a:spcBef>
              <a:spcAft>
                <a:spcPts val="0"/>
              </a:spcAft>
              <a:buClr>
                <a:schemeClr val="dk1"/>
              </a:buClr>
              <a:buSzPts val="1400"/>
              <a:buFont typeface="Arial"/>
              <a:buChar char="○"/>
            </a:pPr>
            <a:r>
              <a:rPr lang="en-US">
                <a:solidFill>
                  <a:schemeClr val="dk1"/>
                </a:solidFill>
                <a:latin typeface="Arial"/>
                <a:ea typeface="Arial"/>
                <a:cs typeface="Arial"/>
                <a:sym typeface="Arial"/>
              </a:rPr>
              <a:t>Your name</a:t>
            </a:r>
            <a:endParaRPr/>
          </a:p>
          <a:p>
            <a:pPr indent="-317500" lvl="1" marL="914400" rtl="0" algn="l">
              <a:lnSpc>
                <a:spcPct val="115000"/>
              </a:lnSpc>
              <a:spcBef>
                <a:spcPts val="0"/>
              </a:spcBef>
              <a:spcAft>
                <a:spcPts val="0"/>
              </a:spcAft>
              <a:buClr>
                <a:schemeClr val="dk1"/>
              </a:buClr>
              <a:buSzPts val="1400"/>
              <a:buFont typeface="Arial"/>
              <a:buChar char="○"/>
            </a:pPr>
            <a:r>
              <a:rPr lang="en-US">
                <a:solidFill>
                  <a:schemeClr val="dk1"/>
                </a:solidFill>
                <a:latin typeface="Arial"/>
                <a:ea typeface="Arial"/>
                <a:cs typeface="Arial"/>
                <a:sym typeface="Arial"/>
              </a:rPr>
              <a:t>Number of years in department/ at UW</a:t>
            </a:r>
            <a:endParaRPr/>
          </a:p>
          <a:p>
            <a:pPr indent="-317500" lvl="1" marL="914400" rtl="0" algn="l">
              <a:lnSpc>
                <a:spcPct val="115000"/>
              </a:lnSpc>
              <a:spcBef>
                <a:spcPts val="0"/>
              </a:spcBef>
              <a:spcAft>
                <a:spcPts val="0"/>
              </a:spcAft>
              <a:buClr>
                <a:schemeClr val="dk1"/>
              </a:buClr>
              <a:buSzPts val="1400"/>
              <a:buFont typeface="Arial"/>
              <a:buChar char="○"/>
            </a:pPr>
            <a:r>
              <a:rPr lang="en-US">
                <a:solidFill>
                  <a:schemeClr val="dk1"/>
                </a:solidFill>
                <a:latin typeface="Arial"/>
                <a:ea typeface="Arial"/>
                <a:cs typeface="Arial"/>
                <a:sym typeface="Arial"/>
              </a:rPr>
              <a:t>What was something fun you did over Spring break?</a:t>
            </a:r>
            <a:endParaRPr/>
          </a:p>
          <a:p>
            <a:pPr indent="-317500" lvl="1" marL="914400" rtl="0" algn="l">
              <a:lnSpc>
                <a:spcPct val="115000"/>
              </a:lnSpc>
              <a:spcBef>
                <a:spcPts val="0"/>
              </a:spcBef>
              <a:spcAft>
                <a:spcPts val="0"/>
              </a:spcAft>
              <a:buClr>
                <a:schemeClr val="dk1"/>
              </a:buClr>
              <a:buSzPts val="1400"/>
              <a:buFont typeface="Arial"/>
              <a:buChar char="○"/>
            </a:pPr>
            <a:r>
              <a:rPr lang="en-US">
                <a:solidFill>
                  <a:schemeClr val="dk1"/>
                </a:solidFill>
                <a:latin typeface="Arial"/>
                <a:ea typeface="Arial"/>
                <a:cs typeface="Arial"/>
                <a:sym typeface="Arial"/>
              </a:rPr>
              <a:t>What are you concerned about for 312 / what are you excited about?</a:t>
            </a:r>
            <a:endParaRPr/>
          </a:p>
          <a:p>
            <a:pPr indent="-342900" lvl="0" marL="457200" rtl="0" algn="l">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Then, share how you like to eat your potatoes (baked, fried, chips, etc)</a:t>
            </a:r>
            <a:endParaRPr/>
          </a:p>
          <a:p>
            <a:pPr indent="-342900" lvl="0" marL="457200" rtl="0" algn="l">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We’ll go around and see what style of potato is most popular!</a:t>
            </a:r>
            <a:endParaRPr/>
          </a:p>
        </p:txBody>
      </p:sp>
      <p:pic>
        <p:nvPicPr>
          <p:cNvPr descr="A picture containing food, indoor, dish&#10;&#10;Description automatically generated" id="101" name="Google Shape;101;p7"/>
          <p:cNvPicPr preferRelativeResize="0"/>
          <p:nvPr/>
        </p:nvPicPr>
        <p:blipFill rotWithShape="1">
          <a:blip r:embed="rId3">
            <a:alphaModFix/>
          </a:blip>
          <a:srcRect b="0" l="0" r="0" t="0"/>
          <a:stretch/>
        </p:blipFill>
        <p:spPr>
          <a:xfrm>
            <a:off x="2475673" y="3404015"/>
            <a:ext cx="1543955" cy="1543955"/>
          </a:xfrm>
          <a:prstGeom prst="rect">
            <a:avLst/>
          </a:prstGeom>
          <a:noFill/>
          <a:ln>
            <a:noFill/>
          </a:ln>
        </p:spPr>
      </p:pic>
      <p:pic>
        <p:nvPicPr>
          <p:cNvPr descr="A picture containing plate, food&#10;&#10;Description automatically generated" id="102" name="Google Shape;102;p7"/>
          <p:cNvPicPr preferRelativeResize="0"/>
          <p:nvPr/>
        </p:nvPicPr>
        <p:blipFill rotWithShape="1">
          <a:blip r:embed="rId4">
            <a:alphaModFix/>
          </a:blip>
          <a:srcRect b="0" l="0" r="0" t="0"/>
          <a:stretch/>
        </p:blipFill>
        <p:spPr>
          <a:xfrm>
            <a:off x="548893" y="3351724"/>
            <a:ext cx="1648539" cy="1648539"/>
          </a:xfrm>
          <a:prstGeom prst="rect">
            <a:avLst/>
          </a:prstGeom>
          <a:noFill/>
          <a:ln>
            <a:noFill/>
          </a:ln>
        </p:spPr>
      </p:pic>
      <p:pic>
        <p:nvPicPr>
          <p:cNvPr descr="A plate of food&#10;&#10;Description automatically generated with medium confidence" id="103" name="Google Shape;103;p7"/>
          <p:cNvPicPr preferRelativeResize="0"/>
          <p:nvPr/>
        </p:nvPicPr>
        <p:blipFill rotWithShape="1">
          <a:blip r:embed="rId5">
            <a:alphaModFix/>
          </a:blip>
          <a:srcRect b="0" l="0" r="0" t="0"/>
          <a:stretch/>
        </p:blipFill>
        <p:spPr>
          <a:xfrm>
            <a:off x="7596445" y="417208"/>
            <a:ext cx="1392367" cy="2092354"/>
          </a:xfrm>
          <a:prstGeom prst="rect">
            <a:avLst/>
          </a:prstGeom>
          <a:noFill/>
          <a:ln>
            <a:noFill/>
          </a:ln>
        </p:spPr>
      </p:pic>
      <p:pic>
        <p:nvPicPr>
          <p:cNvPr descr="A picture containing food, dish, close, meat&#10;&#10;Description automatically generated" id="104" name="Google Shape;104;p7"/>
          <p:cNvPicPr preferRelativeResize="0"/>
          <p:nvPr/>
        </p:nvPicPr>
        <p:blipFill rotWithShape="1">
          <a:blip r:embed="rId6">
            <a:alphaModFix/>
          </a:blip>
          <a:srcRect b="0" l="0" r="0" t="11158"/>
          <a:stretch/>
        </p:blipFill>
        <p:spPr>
          <a:xfrm>
            <a:off x="7640700" y="3089100"/>
            <a:ext cx="1392350" cy="1858875"/>
          </a:xfrm>
          <a:prstGeom prst="rect">
            <a:avLst/>
          </a:prstGeom>
          <a:noFill/>
          <a:ln>
            <a:noFill/>
          </a:ln>
        </p:spPr>
      </p:pic>
      <p:pic>
        <p:nvPicPr>
          <p:cNvPr descr="A pile of potato chips&#10;&#10;Description automatically generated with medium confidence" id="105" name="Google Shape;105;p7"/>
          <p:cNvPicPr preferRelativeResize="0"/>
          <p:nvPr/>
        </p:nvPicPr>
        <p:blipFill rotWithShape="1">
          <a:blip r:embed="rId7">
            <a:alphaModFix/>
          </a:blip>
          <a:srcRect b="0" l="0" r="0" t="0"/>
          <a:stretch/>
        </p:blipFill>
        <p:spPr>
          <a:xfrm>
            <a:off x="5425544" y="259866"/>
            <a:ext cx="1705707" cy="1277633"/>
          </a:xfrm>
          <a:prstGeom prst="rect">
            <a:avLst/>
          </a:prstGeom>
          <a:noFill/>
          <a:ln>
            <a:noFill/>
          </a:ln>
        </p:spPr>
      </p:pic>
      <p:pic>
        <p:nvPicPr>
          <p:cNvPr descr="A plate of french fries and sauce&#10;&#10;Description automatically generated with medium confidence" id="106" name="Google Shape;106;p7"/>
          <p:cNvPicPr preferRelativeResize="0"/>
          <p:nvPr/>
        </p:nvPicPr>
        <p:blipFill rotWithShape="1">
          <a:blip r:embed="rId8">
            <a:alphaModFix/>
          </a:blip>
          <a:srcRect b="0" l="0" r="0" t="0"/>
          <a:stretch/>
        </p:blipFill>
        <p:spPr>
          <a:xfrm>
            <a:off x="4316721" y="3351724"/>
            <a:ext cx="1160436" cy="1549242"/>
          </a:xfrm>
          <a:prstGeom prst="rect">
            <a:avLst/>
          </a:prstGeom>
          <a:noFill/>
          <a:ln>
            <a:noFill/>
          </a:ln>
        </p:spPr>
      </p:pic>
      <p:pic>
        <p:nvPicPr>
          <p:cNvPr descr="A bowl of food&#10;&#10;Description automatically generated with low confidence" id="107" name="Google Shape;107;p7"/>
          <p:cNvPicPr preferRelativeResize="0"/>
          <p:nvPr/>
        </p:nvPicPr>
        <p:blipFill rotWithShape="1">
          <a:blip r:embed="rId9">
            <a:alphaModFix/>
          </a:blip>
          <a:srcRect b="0" l="0" r="0" t="0"/>
          <a:stretch/>
        </p:blipFill>
        <p:spPr>
          <a:xfrm>
            <a:off x="5751425" y="3457287"/>
            <a:ext cx="1705706" cy="12776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Review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Any lingering questions from this last week?</a:t>
            </a:r>
            <a:endParaRPr/>
          </a:p>
        </p:txBody>
      </p:sp>
      <p:sp>
        <p:nvSpPr>
          <p:cNvPr id="118" name="Google Shape;118;p9"/>
          <p:cNvSpPr txBox="1"/>
          <p:nvPr>
            <p:ph idx="1" type="body"/>
          </p:nvPr>
        </p:nvSpPr>
        <p:spPr>
          <a:xfrm>
            <a:off x="311700" y="883267"/>
            <a:ext cx="8520600" cy="4000368"/>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Clr>
                <a:schemeClr val="dk1"/>
              </a:buClr>
              <a:buSzPts val="1800"/>
              <a:buNone/>
            </a:pPr>
            <a:r>
              <a:rPr lang="en-US"/>
              <a:t>Each week in section, we’ll be reviewing the main concepts from this week by  going through some practice problems together. But before that, we’ll try to start off each section with some time for you to ask questions. </a:t>
            </a:r>
            <a:endParaRPr/>
          </a:p>
          <a:p>
            <a:pPr indent="0" lvl="0" marL="114300" rtl="0" algn="l">
              <a:lnSpc>
                <a:spcPct val="115000"/>
              </a:lnSpc>
              <a:spcBef>
                <a:spcPts val="0"/>
              </a:spcBef>
              <a:spcAft>
                <a:spcPts val="0"/>
              </a:spcAft>
              <a:buClr>
                <a:schemeClr val="dk1"/>
              </a:buClr>
              <a:buSzPts val="1800"/>
              <a:buNone/>
            </a:pPr>
            <a:r>
              <a:t/>
            </a:r>
            <a:endParaRPr/>
          </a:p>
          <a:p>
            <a:pPr indent="0" lvl="0" marL="114300" rtl="0" algn="l">
              <a:lnSpc>
                <a:spcPct val="115000"/>
              </a:lnSpc>
              <a:spcBef>
                <a:spcPts val="0"/>
              </a:spcBef>
              <a:spcAft>
                <a:spcPts val="0"/>
              </a:spcAft>
              <a:buClr>
                <a:schemeClr val="dk1"/>
              </a:buClr>
              <a:buSzPts val="1800"/>
              <a:buNone/>
            </a:pPr>
            <a:r>
              <a:rPr lang="en-US"/>
              <a:t>Was anything particularly confusing this week? Is there anything we can clarify before we dive into the review? This is your chance to clear things up!</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