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36" r:id="rId3"/>
    <p:sldId id="280" r:id="rId4"/>
    <p:sldId id="292" r:id="rId5"/>
    <p:sldId id="333" r:id="rId6"/>
    <p:sldId id="334" r:id="rId7"/>
    <p:sldId id="335" r:id="rId8"/>
    <p:sldId id="315" r:id="rId9"/>
    <p:sldId id="338" r:id="rId10"/>
    <p:sldId id="276" r:id="rId11"/>
    <p:sldId id="296" r:id="rId12"/>
    <p:sldId id="297" r:id="rId13"/>
    <p:sldId id="298" r:id="rId14"/>
    <p:sldId id="299" r:id="rId15"/>
    <p:sldId id="300" r:id="rId16"/>
    <p:sldId id="337" r:id="rId17"/>
    <p:sldId id="301" r:id="rId18"/>
    <p:sldId id="319" r:id="rId19"/>
    <p:sldId id="326" r:id="rId20"/>
    <p:sldId id="302" r:id="rId21"/>
    <p:sldId id="303" r:id="rId22"/>
    <p:sldId id="304" r:id="rId23"/>
    <p:sldId id="306" r:id="rId24"/>
    <p:sldId id="305" r:id="rId25"/>
    <p:sldId id="307" r:id="rId26"/>
    <p:sldId id="308" r:id="rId27"/>
    <p:sldId id="309" r:id="rId28"/>
    <p:sldId id="310" r:id="rId29"/>
    <p:sldId id="312" r:id="rId30"/>
    <p:sldId id="328" r:id="rId31"/>
    <p:sldId id="313" r:id="rId32"/>
    <p:sldId id="325" r:id="rId33"/>
    <p:sldId id="339" r:id="rId34"/>
    <p:sldId id="257" r:id="rId35"/>
    <p:sldId id="258" r:id="rId36"/>
    <p:sldId id="259" r:id="rId37"/>
    <p:sldId id="260" r:id="rId38"/>
    <p:sldId id="275" r:id="rId39"/>
    <p:sldId id="272" r:id="rId40"/>
    <p:sldId id="273" r:id="rId41"/>
    <p:sldId id="261" r:id="rId42"/>
    <p:sldId id="262" r:id="rId43"/>
    <p:sldId id="263" r:id="rId44"/>
    <p:sldId id="316" r:id="rId45"/>
    <p:sldId id="32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8686" autoAdjust="0"/>
  </p:normalViewPr>
  <p:slideViewPr>
    <p:cSldViewPr snapToGrid="0">
      <p:cViewPr varScale="1">
        <p:scale>
          <a:sx n="61" d="100"/>
          <a:sy n="61" d="100"/>
        </p:scale>
        <p:origin x="68" y="6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1B545-B8ED-49FE-A726-E1EF80E4E1B3}"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5DD81-9A02-4705-8BB0-A0D66B07475E}" type="slidenum">
              <a:rPr lang="en-US" smtClean="0"/>
              <a:t>‹#›</a:t>
            </a:fld>
            <a:endParaRPr lang="en-US"/>
          </a:p>
        </p:txBody>
      </p:sp>
    </p:spTree>
    <p:extLst>
      <p:ext uri="{BB962C8B-B14F-4D97-AF65-F5344CB8AC3E}">
        <p14:creationId xmlns:p14="http://schemas.microsoft.com/office/powerpoint/2010/main" val="281275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absolute increase is between .15 and .2, happens at P(C)approx. .4. Plot x-x/(.5(1-x)+.5) </a:t>
            </a:r>
          </a:p>
        </p:txBody>
      </p:sp>
      <p:sp>
        <p:nvSpPr>
          <p:cNvPr id="4" name="Slide Number Placeholder 3"/>
          <p:cNvSpPr>
            <a:spLocks noGrp="1"/>
          </p:cNvSpPr>
          <p:nvPr>
            <p:ph type="sldNum" sz="quarter" idx="5"/>
          </p:nvPr>
        </p:nvSpPr>
        <p:spPr/>
        <p:txBody>
          <a:bodyPr/>
          <a:lstStyle/>
          <a:p>
            <a:fld id="{2BB5DD81-9A02-4705-8BB0-A0D66B07475E}" type="slidenum">
              <a:rPr lang="en-US" smtClean="0"/>
              <a:t>18</a:t>
            </a:fld>
            <a:endParaRPr lang="en-US"/>
          </a:p>
        </p:txBody>
      </p:sp>
    </p:spTree>
    <p:extLst>
      <p:ext uri="{BB962C8B-B14F-4D97-AF65-F5344CB8AC3E}">
        <p14:creationId xmlns:p14="http://schemas.microsoft.com/office/powerpoint/2010/main" val="255067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19</a:t>
            </a:fld>
            <a:endParaRPr lang="en-US"/>
          </a:p>
        </p:txBody>
      </p:sp>
    </p:spTree>
    <p:extLst>
      <p:ext uri="{BB962C8B-B14F-4D97-AF65-F5344CB8AC3E}">
        <p14:creationId xmlns:p14="http://schemas.microsoft.com/office/powerpoint/2010/main" val="39464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20</a:t>
            </a:fld>
            <a:endParaRPr lang="en-US"/>
          </a:p>
        </p:txBody>
      </p:sp>
    </p:spTree>
    <p:extLst>
      <p:ext uri="{BB962C8B-B14F-4D97-AF65-F5344CB8AC3E}">
        <p14:creationId xmlns:p14="http://schemas.microsoft.com/office/powerpoint/2010/main" val="197784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surveying students, Nathan agreed to “answer” any embarrassing question the students asked him first using the protocol.</a:t>
            </a:r>
          </a:p>
        </p:txBody>
      </p:sp>
      <p:sp>
        <p:nvSpPr>
          <p:cNvPr id="4" name="Slide Number Placeholder 3"/>
          <p:cNvSpPr>
            <a:spLocks noGrp="1"/>
          </p:cNvSpPr>
          <p:nvPr>
            <p:ph type="sldNum" sz="quarter" idx="5"/>
          </p:nvPr>
        </p:nvSpPr>
        <p:spPr/>
        <p:txBody>
          <a:bodyPr/>
          <a:lstStyle/>
          <a:p>
            <a:fld id="{2BB5DD81-9A02-4705-8BB0-A0D66B07475E}" type="slidenum">
              <a:rPr lang="en-US" smtClean="0"/>
              <a:t>30</a:t>
            </a:fld>
            <a:endParaRPr lang="en-US"/>
          </a:p>
        </p:txBody>
      </p:sp>
    </p:spTree>
    <p:extLst>
      <p:ext uri="{BB962C8B-B14F-4D97-AF65-F5344CB8AC3E}">
        <p14:creationId xmlns:p14="http://schemas.microsoft.com/office/powerpoint/2010/main" val="256147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data is very useful. If you’re planning to open a toy-store, it’s great to know how many 8-10 year olds there are in town. </a:t>
            </a:r>
            <a:br>
              <a:rPr lang="en-US" dirty="0"/>
            </a:br>
            <a:r>
              <a:rPr lang="en-US" dirty="0"/>
              <a:t>If you’re a politician trying to determine housing policy, knowing the number of unoccupied units block by block (at least on that one day in 2020) can be very useful.</a:t>
            </a:r>
            <a:br>
              <a:rPr lang="en-US" dirty="0"/>
            </a:br>
            <a:r>
              <a:rPr lang="en-US" dirty="0"/>
              <a:t>But if you’re the only person with your name and age in your city (or the country) reconstruction attacks are a concern (use public database A to determine you live in town and your name/age, use census database b to determine what block you’re in and therefore determine your race/ethnicity information) or maybe whether you’re legally married to the person you’re living with or how many people are in your unit and so on…</a:t>
            </a:r>
          </a:p>
        </p:txBody>
      </p:sp>
      <p:sp>
        <p:nvSpPr>
          <p:cNvPr id="4" name="Slide Number Placeholder 3"/>
          <p:cNvSpPr>
            <a:spLocks noGrp="1"/>
          </p:cNvSpPr>
          <p:nvPr>
            <p:ph type="sldNum" sz="quarter" idx="5"/>
          </p:nvPr>
        </p:nvSpPr>
        <p:spPr/>
        <p:txBody>
          <a:bodyPr/>
          <a:lstStyle/>
          <a:p>
            <a:fld id="{2BB5DD81-9A02-4705-8BB0-A0D66B07475E}" type="slidenum">
              <a:rPr lang="en-US" smtClean="0"/>
              <a:t>31</a:t>
            </a:fld>
            <a:endParaRPr lang="en-US"/>
          </a:p>
        </p:txBody>
      </p:sp>
    </p:spTree>
    <p:extLst>
      <p:ext uri="{BB962C8B-B14F-4D97-AF65-F5344CB8AC3E}">
        <p14:creationId xmlns:p14="http://schemas.microsoft.com/office/powerpoint/2010/main" val="62325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r>
              <a:rPr lang="en-US" dirty="0" err="1"/>
              <a:t>E|Theta</a:t>
            </a:r>
            <a:r>
              <a:rPr lang="en-US" dirty="0"/>
              <a:t>) and P(</a:t>
            </a:r>
            <a:r>
              <a:rPr lang="en-US" dirty="0" err="1"/>
              <a:t>E|Theta</a:t>
            </a:r>
            <a:r>
              <a:rPr lang="en-US" dirty="0"/>
              <a:t>) are also very common notation, so expect to see that elsewhere.</a:t>
            </a:r>
          </a:p>
        </p:txBody>
      </p:sp>
      <p:sp>
        <p:nvSpPr>
          <p:cNvPr id="4" name="Slide Number Placeholder 3"/>
          <p:cNvSpPr>
            <a:spLocks noGrp="1"/>
          </p:cNvSpPr>
          <p:nvPr>
            <p:ph type="sldNum" sz="quarter" idx="5"/>
          </p:nvPr>
        </p:nvSpPr>
        <p:spPr/>
        <p:txBody>
          <a:bodyPr/>
          <a:lstStyle/>
          <a:p>
            <a:fld id="{DBF2C5D5-E215-4A94-9D86-043A8F781FB5}" type="slidenum">
              <a:rPr lang="en-US" smtClean="0"/>
              <a:t>37</a:t>
            </a:fld>
            <a:endParaRPr lang="en-US"/>
          </a:p>
        </p:txBody>
      </p:sp>
    </p:spTree>
    <p:extLst>
      <p:ext uri="{BB962C8B-B14F-4D97-AF65-F5344CB8AC3E}">
        <p14:creationId xmlns:p14="http://schemas.microsoft.com/office/powerpoint/2010/main" val="149279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X is changing probably want P(</a:t>
            </a:r>
            <a:r>
              <a:rPr lang="en-US" dirty="0" err="1"/>
              <a:t>X;Theta</a:t>
            </a:r>
            <a:r>
              <a:rPr lang="en-US" dirty="0"/>
              <a:t>) if X is fixed but Theta is changing probably want L(X; Theta)</a:t>
            </a:r>
            <a:br>
              <a:rPr lang="en-US" dirty="0"/>
            </a:br>
            <a:r>
              <a:rPr lang="en-US" dirty="0"/>
              <a:t>It will be uncommon for us to write P(</a:t>
            </a:r>
            <a:r>
              <a:rPr lang="en-US" dirty="0" err="1"/>
              <a:t>X;Theta</a:t>
            </a:r>
            <a:r>
              <a:rPr lang="en-US" dirty="0"/>
              <a:t>) *except* when giving a formula for the likelihood.</a:t>
            </a:r>
          </a:p>
        </p:txBody>
      </p:sp>
      <p:sp>
        <p:nvSpPr>
          <p:cNvPr id="4" name="Slide Number Placeholder 3"/>
          <p:cNvSpPr>
            <a:spLocks noGrp="1"/>
          </p:cNvSpPr>
          <p:nvPr>
            <p:ph type="sldNum" sz="quarter" idx="5"/>
          </p:nvPr>
        </p:nvSpPr>
        <p:spPr/>
        <p:txBody>
          <a:bodyPr/>
          <a:lstStyle/>
          <a:p>
            <a:fld id="{DBF2C5D5-E215-4A94-9D86-043A8F781FB5}" type="slidenum">
              <a:rPr lang="en-US" smtClean="0"/>
              <a:t>39</a:t>
            </a:fld>
            <a:endParaRPr lang="en-US"/>
          </a:p>
        </p:txBody>
      </p:sp>
    </p:spTree>
    <p:extLst>
      <p:ext uri="{BB962C8B-B14F-4D97-AF65-F5344CB8AC3E}">
        <p14:creationId xmlns:p14="http://schemas.microsoft.com/office/powerpoint/2010/main" val="102704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2C5D5-E215-4A94-9D86-043A8F781FB5}" type="slidenum">
              <a:rPr lang="en-US" smtClean="0"/>
              <a:t>40</a:t>
            </a:fld>
            <a:endParaRPr lang="en-US"/>
          </a:p>
        </p:txBody>
      </p:sp>
    </p:spTree>
    <p:extLst>
      <p:ext uri="{BB962C8B-B14F-4D97-AF65-F5344CB8AC3E}">
        <p14:creationId xmlns:p14="http://schemas.microsoft.com/office/powerpoint/2010/main" val="96539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use second derivative test, but that’s definitely more annoying.</a:t>
            </a:r>
          </a:p>
        </p:txBody>
      </p:sp>
      <p:sp>
        <p:nvSpPr>
          <p:cNvPr id="4" name="Slide Number Placeholder 3"/>
          <p:cNvSpPr>
            <a:spLocks noGrp="1"/>
          </p:cNvSpPr>
          <p:nvPr>
            <p:ph type="sldNum" sz="quarter" idx="5"/>
          </p:nvPr>
        </p:nvSpPr>
        <p:spPr/>
        <p:txBody>
          <a:bodyPr/>
          <a:lstStyle/>
          <a:p>
            <a:fld id="{DBF2C5D5-E215-4A94-9D86-043A8F781FB5}" type="slidenum">
              <a:rPr lang="en-US" smtClean="0"/>
              <a:t>42</a:t>
            </a:fld>
            <a:endParaRPr lang="en-US"/>
          </a:p>
        </p:txBody>
      </p:sp>
    </p:spTree>
    <p:extLst>
      <p:ext uri="{BB962C8B-B14F-4D97-AF65-F5344CB8AC3E}">
        <p14:creationId xmlns:p14="http://schemas.microsoft.com/office/powerpoint/2010/main" val="8749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FE0BD4F-7293-4E3F-AF49-CED5C6A5B77D}"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00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FE0BD4F-7293-4E3F-AF49-CED5C6A5B77D}" type="datetimeFigureOut">
              <a:rPr lang="en-US" smtClean="0"/>
              <a:t>2/25/2026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8466E11-B8B2-4014-89A8-324ACFC5EC99}"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4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FE0BD4F-7293-4E3F-AF49-CED5C6A5B77D}" type="datetimeFigureOut">
              <a:rPr lang="en-US" smtClean="0"/>
              <a:t>2/25/2026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8466E11-B8B2-4014-89A8-324ACFC5EC99}"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99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92041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E0BD4F-7293-4E3F-AF49-CED5C6A5B77D}"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68844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7FE0BD4F-7293-4E3F-AF49-CED5C6A5B77D}" type="datetimeFigureOut">
              <a:rPr lang="en-US" smtClean="0"/>
              <a:t>2/25/2026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8466E11-B8B2-4014-89A8-324ACFC5EC99}"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9957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FE0BD4F-7293-4E3F-AF49-CED5C6A5B77D}"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66E11-B8B2-4014-89A8-324ACFC5EC99}"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E0BD4F-7293-4E3F-AF49-CED5C6A5B77D}"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164997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FE0BD4F-7293-4E3F-AF49-CED5C6A5B77D}"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66E11-B8B2-4014-89A8-324ACFC5EC99}"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6515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E0BD4F-7293-4E3F-AF49-CED5C6A5B77D}"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1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0BD4F-7293-4E3F-AF49-CED5C6A5B77D}"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35252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E0BD4F-7293-4E3F-AF49-CED5C6A5B77D}"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4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FE0BD4F-7293-4E3F-AF49-CED5C6A5B77D}" type="datetimeFigureOut">
              <a:rPr lang="en-US" smtClean="0"/>
              <a:t>2/25/2026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8466E11-B8B2-4014-89A8-324ACFC5EC99}"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45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hernoff_bound#Additive_form_(absolute_error)" TargetMode="External"/><Relationship Id="rId2" Type="http://schemas.openxmlformats.org/officeDocument/2006/relationships/hyperlink" Target="https://en.wikipedia.org/wiki/Cantelli%27s_inequality" TargetMode="External"/><Relationship Id="rId1" Type="http://schemas.openxmlformats.org/officeDocument/2006/relationships/slideLayout" Target="../slideLayouts/slideLayout2.xml"/><Relationship Id="rId6" Type="http://schemas.openxmlformats.org/officeDocument/2006/relationships/hyperlink" Target="https://orbiscascade-washington.primo.exlibrisgroup.com/permalink/01ALLIANCE_UW/1juclfo/alma991618178901452" TargetMode="External"/><Relationship Id="rId5" Type="http://schemas.openxmlformats.org/officeDocument/2006/relationships/hyperlink" Target="https://en.wikipedia.org/wiki/Matrix_Chernoff_bound" TargetMode="External"/><Relationship Id="rId4" Type="http://schemas.openxmlformats.org/officeDocument/2006/relationships/hyperlink" Target="https://en.wikipedia.org/wiki/Hoeffding%27s_inequality#General_case_of_bounded_random_variabl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l.acm.org/doi/pdf/10.1145/3328778.33726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pT19VwBAqK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0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8.xml"/><Relationship Id="rId4" Type="http://schemas.openxmlformats.org/officeDocument/2006/relationships/image" Target="../media/image250.png"/></Relationships>
</file>

<file path=ppt/slides/_rels/slide4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B802-6089-4B3A-A7F1-CB24725751BE}"/>
              </a:ext>
            </a:extLst>
          </p:cNvPr>
          <p:cNvSpPr>
            <a:spLocks noGrp="1"/>
          </p:cNvSpPr>
          <p:nvPr>
            <p:ph type="ctrTitle"/>
          </p:nvPr>
        </p:nvSpPr>
        <p:spPr/>
        <p:txBody>
          <a:bodyPr/>
          <a:lstStyle/>
          <a:p>
            <a:r>
              <a:rPr lang="en-US" dirty="0"/>
              <a:t>Application: Tail Bounds</a:t>
            </a:r>
          </a:p>
        </p:txBody>
      </p:sp>
      <p:sp>
        <p:nvSpPr>
          <p:cNvPr id="3" name="Subtitle 2">
            <a:extLst>
              <a:ext uri="{FF2B5EF4-FFF2-40B4-BE49-F238E27FC236}">
                <a16:creationId xmlns:a16="http://schemas.microsoft.com/office/drawing/2014/main" id="{90E5F27D-0D79-4141-8501-9E156A06F9A7}"/>
              </a:ext>
            </a:extLst>
          </p:cNvPr>
          <p:cNvSpPr>
            <a:spLocks noGrp="1"/>
          </p:cNvSpPr>
          <p:nvPr>
            <p:ph type="subTitle" idx="1"/>
          </p:nvPr>
        </p:nvSpPr>
        <p:spPr/>
        <p:txBody>
          <a:bodyPr/>
          <a:lstStyle/>
          <a:p>
            <a:r>
              <a:rPr lang="en-US" dirty="0"/>
              <a:t>CSE 312 Winter 26</a:t>
            </a:r>
          </a:p>
          <a:p>
            <a:r>
              <a:rPr lang="en-US" dirty="0"/>
              <a:t>Lecture 21</a:t>
            </a:r>
          </a:p>
        </p:txBody>
      </p:sp>
    </p:spTree>
    <p:extLst>
      <p:ext uri="{BB962C8B-B14F-4D97-AF65-F5344CB8AC3E}">
        <p14:creationId xmlns:p14="http://schemas.microsoft.com/office/powerpoint/2010/main" val="115965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normAutofit/>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knowing bounds on the support of the starting variables) usually lets you get more accurate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ED15A-103E-4910-B875-8E1DC51DF7C0}"/>
              </a:ext>
            </a:extLst>
          </p:cNvPr>
          <p:cNvSpPr>
            <a:spLocks noGrp="1"/>
          </p:cNvSpPr>
          <p:nvPr>
            <p:ph type="title"/>
          </p:nvPr>
        </p:nvSpPr>
        <p:spPr/>
        <p:txBody>
          <a:bodyPr/>
          <a:lstStyle/>
          <a:p>
            <a:r>
              <a:rPr lang="en-US" dirty="0"/>
              <a:t>Applications</a:t>
            </a:r>
          </a:p>
        </p:txBody>
      </p:sp>
      <p:sp>
        <p:nvSpPr>
          <p:cNvPr id="5" name="Text Placeholder 4">
            <a:extLst>
              <a:ext uri="{FF2B5EF4-FFF2-40B4-BE49-F238E27FC236}">
                <a16:creationId xmlns:a16="http://schemas.microsoft.com/office/drawing/2014/main" id="{B69B433F-5DE7-4986-B917-78E06934A0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336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A5B3E-CF81-43CA-8678-A74D18827E24}"/>
              </a:ext>
            </a:extLst>
          </p:cNvPr>
          <p:cNvSpPr>
            <a:spLocks noGrp="1"/>
          </p:cNvSpPr>
          <p:nvPr>
            <p:ph type="title"/>
          </p:nvPr>
        </p:nvSpPr>
        <p:spPr/>
        <p:txBody>
          <a:bodyPr/>
          <a:lstStyle/>
          <a:p>
            <a:r>
              <a:rPr lang="en-US" dirty="0"/>
              <a:t>Privacy Preservation</a:t>
            </a:r>
          </a:p>
        </p:txBody>
      </p:sp>
      <p:sp>
        <p:nvSpPr>
          <p:cNvPr id="5" name="Content Placeholder 4">
            <a:extLst>
              <a:ext uri="{FF2B5EF4-FFF2-40B4-BE49-F238E27FC236}">
                <a16:creationId xmlns:a16="http://schemas.microsoft.com/office/drawing/2014/main" id="{80812D24-5421-4DCA-B23C-218741F56B5F}"/>
              </a:ext>
            </a:extLst>
          </p:cNvPr>
          <p:cNvSpPr>
            <a:spLocks noGrp="1"/>
          </p:cNvSpPr>
          <p:nvPr>
            <p:ph idx="1"/>
          </p:nvPr>
        </p:nvSpPr>
        <p:spPr/>
        <p:txBody>
          <a:bodyPr/>
          <a:lstStyle/>
          <a:p>
            <a:r>
              <a:rPr lang="en-US" dirty="0"/>
              <a:t>A real-world</a:t>
            </a:r>
            <a:r>
              <a:rPr lang="en-US" b="1" dirty="0"/>
              <a:t> </a:t>
            </a:r>
            <a:r>
              <a:rPr lang="en-US" dirty="0"/>
              <a:t>example (adapted from </a:t>
            </a:r>
            <a:r>
              <a:rPr lang="en-US" i="1" dirty="0"/>
              <a:t>The Ethical Algorithm </a:t>
            </a:r>
            <a:r>
              <a:rPr lang="en-US" dirty="0"/>
              <a:t>by Kearns and Roth; based on protocol by Warner [1965]).</a:t>
            </a:r>
          </a:p>
          <a:p>
            <a:r>
              <a:rPr lang="en-US" dirty="0"/>
              <a:t>And gives a sense of how randomness is actually used to protect privacy.</a:t>
            </a:r>
          </a:p>
        </p:txBody>
      </p:sp>
    </p:spTree>
    <p:extLst>
      <p:ext uri="{BB962C8B-B14F-4D97-AF65-F5344CB8AC3E}">
        <p14:creationId xmlns:p14="http://schemas.microsoft.com/office/powerpoint/2010/main" val="30905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F598-6232-46C6-8648-CA6DC096605D}"/>
              </a:ext>
            </a:extLst>
          </p:cNvPr>
          <p:cNvSpPr>
            <a:spLocks noGrp="1"/>
          </p:cNvSpPr>
          <p:nvPr>
            <p:ph type="title"/>
          </p:nvPr>
        </p:nvSpPr>
        <p:spPr/>
        <p:txBody>
          <a:bodyPr/>
          <a:lstStyle/>
          <a:p>
            <a:r>
              <a:rPr lang="en-US" dirty="0"/>
              <a:t>Privacy Preservation with Randomness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DF4CDA-F402-469A-9F64-9EE83FF66973}"/>
                  </a:ext>
                </a:extLst>
              </p:cNvPr>
              <p:cNvSpPr>
                <a:spLocks noGrp="1"/>
              </p:cNvSpPr>
              <p:nvPr>
                <p:ph idx="1"/>
              </p:nvPr>
            </p:nvSpPr>
            <p:spPr/>
            <p:txBody>
              <a:bodyPr/>
              <a:lstStyle/>
              <a:p>
                <a:r>
                  <a:rPr lang="en-US" dirty="0"/>
                  <a:t>You’re working with a social scientist. They want to get accurate data on the rate at which people cheat on their romantic partners. </a:t>
                </a:r>
              </a:p>
              <a:p>
                <a:endParaRPr lang="en-US" dirty="0"/>
              </a:p>
              <a:p>
                <a:r>
                  <a:rPr lang="en-US" dirty="0"/>
                  <a:t>We know about polling accuracy! </a:t>
                </a:r>
              </a:p>
              <a:p>
                <a:r>
                  <a:rPr lang="en-US" dirty="0"/>
                  <a:t>Do a poll, call up a random sample of adults and ask them “have you ever cheated on your romantic partner?”</a:t>
                </a:r>
              </a:p>
              <a:p>
                <a:r>
                  <a:rPr lang="en-US" dirty="0"/>
                  <a:t>Use a tail-bound to estimate the needed number </a:t>
                </a:r>
                <a14:m>
                  <m:oMath xmlns:m="http://schemas.openxmlformats.org/officeDocument/2006/math">
                    <m:r>
                      <a:rPr lang="en-US" b="0" i="1" smtClean="0">
                        <a:latin typeface="Cambria Math" panose="02040503050406030204" pitchFamily="18" charset="0"/>
                      </a:rPr>
                      <m:t>𝑛</m:t>
                    </m:r>
                  </m:oMath>
                </a14:m>
                <a:r>
                  <a:rPr lang="en-US" dirty="0"/>
                  <a:t> get a guaranteed good estimate, right?</a:t>
                </a:r>
              </a:p>
              <a:p>
                <a:r>
                  <a:rPr lang="en-US" dirty="0"/>
                  <a:t>You do that, and somehow, no one says they cheated.</a:t>
                </a:r>
              </a:p>
            </p:txBody>
          </p:sp>
        </mc:Choice>
        <mc:Fallback xmlns="">
          <p:sp>
            <p:nvSpPr>
              <p:cNvPr id="3" name="Content Placeholder 2">
                <a:extLst>
                  <a:ext uri="{FF2B5EF4-FFF2-40B4-BE49-F238E27FC236}">
                    <a16:creationId xmlns:a16="http://schemas.microsoft.com/office/drawing/2014/main" id="{79DF4CDA-F402-469A-9F64-9EE83FF66973}"/>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6526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1C36-A59C-4CCF-91A8-CCEFD52A693B}"/>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id="{19367E12-B203-4C4E-87D6-233B2D8954BD}"/>
              </a:ext>
            </a:extLst>
          </p:cNvPr>
          <p:cNvSpPr>
            <a:spLocks noGrp="1"/>
          </p:cNvSpPr>
          <p:nvPr>
            <p:ph idx="1"/>
          </p:nvPr>
        </p:nvSpPr>
        <p:spPr/>
        <p:txBody>
          <a:bodyPr/>
          <a:lstStyle/>
          <a:p>
            <a:r>
              <a:rPr lang="en-US" dirty="0"/>
              <a:t>People lie. </a:t>
            </a:r>
          </a:p>
          <a:p>
            <a:endParaRPr lang="en-US" dirty="0"/>
          </a:p>
          <a:p>
            <a:r>
              <a:rPr lang="en-US" dirty="0"/>
              <a:t>Or they might be concerned about you keeping this data.</a:t>
            </a:r>
          </a:p>
          <a:p>
            <a:r>
              <a:rPr lang="en-US" dirty="0"/>
              <a:t>Databases can be leaked (or infiltrated. Or subpoenaed).</a:t>
            </a:r>
          </a:p>
          <a:p>
            <a:r>
              <a:rPr lang="en-US" dirty="0"/>
              <a:t>You don’t want to hold this data, and the people you’re calling don’t want you to hold this data.</a:t>
            </a:r>
          </a:p>
          <a:p>
            <a:endParaRPr lang="en-US" dirty="0"/>
          </a:p>
        </p:txBody>
      </p:sp>
    </p:spTree>
    <p:extLst>
      <p:ext uri="{BB962C8B-B14F-4D97-AF65-F5344CB8AC3E}">
        <p14:creationId xmlns:p14="http://schemas.microsoft.com/office/powerpoint/2010/main" val="33123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65CC-FB9E-4E89-81BD-109E86937FBD}"/>
              </a:ext>
            </a:extLst>
          </p:cNvPr>
          <p:cNvSpPr>
            <a:spLocks noGrp="1"/>
          </p:cNvSpPr>
          <p:nvPr>
            <p:ph type="title"/>
          </p:nvPr>
        </p:nvSpPr>
        <p:spPr/>
        <p:txBody>
          <a:bodyPr/>
          <a:lstStyle/>
          <a:p>
            <a:r>
              <a:rPr lang="en-US" dirty="0"/>
              <a:t>Doing Better With Randomness</a:t>
            </a:r>
          </a:p>
        </p:txBody>
      </p:sp>
      <p:sp>
        <p:nvSpPr>
          <p:cNvPr id="3" name="Content Placeholder 2">
            <a:extLst>
              <a:ext uri="{FF2B5EF4-FFF2-40B4-BE49-F238E27FC236}">
                <a16:creationId xmlns:a16="http://schemas.microsoft.com/office/drawing/2014/main" id="{690A2FD0-CBBB-4AD7-A20D-4FE74B7709AF}"/>
              </a:ext>
            </a:extLst>
          </p:cNvPr>
          <p:cNvSpPr>
            <a:spLocks noGrp="1"/>
          </p:cNvSpPr>
          <p:nvPr>
            <p:ph idx="1"/>
          </p:nvPr>
        </p:nvSpPr>
        <p:spPr/>
        <p:txBody>
          <a:bodyPr/>
          <a:lstStyle/>
          <a:p>
            <a:r>
              <a:rPr lang="en-US" dirty="0"/>
              <a:t>You don’t really need to know </a:t>
            </a:r>
            <a:r>
              <a:rPr lang="en-US" b="1" dirty="0"/>
              <a:t>who </a:t>
            </a:r>
            <a:r>
              <a:rPr lang="en-US" dirty="0"/>
              <a:t>was cheating. Just how many people were. </a:t>
            </a:r>
          </a:p>
          <a:p>
            <a:r>
              <a:rPr lang="en-US" dirty="0"/>
              <a:t>Here’s a protocol:</a:t>
            </a:r>
          </a:p>
          <a:p>
            <a:endParaRPr lang="en-US" dirty="0"/>
          </a:p>
          <a:p>
            <a:r>
              <a:rPr lang="en-US" dirty="0"/>
              <a:t>Please flip a coin. </a:t>
            </a:r>
          </a:p>
          <a:p>
            <a:pPr lvl="1"/>
            <a:r>
              <a:rPr lang="en-US" dirty="0"/>
              <a:t>If the coin is heads, or you have ever cheated, please tell me “heads”</a:t>
            </a:r>
          </a:p>
          <a:p>
            <a:pPr lvl="1"/>
            <a:r>
              <a:rPr lang="en-US" dirty="0"/>
              <a:t>If the coin is tails and you have not ever cheated, please tell me “tails”</a:t>
            </a:r>
          </a:p>
        </p:txBody>
      </p:sp>
    </p:spTree>
    <p:extLst>
      <p:ext uri="{BB962C8B-B14F-4D97-AF65-F5344CB8AC3E}">
        <p14:creationId xmlns:p14="http://schemas.microsoft.com/office/powerpoint/2010/main" val="426393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EF3E-7688-DCFF-D0E1-7A7C30C99775}"/>
              </a:ext>
            </a:extLst>
          </p:cNvPr>
          <p:cNvSpPr>
            <a:spLocks noGrp="1"/>
          </p:cNvSpPr>
          <p:nvPr>
            <p:ph type="title"/>
          </p:nvPr>
        </p:nvSpPr>
        <p:spPr/>
        <p:txBody>
          <a:bodyPr/>
          <a:lstStyle/>
          <a:p>
            <a:r>
              <a:rPr lang="en-US" dirty="0"/>
              <a:t>Warner’s Protocol</a:t>
            </a:r>
          </a:p>
        </p:txBody>
      </p:sp>
      <p:grpSp>
        <p:nvGrpSpPr>
          <p:cNvPr id="36" name="Group 35" descr="Flowchard for Warner's Protocol. First step is to flip a coin. If Heads, the user reports heads. If tails, the user asks whether they have cheated, if yes they say heads; if not, they say tails.">
            <a:extLst>
              <a:ext uri="{FF2B5EF4-FFF2-40B4-BE49-F238E27FC236}">
                <a16:creationId xmlns:a16="http://schemas.microsoft.com/office/drawing/2014/main" id="{B4F00A8D-7483-80B0-8209-A5D2306A2016}"/>
              </a:ext>
            </a:extLst>
          </p:cNvPr>
          <p:cNvGrpSpPr/>
          <p:nvPr/>
        </p:nvGrpSpPr>
        <p:grpSpPr>
          <a:xfrm>
            <a:off x="1205873" y="1282535"/>
            <a:ext cx="9942813" cy="4703817"/>
            <a:chOff x="1205873" y="1282535"/>
            <a:chExt cx="9942813" cy="4703817"/>
          </a:xfrm>
        </p:grpSpPr>
        <p:sp>
          <p:nvSpPr>
            <p:cNvPr id="4" name="Flowchart: Decision 3">
              <a:extLst>
                <a:ext uri="{FF2B5EF4-FFF2-40B4-BE49-F238E27FC236}">
                  <a16:creationId xmlns:a16="http://schemas.microsoft.com/office/drawing/2014/main" id="{DFA904B7-AFD9-1B5F-C011-ACD2D347E411}"/>
                </a:ext>
              </a:extLst>
            </p:cNvPr>
            <p:cNvSpPr/>
            <p:nvPr/>
          </p:nvSpPr>
          <p:spPr>
            <a:xfrm>
              <a:off x="4833257" y="1282535"/>
              <a:ext cx="1949681" cy="1306286"/>
            </a:xfrm>
            <a:prstGeom prst="flowChartDecision">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Coin flip?</a:t>
              </a:r>
            </a:p>
          </p:txBody>
        </p:sp>
        <p:sp>
          <p:nvSpPr>
            <p:cNvPr id="5" name="Flowchart: Decision 4">
              <a:extLst>
                <a:ext uri="{FF2B5EF4-FFF2-40B4-BE49-F238E27FC236}">
                  <a16:creationId xmlns:a16="http://schemas.microsoft.com/office/drawing/2014/main" id="{E49C2DB9-E1BD-6DEA-B857-B0B3C3C0F1D3}"/>
                </a:ext>
              </a:extLst>
            </p:cNvPr>
            <p:cNvSpPr/>
            <p:nvPr/>
          </p:nvSpPr>
          <p:spPr>
            <a:xfrm>
              <a:off x="6980712" y="2610591"/>
              <a:ext cx="2058981" cy="1379517"/>
            </a:xfrm>
            <a:prstGeom prst="flowChartDecision">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Cheat?</a:t>
              </a:r>
            </a:p>
          </p:txBody>
        </p:sp>
        <p:cxnSp>
          <p:nvCxnSpPr>
            <p:cNvPr id="7" name="Straight Arrow Connector 6">
              <a:extLst>
                <a:ext uri="{FF2B5EF4-FFF2-40B4-BE49-F238E27FC236}">
                  <a16:creationId xmlns:a16="http://schemas.microsoft.com/office/drawing/2014/main" id="{ECFF877E-3FDA-3A9E-11D3-7E610E8CD4EB}"/>
                </a:ext>
              </a:extLst>
            </p:cNvPr>
            <p:cNvCxnSpPr>
              <a:cxnSpLocks/>
            </p:cNvCxnSpPr>
            <p:nvPr/>
          </p:nvCxnSpPr>
          <p:spPr>
            <a:xfrm>
              <a:off x="6380480" y="2174240"/>
              <a:ext cx="1056640" cy="812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F5EE76-3A33-6402-8641-C6412230BF1F}"/>
                </a:ext>
              </a:extLst>
            </p:cNvPr>
            <p:cNvCxnSpPr>
              <a:cxnSpLocks/>
              <a:endCxn id="15" idx="0"/>
            </p:cNvCxnSpPr>
            <p:nvPr/>
          </p:nvCxnSpPr>
          <p:spPr>
            <a:xfrm flipH="1">
              <a:off x="6807200" y="3694941"/>
              <a:ext cx="745505" cy="13244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99F3E8-CF08-481E-E7A5-27E38E325324}"/>
                </a:ext>
              </a:extLst>
            </p:cNvPr>
            <p:cNvCxnSpPr>
              <a:cxnSpLocks/>
              <a:endCxn id="23" idx="0"/>
            </p:cNvCxnSpPr>
            <p:nvPr/>
          </p:nvCxnSpPr>
          <p:spPr>
            <a:xfrm>
              <a:off x="8554720" y="3627120"/>
              <a:ext cx="1341120" cy="13821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6E02CA1-7CB3-A617-B0D9-13482CB567DE}"/>
                </a:ext>
              </a:extLst>
            </p:cNvPr>
            <p:cNvSpPr/>
            <p:nvPr/>
          </p:nvSpPr>
          <p:spPr>
            <a:xfrm>
              <a:off x="5554353" y="5019437"/>
              <a:ext cx="2505693" cy="92627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Say “Heads”</a:t>
              </a:r>
            </a:p>
          </p:txBody>
        </p:sp>
        <p:cxnSp>
          <p:nvCxnSpPr>
            <p:cNvPr id="19" name="Straight Arrow Connector 18">
              <a:extLst>
                <a:ext uri="{FF2B5EF4-FFF2-40B4-BE49-F238E27FC236}">
                  <a16:creationId xmlns:a16="http://schemas.microsoft.com/office/drawing/2014/main" id="{52F77081-F7BF-2082-8013-443807D0E3B3}"/>
                </a:ext>
              </a:extLst>
            </p:cNvPr>
            <p:cNvCxnSpPr>
              <a:cxnSpLocks/>
              <a:endCxn id="29" idx="0"/>
            </p:cNvCxnSpPr>
            <p:nvPr/>
          </p:nvCxnSpPr>
          <p:spPr>
            <a:xfrm flipH="1">
              <a:off x="2458720" y="2235200"/>
              <a:ext cx="2794000" cy="282487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80BD1B5-4C97-C8CC-12B8-DA0ACED7645A}"/>
                </a:ext>
              </a:extLst>
            </p:cNvPr>
            <p:cNvSpPr/>
            <p:nvPr/>
          </p:nvSpPr>
          <p:spPr>
            <a:xfrm>
              <a:off x="8642993" y="5009277"/>
              <a:ext cx="2505693" cy="926275"/>
            </a:xfrm>
            <a:prstGeom prst="rect">
              <a:avLst/>
            </a:prstGeom>
            <a:solidFill>
              <a:srgbClr val="462E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Say “Tails”</a:t>
              </a:r>
            </a:p>
          </p:txBody>
        </p:sp>
        <p:sp>
          <p:nvSpPr>
            <p:cNvPr id="29" name="Rectangle 28">
              <a:extLst>
                <a:ext uri="{FF2B5EF4-FFF2-40B4-BE49-F238E27FC236}">
                  <a16:creationId xmlns:a16="http://schemas.microsoft.com/office/drawing/2014/main" id="{3E0E90D2-D2B7-B9A8-9F6E-D73D8E43EF3B}"/>
                </a:ext>
              </a:extLst>
            </p:cNvPr>
            <p:cNvSpPr/>
            <p:nvPr/>
          </p:nvSpPr>
          <p:spPr>
            <a:xfrm>
              <a:off x="1205873" y="5060077"/>
              <a:ext cx="2505693" cy="92627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Say “Heads”</a:t>
              </a:r>
            </a:p>
          </p:txBody>
        </p:sp>
        <p:sp>
          <p:nvSpPr>
            <p:cNvPr id="31" name="TextBox 30">
              <a:extLst>
                <a:ext uri="{FF2B5EF4-FFF2-40B4-BE49-F238E27FC236}">
                  <a16:creationId xmlns:a16="http://schemas.microsoft.com/office/drawing/2014/main" id="{E12AFAE6-88D6-3688-3834-6AA535AE0963}"/>
                </a:ext>
              </a:extLst>
            </p:cNvPr>
            <p:cNvSpPr txBox="1"/>
            <p:nvPr/>
          </p:nvSpPr>
          <p:spPr>
            <a:xfrm>
              <a:off x="4318000" y="2153920"/>
              <a:ext cx="701040" cy="584775"/>
            </a:xfrm>
            <a:prstGeom prst="rect">
              <a:avLst/>
            </a:prstGeom>
            <a:noFill/>
          </p:spPr>
          <p:txBody>
            <a:bodyPr wrap="square" rtlCol="0">
              <a:spAutoFit/>
            </a:bodyPr>
            <a:lstStyle/>
            <a:p>
              <a:r>
                <a:rPr lang="en-US" sz="3200" dirty="0"/>
                <a:t>H</a:t>
              </a:r>
            </a:p>
          </p:txBody>
        </p:sp>
        <p:sp>
          <p:nvSpPr>
            <p:cNvPr id="32" name="TextBox 31">
              <a:extLst>
                <a:ext uri="{FF2B5EF4-FFF2-40B4-BE49-F238E27FC236}">
                  <a16:creationId xmlns:a16="http://schemas.microsoft.com/office/drawing/2014/main" id="{69D20F3E-7483-FF3B-44F2-90B158012D9B}"/>
                </a:ext>
              </a:extLst>
            </p:cNvPr>
            <p:cNvSpPr txBox="1"/>
            <p:nvPr/>
          </p:nvSpPr>
          <p:spPr>
            <a:xfrm>
              <a:off x="6837680" y="2032000"/>
              <a:ext cx="701040" cy="584775"/>
            </a:xfrm>
            <a:prstGeom prst="rect">
              <a:avLst/>
            </a:prstGeom>
            <a:noFill/>
          </p:spPr>
          <p:txBody>
            <a:bodyPr wrap="square" rtlCol="0">
              <a:spAutoFit/>
            </a:bodyPr>
            <a:lstStyle/>
            <a:p>
              <a:r>
                <a:rPr lang="en-US" sz="3200" dirty="0"/>
                <a:t>T</a:t>
              </a:r>
            </a:p>
          </p:txBody>
        </p:sp>
        <p:sp>
          <p:nvSpPr>
            <p:cNvPr id="33" name="TextBox 32">
              <a:extLst>
                <a:ext uri="{FF2B5EF4-FFF2-40B4-BE49-F238E27FC236}">
                  <a16:creationId xmlns:a16="http://schemas.microsoft.com/office/drawing/2014/main" id="{BF223D8B-C7C2-BC72-FE89-525EAE2CC013}"/>
                </a:ext>
              </a:extLst>
            </p:cNvPr>
            <p:cNvSpPr txBox="1"/>
            <p:nvPr/>
          </p:nvSpPr>
          <p:spPr>
            <a:xfrm>
              <a:off x="6573520" y="3738880"/>
              <a:ext cx="873760" cy="584775"/>
            </a:xfrm>
            <a:prstGeom prst="rect">
              <a:avLst/>
            </a:prstGeom>
            <a:noFill/>
          </p:spPr>
          <p:txBody>
            <a:bodyPr wrap="square" rtlCol="0">
              <a:spAutoFit/>
            </a:bodyPr>
            <a:lstStyle/>
            <a:p>
              <a:r>
                <a:rPr lang="en-US" sz="3200" dirty="0"/>
                <a:t>Yes</a:t>
              </a:r>
            </a:p>
          </p:txBody>
        </p:sp>
        <p:sp>
          <p:nvSpPr>
            <p:cNvPr id="34" name="TextBox 33">
              <a:extLst>
                <a:ext uri="{FF2B5EF4-FFF2-40B4-BE49-F238E27FC236}">
                  <a16:creationId xmlns:a16="http://schemas.microsoft.com/office/drawing/2014/main" id="{68C56895-ADD4-CE41-C46B-35D786693239}"/>
                </a:ext>
              </a:extLst>
            </p:cNvPr>
            <p:cNvSpPr txBox="1"/>
            <p:nvPr/>
          </p:nvSpPr>
          <p:spPr>
            <a:xfrm>
              <a:off x="8930640" y="3647440"/>
              <a:ext cx="873760" cy="584775"/>
            </a:xfrm>
            <a:prstGeom prst="rect">
              <a:avLst/>
            </a:prstGeom>
            <a:noFill/>
          </p:spPr>
          <p:txBody>
            <a:bodyPr wrap="square" rtlCol="0">
              <a:spAutoFit/>
            </a:bodyPr>
            <a:lstStyle/>
            <a:p>
              <a:r>
                <a:rPr lang="en-US" sz="3200" dirty="0"/>
                <a:t>No</a:t>
              </a:r>
            </a:p>
          </p:txBody>
        </p:sp>
      </p:grpSp>
      <p:graphicFrame>
        <p:nvGraphicFramePr>
          <p:cNvPr id="37" name="Table 36">
            <a:extLst>
              <a:ext uri="{FF2B5EF4-FFF2-40B4-BE49-F238E27FC236}">
                <a16:creationId xmlns:a16="http://schemas.microsoft.com/office/drawing/2014/main" id="{F354C434-3155-08FC-AEDC-B0FEE6402BF6}"/>
              </a:ext>
            </a:extLst>
          </p:cNvPr>
          <p:cNvGraphicFramePr>
            <a:graphicFrameLocks noGrp="1"/>
          </p:cNvGraphicFramePr>
          <p:nvPr>
            <p:extLst>
              <p:ext uri="{D42A27DB-BD31-4B8C-83A1-F6EECF244321}">
                <p14:modId xmlns:p14="http://schemas.microsoft.com/office/powerpoint/2010/main" val="2815666493"/>
              </p:ext>
            </p:extLst>
          </p:nvPr>
        </p:nvGraphicFramePr>
        <p:xfrm>
          <a:off x="7039896" y="169059"/>
          <a:ext cx="4948902" cy="1381760"/>
        </p:xfrm>
        <a:graphic>
          <a:graphicData uri="http://schemas.openxmlformats.org/drawingml/2006/table">
            <a:tbl>
              <a:tblPr firstRow="1" firstCol="1" bandRow="1">
                <a:tableStyleId>{5C22544A-7EE6-4342-B048-85BDC9FD1C3A}</a:tableStyleId>
              </a:tblPr>
              <a:tblGrid>
                <a:gridCol w="1307691">
                  <a:extLst>
                    <a:ext uri="{9D8B030D-6E8A-4147-A177-3AD203B41FA5}">
                      <a16:colId xmlns:a16="http://schemas.microsoft.com/office/drawing/2014/main" val="2497722168"/>
                    </a:ext>
                  </a:extLst>
                </a:gridCol>
                <a:gridCol w="1991577">
                  <a:extLst>
                    <a:ext uri="{9D8B030D-6E8A-4147-A177-3AD203B41FA5}">
                      <a16:colId xmlns:a16="http://schemas.microsoft.com/office/drawing/2014/main" val="3319712558"/>
                    </a:ext>
                  </a:extLst>
                </a:gridCol>
                <a:gridCol w="1649634">
                  <a:extLst>
                    <a:ext uri="{9D8B030D-6E8A-4147-A177-3AD203B41FA5}">
                      <a16:colId xmlns:a16="http://schemas.microsoft.com/office/drawing/2014/main" val="3600476703"/>
                    </a:ext>
                  </a:extLst>
                </a:gridCol>
              </a:tblGrid>
              <a:tr h="370840">
                <a:tc>
                  <a:txBody>
                    <a:bodyPr/>
                    <a:lstStyle/>
                    <a:p>
                      <a:r>
                        <a:rPr lang="en-US" dirty="0"/>
                        <a:t>Result</a:t>
                      </a:r>
                    </a:p>
                  </a:txBody>
                  <a:tcPr>
                    <a:solidFill>
                      <a:srgbClr val="0070C0"/>
                    </a:solidFill>
                  </a:tcPr>
                </a:tc>
                <a:tc>
                  <a:txBody>
                    <a:bodyPr/>
                    <a:lstStyle/>
                    <a:p>
                      <a:r>
                        <a:rPr lang="en-US" dirty="0"/>
                        <a:t>Yes (cheated)</a:t>
                      </a:r>
                    </a:p>
                  </a:txBody>
                  <a:tcPr>
                    <a:solidFill>
                      <a:srgbClr val="0070C0"/>
                    </a:solidFill>
                  </a:tcPr>
                </a:tc>
                <a:tc>
                  <a:txBody>
                    <a:bodyPr/>
                    <a:lstStyle/>
                    <a:p>
                      <a:r>
                        <a:rPr lang="en-US" dirty="0"/>
                        <a:t>No (never cheated)</a:t>
                      </a:r>
                    </a:p>
                  </a:txBody>
                  <a:tcPr>
                    <a:solidFill>
                      <a:srgbClr val="0070C0"/>
                    </a:solidFill>
                  </a:tcPr>
                </a:tc>
                <a:extLst>
                  <a:ext uri="{0D108BD9-81ED-4DB2-BD59-A6C34878D82A}">
                    <a16:rowId xmlns:a16="http://schemas.microsoft.com/office/drawing/2014/main" val="3738042118"/>
                  </a:ext>
                </a:extLst>
              </a:tr>
              <a:tr h="370840">
                <a:tc>
                  <a:txBody>
                    <a:bodyPr/>
                    <a:lstStyle/>
                    <a:p>
                      <a:r>
                        <a:rPr lang="en-US" dirty="0"/>
                        <a:t>Real Heads</a:t>
                      </a:r>
                    </a:p>
                  </a:txBody>
                  <a:tcPr>
                    <a:solidFill>
                      <a:srgbClr val="0070C0"/>
                    </a:solidFill>
                  </a:tcPr>
                </a:tc>
                <a:tc>
                  <a:txBody>
                    <a:bodyPr/>
                    <a:lstStyle/>
                    <a:p>
                      <a:r>
                        <a:rPr lang="en-US" dirty="0"/>
                        <a:t>Say heads</a:t>
                      </a:r>
                    </a:p>
                  </a:txBody>
                  <a:tcPr/>
                </a:tc>
                <a:tc>
                  <a:txBody>
                    <a:bodyPr/>
                    <a:lstStyle/>
                    <a:p>
                      <a:r>
                        <a:rPr lang="en-US" dirty="0"/>
                        <a:t>Say heads</a:t>
                      </a:r>
                    </a:p>
                  </a:txBody>
                  <a:tcPr/>
                </a:tc>
                <a:extLst>
                  <a:ext uri="{0D108BD9-81ED-4DB2-BD59-A6C34878D82A}">
                    <a16:rowId xmlns:a16="http://schemas.microsoft.com/office/drawing/2014/main" val="3421338294"/>
                  </a:ext>
                </a:extLst>
              </a:tr>
              <a:tr h="370840">
                <a:tc>
                  <a:txBody>
                    <a:bodyPr/>
                    <a:lstStyle/>
                    <a:p>
                      <a:r>
                        <a:rPr lang="en-US" dirty="0"/>
                        <a:t>Real Tails</a:t>
                      </a:r>
                    </a:p>
                  </a:txBody>
                  <a:tcPr>
                    <a:solidFill>
                      <a:srgbClr val="0070C0"/>
                    </a:solidFill>
                  </a:tcPr>
                </a:tc>
                <a:tc>
                  <a:txBody>
                    <a:bodyPr/>
                    <a:lstStyle/>
                    <a:p>
                      <a:r>
                        <a:rPr lang="en-US" dirty="0">
                          <a:solidFill>
                            <a:srgbClr val="FF0000"/>
                          </a:solidFill>
                        </a:rPr>
                        <a:t>Say heads</a:t>
                      </a:r>
                    </a:p>
                  </a:txBody>
                  <a:tcPr/>
                </a:tc>
                <a:tc>
                  <a:txBody>
                    <a:bodyPr/>
                    <a:lstStyle/>
                    <a:p>
                      <a:r>
                        <a:rPr lang="en-US" dirty="0"/>
                        <a:t>Say tails</a:t>
                      </a:r>
                    </a:p>
                  </a:txBody>
                  <a:tcPr/>
                </a:tc>
                <a:extLst>
                  <a:ext uri="{0D108BD9-81ED-4DB2-BD59-A6C34878D82A}">
                    <a16:rowId xmlns:a16="http://schemas.microsoft.com/office/drawing/2014/main" val="1360338831"/>
                  </a:ext>
                </a:extLst>
              </a:tr>
            </a:tbl>
          </a:graphicData>
        </a:graphic>
      </p:graphicFrame>
    </p:spTree>
    <p:extLst>
      <p:ext uri="{BB962C8B-B14F-4D97-AF65-F5344CB8AC3E}">
        <p14:creationId xmlns:p14="http://schemas.microsoft.com/office/powerpoint/2010/main" val="1675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and you report heads can that be used against you? Not substantially – just say “no the coin came up heads!”</a:t>
            </a:r>
          </a:p>
          <a:p>
            <a:endParaRPr lang="en-US" dirty="0"/>
          </a:p>
          <a:p>
            <a:r>
              <a:rPr lang="en-US" dirty="0"/>
              <a:t>You discover your partner said heads, what’s the probability that they cheated? </a:t>
            </a:r>
          </a:p>
        </p:txBody>
      </p:sp>
    </p:spTree>
    <p:extLst>
      <p:ext uri="{BB962C8B-B14F-4D97-AF65-F5344CB8AC3E}">
        <p14:creationId xmlns:p14="http://schemas.microsoft.com/office/powerpoint/2010/main" val="247192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 (computation)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on your spouse, and you report heads can that be used against you? Not substantially – just say “no the coin came up heads!”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num>
                      <m:den>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ℙ</m:t>
                        </m:r>
                        <m:r>
                          <a:rPr lang="en-US" b="0" i="1" dirty="0" smtClean="0">
                            <a:latin typeface="Cambria Math" panose="02040503050406030204" pitchFamily="18" charset="0"/>
                          </a:rPr>
                          <m:t>(</m:t>
                        </m:r>
                        <m:bar>
                          <m:barPr>
                            <m:pos m:val="top"/>
                            <m:ctrlPr>
                              <a:rPr lang="en-US" b="0" i="1" dirty="0" smtClean="0">
                                <a:latin typeface="Cambria Math" panose="02040503050406030204" pitchFamily="18" charset="0"/>
                              </a:rPr>
                            </m:ctrlPr>
                          </m:barPr>
                          <m:e>
                            <m:r>
                              <a:rPr lang="en-US" b="0" i="1" dirty="0" smtClean="0">
                                <a:latin typeface="Cambria Math" panose="02040503050406030204" pitchFamily="18" charset="0"/>
                              </a:rPr>
                              <m:t>𝐶</m:t>
                            </m:r>
                          </m:e>
                        </m:bar>
                        <m:r>
                          <a:rPr lang="en-US" b="0" i="1" dirty="0" smtClean="0">
                            <a:latin typeface="Cambria Math" panose="02040503050406030204" pitchFamily="18" charset="0"/>
                          </a:rPr>
                          <m:t>) +1⋅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den>
                    </m:f>
                  </m:oMath>
                </a14:m>
                <a:endParaRPr lang="en-US" dirty="0"/>
              </a:p>
              <a:p>
                <a:endParaRPr lang="en-US" dirty="0"/>
              </a:p>
              <a:p>
                <a:r>
                  <a:rPr lang="en-US" dirty="0"/>
                  <a:t>Is this a substantial change?</a:t>
                </a:r>
              </a:p>
              <a:p>
                <a:r>
                  <a:rPr lang="en-US" dirty="0"/>
                  <a:t>No. For real world values (~15%) of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the probability estimate would increase (to ~26%). But that isn’t too damaging. </a:t>
                </a:r>
              </a:p>
            </p:txBody>
          </p:sp>
        </mc:Choice>
        <mc:Fallback xmlns="">
          <p:sp>
            <p:nvSpPr>
              <p:cNvPr id="3" name="Content Placeholder 2">
                <a:extLst>
                  <a:ext uri="{FF2B5EF4-FFF2-40B4-BE49-F238E27FC236}">
                    <a16:creationId xmlns:a16="http://schemas.microsoft.com/office/drawing/2014/main" id="{C9C69CBB-D5B5-46FF-BAD4-BDA22ED7DADC}"/>
                  </a:ext>
                </a:extLst>
              </p:cNvPr>
              <p:cNvSpPr>
                <a:spLocks noGrp="1" noRot="1" noChangeAspect="1" noMove="1" noResize="1" noEditPoints="1" noAdjustHandles="1" noChangeArrowheads="1" noChangeShapeType="1" noTextEdit="1"/>
              </p:cNvSpPr>
              <p:nvPr>
                <p:ph idx="1"/>
              </p:nvPr>
            </p:nvSpPr>
            <p:spPr>
              <a:blipFill>
                <a:blip r:embed="rId3"/>
                <a:stretch>
                  <a:fillRect l="-708" t="-2138" r="-2179" b="-1761"/>
                </a:stretch>
              </a:blipFill>
            </p:spPr>
            <p:txBody>
              <a:bodyPr/>
              <a:lstStyle/>
              <a:p>
                <a:r>
                  <a:rPr lang="en-US">
                    <a:noFill/>
                  </a:rPr>
                  <a:t> </a:t>
                </a:r>
              </a:p>
            </p:txBody>
          </p:sp>
        </mc:Fallback>
      </mc:AlternateContent>
    </p:spTree>
    <p:extLst>
      <p:ext uri="{BB962C8B-B14F-4D97-AF65-F5344CB8AC3E}">
        <p14:creationId xmlns:p14="http://schemas.microsoft.com/office/powerpoint/2010/main" val="254387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r>
                  <a:rPr lang="en-US" dirty="0"/>
                  <a:t>But we’ve lost our data haven’t we? People answered a different question. Can we still estimate how many people cheated?</a:t>
                </a:r>
              </a:p>
              <a:p>
                <a:r>
                  <a:rPr lang="en-US" dirty="0"/>
                  <a:t>Suppose you asked 100 people the “heads/tails” question, and 60 people said “heads.” What do you predict would be the number of people who cheated on a partner?</a:t>
                </a:r>
              </a:p>
              <a:p>
                <a:r>
                  <a:rPr lang="en-US" dirty="0"/>
                  <a:t>Can you generalize your idea for </a:t>
                </a:r>
                <a14:m>
                  <m:oMath xmlns:m="http://schemas.openxmlformats.org/officeDocument/2006/math">
                    <m:r>
                      <a:rPr lang="en-US" b="0" i="1" smtClean="0">
                        <a:latin typeface="Cambria Math" panose="02040503050406030204" pitchFamily="18" charset="0"/>
                      </a:rPr>
                      <m:t>𝑛</m:t>
                    </m:r>
                  </m:oMath>
                </a14:m>
                <a:r>
                  <a:rPr lang="en-US" dirty="0"/>
                  <a:t> people polled, and </a:t>
                </a:r>
                <a14:m>
                  <m:oMath xmlns:m="http://schemas.openxmlformats.org/officeDocument/2006/math">
                    <m:r>
                      <a:rPr lang="en-US" b="0" i="1" smtClean="0">
                        <a:latin typeface="Cambria Math" panose="02040503050406030204" pitchFamily="18" charset="0"/>
                      </a:rPr>
                      <m:t>𝑋</m:t>
                    </m:r>
                  </m:oMath>
                </a14:m>
                <a:r>
                  <a:rPr lang="en-US" dirty="0"/>
                  <a:t> the number of people that said “heads”?</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26186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53E72-82F7-E5F3-E6D1-A8E8129539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FEB7D-3681-ECB7-8EAD-0DAB533238D7}"/>
              </a:ext>
            </a:extLst>
          </p:cNvPr>
          <p:cNvSpPr>
            <a:spLocks noGrp="1"/>
          </p:cNvSpPr>
          <p:nvPr>
            <p:ph type="title"/>
          </p:nvPr>
        </p:nvSpPr>
        <p:spPr/>
        <p:txBody>
          <a:bodyPr/>
          <a:lstStyle/>
          <a:p>
            <a:r>
              <a:rPr lang="en-US" dirty="0"/>
              <a:t>reference</a:t>
            </a:r>
          </a:p>
        </p:txBody>
      </p:sp>
      <p:grpSp>
        <p:nvGrpSpPr>
          <p:cNvPr id="7" name="Group 6" descr="Markov's inequality definition box">
            <a:extLst>
              <a:ext uri="{FF2B5EF4-FFF2-40B4-BE49-F238E27FC236}">
                <a16:creationId xmlns:a16="http://schemas.microsoft.com/office/drawing/2014/main" id="{3AC9ACFA-1712-B1AF-77B9-2C395B79614A}"/>
              </a:ext>
            </a:extLst>
          </p:cNvPr>
          <p:cNvGrpSpPr/>
          <p:nvPr/>
        </p:nvGrpSpPr>
        <p:grpSpPr>
          <a:xfrm>
            <a:off x="265958" y="-29254"/>
            <a:ext cx="5682126" cy="3163577"/>
            <a:chOff x="1185842" y="3429000"/>
            <a:chExt cx="6111311" cy="1927846"/>
          </a:xfrm>
        </p:grpSpPr>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D53D4CD-4DEC-FC60-C5B7-D5B00038C8E2}"/>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8" name="Rectangle 7">
                  <a:extLst>
                    <a:ext uri="{FF2B5EF4-FFF2-40B4-BE49-F238E27FC236}">
                      <a16:creationId xmlns:a16="http://schemas.microsoft.com/office/drawing/2014/main" id="{5D53D4CD-4DEC-FC60-C5B7-D5B00038C8E2}"/>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337AD6BA-34DA-6F6D-917C-B723D899234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10" name="Group 9" descr="Chebyshev's Inequality definition box">
            <a:extLst>
              <a:ext uri="{FF2B5EF4-FFF2-40B4-BE49-F238E27FC236}">
                <a16:creationId xmlns:a16="http://schemas.microsoft.com/office/drawing/2014/main" id="{71C8684F-DAC4-93D0-51D3-FB5F64201210}"/>
              </a:ext>
            </a:extLst>
          </p:cNvPr>
          <p:cNvGrpSpPr/>
          <p:nvPr/>
        </p:nvGrpSpPr>
        <p:grpSpPr>
          <a:xfrm>
            <a:off x="6295532" y="37177"/>
            <a:ext cx="5682126" cy="3163577"/>
            <a:chOff x="1185842" y="3429000"/>
            <a:chExt cx="6111311" cy="1927846"/>
          </a:xfrm>
        </p:grpSpPr>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B454C72-F852-89F4-B768-05D574C253D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11" name="Rectangle 10">
                  <a:extLst>
                    <a:ext uri="{FF2B5EF4-FFF2-40B4-BE49-F238E27FC236}">
                      <a16:creationId xmlns:a16="http://schemas.microsoft.com/office/drawing/2014/main" id="{EB454C72-F852-89F4-B768-05D574C253D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37D567E1-B3F3-6929-6931-C3775DE199E4}"/>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13" name="Group 12" descr="Chernoff bound definition box">
            <a:extLst>
              <a:ext uri="{FF2B5EF4-FFF2-40B4-BE49-F238E27FC236}">
                <a16:creationId xmlns:a16="http://schemas.microsoft.com/office/drawing/2014/main" id="{4227801B-F289-1D9A-A0E8-C4926D65AB9C}"/>
              </a:ext>
            </a:extLst>
          </p:cNvPr>
          <p:cNvGrpSpPr/>
          <p:nvPr/>
        </p:nvGrpSpPr>
        <p:grpSpPr>
          <a:xfrm>
            <a:off x="468339" y="3275602"/>
            <a:ext cx="11339157" cy="3545767"/>
            <a:chOff x="708005" y="3429000"/>
            <a:chExt cx="6589148" cy="1927846"/>
          </a:xfrm>
        </p:grpSpPr>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4F96CBF6-FE51-6DF7-5A48-1C05C86DBCD0}"/>
                    </a:ext>
                  </a:extLst>
                </p:cNvPr>
                <p:cNvSpPr/>
                <p:nvPr/>
              </p:nvSpPr>
              <p:spPr>
                <a:xfrm>
                  <a:off x="708005" y="3429000"/>
                  <a:ext cx="6589148"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p:sp>
              <p:nvSpPr>
                <p:cNvPr id="14" name="Rectangle 13">
                  <a:extLst>
                    <a:ext uri="{FF2B5EF4-FFF2-40B4-BE49-F238E27FC236}">
                      <a16:creationId xmlns:a16="http://schemas.microsoft.com/office/drawing/2014/main" id="{4F96CBF6-FE51-6DF7-5A48-1C05C86DBCD0}"/>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4"/>
                  <a:stretch>
                    <a:fillRect/>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DA2B09FD-0C30-361B-D82A-2346E793A66E}"/>
                </a:ext>
              </a:extLst>
            </p:cNvPr>
            <p:cNvSpPr/>
            <p:nvPr/>
          </p:nvSpPr>
          <p:spPr>
            <a:xfrm>
              <a:off x="708005" y="3429001"/>
              <a:ext cx="6589148" cy="547235"/>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576908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fontScale="92500"/>
              </a:bodyPr>
              <a:lstStyle/>
              <a:p>
                <a:r>
                  <a:rPr lang="en-US" dirty="0"/>
                  <a:t>But we’ve lost our data haven’t we? People answered a different question. Can we still estimate how many people cheated?</a:t>
                </a:r>
              </a:p>
              <a:p>
                <a:r>
                  <a:rPr lang="en-US" dirty="0"/>
                  <a:t>Suppose you poll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people, and let </a:t>
                </a:r>
                <a14:m>
                  <m:oMath xmlns:m="http://schemas.openxmlformats.org/officeDocument/2006/math">
                    <m:r>
                      <a:rPr lang="en-US" b="0" i="1" smtClean="0">
                        <a:latin typeface="Cambria Math" panose="02040503050406030204" pitchFamily="18" charset="0"/>
                      </a:rPr>
                      <m:t>𝑋</m:t>
                    </m:r>
                  </m:oMath>
                </a14:m>
                <a:r>
                  <a:rPr lang="en-US" dirty="0"/>
                  <a:t> be the number of people who said “heads” We’ll find an estimate </a:t>
                </a:r>
                <a14:m>
                  <m:oMath xmlns:m="http://schemas.openxmlformats.org/officeDocument/2006/math">
                    <m:r>
                      <a:rPr lang="en-US" b="0" i="1" smtClean="0">
                        <a:latin typeface="Cambria Math" panose="02040503050406030204" pitchFamily="18" charset="0"/>
                      </a:rPr>
                      <m:t>𝑌</m:t>
                    </m:r>
                  </m:oMath>
                </a14:m>
                <a:r>
                  <a:rPr lang="en-US" dirty="0"/>
                  <a:t> of the number of people who cheated in the sample, and let </a:t>
                </a:r>
                <a14:m>
                  <m:oMath xmlns:m="http://schemas.openxmlformats.org/officeDocument/2006/math">
                    <m:r>
                      <a:rPr lang="en-US" b="0" i="1" smtClean="0">
                        <a:latin typeface="Cambria Math" panose="02040503050406030204" pitchFamily="18" charset="0"/>
                      </a:rPr>
                      <m:t>𝑝</m:t>
                    </m:r>
                  </m:oMath>
                </a14:m>
                <a:r>
                  <a:rPr lang="en-US" dirty="0"/>
                  <a:t> be the true probability of cheating in the population.</a:t>
                </a:r>
                <a:br>
                  <a:rPr lang="en-US" dirty="0"/>
                </a:br>
                <a:r>
                  <a:rPr lang="en-US" dirty="0"/>
                  <a:t> What should </a:t>
                </a:r>
                <a14:m>
                  <m:oMath xmlns:m="http://schemas.openxmlformats.org/officeDocument/2006/math">
                    <m:r>
                      <a:rPr lang="en-US" b="0" i="1" smtClean="0">
                        <a:latin typeface="Cambria Math" panose="02040503050406030204" pitchFamily="18" charset="0"/>
                      </a:rPr>
                      <m:t>𝑌</m:t>
                    </m:r>
                  </m:oMath>
                </a14:m>
                <a:r>
                  <a:rPr lang="en-US" dirty="0"/>
                  <a:t> be? Can we draw a margin of error around </a:t>
                </a:r>
                <a14:m>
                  <m:oMath xmlns:m="http://schemas.openxmlformats.org/officeDocument/2006/math">
                    <m:r>
                      <a:rPr lang="en-US" b="0" i="1" smtClean="0">
                        <a:latin typeface="Cambria Math" panose="02040503050406030204" pitchFamily="18" charset="0"/>
                      </a:rPr>
                      <m:t>𝑌</m:t>
                    </m:r>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oMath>
                </a14:m>
                <a:endParaRPr lang="en-US" b="0" dirty="0"/>
              </a:p>
              <a:p>
                <a:r>
                  <a:rPr lang="en-US" b="0" dirty="0"/>
                  <a:t>We’ll defin</a:t>
                </a:r>
                <a:r>
                  <a:rPr lang="en-US" dirty="0"/>
                  <a:t>e </a:t>
                </a:r>
                <a14:m>
                  <m:oMath xmlns:m="http://schemas.openxmlformats.org/officeDocument/2006/math">
                    <m:r>
                      <a:rPr lang="en-US" b="0" i="1" smtClean="0">
                        <a:latin typeface="Cambria Math" panose="02040503050406030204" pitchFamily="18" charset="0"/>
                      </a:rPr>
                      <m:t>𝑌</m:t>
                    </m:r>
                  </m:oMath>
                </a14:m>
                <a:r>
                  <a:rPr lang="en-US" b="0" dirty="0"/>
                  <a:t> to be: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r>
                  <a:rPr lang="en-US" b="0" dirty="0"/>
                  <a:t>. </a:t>
                </a:r>
                <a:br>
                  <a:rPr lang="en-US" b="0" dirty="0"/>
                </a:br>
                <a:r>
                  <a:rPr lang="en-US" b="0" dirty="0"/>
                  <a:t>This is a </a:t>
                </a:r>
                <a:r>
                  <a:rPr lang="en-US" b="1" dirty="0"/>
                  <a:t>definition</a:t>
                </a:r>
                <a:r>
                  <a:rPr lang="en-US" b="0" dirty="0"/>
                  <a:t>, based on how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b="0" dirty="0"/>
                  <a:t> should relate to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b="0" dirty="0"/>
                  <a:t>.</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545" t="-1887" r="-980" b="-3270"/>
                </a:stretch>
              </a:blipFill>
            </p:spPr>
            <p:txBody>
              <a:bodyPr/>
              <a:lstStyle/>
              <a:p>
                <a:r>
                  <a:rPr lang="en-US">
                    <a:noFill/>
                  </a:rPr>
                  <a:t> </a:t>
                </a:r>
              </a:p>
            </p:txBody>
          </p:sp>
        </mc:Fallback>
      </mc:AlternateContent>
    </p:spTree>
    <p:extLst>
      <p:ext uri="{BB962C8B-B14F-4D97-AF65-F5344CB8AC3E}">
        <p14:creationId xmlns:p14="http://schemas.microsoft.com/office/powerpoint/2010/main" val="39509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r>
                  <a:rPr lang="en-US" dirty="0"/>
                  <a:t>? It’s an indicator with parameter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oMath>
                </a14:m>
                <a:endParaRPr lang="en-US" dirty="0"/>
              </a:p>
              <a:p>
                <a:r>
                  <a:rPr lang="en-US" dirty="0"/>
                  <a:t>So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=4</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=4</m:t>
                    </m:r>
                    <m:r>
                      <a:rPr lang="en-US" b="0" i="1" smtClean="0">
                        <a:latin typeface="Cambria Math" panose="02040503050406030204" pitchFamily="18" charset="0"/>
                      </a:rPr>
                      <m:t>𝑛</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=4</m:t>
                    </m:r>
                    <m:r>
                      <a:rPr lang="en-US" b="0" i="1" smtClean="0">
                        <a:latin typeface="Cambria Math" panose="02040503050406030204" pitchFamily="18" charset="0"/>
                      </a:rPr>
                      <m:t>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𝑛</m:t>
                        </m:r>
                      </m:num>
                      <m:den>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r>
                  <a:rPr lang="en-US" dirty="0"/>
                  <a:t>The variance is 4 times as much as it would have been for a non-anonymous poll.</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653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2319-4385-4590-BE97-6BF894658E13}"/>
              </a:ext>
            </a:extLst>
          </p:cNvPr>
          <p:cNvSpPr>
            <a:spLocks noGrp="1"/>
          </p:cNvSpPr>
          <p:nvPr>
            <p:ph type="title"/>
          </p:nvPr>
        </p:nvSpPr>
        <p:spPr/>
        <p:txBody>
          <a:bodyPr/>
          <a:lstStyle/>
          <a:p>
            <a:r>
              <a:rPr lang="en-US" dirty="0"/>
              <a:t>Can we use Chernoff?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E4E0DF-D7E5-4E2B-B1D6-8E6B574F2476}"/>
                  </a:ext>
                </a:extLst>
              </p:cNvPr>
              <p:cNvSpPr>
                <a:spLocks noGrp="1"/>
              </p:cNvSpPr>
              <p:nvPr>
                <p:ph idx="1"/>
              </p:nvPr>
            </p:nvSpPr>
            <p:spPr>
              <a:xfrm>
                <a:off x="575240" y="5087815"/>
                <a:ext cx="11187258" cy="1221546"/>
              </a:xfrm>
            </p:spPr>
            <p:txBody>
              <a:bodyPr/>
              <a:lstStyle/>
              <a:p>
                <a:r>
                  <a:rPr lang="en-US" dirty="0"/>
                  <a:t>What happens with </a:t>
                </a:r>
                <a14:m>
                  <m:oMath xmlns:m="http://schemas.openxmlformats.org/officeDocument/2006/math">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b="0" i="1" smtClean="0">
                        <a:latin typeface="Cambria Math" panose="02040503050406030204" pitchFamily="18" charset="0"/>
                      </a:rPr>
                      <m:t>1000</m:t>
                    </m:r>
                  </m:oMath>
                </a14:m>
                <a:r>
                  <a:rPr lang="en-US" dirty="0"/>
                  <a:t> people?</a:t>
                </a:r>
              </a:p>
              <a:p>
                <a:r>
                  <a:rPr lang="en-US" dirty="0"/>
                  <a:t>What range will we be within at least </a:t>
                </a:r>
                <a14:m>
                  <m:oMath xmlns:m="http://schemas.openxmlformats.org/officeDocument/2006/math">
                    <m:r>
                      <a:rPr lang="en-US" b="0" i="1" smtClean="0">
                        <a:latin typeface="Cambria Math" panose="02040503050406030204" pitchFamily="18" charset="0"/>
                      </a:rPr>
                      <m:t>95%</m:t>
                    </m:r>
                  </m:oMath>
                </a14:m>
                <a:r>
                  <a:rPr lang="en-US" dirty="0"/>
                  <a:t> of the time?</a:t>
                </a:r>
              </a:p>
            </p:txBody>
          </p:sp>
        </mc:Choice>
        <mc:Fallback xmlns="">
          <p:sp>
            <p:nvSpPr>
              <p:cNvPr id="3" name="Content Placeholder 2">
                <a:extLst>
                  <a:ext uri="{FF2B5EF4-FFF2-40B4-BE49-F238E27FC236}">
                    <a16:creationId xmlns:a16="http://schemas.microsoft.com/office/drawing/2014/main" id="{B5E4E0DF-D7E5-4E2B-B1D6-8E6B574F2476}"/>
                  </a:ext>
                </a:extLst>
              </p:cNvPr>
              <p:cNvSpPr>
                <a:spLocks noGrp="1" noRot="1" noChangeAspect="1" noMove="1" noResize="1" noEditPoints="1" noAdjustHandles="1" noChangeArrowheads="1" noChangeShapeType="1" noTextEdit="1"/>
              </p:cNvSpPr>
              <p:nvPr>
                <p:ph idx="1"/>
              </p:nvPr>
            </p:nvSpPr>
            <p:spPr>
              <a:xfrm>
                <a:off x="575240" y="5087815"/>
                <a:ext cx="11187258" cy="1221546"/>
              </a:xfrm>
              <a:blipFill>
                <a:blip r:embed="rId2"/>
                <a:stretch>
                  <a:fillRect l="-654" t="-9000"/>
                </a:stretch>
              </a:blipFill>
            </p:spPr>
            <p:txBody>
              <a:bodyPr/>
              <a:lstStyle/>
              <a:p>
                <a:r>
                  <a:rPr lang="en-US">
                    <a:noFill/>
                  </a:rPr>
                  <a:t> </a:t>
                </a:r>
              </a:p>
            </p:txBody>
          </p:sp>
        </mc:Fallback>
      </mc:AlternateContent>
      <p:grpSp>
        <p:nvGrpSpPr>
          <p:cNvPr id="4" name="Group 3" descr="Chernoff bound definition box">
            <a:extLst>
              <a:ext uri="{FF2B5EF4-FFF2-40B4-BE49-F238E27FC236}">
                <a16:creationId xmlns:a16="http://schemas.microsoft.com/office/drawing/2014/main" id="{2667444A-B1CC-49BC-9266-236ED0EA3266}"/>
              </a:ext>
            </a:extLst>
          </p:cNvPr>
          <p:cNvGrpSpPr/>
          <p:nvPr/>
        </p:nvGrpSpPr>
        <p:grpSpPr>
          <a:xfrm>
            <a:off x="575239" y="1409995"/>
            <a:ext cx="11339157" cy="3545767"/>
            <a:chOff x="708005" y="3429000"/>
            <a:chExt cx="6589148"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00DCB8D-9F2F-455D-8081-8EE96CEF8A13}"/>
                    </a:ext>
                  </a:extLst>
                </p:cNvPr>
                <p:cNvSpPr/>
                <p:nvPr/>
              </p:nvSpPr>
              <p:spPr>
                <a:xfrm>
                  <a:off x="708005" y="3429000"/>
                  <a:ext cx="6589148"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300DCB8D-9F2F-455D-8081-8EE96CEF8A13}"/>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EB44ED-05E8-47F2-B04E-36EBD7CECCC1}"/>
                </a:ext>
              </a:extLst>
            </p:cNvPr>
            <p:cNvSpPr/>
            <p:nvPr/>
          </p:nvSpPr>
          <p:spPr>
            <a:xfrm>
              <a:off x="708005" y="3429001"/>
              <a:ext cx="6589148" cy="547235"/>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415978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08EE-30EB-4F24-9DD6-82AA9901A7F0}"/>
              </a:ext>
            </a:extLst>
          </p:cNvPr>
          <p:cNvSpPr>
            <a:spLocks noGrp="1"/>
          </p:cNvSpPr>
          <p:nvPr>
            <p:ph type="title"/>
          </p:nvPr>
        </p:nvSpPr>
        <p:spPr/>
        <p:txBody>
          <a:bodyPr/>
          <a:lstStyle/>
          <a:p>
            <a:r>
              <a:rPr lang="en-US" dirty="0"/>
              <a:t>A different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EC96E-FFCE-4D08-8124-7530E8A06478}"/>
                  </a:ext>
                </a:extLst>
              </p:cNvPr>
              <p:cNvSpPr>
                <a:spLocks noGrp="1"/>
              </p:cNvSpPr>
              <p:nvPr>
                <p:ph idx="1"/>
              </p:nvPr>
            </p:nvSpPr>
            <p:spPr/>
            <p:txBody>
              <a:bodyPr/>
              <a:lstStyle/>
              <a:p>
                <a:r>
                  <a:rPr lang="en-US" dirty="0"/>
                  <a:t>If we try to use Chernoff, we’ll hit a frustrating block.</a:t>
                </a:r>
              </a:p>
              <a:p>
                <a:r>
                  <a:rPr lang="en-US" dirty="0"/>
                  <a:t>Since </a:t>
                </a:r>
                <a14:m>
                  <m:oMath xmlns:m="http://schemas.openxmlformats.org/officeDocument/2006/math">
                    <m:r>
                      <a:rPr lang="en-US" b="0" i="1" smtClean="0">
                        <a:latin typeface="Cambria Math" panose="02040503050406030204" pitchFamily="18" charset="0"/>
                      </a:rPr>
                      <m:t>𝜇</m:t>
                    </m:r>
                  </m:oMath>
                </a14:m>
                <a:r>
                  <a:rPr lang="en-US" dirty="0"/>
                  <a:t> depends on </a:t>
                </a:r>
                <a14:m>
                  <m:oMath xmlns:m="http://schemas.openxmlformats.org/officeDocument/2006/math">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𝑝</m:t>
                    </m:r>
                  </m:oMath>
                </a14:m>
                <a:r>
                  <a:rPr lang="en-US" dirty="0"/>
                  <a:t> appears in the formula for </a:t>
                </a:r>
                <a14:m>
                  <m:oMath xmlns:m="http://schemas.openxmlformats.org/officeDocument/2006/math">
                    <m:r>
                      <a:rPr lang="en-US" b="0" i="1" smtClean="0">
                        <a:latin typeface="Cambria Math" panose="02040503050406030204" pitchFamily="18" charset="0"/>
                      </a:rPr>
                      <m:t>𝛿</m:t>
                    </m:r>
                  </m:oMath>
                </a14:m>
                <a:r>
                  <a:rPr lang="en-US" dirty="0"/>
                  <a:t>. And we wouldn’t get an absolute guarantee unless we could plug in a </a:t>
                </a:r>
                <a14:m>
                  <m:oMath xmlns:m="http://schemas.openxmlformats.org/officeDocument/2006/math">
                    <m:r>
                      <a:rPr lang="en-US" b="0" i="1" smtClean="0">
                        <a:latin typeface="Cambria Math" panose="02040503050406030204" pitchFamily="18" charset="0"/>
                      </a:rPr>
                      <m:t>𝑝</m:t>
                    </m:r>
                  </m:oMath>
                </a14:m>
                <a:r>
                  <a:rPr lang="en-US" dirty="0"/>
                  <a:t>.</a:t>
                </a:r>
              </a:p>
              <a:p>
                <a:r>
                  <a:rPr lang="en-US" dirty="0"/>
                  <a:t>And it’ll turn out that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so we don’t say anything then.</a:t>
                </a:r>
              </a:p>
              <a:p>
                <a:endParaRPr lang="en-US" dirty="0"/>
              </a:p>
              <a:p>
                <a:r>
                  <a:rPr lang="en-US" dirty="0"/>
                  <a:t>Luckily, there’s always another bound…</a:t>
                </a:r>
              </a:p>
            </p:txBody>
          </p:sp>
        </mc:Choice>
        <mc:Fallback xmlns="">
          <p:sp>
            <p:nvSpPr>
              <p:cNvPr id="3" name="Content Placeholder 2">
                <a:extLst>
                  <a:ext uri="{FF2B5EF4-FFF2-40B4-BE49-F238E27FC236}">
                    <a16:creationId xmlns:a16="http://schemas.microsoft.com/office/drawing/2014/main" id="{E37EC96E-FFCE-4D08-8124-7530E8A0647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1085032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C60A550-512C-478F-86CF-054D902232E5}"/>
                  </a:ext>
                </a:extLst>
              </p:cNvPr>
              <p:cNvSpPr>
                <a:spLocks noGrp="1"/>
              </p:cNvSpPr>
              <p:nvPr>
                <p:ph type="title"/>
              </p:nvPr>
            </p:nvSpPr>
            <p:spPr/>
            <p:txBody>
              <a:bodyPr>
                <a:normAutofit/>
              </a:bodyPr>
              <a:lstStyle/>
              <a:p>
                <a:r>
                  <a:rPr lang="en-US" dirty="0">
                    <a:sym typeface="Wingdings" panose="05000000000000000000" pitchFamily="2" charset="2"/>
                  </a:rPr>
                  <a:t> Can’t bound </a:t>
                </a:r>
                <a14:m>
                  <m:oMath xmlns:m="http://schemas.openxmlformats.org/officeDocument/2006/math">
                    <m:r>
                      <a:rPr lang="en-US" b="0" i="1" smtClean="0">
                        <a:latin typeface="Cambria Math" panose="02040503050406030204" pitchFamily="18" charset="0"/>
                        <a:sym typeface="Wingdings" panose="05000000000000000000" pitchFamily="2" charset="2"/>
                      </a:rPr>
                      <m:t>𝛿</m:t>
                    </m:r>
                  </m:oMath>
                </a14:m>
                <a:r>
                  <a:rPr lang="en-US" dirty="0"/>
                  <a:t> without bounding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2" name="Title 1">
                <a:extLst>
                  <a:ext uri="{FF2B5EF4-FFF2-40B4-BE49-F238E27FC236}">
                    <a16:creationId xmlns:a16="http://schemas.microsoft.com/office/drawing/2014/main" id="{7C60A550-512C-478F-86CF-054D902232E5}"/>
                  </a:ext>
                </a:extLst>
              </p:cNvPr>
              <p:cNvSpPr>
                <a:spLocks noGrp="1" noRot="1" noChangeAspect="1" noMove="1" noResize="1" noEditPoints="1" noAdjustHandles="1" noChangeArrowheads="1" noChangeShapeType="1" noTextEdit="1"/>
              </p:cNvSpPr>
              <p:nvPr>
                <p:ph type="title"/>
              </p:nvPr>
            </p:nvSpPr>
            <p:spPr>
              <a:blipFill>
                <a:blip r:embed="rId2"/>
                <a:stretch>
                  <a:fillRect l="-2179" t="-7186"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40D577-CFBE-4D42-9176-72FBD18CAAFF}"/>
                  </a:ext>
                </a:extLst>
              </p:cNvPr>
              <p:cNvSpPr>
                <a:spLocks noGrp="1"/>
              </p:cNvSpPr>
              <p:nvPr>
                <p:ph idx="1"/>
              </p:nvPr>
            </p:nvSpPr>
            <p:spPr/>
            <p:txBody>
              <a:bodyPr/>
              <a:lstStyle/>
              <a:p>
                <a:r>
                  <a:rPr lang="en-US" b="0" dirty="0">
                    <a:latin typeface="Cambria Math" panose="02040503050406030204" pitchFamily="18" charset="0"/>
                  </a:rPr>
                  <a:t>The right tail is the looser bound, so ensuring the right tail is less than </a:t>
                </a:r>
                <a14:m>
                  <m:oMath xmlns:m="http://schemas.openxmlformats.org/officeDocument/2006/math">
                    <m:r>
                      <a:rPr lang="en-US" b="0" i="1" smtClean="0">
                        <a:latin typeface="Cambria Math" panose="02040503050406030204" pitchFamily="18" charset="0"/>
                      </a:rPr>
                      <m:t>2.5</m:t>
                    </m:r>
                  </m:oMath>
                </a14:m>
                <a:r>
                  <a:rPr lang="en-US" b="0" dirty="0">
                    <a:latin typeface="Cambria Math" panose="02040503050406030204" pitchFamily="18" charset="0"/>
                  </a:rPr>
                  <a:t>% gives us the needed guarantee.</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𝜇</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𝜇</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≤.025</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.025</m:t>
                                </m:r>
                              </m:e>
                            </m:d>
                          </m:e>
                        </m:func>
                      </m:num>
                      <m:den>
                        <m:r>
                          <a:rPr lang="en-US" b="0" i="1" smtClean="0">
                            <a:latin typeface="Cambria Math" panose="02040503050406030204" pitchFamily="18" charset="0"/>
                          </a:rPr>
                          <m:t>1000</m:t>
                        </m:r>
                        <m:r>
                          <a:rPr lang="en-US" b="0" i="1" smtClean="0">
                            <a:latin typeface="Cambria Math" panose="02040503050406030204" pitchFamily="18" charset="0"/>
                          </a:rPr>
                          <m:t>𝑝</m:t>
                        </m:r>
                      </m:den>
                    </m:f>
                  </m:oMath>
                </a14:m>
                <a:endParaRPr lang="en-US" dirty="0"/>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num>
                          <m:den>
                            <m:r>
                              <a:rPr lang="en-US" b="0" i="1" smtClean="0">
                                <a:latin typeface="Cambria Math" panose="02040503050406030204" pitchFamily="18" charset="0"/>
                              </a:rPr>
                              <m:t>1000</m:t>
                            </m:r>
                            <m:r>
                              <a:rPr lang="en-US" b="0" i="1" smtClean="0">
                                <a:latin typeface="Cambria Math" panose="02040503050406030204" pitchFamily="18" charset="0"/>
                              </a:rPr>
                              <m:t>𝑝</m:t>
                            </m:r>
                          </m:den>
                        </m:f>
                      </m:e>
                    </m:rad>
                  </m:oMath>
                </a14:m>
                <a:endParaRPr lang="en-US" dirty="0"/>
              </a:p>
              <a:p>
                <a:r>
                  <a:rPr lang="en-US" dirty="0"/>
                  <a:t>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 we’re not actually making a claim anymore.</a:t>
                </a:r>
              </a:p>
            </p:txBody>
          </p:sp>
        </mc:Choice>
        <mc:Fallback xmlns="">
          <p:sp>
            <p:nvSpPr>
              <p:cNvPr id="3" name="Content Placeholder 2">
                <a:extLst>
                  <a:ext uri="{FF2B5EF4-FFF2-40B4-BE49-F238E27FC236}">
                    <a16:creationId xmlns:a16="http://schemas.microsoft.com/office/drawing/2014/main" id="{4B40D577-CFBE-4D42-9176-72FBD18CAAFF}"/>
                  </a:ext>
                </a:extLst>
              </p:cNvPr>
              <p:cNvSpPr>
                <a:spLocks noGrp="1" noRot="1" noChangeAspect="1" noMove="1" noResize="1" noEditPoints="1" noAdjustHandles="1" noChangeArrowheads="1" noChangeShapeType="1" noTextEdit="1"/>
              </p:cNvSpPr>
              <p:nvPr>
                <p:ph idx="1"/>
              </p:nvPr>
            </p:nvSpPr>
            <p:spPr>
              <a:blipFill>
                <a:blip r:embed="rId3"/>
                <a:stretch>
                  <a:fillRect l="-708" t="-2138" b="-2642"/>
                </a:stretch>
              </a:blipFill>
            </p:spPr>
            <p:txBody>
              <a:bodyPr/>
              <a:lstStyle/>
              <a:p>
                <a:r>
                  <a:rPr lang="en-US">
                    <a:noFill/>
                  </a:rPr>
                  <a:t> </a:t>
                </a:r>
              </a:p>
            </p:txBody>
          </p:sp>
        </mc:Fallback>
      </mc:AlternateContent>
    </p:spTree>
    <p:extLst>
      <p:ext uri="{BB962C8B-B14F-4D97-AF65-F5344CB8AC3E}">
        <p14:creationId xmlns:p14="http://schemas.microsoft.com/office/powerpoint/2010/main" val="421015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Why?</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t="-9424"/>
                </a:stretch>
              </a:blipFill>
            </p:spPr>
            <p:txBody>
              <a:bodyPr/>
              <a:lstStyle/>
              <a:p>
                <a:r>
                  <a:rPr lang="en-US">
                    <a:noFill/>
                  </a:rPr>
                  <a:t> </a:t>
                </a:r>
              </a:p>
            </p:txBody>
          </p:sp>
        </mc:Fallback>
      </mc:AlternateContent>
      <p:grpSp>
        <p:nvGrpSpPr>
          <p:cNvPr id="4" name="Group 3" descr="Hoeffding's inequality definition box">
            <a:extLst>
              <a:ext uri="{FF2B5EF4-FFF2-40B4-BE49-F238E27FC236}">
                <a16:creationId xmlns:a16="http://schemas.microsoft.com/office/drawing/2014/main" id="{F17DB420-0FD3-4873-ACC0-00C54B14EB50}"/>
              </a:ext>
            </a:extLst>
          </p:cNvPr>
          <p:cNvGrpSpPr/>
          <p:nvPr/>
        </p:nvGrpSpPr>
        <p:grpSpPr>
          <a:xfrm>
            <a:off x="575239" y="1409995"/>
            <a:ext cx="11339157" cy="3545767"/>
            <a:chOff x="708005" y="3429000"/>
            <a:chExt cx="6589148"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5DAF5E9-D951-47E8-89CD-73BB1AC63649}"/>
                    </a:ext>
                  </a:extLst>
                </p:cNvPr>
                <p:cNvSpPr/>
                <p:nvPr/>
              </p:nvSpPr>
              <p:spPr>
                <a:xfrm>
                  <a:off x="708005" y="3429000"/>
                  <a:ext cx="6589148"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45DAF5E9-D951-47E8-89CD-73BB1AC63649}"/>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833F463-9019-40B7-B611-7F3E388078B4}"/>
                </a:ext>
              </a:extLst>
            </p:cNvPr>
            <p:cNvSpPr/>
            <p:nvPr/>
          </p:nvSpPr>
          <p:spPr>
            <a:xfrm>
              <a:off x="708005" y="3429000"/>
              <a:ext cx="6589148" cy="547235"/>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grpSp>
    </p:spTree>
    <p:extLst>
      <p:ext uri="{BB962C8B-B14F-4D97-AF65-F5344CB8AC3E}">
        <p14:creationId xmlns:p14="http://schemas.microsoft.com/office/powerpoint/2010/main" val="366380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DCA2F64-5432-4F2B-828B-026954D644D2}"/>
                  </a:ext>
                </a:extLst>
              </p:cNvPr>
              <p:cNvSpPr>
                <a:spLocks noGrp="1"/>
              </p:cNvSpPr>
              <p:nvPr>
                <p:ph type="title"/>
              </p:nvPr>
            </p:nvSpPr>
            <p:spPr/>
            <p:txBody>
              <a:bodyPr>
                <a:normAutofit/>
              </a:bodyPr>
              <a:lstStyle/>
              <a:p>
                <a14:m>
                  <m:oMath xmlns:m="http://schemas.openxmlformats.org/officeDocument/2006/math">
                    <m:r>
                      <a:rPr lang="en-US" i="1" smtClean="0">
                        <a:latin typeface="Cambria Math" panose="02040503050406030204" pitchFamily="18" charset="0"/>
                      </a:rPr>
                      <m:t>𝑌</m:t>
                    </m:r>
                    <m:r>
                      <a:rPr lang="en-US" i="1"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oMath>
                </a14:m>
                <a:r>
                  <a:rPr lang="en-US" dirty="0"/>
                  <a:t> 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endParaRPr lang="en-US" dirty="0"/>
              </a:p>
            </p:txBody>
          </p:sp>
        </mc:Choice>
        <mc:Fallback xmlns="">
          <p:sp>
            <p:nvSpPr>
              <p:cNvPr id="2" name="Title 1">
                <a:extLst>
                  <a:ext uri="{FF2B5EF4-FFF2-40B4-BE49-F238E27FC236}">
                    <a16:creationId xmlns:a16="http://schemas.microsoft.com/office/drawing/2014/main" id="{4DCA2F64-5432-4F2B-828B-026954D644D2}"/>
                  </a:ext>
                </a:extLst>
              </p:cNvPr>
              <p:cNvSpPr>
                <a:spLocks noGrp="1" noRot="1" noChangeAspect="1" noMove="1" noResize="1" noEditPoints="1" noAdjustHandles="1" noChangeArrowheads="1" noChangeShapeType="1" noTextEdit="1"/>
              </p:cNvSpPr>
              <p:nvPr>
                <p:ph type="title"/>
              </p:nvPr>
            </p:nvSpPr>
            <p:spPr>
              <a:blipFill>
                <a:blip r:embed="rId2"/>
                <a:stretch>
                  <a:fillRect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60D97E-4EEA-48C5-B30A-5DA2552A6ED9}"/>
                  </a:ext>
                </a:extLst>
              </p:cNvPr>
              <p:cNvSpPr>
                <a:spLocks noGrp="1"/>
              </p:cNvSpPr>
              <p:nvPr>
                <p:ph idx="1"/>
              </p:nvPr>
            </p:nvSpPr>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oMath>
                </a14:m>
                <a:endParaRPr lang="en-US" b="0"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 </m:t>
                    </m:r>
                  </m:oMath>
                </a14:m>
                <a:endParaRPr lang="en-US" dirty="0"/>
              </a:p>
              <a:p>
                <a:endParaRPr lang="en-US" dirty="0"/>
              </a:p>
              <a:p>
                <a:r>
                  <a:rPr lang="en-US" dirty="0"/>
                  <a:t>So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a:t>
                </a:r>
                <a:r>
                  <a:rPr lang="en-US" dirty="0" err="1"/>
                  <a:t>iff</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a:t>
                </a:r>
              </a:p>
            </p:txBody>
          </p:sp>
        </mc:Choice>
        <mc:Fallback xmlns="">
          <p:sp>
            <p:nvSpPr>
              <p:cNvPr id="3" name="Content Placeholder 2">
                <a:extLst>
                  <a:ext uri="{FF2B5EF4-FFF2-40B4-BE49-F238E27FC236}">
                    <a16:creationId xmlns:a16="http://schemas.microsoft.com/office/drawing/2014/main" id="{7760D97E-4EEA-48C5-B30A-5DA2552A6ED9}"/>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0477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a:t>Use </a:t>
            </a:r>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n=1000 with probability at least </a:t>
                </a:r>
                <a14:m>
                  <m:oMath xmlns:m="http://schemas.openxmlformats.org/officeDocument/2006/math">
                    <m:r>
                      <a:rPr lang="en-US" b="0" i="1" smtClean="0">
                        <a:latin typeface="Cambria Math" panose="02040503050406030204" pitchFamily="18" charset="0"/>
                      </a:rPr>
                      <m:t>.95</m:t>
                    </m:r>
                  </m:oMath>
                </a14:m>
                <a:r>
                  <a:rPr lang="en-US" b="0" i="1"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25" t="-9424" b="-36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401776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2730-A9B6-4C33-8EE3-D7B3A8C0972B}"/>
              </a:ext>
            </a:extLst>
          </p:cNvPr>
          <p:cNvSpPr>
            <a:spLocks noGrp="1"/>
          </p:cNvSpPr>
          <p:nvPr>
            <p:ph type="title"/>
          </p:nvPr>
        </p:nvSpPr>
        <p:spPr/>
        <p:txBody>
          <a:bodyPr/>
          <a:lstStyle/>
          <a:p>
            <a:r>
              <a:rPr lang="en-US" dirty="0"/>
              <a:t>Margin of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A0549-FDDB-427B-B35B-F17321DD519A}"/>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cs typeface="Segoe UI Semibold" panose="020B0702040204020203" pitchFamily="34" charset="0"/>
                      </a:rPr>
                      <m:t>ℙ</m:t>
                    </m:r>
                    <m:d>
                      <m:dPr>
                        <m:ctrlPr>
                          <a:rPr lang="en-US" b="0" i="1" smtClean="0">
                            <a:latin typeface="Cambria Math" panose="02040503050406030204" pitchFamily="18" charset="0"/>
                            <a:cs typeface="Segoe UI Semibold" panose="020B0702040204020203" pitchFamily="34" charset="0"/>
                          </a:rPr>
                        </m:ctrlPr>
                      </m:dPr>
                      <m:e>
                        <m:d>
                          <m:dPr>
                            <m:begChr m:val="|"/>
                            <m:endChr m:val="|"/>
                            <m:ctrlPr>
                              <a:rPr lang="en-US" b="0" i="1" smtClean="0">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r>
                          <a:rPr lang="en-US" b="0" i="1" smtClean="0">
                            <a:latin typeface="Cambria Math" panose="02040503050406030204" pitchFamily="18" charset="0"/>
                            <a:cs typeface="Segoe UI Semibold" panose="020B0702040204020203" pitchFamily="34" charset="0"/>
                          </a:rPr>
                          <m:t>/2</m:t>
                        </m:r>
                      </m:e>
                    </m:d>
                    <m:r>
                      <a:rPr lang="en-US" i="1">
                        <a:latin typeface="Cambria Math" panose="02040503050406030204" pitchFamily="18" charset="0"/>
                        <a:cs typeface="Segoe UI Semibold" panose="020B0702040204020203" pitchFamily="34" charset="0"/>
                      </a:rPr>
                      <m:t>≤2</m:t>
                    </m:r>
                    <m:func>
                      <m:funcPr>
                        <m:ctrlPr>
                          <a:rPr lang="en-US" i="1">
                            <a:latin typeface="Cambria Math" panose="02040503050406030204" pitchFamily="18" charset="0"/>
                            <a:cs typeface="Segoe UI Semibold" panose="020B0702040204020203" pitchFamily="34" charset="0"/>
                          </a:rPr>
                        </m:ctrlPr>
                      </m:funcPr>
                      <m:fName>
                        <m:r>
                          <m:rPr>
                            <m:sty m:val="p"/>
                          </m:rPr>
                          <a:rPr lang="en-US">
                            <a:latin typeface="Cambria Math" panose="02040503050406030204" pitchFamily="18" charset="0"/>
                            <a:cs typeface="Segoe UI Semibold" panose="020B0702040204020203" pitchFamily="34" charset="0"/>
                          </a:rPr>
                          <m:t>exp</m:t>
                        </m:r>
                      </m:fName>
                      <m:e>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2</m:t>
                            </m:r>
                            <m:r>
                              <a:rPr lang="en-US" b="0" i="1" smtClean="0">
                                <a:latin typeface="Cambria Math" panose="02040503050406030204" pitchFamily="18" charset="0"/>
                                <a:cs typeface="Segoe UI Semibold" panose="020B0702040204020203" pitchFamily="34" charset="0"/>
                              </a:rPr>
                              <m:t>𝑛</m:t>
                            </m:r>
                            <m:sSup>
                              <m:sSupPr>
                                <m:ctrlPr>
                                  <a:rPr lang="en-US" b="0" i="1" smtClean="0">
                                    <a:latin typeface="Cambria Math" panose="02040503050406030204" pitchFamily="18" charset="0"/>
                                    <a:cs typeface="Segoe UI Semibold" panose="020B0702040204020203" pitchFamily="34" charset="0"/>
                                  </a:rPr>
                                </m:ctrlPr>
                              </m:sSupPr>
                              <m:e>
                                <m:r>
                                  <a:rPr lang="en-US" b="0" i="1" smtClean="0">
                                    <a:latin typeface="Cambria Math" panose="02040503050406030204" pitchFamily="18" charset="0"/>
                                    <a:cs typeface="Segoe UI Semibold" panose="020B0702040204020203" pitchFamily="34" charset="0"/>
                                  </a:rPr>
                                  <m:t>𝑡</m:t>
                                </m:r>
                              </m:e>
                              <m:sup>
                                <m:r>
                                  <a:rPr lang="en-US" b="0" i="1" smtClean="0">
                                    <a:latin typeface="Cambria Math" panose="02040503050406030204" pitchFamily="18" charset="0"/>
                                    <a:cs typeface="Segoe UI Semibold" panose="020B0702040204020203" pitchFamily="34" charset="0"/>
                                  </a:rPr>
                                  <m:t>2</m:t>
                                </m:r>
                              </m:sup>
                            </m:sSup>
                          </m:e>
                        </m:d>
                      </m:e>
                    </m:func>
                    <m:r>
                      <a:rPr lang="en-US" b="0" i="1" smtClean="0">
                        <a:latin typeface="Cambria Math" panose="02040503050406030204" pitchFamily="18" charset="0"/>
                        <a:cs typeface="Segoe UI Semibold" panose="020B0702040204020203" pitchFamily="34" charset="0"/>
                      </a:rPr>
                      <m:t>≤.05</m:t>
                    </m:r>
                  </m:oMath>
                </a14:m>
                <a:endParaRPr lang="en-US" i="1" dirty="0">
                  <a:latin typeface="Segoe UI Semibold" panose="020B0702040204020203" pitchFamily="34" charset="0"/>
                  <a:cs typeface="Segoe UI Semibold" panose="020B0702040204020203" pitchFamily="34" charset="0"/>
                </a:endParaRPr>
              </a:p>
              <a:p>
                <a:r>
                  <a:rPr lang="en-US" dirty="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=1000</m:t>
                    </m:r>
                  </m:oMath>
                </a14:m>
                <a:r>
                  <a:rPr lang="en-US" dirty="0"/>
                  <a:t>, we get:</a:t>
                </a:r>
              </a:p>
              <a:p>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2000</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4</m:t>
                        </m:r>
                      </m:den>
                    </m:f>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.025</m:t>
                            </m:r>
                          </m:e>
                        </m:d>
                      </m:e>
                    </m:func>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≤.086</m:t>
                    </m:r>
                  </m:oMath>
                </a14:m>
                <a:r>
                  <a:rPr lang="en-US" dirty="0"/>
                  <a:t>.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≥.086</m:t>
                        </m:r>
                      </m:e>
                    </m:d>
                    <m:r>
                      <a:rPr lang="en-US" b="0" i="1" smtClean="0">
                        <a:latin typeface="Cambria Math" panose="02040503050406030204" pitchFamily="18" charset="0"/>
                      </a:rPr>
                      <m:t>≤.05</m:t>
                    </m:r>
                  </m:oMath>
                </a14:m>
                <a:endParaRPr lang="en-US" dirty="0"/>
              </a:p>
              <a:p>
                <a:r>
                  <a:rPr lang="en-US" dirty="0"/>
                  <a:t>So our margin of error is about 8.6%.</a:t>
                </a:r>
              </a:p>
              <a:p>
                <a:pPr marL="0" indent="0">
                  <a:buNone/>
                </a:pPr>
                <a:endParaRPr lang="en-US" dirty="0"/>
              </a:p>
              <a:p>
                <a:pPr marL="0" indent="0">
                  <a:buNone/>
                </a:pPr>
                <a:r>
                  <a:rPr lang="en-US" dirty="0"/>
                  <a:t>To get a margin-of-error of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m:t>
                    </m:r>
                  </m:oMath>
                </a14:m>
                <a:r>
                  <a:rPr lang="en-US" dirty="0"/>
                  <a:t> need </a:t>
                </a:r>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endParaRPr lang="en-US"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≥2952</m:t>
                    </m:r>
                  </m:oMath>
                </a14:m>
                <a:endParaRPr lang="en-US" dirty="0"/>
              </a:p>
            </p:txBody>
          </p:sp>
        </mc:Choice>
        <mc:Fallback xmlns="">
          <p:sp>
            <p:nvSpPr>
              <p:cNvPr id="3" name="Content Placeholder 2">
                <a:extLst>
                  <a:ext uri="{FF2B5EF4-FFF2-40B4-BE49-F238E27FC236}">
                    <a16:creationId xmlns:a16="http://schemas.microsoft.com/office/drawing/2014/main" id="{7B6A0549-FDDB-427B-B35B-F17321DD519A}"/>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83756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8D72-8A21-411D-A5E7-81A4B29AC741}"/>
              </a:ext>
            </a:extLst>
          </p:cNvPr>
          <p:cNvSpPr>
            <a:spLocks noGrp="1"/>
          </p:cNvSpPr>
          <p:nvPr>
            <p:ph type="title"/>
          </p:nvPr>
        </p:nvSpPr>
        <p:spPr/>
        <p:txBody>
          <a:bodyPr/>
          <a:lstStyle/>
          <a:p>
            <a:r>
              <a:rPr lang="en-US" dirty="0"/>
              <a:t>How much do we lose?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F39F77-38FA-4898-BC11-32955C4FCC0E}"/>
                  </a:ext>
                </a:extLst>
              </p:cNvPr>
              <p:cNvSpPr>
                <a:spLocks noGrp="1"/>
              </p:cNvSpPr>
              <p:nvPr>
                <p:ph idx="1"/>
              </p:nvPr>
            </p:nvSpPr>
            <p:spPr/>
            <p:txBody>
              <a:bodyPr/>
              <a:lstStyle/>
              <a:p>
                <a:r>
                  <a:rPr lang="en-US" dirty="0"/>
                  <a:t>We lose a factor of two in the length of the margin (equivalently, we’d need to talk to </a:t>
                </a:r>
                <a14:m>
                  <m:oMath xmlns:m="http://schemas.openxmlformats.org/officeDocument/2006/math">
                    <m:r>
                      <a:rPr lang="en-US" b="0" i="1" smtClean="0">
                        <a:latin typeface="Cambria Math" panose="02040503050406030204" pitchFamily="18" charset="0"/>
                      </a:rPr>
                      <m:t>4</m:t>
                    </m:r>
                  </m:oMath>
                </a14:m>
                <a:r>
                  <a:rPr lang="en-US" dirty="0"/>
                  <a:t> times as many people to have the same confidence.</a:t>
                </a:r>
              </a:p>
              <a:p>
                <a:endParaRPr lang="en-US" dirty="0"/>
              </a:p>
              <a:p>
                <a:r>
                  <a:rPr lang="en-US" dirty="0"/>
                  <a:t>You can also control this tradeoff. </a:t>
                </a:r>
              </a:p>
              <a:p>
                <a:r>
                  <a:rPr lang="en-US" dirty="0"/>
                  <a:t>Want more accuracy? Make it roll a die: report 1 if cheated (truth o/w)</a:t>
                </a:r>
              </a:p>
              <a:p>
                <a:r>
                  <a:rPr lang="en-US" dirty="0"/>
                  <a:t>Want more security? Make it Bernoulli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or cheated have the same report (e.g. report “die roll 1 [and didn’t cheat]” or “die roll 2-6 [or did cheat]”</a:t>
                </a:r>
              </a:p>
            </p:txBody>
          </p:sp>
        </mc:Choice>
        <mc:Fallback xmlns="">
          <p:sp>
            <p:nvSpPr>
              <p:cNvPr id="3" name="Content Placeholder 2">
                <a:extLst>
                  <a:ext uri="{FF2B5EF4-FFF2-40B4-BE49-F238E27FC236}">
                    <a16:creationId xmlns:a16="http://schemas.microsoft.com/office/drawing/2014/main" id="{F7F39F77-38FA-4898-BC11-32955C4FCC0E}"/>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51044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5FA5-47CB-4D23-BB75-39DFBCDB8073}"/>
              </a:ext>
            </a:extLst>
          </p:cNvPr>
          <p:cNvSpPr>
            <a:spLocks noGrp="1"/>
          </p:cNvSpPr>
          <p:nvPr>
            <p:ph type="title"/>
          </p:nvPr>
        </p:nvSpPr>
        <p:spPr/>
        <p:txBody>
          <a:bodyPr/>
          <a:lstStyle/>
          <a:p>
            <a:r>
              <a:rPr lang="en-US" dirty="0"/>
              <a:t>But Wait! There’s More</a:t>
            </a:r>
          </a:p>
        </p:txBody>
      </p:sp>
      <p:sp>
        <p:nvSpPr>
          <p:cNvPr id="3" name="Content Placeholder 2">
            <a:extLst>
              <a:ext uri="{FF2B5EF4-FFF2-40B4-BE49-F238E27FC236}">
                <a16:creationId xmlns:a16="http://schemas.microsoft.com/office/drawing/2014/main" id="{0E47B873-0FDD-470D-8B4A-2C0D72DB0319}"/>
              </a:ext>
            </a:extLst>
          </p:cNvPr>
          <p:cNvSpPr>
            <a:spLocks noGrp="1"/>
          </p:cNvSpPr>
          <p:nvPr>
            <p:ph idx="1"/>
          </p:nvPr>
        </p:nvSpPr>
        <p:spPr>
          <a:xfrm>
            <a:off x="575240" y="1463857"/>
            <a:ext cx="11187258" cy="5226192"/>
          </a:xfrm>
        </p:spPr>
        <p:txBody>
          <a:bodyPr>
            <a:normAutofit fontScale="92500" lnSpcReduction="10000"/>
          </a:bodyPr>
          <a:lstStyle/>
          <a:p>
            <a:r>
              <a:rPr lang="en-US" dirty="0"/>
              <a:t>For this class, please limit yourself to:</a:t>
            </a:r>
            <a:br>
              <a:rPr lang="en-US" dirty="0"/>
            </a:br>
            <a:r>
              <a:rPr lang="en-US" dirty="0"/>
              <a:t>Markov, Chebyshev, and Chernoff, as stated in these slides…</a:t>
            </a:r>
          </a:p>
          <a:p>
            <a:r>
              <a:rPr lang="en-US" dirty="0"/>
              <a:t>But for your information. There’s more.</a:t>
            </a:r>
          </a:p>
          <a:p>
            <a:r>
              <a:rPr lang="en-US" dirty="0"/>
              <a:t>Trying to apply Chebyshev, but only want a “one-sided” bound (and tired of losing that almost-factor-of-two)Try </a:t>
            </a:r>
            <a:r>
              <a:rPr lang="en-US" dirty="0">
                <a:hlinkClick r:id="rId2"/>
              </a:rPr>
              <a:t>Cantelli’s Inequality</a:t>
            </a:r>
            <a:endParaRPr lang="en-US" dirty="0"/>
          </a:p>
          <a:p>
            <a:r>
              <a:rPr lang="en-US" dirty="0"/>
              <a:t>In a position to use Chernoff, but want additive distance to the mean instead of multiplicative? </a:t>
            </a:r>
            <a:r>
              <a:rPr lang="en-US" dirty="0">
                <a:hlinkClick r:id="rId3"/>
              </a:rPr>
              <a:t>They got one of those</a:t>
            </a:r>
            <a:r>
              <a:rPr lang="en-US" dirty="0"/>
              <a:t>.</a:t>
            </a:r>
          </a:p>
          <a:p>
            <a:r>
              <a:rPr lang="en-US" dirty="0"/>
              <a:t>Have a sum of independent random variables that aren’t indicators, but are bounded, you better believe </a:t>
            </a:r>
            <a:r>
              <a:rPr lang="en-US" dirty="0">
                <a:hlinkClick r:id="rId4"/>
              </a:rPr>
              <a:t>Wikipedia’s got one</a:t>
            </a:r>
            <a:endParaRPr lang="en-US" dirty="0"/>
          </a:p>
          <a:p>
            <a:r>
              <a:rPr lang="en-US" dirty="0"/>
              <a:t>Have a sum of random </a:t>
            </a:r>
            <a:r>
              <a:rPr lang="en-US" b="1" dirty="0"/>
              <a:t>matrices </a:t>
            </a:r>
            <a:r>
              <a:rPr lang="en-US" dirty="0"/>
              <a:t>instead of a sum of random numbers. Not only is that a thing you can do, but the eigenvalue of the matrix </a:t>
            </a:r>
            <a:r>
              <a:rPr lang="en-US" dirty="0">
                <a:hlinkClick r:id="rId5"/>
              </a:rPr>
              <a:t>concentrates</a:t>
            </a:r>
            <a:endParaRPr lang="en-US" dirty="0"/>
          </a:p>
          <a:p>
            <a:r>
              <a:rPr lang="en-US" dirty="0"/>
              <a:t>There’s </a:t>
            </a:r>
            <a:r>
              <a:rPr lang="en-US" dirty="0">
                <a:hlinkClick r:id="rId6"/>
              </a:rPr>
              <a:t>a whole book</a:t>
            </a:r>
            <a:r>
              <a:rPr lang="en-US" dirty="0"/>
              <a:t> of these!</a:t>
            </a:r>
          </a:p>
        </p:txBody>
      </p:sp>
    </p:spTree>
    <p:extLst>
      <p:ext uri="{BB962C8B-B14F-4D97-AF65-F5344CB8AC3E}">
        <p14:creationId xmlns:p14="http://schemas.microsoft.com/office/powerpoint/2010/main" val="2946491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DC83-5559-415B-F64C-5EFE5394B541}"/>
              </a:ext>
            </a:extLst>
          </p:cNvPr>
          <p:cNvSpPr>
            <a:spLocks noGrp="1"/>
          </p:cNvSpPr>
          <p:nvPr>
            <p:ph type="title"/>
          </p:nvPr>
        </p:nvSpPr>
        <p:spPr/>
        <p:txBody>
          <a:bodyPr/>
          <a:lstStyle/>
          <a:p>
            <a:r>
              <a:rPr lang="en-US" dirty="0"/>
              <a:t>Will people actually admit to anything?</a:t>
            </a:r>
          </a:p>
        </p:txBody>
      </p:sp>
      <p:sp>
        <p:nvSpPr>
          <p:cNvPr id="3" name="Content Placeholder 2">
            <a:extLst>
              <a:ext uri="{FF2B5EF4-FFF2-40B4-BE49-F238E27FC236}">
                <a16:creationId xmlns:a16="http://schemas.microsoft.com/office/drawing/2014/main" id="{66DACD2E-D0B1-535C-8BCB-7B20F2335CAE}"/>
              </a:ext>
            </a:extLst>
          </p:cNvPr>
          <p:cNvSpPr>
            <a:spLocks noGrp="1"/>
          </p:cNvSpPr>
          <p:nvPr>
            <p:ph idx="1"/>
          </p:nvPr>
        </p:nvSpPr>
        <p:spPr/>
        <p:txBody>
          <a:bodyPr/>
          <a:lstStyle/>
          <a:p>
            <a:r>
              <a:rPr lang="en-US" dirty="0"/>
              <a:t>Yes, they actually will.</a:t>
            </a:r>
          </a:p>
          <a:p>
            <a:r>
              <a:rPr lang="en-US" dirty="0">
                <a:hlinkClick r:id="rId3"/>
              </a:rPr>
              <a:t>Ask Me Anything: Assessing Academic Dishonesty</a:t>
            </a:r>
            <a:endParaRPr lang="en-US" dirty="0"/>
          </a:p>
          <a:p>
            <a:r>
              <a:rPr lang="en-US" dirty="0"/>
              <a:t>By Nathan Brunelle and John R. Hott</a:t>
            </a:r>
          </a:p>
          <a:p>
            <a:endParaRPr lang="en-US" dirty="0"/>
          </a:p>
          <a:p>
            <a:r>
              <a:rPr lang="en-US" dirty="0"/>
              <a:t>When Nathan was at University of Virginia, he and a colleague ran this protocol, asking students whether they had cheated in their course.</a:t>
            </a:r>
          </a:p>
          <a:p>
            <a:r>
              <a:rPr lang="en-US" dirty="0"/>
              <a:t>They estimated about 40% of students cheated in one of their courses.</a:t>
            </a:r>
          </a:p>
        </p:txBody>
      </p:sp>
    </p:spTree>
    <p:extLst>
      <p:ext uri="{BB962C8B-B14F-4D97-AF65-F5344CB8AC3E}">
        <p14:creationId xmlns:p14="http://schemas.microsoft.com/office/powerpoint/2010/main" val="2925004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800-56EF-40FB-B92E-7CC7CCA29E15}"/>
              </a:ext>
            </a:extLst>
          </p:cNvPr>
          <p:cNvSpPr>
            <a:spLocks noGrp="1"/>
          </p:cNvSpPr>
          <p:nvPr>
            <p:ph type="title"/>
          </p:nvPr>
        </p:nvSpPr>
        <p:spPr/>
        <p:txBody>
          <a:bodyPr/>
          <a:lstStyle/>
          <a:p>
            <a:r>
              <a:rPr lang="en-US" dirty="0"/>
              <a:t>In The Real World</a:t>
            </a:r>
          </a:p>
        </p:txBody>
      </p:sp>
      <p:sp>
        <p:nvSpPr>
          <p:cNvPr id="3" name="Content Placeholder 2">
            <a:extLst>
              <a:ext uri="{FF2B5EF4-FFF2-40B4-BE49-F238E27FC236}">
                <a16:creationId xmlns:a16="http://schemas.microsoft.com/office/drawing/2014/main" id="{83D0F262-FA45-478C-89CC-775833517DED}"/>
              </a:ext>
            </a:extLst>
          </p:cNvPr>
          <p:cNvSpPr>
            <a:spLocks noGrp="1"/>
          </p:cNvSpPr>
          <p:nvPr>
            <p:ph idx="1"/>
          </p:nvPr>
        </p:nvSpPr>
        <p:spPr/>
        <p:txBody>
          <a:bodyPr/>
          <a:lstStyle/>
          <a:p>
            <a:r>
              <a:rPr lang="en-US" dirty="0"/>
              <a:t>Injecting randomness to preserve privacy is a real thing.</a:t>
            </a:r>
          </a:p>
          <a:p>
            <a:r>
              <a:rPr lang="en-US" dirty="0"/>
              <a:t>Instead of having everyone flip a coin, “random noise” can be inserted after all the data has been collected.</a:t>
            </a:r>
          </a:p>
          <a:p>
            <a:r>
              <a:rPr lang="en-US" b="1" dirty="0"/>
              <a:t>Differential privacy </a:t>
            </a:r>
            <a:r>
              <a:rPr lang="en-US" dirty="0"/>
              <a:t>is being used to protect the 2020 Census data. </a:t>
            </a:r>
          </a:p>
          <a:p>
            <a:r>
              <a:rPr lang="en-US" dirty="0"/>
              <a:t>The overall count of people in each state is exact (well, exactly the data they collected). But the data per block or per city has been randomized to protect against revealing who lives where. 	</a:t>
            </a:r>
          </a:p>
          <a:p>
            <a:r>
              <a:rPr lang="en-US" dirty="0">
                <a:hlinkClick r:id="rId3"/>
              </a:rPr>
              <a:t>This video</a:t>
            </a:r>
            <a:r>
              <a:rPr lang="en-US" dirty="0"/>
              <a:t> nicely explains what’s involved. Notice that the accuracy guarantees come in the same “inside-margin-of-error-with-probability” guarantees we’ve been giving for our randomness (just much stronger).</a:t>
            </a:r>
          </a:p>
        </p:txBody>
      </p:sp>
    </p:spTree>
    <p:extLst>
      <p:ext uri="{BB962C8B-B14F-4D97-AF65-F5344CB8AC3E}">
        <p14:creationId xmlns:p14="http://schemas.microsoft.com/office/powerpoint/2010/main" val="224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20DA-48B8-4097-8194-AB76EA701CDF}"/>
              </a:ext>
            </a:extLst>
          </p:cNvPr>
          <p:cNvSpPr>
            <a:spLocks noGrp="1"/>
          </p:cNvSpPr>
          <p:nvPr>
            <p:ph type="title"/>
          </p:nvPr>
        </p:nvSpPr>
        <p:spPr/>
        <p:txBody>
          <a:bodyPr/>
          <a:lstStyle/>
          <a:p>
            <a:r>
              <a:rPr lang="en-US" dirty="0"/>
              <a:t>More applications?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BEFC4F-1D8A-42F5-85EC-BA1B0C3C5C37}"/>
                  </a:ext>
                </a:extLst>
              </p:cNvPr>
              <p:cNvSpPr>
                <a:spLocks noGrp="1"/>
              </p:cNvSpPr>
              <p:nvPr>
                <p:ph idx="1"/>
              </p:nvPr>
            </p:nvSpPr>
            <p:spPr/>
            <p:txBody>
              <a:bodyPr/>
              <a:lstStyle/>
              <a:p>
                <a:r>
                  <a:rPr lang="en-US" dirty="0"/>
                  <a:t>Concentration inequalities can help you tell the accuracy of predictions you make (or that you learn from data).</a:t>
                </a:r>
              </a:p>
              <a:p>
                <a:endParaRPr lang="en-US" dirty="0"/>
              </a:p>
              <a:p>
                <a:r>
                  <a:rPr lang="en-US" dirty="0"/>
                  <a:t>Next, we’ll see “maximum likelihood estimation”, a method of making predictions from data.</a:t>
                </a:r>
              </a:p>
              <a:p>
                <a:endParaRPr lang="en-US" dirty="0"/>
              </a:p>
              <a:p>
                <a:r>
                  <a:rPr lang="en-US" dirty="0"/>
                  <a:t>Later, we’ll hint at some other ML-related uses of running an experiment, designed such that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some unknown-to-you value that’s too expensive to compute. </a:t>
                </a:r>
              </a:p>
            </p:txBody>
          </p:sp>
        </mc:Choice>
        <mc:Fallback xmlns="">
          <p:sp>
            <p:nvSpPr>
              <p:cNvPr id="3" name="Content Placeholder 2">
                <a:extLst>
                  <a:ext uri="{FF2B5EF4-FFF2-40B4-BE49-F238E27FC236}">
                    <a16:creationId xmlns:a16="http://schemas.microsoft.com/office/drawing/2014/main" id="{2DBEFC4F-1D8A-42F5-85EC-BA1B0C3C5C37}"/>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435503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A2F99D-65BA-05F7-94FF-63DB4E9D3B80}"/>
              </a:ext>
            </a:extLst>
          </p:cNvPr>
          <p:cNvSpPr>
            <a:spLocks noGrp="1"/>
          </p:cNvSpPr>
          <p:nvPr>
            <p:ph type="title"/>
          </p:nvPr>
        </p:nvSpPr>
        <p:spPr/>
        <p:txBody>
          <a:bodyPr/>
          <a:lstStyle/>
          <a:p>
            <a:r>
              <a:rPr lang="en-US" dirty="0"/>
              <a:t>Maximum Likelihood Estimation</a:t>
            </a:r>
          </a:p>
        </p:txBody>
      </p:sp>
      <p:sp>
        <p:nvSpPr>
          <p:cNvPr id="5" name="Text Placeholder 4">
            <a:extLst>
              <a:ext uri="{FF2B5EF4-FFF2-40B4-BE49-F238E27FC236}">
                <a16:creationId xmlns:a16="http://schemas.microsoft.com/office/drawing/2014/main" id="{55AC56F5-642D-0512-ACF6-DC5E3B7ABB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1010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1806-31CA-42CA-9B5F-6D8B340CA1F7}"/>
              </a:ext>
            </a:extLst>
          </p:cNvPr>
          <p:cNvSpPr>
            <a:spLocks noGrp="1"/>
          </p:cNvSpPr>
          <p:nvPr>
            <p:ph type="title"/>
          </p:nvPr>
        </p:nvSpPr>
        <p:spPr/>
        <p:txBody>
          <a:bodyPr/>
          <a:lstStyle/>
          <a:p>
            <a:r>
              <a:rPr lang="en-US" dirty="0"/>
              <a:t>Asking The Opposite Question</a:t>
            </a:r>
          </a:p>
        </p:txBody>
      </p:sp>
      <p:sp>
        <p:nvSpPr>
          <p:cNvPr id="3" name="Content Placeholder 2">
            <a:extLst>
              <a:ext uri="{FF2B5EF4-FFF2-40B4-BE49-F238E27FC236}">
                <a16:creationId xmlns:a16="http://schemas.microsoft.com/office/drawing/2014/main" id="{577CD854-76C6-4428-9962-12E944097C14}"/>
              </a:ext>
            </a:extLst>
          </p:cNvPr>
          <p:cNvSpPr>
            <a:spLocks noGrp="1"/>
          </p:cNvSpPr>
          <p:nvPr>
            <p:ph idx="1"/>
          </p:nvPr>
        </p:nvSpPr>
        <p:spPr/>
        <p:txBody>
          <a:bodyPr/>
          <a:lstStyle/>
          <a:p>
            <a:r>
              <a:rPr lang="en-US" dirty="0"/>
              <a:t>So far:</a:t>
            </a:r>
          </a:p>
          <a:p>
            <a:pPr lvl="1"/>
            <a:r>
              <a:rPr lang="en-US" dirty="0"/>
              <a:t>Given rules for an experiment.</a:t>
            </a:r>
          </a:p>
          <a:p>
            <a:pPr lvl="1"/>
            <a:r>
              <a:rPr lang="en-US" dirty="0"/>
              <a:t>Given the event/outcome we’re interested in.</a:t>
            </a:r>
          </a:p>
          <a:p>
            <a:pPr lvl="1"/>
            <a:r>
              <a:rPr lang="en-US" dirty="0"/>
              <a:t>You calculate/estimate/bound what the probability is.</a:t>
            </a:r>
          </a:p>
          <a:p>
            <a:r>
              <a:rPr lang="en-US" dirty="0"/>
              <a:t>Estimation Problems:</a:t>
            </a:r>
          </a:p>
          <a:p>
            <a:pPr lvl="1"/>
            <a:r>
              <a:rPr lang="en-US" dirty="0"/>
              <a:t>Given </a:t>
            </a:r>
            <a:r>
              <a:rPr lang="en-US" b="1" dirty="0"/>
              <a:t>some </a:t>
            </a:r>
            <a:r>
              <a:rPr lang="en-US" dirty="0"/>
              <a:t>of the rules of the experiment.</a:t>
            </a:r>
          </a:p>
          <a:p>
            <a:pPr lvl="1"/>
            <a:r>
              <a:rPr lang="en-US" dirty="0"/>
              <a:t>Given what happened.</a:t>
            </a:r>
          </a:p>
          <a:p>
            <a:pPr lvl="1"/>
            <a:r>
              <a:rPr lang="en-US" dirty="0"/>
              <a:t>You estimate what the rest of the rules of the experiment were.</a:t>
            </a:r>
          </a:p>
        </p:txBody>
      </p:sp>
    </p:spTree>
    <p:extLst>
      <p:ext uri="{BB962C8B-B14F-4D97-AF65-F5344CB8AC3E}">
        <p14:creationId xmlns:p14="http://schemas.microsoft.com/office/powerpoint/2010/main" val="161121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F417-5657-4E69-892A-7091CDAC688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18091E85-74B2-41A0-A81A-9F8ACA5D256B}"/>
              </a:ext>
            </a:extLst>
          </p:cNvPr>
          <p:cNvSpPr>
            <a:spLocks noGrp="1"/>
          </p:cNvSpPr>
          <p:nvPr>
            <p:ph idx="1"/>
          </p:nvPr>
        </p:nvSpPr>
        <p:spPr/>
        <p:txBody>
          <a:bodyPr/>
          <a:lstStyle/>
          <a:p>
            <a:r>
              <a:rPr lang="en-US" dirty="0"/>
              <a:t>Suppose you flip a coin independently 10 times, and you see</a:t>
            </a:r>
          </a:p>
          <a:p>
            <a:endParaRPr lang="en-US" dirty="0"/>
          </a:p>
          <a:p>
            <a:pPr algn="ctr"/>
            <a:r>
              <a:rPr lang="en-US" dirty="0"/>
              <a:t>HTTTHHTHHH</a:t>
            </a:r>
          </a:p>
          <a:p>
            <a:endParaRPr lang="en-US" dirty="0"/>
          </a:p>
          <a:p>
            <a:r>
              <a:rPr lang="en-US" dirty="0"/>
              <a:t>What is your estimate of the probability the coin comes up heads?</a:t>
            </a:r>
          </a:p>
        </p:txBody>
      </p:sp>
      <p:sp>
        <p:nvSpPr>
          <p:cNvPr id="4" name="TextBox 3">
            <a:extLst>
              <a:ext uri="{FF2B5EF4-FFF2-40B4-BE49-F238E27FC236}">
                <a16:creationId xmlns:a16="http://schemas.microsoft.com/office/drawing/2014/main" id="{ACC2B590-077E-8246-00EC-087895E6CCC1}"/>
              </a:ext>
            </a:extLst>
          </p:cNvPr>
          <p:cNvSpPr txBox="1"/>
          <p:nvPr/>
        </p:nvSpPr>
        <p:spPr>
          <a:xfrm>
            <a:off x="6231836" y="4263887"/>
            <a:ext cx="5277678" cy="2246769"/>
          </a:xfrm>
          <a:prstGeom prst="rect">
            <a:avLst/>
          </a:prstGeom>
          <a:noFill/>
          <a:ln w="28575">
            <a:solidFill>
              <a:schemeClr val="accent3"/>
            </a:solidFill>
          </a:ln>
        </p:spPr>
        <p:txBody>
          <a:bodyPr wrap="square" rtlCol="0">
            <a:spAutoFit/>
          </a:bodyPr>
          <a:lstStyle/>
          <a:p>
            <a:pPr marL="342900" indent="-342900">
              <a:buAutoNum type="alphaUcPeriod"/>
            </a:pPr>
            <a:r>
              <a:rPr lang="en-US" sz="2800" dirty="0"/>
              <a:t>Something less than 0.5</a:t>
            </a:r>
          </a:p>
          <a:p>
            <a:pPr marL="342900" indent="-342900">
              <a:buAutoNum type="alphaUcPeriod"/>
            </a:pPr>
            <a:r>
              <a:rPr lang="en-US" sz="2800" dirty="0"/>
              <a:t>0.5</a:t>
            </a:r>
          </a:p>
          <a:p>
            <a:pPr marL="342900" indent="-342900">
              <a:buAutoNum type="alphaUcPeriod"/>
            </a:pPr>
            <a:r>
              <a:rPr lang="en-US" sz="2800" dirty="0"/>
              <a:t>Something between 0.5 and 0.6</a:t>
            </a:r>
          </a:p>
          <a:p>
            <a:pPr marL="342900" indent="-342900">
              <a:buAutoNum type="alphaUcPeriod"/>
            </a:pPr>
            <a:r>
              <a:rPr lang="en-US" sz="2800" dirty="0"/>
              <a:t>0.6</a:t>
            </a:r>
          </a:p>
          <a:p>
            <a:pPr marL="342900" indent="-342900">
              <a:buAutoNum type="alphaUcPeriod"/>
            </a:pPr>
            <a:r>
              <a:rPr lang="en-US" sz="2800" dirty="0"/>
              <a:t>Something more than 0.6</a:t>
            </a:r>
          </a:p>
        </p:txBody>
      </p:sp>
    </p:spTree>
    <p:extLst>
      <p:ext uri="{BB962C8B-B14F-4D97-AF65-F5344CB8AC3E}">
        <p14:creationId xmlns:p14="http://schemas.microsoft.com/office/powerpoint/2010/main" val="214458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51A6-A407-4E66-9727-ADDC85266F20}"/>
              </a:ext>
            </a:extLst>
          </p:cNvPr>
          <p:cNvSpPr>
            <a:spLocks noGrp="1"/>
          </p:cNvSpPr>
          <p:nvPr>
            <p:ph type="title"/>
          </p:nvPr>
        </p:nvSpPr>
        <p:spPr/>
        <p:txBody>
          <a:bodyPr/>
          <a:lstStyle/>
          <a:p>
            <a:r>
              <a:rPr lang="en-US" dirty="0"/>
              <a:t>Maximum Likelihood Estimation (idea)</a:t>
            </a:r>
          </a:p>
        </p:txBody>
      </p:sp>
      <p:sp>
        <p:nvSpPr>
          <p:cNvPr id="3" name="Content Placeholder 2">
            <a:extLst>
              <a:ext uri="{FF2B5EF4-FFF2-40B4-BE49-F238E27FC236}">
                <a16:creationId xmlns:a16="http://schemas.microsoft.com/office/drawing/2014/main" id="{1F8735CD-07E0-4989-B7BF-EA00578B4BC5}"/>
              </a:ext>
            </a:extLst>
          </p:cNvPr>
          <p:cNvSpPr>
            <a:spLocks noGrp="1"/>
          </p:cNvSpPr>
          <p:nvPr>
            <p:ph idx="1"/>
          </p:nvPr>
        </p:nvSpPr>
        <p:spPr/>
        <p:txBody>
          <a:bodyPr/>
          <a:lstStyle/>
          <a:p>
            <a:r>
              <a:rPr lang="en-US" dirty="0"/>
              <a:t>Idea: we got the results we got. </a:t>
            </a:r>
          </a:p>
          <a:p>
            <a:r>
              <a:rPr lang="en-US" dirty="0"/>
              <a:t>High probability events happen more often than low probability events.</a:t>
            </a:r>
          </a:p>
          <a:p>
            <a:r>
              <a:rPr lang="en-US" dirty="0"/>
              <a:t>So, guess the rules that maximize the probability of the events we saw (relative to other choices of the rules).</a:t>
            </a:r>
          </a:p>
          <a:p>
            <a:endParaRPr lang="en-US" dirty="0"/>
          </a:p>
          <a:p>
            <a:r>
              <a:rPr lang="en-US" dirty="0"/>
              <a:t>Since that event happened, might as well guess the set of rules for which that event was a ‘high probability event’.</a:t>
            </a:r>
          </a:p>
        </p:txBody>
      </p:sp>
    </p:spTree>
    <p:extLst>
      <p:ext uri="{BB962C8B-B14F-4D97-AF65-F5344CB8AC3E}">
        <p14:creationId xmlns:p14="http://schemas.microsoft.com/office/powerpoint/2010/main" val="2331094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C842-0200-4422-8415-DDFB77B43E6C}"/>
              </a:ext>
            </a:extLst>
          </p:cNvPr>
          <p:cNvSpPr>
            <a:spLocks noGrp="1"/>
          </p:cNvSpPr>
          <p:nvPr>
            <p:ph type="title"/>
          </p:nvPr>
        </p:nvSpPr>
        <p:spPr/>
        <p:txBody>
          <a:bodyPr>
            <a:normAutofit fontScale="90000"/>
          </a:bodyPr>
          <a:lstStyle/>
          <a:p>
            <a:r>
              <a:rPr lang="en-US" dirty="0"/>
              <a:t>Maximum Likelihood Estimation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E65B05-2984-427D-8147-4978711070C7}"/>
                  </a:ext>
                </a:extLst>
              </p:cNvPr>
              <p:cNvSpPr>
                <a:spLocks noGrp="1"/>
              </p:cNvSpPr>
              <p:nvPr>
                <p:ph idx="1"/>
              </p:nvPr>
            </p:nvSpPr>
            <p:spPr>
              <a:xfrm>
                <a:off x="575239" y="1463857"/>
                <a:ext cx="11187259" cy="4845504"/>
              </a:xfrm>
            </p:spPr>
            <p:txBody>
              <a:bodyPr>
                <a:normAutofit lnSpcReduction="10000"/>
              </a:bodyPr>
              <a:lstStyle/>
              <a:p>
                <a:r>
                  <a:rPr lang="en-US" dirty="0"/>
                  <a:t>Formally, we are trying to estimate a parameter of the experiment (here: the probability of a coin flip being heads). </a:t>
                </a:r>
              </a:p>
              <a:p>
                <a:r>
                  <a:rPr lang="en-US" dirty="0"/>
                  <a:t>The likelihood of an event </a:t>
                </a:r>
                <a14:m>
                  <m:oMath xmlns:m="http://schemas.openxmlformats.org/officeDocument/2006/math">
                    <m:r>
                      <a:rPr lang="en-US" b="0" i="1" smtClean="0">
                        <a:latin typeface="Cambria Math" panose="02040503050406030204" pitchFamily="18" charset="0"/>
                      </a:rPr>
                      <m:t>𝐸</m:t>
                    </m:r>
                  </m:oMath>
                </a14:m>
                <a:r>
                  <a:rPr lang="en-US" dirty="0"/>
                  <a:t> under a parameter </a:t>
                </a:r>
                <a14:m>
                  <m:oMath xmlns:m="http://schemas.openxmlformats.org/officeDocument/2006/math">
                    <m:r>
                      <a:rPr lang="en-US" b="0" i="1" smtClean="0">
                        <a:latin typeface="Cambria Math" panose="02040503050406030204" pitchFamily="18" charset="0"/>
                      </a:rPr>
                      <m:t>𝜃</m:t>
                    </m:r>
                  </m:oMath>
                </a14:m>
                <a:r>
                  <a:rPr lang="en-US" dirty="0"/>
                  <a:t> is </a:t>
                </a:r>
              </a:p>
              <a:p>
                <a14:m>
                  <m:oMath xmlns:m="http://schemas.openxmlformats.org/officeDocument/2006/math">
                    <m:r>
                      <a:rPr lang="en-US" i="1" smtClean="0">
                        <a:latin typeface="Cambria Math" panose="02040503050406030204" pitchFamily="18" charset="0"/>
                      </a:rPr>
                      <m:t>ℒ</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when the experiment is run with </a:t>
                </a:r>
                <a14:m>
                  <m:oMath xmlns:m="http://schemas.openxmlformats.org/officeDocument/2006/math">
                    <m:r>
                      <a:rPr lang="en-US" b="0" i="1" smtClean="0">
                        <a:latin typeface="Cambria Math" panose="02040503050406030204" pitchFamily="18" charset="0"/>
                      </a:rPr>
                      <m:t>𝜃</m:t>
                    </m:r>
                  </m:oMath>
                </a14:m>
                <a:endParaRPr lang="en-US" dirty="0"/>
              </a:p>
              <a:p>
                <a:pPr marL="0" indent="0">
                  <a:buNone/>
                </a:pPr>
                <a:r>
                  <a:rPr lang="en-US" dirty="0"/>
                  <a:t>We’ll use the notation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for probability when run with parameter </a:t>
                </a:r>
                <a14:m>
                  <m:oMath xmlns:m="http://schemas.openxmlformats.org/officeDocument/2006/math">
                    <m:r>
                      <a:rPr lang="en-US" b="0" i="1" smtClean="0">
                        <a:latin typeface="Cambria Math" panose="02040503050406030204" pitchFamily="18" charset="0"/>
                      </a:rPr>
                      <m:t>𝜃</m:t>
                    </m:r>
                  </m:oMath>
                </a14:m>
                <a:r>
                  <a:rPr lang="en-US" dirty="0"/>
                  <a:t> where the semicolon means “extra rules” rather than conditioning</a:t>
                </a:r>
              </a:p>
              <a:p>
                <a:endParaRPr lang="en-US" dirty="0"/>
              </a:p>
              <a:p>
                <a:r>
                  <a:rPr lang="en-US" dirty="0"/>
                  <a:t>We will choose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a:rPr lang="en-US" b="0" i="1" smtClean="0">
                            <a:latin typeface="Cambria Math" panose="02040503050406030204" pitchFamily="18" charset="0"/>
                          </a:rPr>
                          <m:t>𝜃</m:t>
                        </m:r>
                      </m:sub>
                    </m:sSub>
                    <m:r>
                      <a:rPr lang="en-US" b="0" i="0" smtClean="0">
                        <a:latin typeface="Cambria Math" panose="02040503050406030204" pitchFamily="18" charset="0"/>
                      </a:rPr>
                      <m:t>  </m:t>
                    </m:r>
                    <m:r>
                      <a:rPr lang="en-US" b="0" i="1" smtClean="0">
                        <a:latin typeface="Cambria Math" panose="02040503050406030204" pitchFamily="18" charset="0"/>
                      </a:rPr>
                      <m:t>ℒ</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14:m>
                  <m:oMath xmlns:m="http://schemas.openxmlformats.org/officeDocument/2006/math">
                    <m:r>
                      <m:rPr>
                        <m:sty m:val="p"/>
                      </m:rPr>
                      <a:rPr lang="en-US" b="0" i="0" smtClean="0">
                        <a:latin typeface="Cambria Math" panose="02040503050406030204" pitchFamily="18" charset="0"/>
                      </a:rPr>
                      <m:t>argmax</m:t>
                    </m:r>
                    <m:r>
                      <a:rPr lang="en-US" b="0" i="1" smtClean="0">
                        <a:latin typeface="Cambria Math" panose="02040503050406030204" pitchFamily="18" charset="0"/>
                      </a:rPr>
                      <m:t>  </m:t>
                    </m:r>
                  </m:oMath>
                </a14:m>
                <a:r>
                  <a:rPr lang="en-US" dirty="0"/>
                  <a:t>is the argument that produces the maximum so the </a:t>
                </a:r>
                <a14:m>
                  <m:oMath xmlns:m="http://schemas.openxmlformats.org/officeDocument/2006/math">
                    <m:r>
                      <a:rPr lang="en-US" b="0" i="1" smtClean="0">
                        <a:latin typeface="Cambria Math" panose="02040503050406030204" pitchFamily="18" charset="0"/>
                      </a:rPr>
                      <m:t>𝜃</m:t>
                    </m:r>
                  </m:oMath>
                </a14:m>
                <a:r>
                  <a:rPr lang="en-US" dirty="0"/>
                  <a:t> that causes </a:t>
                </a:r>
                <a14:m>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to be maximized.</a:t>
                </a:r>
              </a:p>
            </p:txBody>
          </p:sp>
        </mc:Choice>
        <mc:Fallback xmlns="">
          <p:sp>
            <p:nvSpPr>
              <p:cNvPr id="3" name="Content Placeholder 2">
                <a:extLst>
                  <a:ext uri="{FF2B5EF4-FFF2-40B4-BE49-F238E27FC236}">
                    <a16:creationId xmlns:a16="http://schemas.microsoft.com/office/drawing/2014/main" id="{8AE65B05-2984-427D-8147-4978711070C7}"/>
                  </a:ext>
                </a:extLst>
              </p:cNvPr>
              <p:cNvSpPr>
                <a:spLocks noGrp="1" noRot="1" noChangeAspect="1" noMove="1" noResize="1" noEditPoints="1" noAdjustHandles="1" noChangeArrowheads="1" noChangeShapeType="1" noTextEdit="1"/>
              </p:cNvSpPr>
              <p:nvPr>
                <p:ph idx="1"/>
              </p:nvPr>
            </p:nvSpPr>
            <p:spPr>
              <a:xfrm>
                <a:off x="575239" y="1463857"/>
                <a:ext cx="11187259" cy="4845504"/>
              </a:xfrm>
              <a:blipFill>
                <a:blip r:embed="rId3"/>
                <a:stretch>
                  <a:fillRect l="-1525" t="-3019" r="-1797"/>
                </a:stretch>
              </a:blipFill>
            </p:spPr>
            <p:txBody>
              <a:bodyPr/>
              <a:lstStyle/>
              <a:p>
                <a:r>
                  <a:rPr lang="en-US">
                    <a:noFill/>
                  </a:rPr>
                  <a:t> </a:t>
                </a:r>
              </a:p>
            </p:txBody>
          </p:sp>
        </mc:Fallback>
      </mc:AlternateContent>
    </p:spTree>
    <p:extLst>
      <p:ext uri="{BB962C8B-B14F-4D97-AF65-F5344CB8AC3E}">
        <p14:creationId xmlns:p14="http://schemas.microsoft.com/office/powerpoint/2010/main" val="24583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1D15-0A8D-4B68-86A6-A29FBFDF10E8}"/>
              </a:ext>
            </a:extLst>
          </p:cNvPr>
          <p:cNvSpPr>
            <a:spLocks noGrp="1"/>
          </p:cNvSpPr>
          <p:nvPr>
            <p:ph type="title"/>
          </p:nvPr>
        </p:nvSpPr>
        <p:spPr/>
        <p:txBody>
          <a:bodyPr/>
          <a:lstStyle/>
          <a:p>
            <a:r>
              <a:rPr lang="en-US" dirty="0"/>
              <a:t>Argmax?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59CEB8-723E-4B0F-93BE-578034BBAF97}"/>
                  </a:ext>
                </a:extLst>
              </p:cNvPr>
              <p:cNvSpPr>
                <a:spLocks noGrp="1"/>
              </p:cNvSpPr>
              <p:nvPr>
                <p:ph idx="1"/>
              </p:nvPr>
            </p:nvSpPr>
            <p:spPr/>
            <p:txBody>
              <a:bodyPr/>
              <a:lstStyle/>
              <a:p>
                <a:r>
                  <a:rPr lang="en-US" dirty="0"/>
                  <a:t>For example</a:t>
                </a:r>
              </a:p>
              <a:p>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a:rPr lang="en-US" b="0" i="1" smtClean="0">
                            <a:latin typeface="Cambria Math" panose="02040503050406030204" pitchFamily="18" charset="0"/>
                          </a:rPr>
                          <m:t>𝑥</m:t>
                        </m:r>
                      </m:sub>
                    </m:sSub>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0" smtClean="0">
                            <a:latin typeface="Cambria Math" panose="02040503050406030204" pitchFamily="18" charset="0"/>
                          </a:rPr>
                          <m:t>5−</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e>
                    </m:d>
                    <m:r>
                      <a:rPr lang="en-US" b="0" i="0" smtClean="0">
                        <a:latin typeface="Cambria Math" panose="02040503050406030204" pitchFamily="18" charset="0"/>
                      </a:rPr>
                      <m:t>=0</m:t>
                    </m:r>
                  </m:oMath>
                </a14:m>
                <a:endParaRPr lang="en-US" dirty="0"/>
              </a:p>
              <a:p>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lim>
                        </m:limLow>
                      </m:fName>
                      <m:e>
                        <m:d>
                          <m:dPr>
                            <m:ctrlPr>
                              <a:rPr lang="en-US" b="0" i="1" smtClean="0">
                                <a:latin typeface="Cambria Math" panose="02040503050406030204" pitchFamily="18" charset="0"/>
                              </a:rPr>
                            </m:ctrlPr>
                          </m:dPr>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=5</m:t>
                        </m:r>
                      </m:e>
                    </m:func>
                  </m:oMath>
                </a14:m>
                <a:r>
                  <a:rPr lang="en-US" dirty="0"/>
                  <a:t>, the input (argument) which produces </a:t>
                </a:r>
                <a14:m>
                  <m:oMath xmlns:m="http://schemas.openxmlformats.org/officeDocument/2006/math">
                    <m:r>
                      <a:rPr lang="en-US" b="0" i="1" smtClean="0">
                        <a:latin typeface="Cambria Math" panose="02040503050406030204" pitchFamily="18" charset="0"/>
                      </a:rPr>
                      <m:t>5</m:t>
                    </m:r>
                  </m:oMath>
                </a14:m>
                <a:r>
                  <a:rPr lang="en-US" dirty="0"/>
                  <a:t> is </a:t>
                </a:r>
                <a14:m>
                  <m:oMath xmlns:m="http://schemas.openxmlformats.org/officeDocument/2006/math">
                    <m:r>
                      <a:rPr lang="en-US" b="0" i="1" smtClean="0">
                        <a:latin typeface="Cambria Math" panose="02040503050406030204" pitchFamily="18" charset="0"/>
                      </a:rPr>
                      <m:t>0</m:t>
                    </m:r>
                  </m:oMath>
                </a14:m>
                <a:r>
                  <a:rPr lang="en-US" dirty="0"/>
                  <a:t>, so the argmax is 0</a:t>
                </a:r>
              </a:p>
            </p:txBody>
          </p:sp>
        </mc:Choice>
        <mc:Fallback xmlns="">
          <p:sp>
            <p:nvSpPr>
              <p:cNvPr id="3" name="Content Placeholder 2">
                <a:extLst>
                  <a:ext uri="{FF2B5EF4-FFF2-40B4-BE49-F238E27FC236}">
                    <a16:creationId xmlns:a16="http://schemas.microsoft.com/office/drawing/2014/main" id="{7E59CEB8-723E-4B0F-93BE-578034BBAF9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descr="Plot of 5-x^2 for x from -6 to 6. The parabola is maximized at x=0, y=5.">
            <a:extLst>
              <a:ext uri="{FF2B5EF4-FFF2-40B4-BE49-F238E27FC236}">
                <a16:creationId xmlns:a16="http://schemas.microsoft.com/office/drawing/2014/main" id="{9B6965C2-D56F-4FA7-BDCB-53E853193F27}"/>
              </a:ext>
            </a:extLst>
          </p:cNvPr>
          <p:cNvPicPr>
            <a:picLocks noChangeAspect="1"/>
          </p:cNvPicPr>
          <p:nvPr/>
        </p:nvPicPr>
        <p:blipFill>
          <a:blip r:embed="rId3"/>
          <a:stretch>
            <a:fillRect/>
          </a:stretch>
        </p:blipFill>
        <p:spPr>
          <a:xfrm>
            <a:off x="6619645" y="3323333"/>
            <a:ext cx="4944825" cy="2932890"/>
          </a:xfrm>
          <a:prstGeom prst="rect">
            <a:avLst/>
          </a:prstGeom>
        </p:spPr>
      </p:pic>
    </p:spTree>
    <p:extLst>
      <p:ext uri="{BB962C8B-B14F-4D97-AF65-F5344CB8AC3E}">
        <p14:creationId xmlns:p14="http://schemas.microsoft.com/office/powerpoint/2010/main" val="373954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D918-BADC-40FD-989E-313145F48E8C}"/>
              </a:ext>
            </a:extLst>
          </p:cNvPr>
          <p:cNvSpPr>
            <a:spLocks noGrp="1"/>
          </p:cNvSpPr>
          <p:nvPr>
            <p:ph type="title"/>
          </p:nvPr>
        </p:nvSpPr>
        <p:spPr/>
        <p:txBody>
          <a:bodyPr>
            <a:normAutofit/>
          </a:bodyPr>
          <a:lstStyle/>
          <a:p>
            <a:r>
              <a:rPr lang="en-US" dirty="0"/>
              <a:t>Notation comparison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E80C6D-2E28-49E6-B0E1-2B8BBECA5AE8}"/>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 probability of </a:t>
                </a:r>
                <a:r>
                  <a:rPr lang="en-US" b="1" dirty="0"/>
                  <a:t>event</a:t>
                </a:r>
                <a:r>
                  <a:rPr lang="en-US"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conditioned on the </a:t>
                </a:r>
                <a:r>
                  <a:rPr lang="en-US" b="1" dirty="0"/>
                  <a:t>event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having happened (</a:t>
                </a:r>
                <a14:m>
                  <m:oMath xmlns:m="http://schemas.openxmlformats.org/officeDocument/2006/math">
                    <m:r>
                      <a:rPr lang="en-US" b="0" i="1" smtClean="0">
                        <a:latin typeface="Cambria Math" panose="02040503050406030204" pitchFamily="18" charset="0"/>
                      </a:rPr>
                      <m:t>𝑌</m:t>
                    </m:r>
                  </m:oMath>
                </a14:m>
                <a:r>
                  <a:rPr lang="en-US" dirty="0"/>
                  <a:t> is a subset of the sample space).</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probability of </a:t>
                </a:r>
                <a14:m>
                  <m:oMath xmlns:m="http://schemas.openxmlformats.org/officeDocument/2006/math">
                    <m:r>
                      <a:rPr lang="en-US" b="0" i="1" smtClean="0">
                        <a:latin typeface="Cambria Math" panose="02040503050406030204" pitchFamily="18" charset="0"/>
                      </a:rPr>
                      <m:t>𝑋</m:t>
                    </m:r>
                  </m:oMath>
                </a14:m>
                <a:r>
                  <a:rPr lang="en-US" dirty="0"/>
                  <a:t>, where to properly define our probability space we need to know the extra piece of information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𝜃</m:t>
                    </m:r>
                  </m:oMath>
                </a14:m>
                <a:r>
                  <a:rPr lang="en-US" dirty="0"/>
                  <a:t> isn’t an event, this is not conditioning.</a:t>
                </a:r>
              </a:p>
              <a:p>
                <a14:m>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the likelihood of event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 </m:t>
                    </m:r>
                  </m:oMath>
                </a14:m>
                <a:r>
                  <a:rPr lang="en-US" dirty="0"/>
                  <a:t>given that an experiment was run with parameter </a:t>
                </a:r>
                <a14:m>
                  <m:oMath xmlns:m="http://schemas.openxmlformats.org/officeDocument/2006/math">
                    <m:r>
                      <a:rPr lang="en-US" b="0" i="1" smtClean="0">
                        <a:latin typeface="Cambria Math" panose="02040503050406030204" pitchFamily="18" charset="0"/>
                      </a:rPr>
                      <m:t>𝜃</m:t>
                    </m:r>
                  </m:oMath>
                </a14:m>
                <a:r>
                  <a:rPr lang="en-US" dirty="0"/>
                  <a:t>. Likelihoods don’t have all the properties we associate with probabilities (e.g. summing them up doesn’t give 1) and this isn’t conditioning on an event (</a:t>
                </a:r>
                <a14:m>
                  <m:oMath xmlns:m="http://schemas.openxmlformats.org/officeDocument/2006/math">
                    <m:r>
                      <a:rPr lang="en-US" b="0" i="1" smtClean="0">
                        <a:latin typeface="Cambria Math" panose="02040503050406030204" pitchFamily="18" charset="0"/>
                      </a:rPr>
                      <m:t>𝜃</m:t>
                    </m:r>
                  </m:oMath>
                </a14:m>
                <a:r>
                  <a:rPr lang="en-US" dirty="0"/>
                  <a:t> is a parameter/rule of how the event could be generated).</a:t>
                </a:r>
              </a:p>
            </p:txBody>
          </p:sp>
        </mc:Choice>
        <mc:Fallback xmlns="">
          <p:sp>
            <p:nvSpPr>
              <p:cNvPr id="3" name="Content Placeholder 2">
                <a:extLst>
                  <a:ext uri="{FF2B5EF4-FFF2-40B4-BE49-F238E27FC236}">
                    <a16:creationId xmlns:a16="http://schemas.microsoft.com/office/drawing/2014/main" id="{1CE80C6D-2E28-49E6-B0E1-2B8BBECA5AE8}"/>
                  </a:ext>
                </a:extLst>
              </p:cNvPr>
              <p:cNvSpPr>
                <a:spLocks noGrp="1" noRot="1" noChangeAspect="1" noMove="1" noResize="1" noEditPoints="1" noAdjustHandles="1" noChangeArrowheads="1" noChangeShapeType="1" noTextEdit="1"/>
              </p:cNvSpPr>
              <p:nvPr>
                <p:ph idx="1"/>
              </p:nvPr>
            </p:nvSpPr>
            <p:spPr>
              <a:blipFill>
                <a:blip r:embed="rId3"/>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77015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BE14-38DC-46FA-A4BB-08D3940B40F0}"/>
              </a:ext>
            </a:extLst>
          </p:cNvPr>
          <p:cNvSpPr>
            <a:spLocks noGrp="1"/>
          </p:cNvSpPr>
          <p:nvPr>
            <p:ph type="title"/>
          </p:nvPr>
        </p:nvSpPr>
        <p:spPr/>
        <p:txBody>
          <a:bodyPr/>
          <a:lstStyle/>
          <a:p>
            <a:r>
              <a:rPr lang="en-US" dirty="0"/>
              <a:t>One More Bound</a:t>
            </a:r>
          </a:p>
        </p:txBody>
      </p:sp>
      <p:sp>
        <p:nvSpPr>
          <p:cNvPr id="3" name="Content Placeholder 2">
            <a:extLst>
              <a:ext uri="{FF2B5EF4-FFF2-40B4-BE49-F238E27FC236}">
                <a16:creationId xmlns:a16="http://schemas.microsoft.com/office/drawing/2014/main" id="{58B0C760-FFD0-4A35-81CD-C70E5205C96C}"/>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61631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E080-2D5F-452F-95F9-1A061C100B44}"/>
              </a:ext>
            </a:extLst>
          </p:cNvPr>
          <p:cNvSpPr>
            <a:spLocks noGrp="1"/>
          </p:cNvSpPr>
          <p:nvPr>
            <p:ph type="title"/>
          </p:nvPr>
        </p:nvSpPr>
        <p:spPr/>
        <p:txBody>
          <a:bodyPr/>
          <a:lstStyle/>
          <a:p>
            <a:r>
              <a:rPr lang="en-US" dirty="0"/>
              <a:t>MLE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ED5A11-D462-4EBF-9B41-0861A1701C6A}"/>
                  </a:ext>
                </a:extLst>
              </p:cNvPr>
              <p:cNvSpPr>
                <a:spLocks noGrp="1"/>
              </p:cNvSpPr>
              <p:nvPr>
                <p:ph idx="1"/>
              </p:nvPr>
            </p:nvSpPr>
            <p:spPr>
              <a:xfrm>
                <a:off x="575240" y="4197599"/>
                <a:ext cx="11187258" cy="2111761"/>
              </a:xfrm>
            </p:spPr>
            <p:txBody>
              <a:bodyPr/>
              <a:lstStyle/>
              <a:p>
                <a:pPr marL="0" indent="0">
                  <a:buNone/>
                </a:pPr>
                <a14:m>
                  <m:oMath xmlns:m="http://schemas.openxmlformats.org/officeDocument/2006/math">
                    <m:r>
                      <a:rPr lang="en-US" b="0" i="1" smtClean="0">
                        <a:latin typeface="Cambria Math" panose="02040503050406030204" pitchFamily="18" charset="0"/>
                      </a:rPr>
                      <m:t>𝜃</m:t>
                    </m:r>
                  </m:oMath>
                </a14:m>
                <a:r>
                  <a:rPr lang="en-US" dirty="0"/>
                  <a:t> is a variable,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 </m:t>
                    </m:r>
                  </m:oMath>
                </a14:m>
                <a:r>
                  <a:rPr lang="en-US" dirty="0"/>
                  <a:t>is a number (or formula given the event).</a:t>
                </a:r>
              </a:p>
              <a:p>
                <a:pPr marL="0" indent="0">
                  <a:buNone/>
                </a:pPr>
                <a:r>
                  <a:rPr lang="en-US" dirty="0"/>
                  <a:t>We’ll also use the notation </a:t>
                </a:r>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𝜃</m:t>
                            </m:r>
                          </m:e>
                        </m:acc>
                      </m:e>
                      <m:sub>
                        <m:r>
                          <m:rPr>
                            <m:sty m:val="p"/>
                          </m:rPr>
                          <a:rPr lang="en-US" b="0" i="0" smtClean="0">
                            <a:latin typeface="Cambria Math" panose="02040503050406030204" pitchFamily="18" charset="0"/>
                          </a:rPr>
                          <m:t>MLE</m:t>
                        </m:r>
                      </m:sub>
                    </m:sSub>
                  </m:oMath>
                </a14:m>
                <a:r>
                  <a:rPr lang="en-US" dirty="0"/>
                  <a:t> if we want to emphasize how we found this estimator.</a:t>
                </a:r>
              </a:p>
            </p:txBody>
          </p:sp>
        </mc:Choice>
        <mc:Fallback xmlns="">
          <p:sp>
            <p:nvSpPr>
              <p:cNvPr id="3" name="Content Placeholder 2">
                <a:extLst>
                  <a:ext uri="{FF2B5EF4-FFF2-40B4-BE49-F238E27FC236}">
                    <a16:creationId xmlns:a16="http://schemas.microsoft.com/office/drawing/2014/main" id="{81ED5A11-D462-4EBF-9B41-0861A1701C6A}"/>
                  </a:ext>
                </a:extLst>
              </p:cNvPr>
              <p:cNvSpPr>
                <a:spLocks noGrp="1" noRot="1" noChangeAspect="1" noMove="1" noResize="1" noEditPoints="1" noAdjustHandles="1" noChangeArrowheads="1" noChangeShapeType="1" noTextEdit="1"/>
              </p:cNvSpPr>
              <p:nvPr>
                <p:ph idx="1"/>
              </p:nvPr>
            </p:nvSpPr>
            <p:spPr>
              <a:xfrm>
                <a:off x="575240" y="4197599"/>
                <a:ext cx="11187258" cy="2111761"/>
              </a:xfrm>
              <a:blipFill>
                <a:blip r:embed="rId3"/>
                <a:stretch>
                  <a:fillRect l="-1525" t="-4335" r="-817"/>
                </a:stretch>
              </a:blipFill>
            </p:spPr>
            <p:txBody>
              <a:bodyPr/>
              <a:lstStyle/>
              <a:p>
                <a:r>
                  <a:rPr lang="en-US">
                    <a:noFill/>
                  </a:rPr>
                  <a:t> </a:t>
                </a:r>
              </a:p>
            </p:txBody>
          </p:sp>
        </mc:Fallback>
      </mc:AlternateContent>
      <p:grpSp>
        <p:nvGrpSpPr>
          <p:cNvPr id="4" name="Group 3" descr="Maximum Likelihood Estimator definition box">
            <a:extLst>
              <a:ext uri="{FF2B5EF4-FFF2-40B4-BE49-F238E27FC236}">
                <a16:creationId xmlns:a16="http://schemas.microsoft.com/office/drawing/2014/main" id="{CF5ECB43-513E-4120-BEE7-19C7DC692988}"/>
              </a:ext>
            </a:extLst>
          </p:cNvPr>
          <p:cNvGrpSpPr/>
          <p:nvPr/>
        </p:nvGrpSpPr>
        <p:grpSpPr>
          <a:xfrm>
            <a:off x="450192" y="1551681"/>
            <a:ext cx="10045114" cy="2217439"/>
            <a:chOff x="1185842" y="3429000"/>
            <a:chExt cx="7902274"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94BA9F3-2815-4DA4-AF61-CCE85AB53E0D}"/>
                    </a:ext>
                  </a:extLst>
                </p:cNvPr>
                <p:cNvSpPr/>
                <p:nvPr/>
              </p:nvSpPr>
              <p:spPr>
                <a:xfrm>
                  <a:off x="1185842" y="3429000"/>
                  <a:ext cx="7892750"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r>
                    <a:rPr lang="en-US" sz="2800" dirty="0">
                      <a:latin typeface="Segoe UI Semilight" panose="020B0402040204020203" pitchFamily="34" charset="0"/>
                      <a:cs typeface="Segoe UI Semilight" panose="020B0402040204020203" pitchFamily="34" charset="0"/>
                    </a:rPr>
                    <a:t>The maximum likelihood estimator of the parameter</a:t>
                  </a:r>
                  <a:r>
                    <a:rPr lang="en-US" sz="2800" i="1" dirty="0">
                      <a:latin typeface="Cambria Math" panose="02040503050406030204" pitchFamily="18" charset="0"/>
                    </a:rPr>
                    <a:t> </a:t>
                  </a:r>
                  <a14:m>
                    <m:oMath xmlns:m="http://schemas.openxmlformats.org/officeDocument/2006/math">
                      <m:r>
                        <a:rPr lang="en-US" sz="2800" b="0" i="1" smtClean="0">
                          <a:latin typeface="Cambria Math" panose="02040503050406030204" pitchFamily="18" charset="0"/>
                        </a:rPr>
                        <m:t>𝜃</m:t>
                      </m:r>
                    </m:oMath>
                  </a14:m>
                  <a:r>
                    <a:rPr lang="en-US" sz="2800" i="1" dirty="0">
                      <a:latin typeface="Cambria Math" panose="02040503050406030204" pitchFamily="18" charset="0"/>
                    </a:rPr>
                    <a:t> </a:t>
                  </a:r>
                  <a:r>
                    <a:rPr lang="en-US" sz="2800" dirty="0">
                      <a:latin typeface="Segoe UI Semilight" panose="020B0402040204020203" pitchFamily="34" charset="0"/>
                      <a:cs typeface="Segoe UI Semilight" panose="020B0402040204020203" pitchFamily="34" charset="0"/>
                    </a:rPr>
                    <a:t>is:</a:t>
                  </a: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𝜃</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argmax</m:t>
                            </m:r>
                          </m:e>
                          <m:sub>
                            <m:r>
                              <a:rPr lang="en-US" sz="2800" i="1">
                                <a:latin typeface="Cambria Math" panose="02040503050406030204" pitchFamily="18" charset="0"/>
                              </a:rPr>
                              <m:t>𝜃</m:t>
                            </m:r>
                          </m:sub>
                        </m:sSub>
                        <m:r>
                          <a:rPr lang="en-US" sz="2800">
                            <a:latin typeface="Cambria Math" panose="02040503050406030204" pitchFamily="18" charset="0"/>
                          </a:rPr>
                          <m:t>  </m:t>
                        </m:r>
                        <m:r>
                          <a:rPr lang="en-US" sz="2800" i="1">
                            <a:latin typeface="Cambria Math" panose="02040503050406030204" pitchFamily="18" charset="0"/>
                          </a:rPr>
                          <m:t>ℒ</m:t>
                        </m:r>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𝜃</m:t>
                        </m:r>
                        <m:r>
                          <a:rPr lang="en-US" sz="2800" b="0" i="1" smtClean="0">
                            <a:latin typeface="Cambria Math" panose="02040503050406030204" pitchFamily="18"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194BA9F3-2815-4DA4-AF61-CCE85AB53E0D}"/>
                    </a:ext>
                  </a:extLst>
                </p:cNvPr>
                <p:cNvSpPr>
                  <a:spLocks noRot="1" noChangeAspect="1" noMove="1" noResize="1" noEditPoints="1" noAdjustHandles="1" noChangeArrowheads="1" noChangeShapeType="1" noTextEdit="1"/>
                </p:cNvSpPr>
                <p:nvPr/>
              </p:nvSpPr>
              <p:spPr>
                <a:xfrm>
                  <a:off x="1185842" y="3429000"/>
                  <a:ext cx="7892750"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60D0BFF-362F-4ACF-8E34-DBA2F5050318}"/>
                </a:ext>
              </a:extLst>
            </p:cNvPr>
            <p:cNvSpPr/>
            <p:nvPr/>
          </p:nvSpPr>
          <p:spPr>
            <a:xfrm>
              <a:off x="1195367" y="3429001"/>
              <a:ext cx="7892749" cy="599067"/>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Maximum Likelihood Estimator</a:t>
              </a:r>
            </a:p>
          </p:txBody>
        </p:sp>
      </p:grpSp>
    </p:spTree>
    <p:extLst>
      <p:ext uri="{BB962C8B-B14F-4D97-AF65-F5344CB8AC3E}">
        <p14:creationId xmlns:p14="http://schemas.microsoft.com/office/powerpoint/2010/main" val="1520177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408C-F1FC-48AC-9F9A-AF28AB3FB47B}"/>
              </a:ext>
            </a:extLst>
          </p:cNvPr>
          <p:cNvSpPr>
            <a:spLocks noGrp="1"/>
          </p:cNvSpPr>
          <p:nvPr>
            <p:ph type="title"/>
          </p:nvPr>
        </p:nvSpPr>
        <p:spPr/>
        <p:txBody>
          <a:bodyPr/>
          <a:lstStyle/>
          <a:p>
            <a:r>
              <a:rPr lang="en-US" dirty="0"/>
              <a:t>The Coin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FB8FB6-14C3-4C81-BAA6-1DB8BB7B55BB}"/>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m:t>
                    </m:r>
                    <m:r>
                      <m:rPr>
                        <m:nor/>
                      </m:rPr>
                      <a:rPr lang="en-US" dirty="0"/>
                      <m:t>HTTTHHTHHH</m:t>
                    </m:r>
                  </m:oMath>
                </a14:m>
                <a:r>
                  <a:rPr lang="en-US" dirty="0"/>
                  <a:t> ; </a:t>
                </a:r>
                <a14:m>
                  <m:oMath xmlns:m="http://schemas.openxmlformats.org/officeDocument/2006/math">
                    <m:r>
                      <a:rPr lang="en-US" i="1" smtClean="0">
                        <a:latin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6</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e>
                      <m:sup>
                        <m:r>
                          <a:rPr lang="en-US" b="0" i="1" smtClean="0">
                            <a:latin typeface="Cambria Math" panose="02040503050406030204" pitchFamily="18" charset="0"/>
                          </a:rPr>
                          <m:t>4</m:t>
                        </m:r>
                      </m:sup>
                    </m:sSup>
                  </m:oMath>
                </a14:m>
                <a:endParaRPr lang="en-US" dirty="0"/>
              </a:p>
              <a:p>
                <a:r>
                  <a:rPr lang="en-US" dirty="0"/>
                  <a:t>Where is </a:t>
                </a:r>
                <a14:m>
                  <m:oMath xmlns:m="http://schemas.openxmlformats.org/officeDocument/2006/math">
                    <m:r>
                      <a:rPr lang="en-US" b="0" i="1" smtClean="0">
                        <a:latin typeface="Cambria Math" panose="02040503050406030204" pitchFamily="18" charset="0"/>
                      </a:rPr>
                      <m:t>𝜃</m:t>
                    </m:r>
                  </m:oMath>
                </a14:m>
                <a:r>
                  <a:rPr lang="en-US" dirty="0"/>
                  <a:t> maximized?</a:t>
                </a:r>
              </a:p>
              <a:p>
                <a:r>
                  <a:rPr lang="en-US" dirty="0"/>
                  <a:t>How do we usually find a maximum?</a:t>
                </a:r>
              </a:p>
              <a:p>
                <a:r>
                  <a:rPr lang="en-US" dirty="0"/>
                  <a:t>Calculus!!</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m:t>
                        </m:r>
                        <m:r>
                          <a:rPr lang="en-US" b="0" i="1" smtClean="0">
                            <a:latin typeface="Cambria Math" panose="02040503050406030204" pitchFamily="18" charset="0"/>
                          </a:rPr>
                          <m:t>𝜃</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6</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e>
                      <m:sup>
                        <m:r>
                          <a:rPr lang="en-US" b="0" i="1" smtClean="0">
                            <a:latin typeface="Cambria Math" panose="02040503050406030204" pitchFamily="18" charset="0"/>
                          </a:rPr>
                          <m:t>4</m:t>
                        </m:r>
                      </m:sup>
                    </m:sSup>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5</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r>
                          <a:rPr lang="en-US" b="0" i="1" smtClean="0">
                            <a:latin typeface="Cambria Math" panose="02040503050406030204" pitchFamily="18" charset="0"/>
                          </a:rPr>
                          <m:t>𝜃</m:t>
                        </m:r>
                      </m:e>
                      <m:sup>
                        <m:r>
                          <a:rPr lang="en-US" b="0" i="1" smtClean="0">
                            <a:latin typeface="Cambria Math" panose="02040503050406030204" pitchFamily="18" charset="0"/>
                          </a:rPr>
                          <m:t>6</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e>
                      <m:sup>
                        <m:r>
                          <a:rPr lang="en-US" b="0" i="1" smtClean="0">
                            <a:latin typeface="Cambria Math" panose="02040503050406030204" pitchFamily="18" charset="0"/>
                          </a:rPr>
                          <m:t>3</m:t>
                        </m:r>
                      </m:sup>
                    </m:sSup>
                  </m:oMath>
                </a14:m>
                <a:endParaRPr lang="en-US" dirty="0"/>
              </a:p>
              <a:p>
                <a:r>
                  <a:rPr lang="en-US" dirty="0"/>
                  <a:t>Set equal to </a:t>
                </a:r>
                <a14:m>
                  <m:oMath xmlns:m="http://schemas.openxmlformats.org/officeDocument/2006/math">
                    <m:r>
                      <a:rPr lang="en-US" b="0" i="1" smtClean="0">
                        <a:latin typeface="Cambria Math" panose="02040503050406030204" pitchFamily="18" charset="0"/>
                      </a:rPr>
                      <m:t>0</m:t>
                    </m:r>
                  </m:oMath>
                </a14:m>
                <a:r>
                  <a:rPr lang="en-US" dirty="0"/>
                  <a:t> and solve</a:t>
                </a:r>
              </a:p>
              <a:p>
                <a14:m>
                  <m:oMath xmlns:m="http://schemas.openxmlformats.org/officeDocument/2006/math">
                    <m:r>
                      <a:rPr lang="en-US" sz="2400" i="1">
                        <a:latin typeface="Cambria Math" panose="02040503050406030204" pitchFamily="18" charset="0"/>
                      </a:rPr>
                      <m:t>6</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5</m:t>
                        </m:r>
                      </m:sup>
                    </m:sSup>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𝜃</m:t>
                            </m:r>
                          </m:e>
                        </m:d>
                      </m:e>
                      <m:sup>
                        <m:r>
                          <a:rPr lang="en-US" sz="2400" i="1">
                            <a:latin typeface="Cambria Math" panose="02040503050406030204" pitchFamily="18" charset="0"/>
                          </a:rPr>
                          <m:t>4</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4</m:t>
                        </m:r>
                        <m:r>
                          <a:rPr lang="en-US" sz="2400" i="1">
                            <a:latin typeface="Cambria Math" panose="02040503050406030204" pitchFamily="18" charset="0"/>
                          </a:rPr>
                          <m:t>𝜃</m:t>
                        </m:r>
                      </m:e>
                      <m:sup>
                        <m:r>
                          <a:rPr lang="en-US" sz="2400" i="1">
                            <a:latin typeface="Cambria Math" panose="02040503050406030204" pitchFamily="18" charset="0"/>
                          </a:rPr>
                          <m:t>6</m:t>
                        </m:r>
                      </m:sup>
                    </m:sSup>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𝜃</m:t>
                            </m:r>
                          </m:e>
                        </m:d>
                      </m:e>
                      <m:sup>
                        <m:r>
                          <a:rPr lang="en-US" sz="2400" i="1">
                            <a:latin typeface="Cambria Math" panose="02040503050406030204" pitchFamily="18" charset="0"/>
                          </a:rPr>
                          <m:t>3</m:t>
                        </m:r>
                      </m:sup>
                    </m:sSup>
                    <m:r>
                      <a:rPr lang="en-US" sz="2400" b="0" i="0" smtClean="0">
                        <a:latin typeface="Cambria Math" panose="02040503050406030204" pitchFamily="18" charset="0"/>
                      </a:rPr>
                      <m:t>=0</m:t>
                    </m:r>
                    <m:r>
                      <a:rPr lang="en-US" sz="2400" b="0" i="1" smtClean="0">
                        <a:latin typeface="Cambria Math" panose="02040503050406030204" pitchFamily="18" charset="0"/>
                      </a:rPr>
                      <m:t>⇒6</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𝜃</m:t>
                        </m:r>
                      </m:e>
                    </m:d>
                    <m:r>
                      <a:rPr lang="en-US" sz="2400" b="0" i="1" smtClean="0">
                        <a:latin typeface="Cambria Math" panose="02040503050406030204" pitchFamily="18" charset="0"/>
                      </a:rPr>
                      <m:t>−4</m:t>
                    </m:r>
                    <m:r>
                      <a:rPr lang="en-US" sz="2400" b="0" i="1" smtClean="0">
                        <a:latin typeface="Cambria Math" panose="02040503050406030204" pitchFamily="18" charset="0"/>
                      </a:rPr>
                      <m:t>𝜃</m:t>
                    </m:r>
                    <m:r>
                      <a:rPr lang="en-US" sz="2400" b="0" i="1" smtClean="0">
                        <a:latin typeface="Cambria Math" panose="02040503050406030204" pitchFamily="18" charset="0"/>
                      </a:rPr>
                      <m:t>=0⇒−10</m:t>
                    </m:r>
                    <m:r>
                      <a:rPr lang="en-US" sz="2400" b="0" i="1" smtClean="0">
                        <a:latin typeface="Cambria Math" panose="02040503050406030204" pitchFamily="18" charset="0"/>
                      </a:rPr>
                      <m:t>𝜃</m:t>
                    </m:r>
                    <m:r>
                      <a:rPr lang="en-US" sz="2400" b="0" i="1" smtClean="0">
                        <a:latin typeface="Cambria Math" panose="02040503050406030204" pitchFamily="18" charset="0"/>
                      </a:rPr>
                      <m:t>=−6⇒</m:t>
                    </m:r>
                    <m:r>
                      <a:rPr lang="en-US" sz="2400" b="0" i="1" smtClean="0">
                        <a:latin typeface="Cambria Math" panose="02040503050406030204" pitchFamily="18" charset="0"/>
                      </a:rPr>
                      <m:t>𝜃</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endParaRPr lang="en-US" sz="2400" dirty="0"/>
              </a:p>
              <a:p>
                <a:endParaRPr lang="en-US" dirty="0"/>
              </a:p>
            </p:txBody>
          </p:sp>
        </mc:Choice>
        <mc:Fallback xmlns="">
          <p:sp>
            <p:nvSpPr>
              <p:cNvPr id="3" name="Content Placeholder 2">
                <a:extLst>
                  <a:ext uri="{FF2B5EF4-FFF2-40B4-BE49-F238E27FC236}">
                    <a16:creationId xmlns:a16="http://schemas.microsoft.com/office/drawing/2014/main" id="{25FB8FB6-14C3-4C81-BAA6-1DB8BB7B55B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7" name="Group 6" descr="Plot of theta^6(1-theta)^4 for theta from 0 to 1. The plot looks like a bell-curve, with maximum at input 0.6">
            <a:extLst>
              <a:ext uri="{FF2B5EF4-FFF2-40B4-BE49-F238E27FC236}">
                <a16:creationId xmlns:a16="http://schemas.microsoft.com/office/drawing/2014/main" id="{6726CA6D-0050-BD03-DF84-B3F8B65858A2}"/>
              </a:ext>
            </a:extLst>
          </p:cNvPr>
          <p:cNvGrpSpPr/>
          <p:nvPr/>
        </p:nvGrpSpPr>
        <p:grpSpPr>
          <a:xfrm>
            <a:off x="6678707" y="147918"/>
            <a:ext cx="5398160" cy="3802814"/>
            <a:chOff x="6678707" y="147918"/>
            <a:chExt cx="5398160" cy="3802814"/>
          </a:xfrm>
        </p:grpSpPr>
        <p:pic>
          <p:nvPicPr>
            <p:cNvPr id="4" name="Picture 3" descr="Plot of theta^6*(1-theta)^4 for theta from 0 to 1.">
              <a:extLst>
                <a:ext uri="{FF2B5EF4-FFF2-40B4-BE49-F238E27FC236}">
                  <a16:creationId xmlns:a16="http://schemas.microsoft.com/office/drawing/2014/main" id="{A84ABD8B-61CB-4F5A-B9D3-45FE5CECA212}"/>
                </a:ext>
              </a:extLst>
            </p:cNvPr>
            <p:cNvPicPr>
              <a:picLocks noChangeAspect="1"/>
            </p:cNvPicPr>
            <p:nvPr/>
          </p:nvPicPr>
          <p:blipFill>
            <a:blip r:embed="rId3"/>
            <a:stretch>
              <a:fillRect/>
            </a:stretch>
          </p:blipFill>
          <p:spPr>
            <a:xfrm>
              <a:off x="7256928" y="147918"/>
              <a:ext cx="4819939" cy="3470962"/>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66D93F7-9E60-4C5F-8812-0D1DB78F31D5}"/>
                    </a:ext>
                  </a:extLst>
                </p:cNvPr>
                <p:cNvSpPr txBox="1"/>
                <p:nvPr/>
              </p:nvSpPr>
              <p:spPr>
                <a:xfrm>
                  <a:off x="9758083" y="3581400"/>
                  <a:ext cx="4401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oMath>
                    </m:oMathPara>
                  </a14:m>
                  <a:endParaRPr lang="en-US" dirty="0"/>
                </a:p>
              </p:txBody>
            </p:sp>
          </mc:Choice>
          <mc:Fallback>
            <p:sp>
              <p:nvSpPr>
                <p:cNvPr id="5" name="TextBox 4">
                  <a:extLst>
                    <a:ext uri="{FF2B5EF4-FFF2-40B4-BE49-F238E27FC236}">
                      <a16:creationId xmlns:a16="http://schemas.microsoft.com/office/drawing/2014/main" id="{566D93F7-9E60-4C5F-8812-0D1DB78F31D5}"/>
                    </a:ext>
                  </a:extLst>
                </p:cNvPr>
                <p:cNvSpPr txBox="1">
                  <a:spLocks noRot="1" noChangeAspect="1" noMove="1" noResize="1" noEditPoints="1" noAdjustHandles="1" noChangeArrowheads="1" noChangeShapeType="1" noTextEdit="1"/>
                </p:cNvSpPr>
                <p:nvPr/>
              </p:nvSpPr>
              <p:spPr>
                <a:xfrm>
                  <a:off x="9758083" y="3581400"/>
                  <a:ext cx="44016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555252A-7917-47CC-9FB3-BA09A222DF33}"/>
                    </a:ext>
                  </a:extLst>
                </p:cNvPr>
                <p:cNvSpPr txBox="1"/>
                <p:nvPr/>
              </p:nvSpPr>
              <p:spPr>
                <a:xfrm>
                  <a:off x="6678707" y="363973"/>
                  <a:ext cx="10578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m:t>
                        </m:r>
                        <m:r>
                          <a:rPr lang="en-US" b="0" i="1" smtClean="0">
                            <a:latin typeface="Cambria Math" panose="02040503050406030204" pitchFamily="18" charset="0"/>
                          </a:rPr>
                          <m:t>𝐸</m:t>
                        </m:r>
                        <m:r>
                          <a:rPr lang="en-US" b="0" i="0" smtClean="0">
                            <a:latin typeface="Cambria Math" panose="02040503050406030204" pitchFamily="18" charset="0"/>
                          </a:rPr>
                          <m:t>;</m:t>
                        </m:r>
                        <m:r>
                          <m:rPr>
                            <m:sty m:val="p"/>
                          </m:rPr>
                          <a:rPr lang="en-US" b="0" i="0" smtClean="0">
                            <a:latin typeface="Cambria Math" panose="02040503050406030204" pitchFamily="18" charset="0"/>
                          </a:rPr>
                          <m:t>Θ</m:t>
                        </m:r>
                        <m:r>
                          <a:rPr lang="en-US" b="0" i="0" smtClean="0">
                            <a:latin typeface="Cambria Math" panose="02040503050406030204" pitchFamily="18" charset="0"/>
                          </a:rPr>
                          <m:t>)</m:t>
                        </m:r>
                      </m:oMath>
                    </m:oMathPara>
                  </a14:m>
                  <a:endParaRPr lang="en-US" dirty="0"/>
                </a:p>
              </p:txBody>
            </p:sp>
          </mc:Choice>
          <mc:Fallback>
            <p:sp>
              <p:nvSpPr>
                <p:cNvPr id="6" name="TextBox 5">
                  <a:extLst>
                    <a:ext uri="{FF2B5EF4-FFF2-40B4-BE49-F238E27FC236}">
                      <a16:creationId xmlns:a16="http://schemas.microsoft.com/office/drawing/2014/main" id="{9555252A-7917-47CC-9FB3-BA09A222DF33}"/>
                    </a:ext>
                  </a:extLst>
                </p:cNvPr>
                <p:cNvSpPr txBox="1">
                  <a:spLocks noRot="1" noChangeAspect="1" noMove="1" noResize="1" noEditPoints="1" noAdjustHandles="1" noChangeArrowheads="1" noChangeShapeType="1" noTextEdit="1"/>
                </p:cNvSpPr>
                <p:nvPr/>
              </p:nvSpPr>
              <p:spPr>
                <a:xfrm>
                  <a:off x="6678707" y="363973"/>
                  <a:ext cx="1057834" cy="369332"/>
                </a:xfrm>
                <a:prstGeom prst="rect">
                  <a:avLst/>
                </a:prstGeom>
                <a:blipFill>
                  <a:blip r:embed="rId5"/>
                  <a:stretch>
                    <a:fillRect b="-1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1754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21E0-7C7F-4433-B19B-238A1567B209}"/>
              </a:ext>
            </a:extLst>
          </p:cNvPr>
          <p:cNvSpPr>
            <a:spLocks noGrp="1"/>
          </p:cNvSpPr>
          <p:nvPr>
            <p:ph type="title"/>
          </p:nvPr>
        </p:nvSpPr>
        <p:spPr/>
        <p:txBody>
          <a:bodyPr/>
          <a:lstStyle/>
          <a:p>
            <a:r>
              <a:rPr lang="en-US" dirty="0"/>
              <a:t>The Coin Example (maximizer)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CB7F5C-14AB-4E2D-8219-3588B859AF65}"/>
                  </a:ext>
                </a:extLst>
              </p:cNvPr>
              <p:cNvSpPr>
                <a:spLocks noGrp="1"/>
              </p:cNvSpPr>
              <p:nvPr>
                <p:ph idx="1"/>
              </p:nvPr>
            </p:nvSpPr>
            <p:spPr/>
            <p:txBody>
              <a:bodyPr>
                <a:normAutofit/>
              </a:bodyPr>
              <a:lstStyle/>
              <a:p>
                <a:r>
                  <a:rPr lang="en-US" dirty="0"/>
                  <a:t>For this problem, </a:t>
                </a:r>
                <a14:m>
                  <m:oMath xmlns:m="http://schemas.openxmlformats.org/officeDocument/2006/math">
                    <m:r>
                      <a:rPr lang="en-US" b="0" i="1" smtClean="0">
                        <a:latin typeface="Cambria Math" panose="02040503050406030204" pitchFamily="18" charset="0"/>
                      </a:rPr>
                      <m:t>𝜃</m:t>
                    </m:r>
                  </m:oMath>
                </a14:m>
                <a:r>
                  <a:rPr lang="en-US" dirty="0"/>
                  <a:t> must be in the closed interval </a:t>
                </a:r>
                <a14:m>
                  <m:oMath xmlns:m="http://schemas.openxmlformats.org/officeDocument/2006/math">
                    <m:r>
                      <a:rPr lang="en-US" b="0" i="1" smtClean="0">
                        <a:latin typeface="Cambria Math" panose="02040503050406030204" pitchFamily="18" charset="0"/>
                      </a:rPr>
                      <m:t>[0,1]</m:t>
                    </m:r>
                  </m:oMath>
                </a14:m>
                <a:r>
                  <a:rPr lang="en-US" dirty="0"/>
                  <a:t>. Since </a:t>
                </a:r>
                <a14:m>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m:t>
                    </m:r>
                  </m:oMath>
                </a14:m>
                <a:r>
                  <a:rPr lang="en-US" dirty="0"/>
                  <a:t> is a continuous function, the maximum must occur at and endpoint or where the derivative is </a:t>
                </a:r>
                <a14:m>
                  <m:oMath xmlns:m="http://schemas.openxmlformats.org/officeDocument/2006/math">
                    <m:r>
                      <a:rPr lang="en-US" b="0" i="1" smtClean="0">
                        <a:latin typeface="Cambria Math" panose="02040503050406030204" pitchFamily="18" charset="0"/>
                      </a:rPr>
                      <m:t>0</m:t>
                    </m:r>
                  </m:oMath>
                </a14:m>
                <a:r>
                  <a:rPr lang="en-US" dirty="0"/>
                  <a:t>.</a:t>
                </a:r>
              </a:p>
              <a:p>
                <a:endParaRPr lang="en-US" dirty="0"/>
              </a:p>
              <a:p>
                <a:r>
                  <a:rPr lang="en-US" dirty="0"/>
                  <a:t>Evaluate </a:t>
                </a:r>
                <a14:m>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(⋅;0)=0, </m:t>
                    </m:r>
                    <m:r>
                      <a:rPr lang="en-US" b="0" i="1" smtClean="0">
                        <a:latin typeface="Cambria Math" panose="02040503050406030204" pitchFamily="18" charset="0"/>
                      </a:rPr>
                      <m:t>ℒ</m:t>
                    </m:r>
                    <m:r>
                      <a:rPr lang="en-US" b="0" i="1" smtClean="0">
                        <a:latin typeface="Cambria Math" panose="02040503050406030204" pitchFamily="18" charset="0"/>
                      </a:rPr>
                      <m:t>(⋅;1)=0</m:t>
                    </m:r>
                  </m:oMath>
                </a14:m>
                <a:endParaRPr lang="en-US" dirty="0"/>
              </a:p>
              <a:p>
                <a:r>
                  <a:rPr lang="en-US" dirty="0"/>
                  <a:t>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=0.6</m:t>
                    </m:r>
                  </m:oMath>
                </a14:m>
                <a:r>
                  <a:rPr lang="en-US" dirty="0"/>
                  <a:t> we get a positive value, </a:t>
                </a:r>
              </a:p>
              <a:p>
                <a:r>
                  <a:rPr lang="en-US" dirty="0"/>
                  <a:t>so</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=0.6</m:t>
                    </m:r>
                  </m:oMath>
                </a14:m>
                <a:r>
                  <a:rPr lang="en-US" dirty="0"/>
                  <a:t> is the maximizer on the interval </a:t>
                </a:r>
                <a14:m>
                  <m:oMath xmlns:m="http://schemas.openxmlformats.org/officeDocument/2006/math">
                    <m:r>
                      <a:rPr lang="en-US" b="0" i="1" smtClean="0">
                        <a:latin typeface="Cambria Math" panose="02040503050406030204" pitchFamily="18" charset="0"/>
                      </a:rPr>
                      <m:t>[0,1]</m:t>
                    </m:r>
                  </m:oMath>
                </a14:m>
                <a:r>
                  <a:rPr lang="en-US" dirty="0"/>
                  <a:t>. </a:t>
                </a:r>
              </a:p>
            </p:txBody>
          </p:sp>
        </mc:Choice>
        <mc:Fallback xmlns="">
          <p:sp>
            <p:nvSpPr>
              <p:cNvPr id="3" name="Content Placeholder 2">
                <a:extLst>
                  <a:ext uri="{FF2B5EF4-FFF2-40B4-BE49-F238E27FC236}">
                    <a16:creationId xmlns:a16="http://schemas.microsoft.com/office/drawing/2014/main" id="{CCCB7F5C-14AB-4E2D-8219-3588B859AF6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9933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2EC4-AC70-4892-98B2-612BB29F634C}"/>
              </a:ext>
            </a:extLst>
          </p:cNvPr>
          <p:cNvSpPr>
            <a:spLocks noGrp="1"/>
          </p:cNvSpPr>
          <p:nvPr>
            <p:ph type="title"/>
          </p:nvPr>
        </p:nvSpPr>
        <p:spPr/>
        <p:txBody>
          <a:bodyPr/>
          <a:lstStyle/>
          <a:p>
            <a:r>
              <a:rPr lang="en-US" dirty="0"/>
              <a:t>Maximizing a Function</a:t>
            </a:r>
          </a:p>
        </p:txBody>
      </p:sp>
      <p:sp>
        <p:nvSpPr>
          <p:cNvPr id="4" name="Text Placeholder 3">
            <a:extLst>
              <a:ext uri="{FF2B5EF4-FFF2-40B4-BE49-F238E27FC236}">
                <a16:creationId xmlns:a16="http://schemas.microsoft.com/office/drawing/2014/main" id="{BD2D8575-A84E-43E2-9D2F-23047D584BB9}"/>
              </a:ext>
            </a:extLst>
          </p:cNvPr>
          <p:cNvSpPr>
            <a:spLocks noGrp="1"/>
          </p:cNvSpPr>
          <p:nvPr>
            <p:ph type="body" idx="1"/>
          </p:nvPr>
        </p:nvSpPr>
        <p:spPr/>
        <p:txBody>
          <a:bodyPr/>
          <a:lstStyle/>
          <a:p>
            <a:r>
              <a:rPr lang="en-US" dirty="0"/>
              <a:t>Closed intervals</a:t>
            </a:r>
          </a:p>
        </p:txBody>
      </p:sp>
      <p:sp>
        <p:nvSpPr>
          <p:cNvPr id="5" name="Content Placeholder 4">
            <a:extLst>
              <a:ext uri="{FF2B5EF4-FFF2-40B4-BE49-F238E27FC236}">
                <a16:creationId xmlns:a16="http://schemas.microsoft.com/office/drawing/2014/main" id="{FBD18338-836A-401D-9AB1-8978705B79F5}"/>
              </a:ext>
            </a:extLst>
          </p:cNvPr>
          <p:cNvSpPr>
            <a:spLocks noGrp="1"/>
          </p:cNvSpPr>
          <p:nvPr>
            <p:ph sz="half" idx="13"/>
          </p:nvPr>
        </p:nvSpPr>
        <p:spPr/>
        <p:txBody>
          <a:bodyPr/>
          <a:lstStyle/>
          <a:p>
            <a:r>
              <a:rPr lang="en-US" dirty="0"/>
              <a:t>Set derivative equal to 0 and solve.</a:t>
            </a:r>
          </a:p>
          <a:p>
            <a:r>
              <a:rPr lang="en-US" dirty="0"/>
              <a:t>Evaluate likelihood at endpoints and any critical points.</a:t>
            </a:r>
          </a:p>
          <a:p>
            <a:r>
              <a:rPr lang="en-US" dirty="0"/>
              <a:t>Maximum value must be maximum on that interval.</a:t>
            </a:r>
          </a:p>
        </p:txBody>
      </p:sp>
      <p:sp>
        <p:nvSpPr>
          <p:cNvPr id="6" name="Text Placeholder 5">
            <a:extLst>
              <a:ext uri="{FF2B5EF4-FFF2-40B4-BE49-F238E27FC236}">
                <a16:creationId xmlns:a16="http://schemas.microsoft.com/office/drawing/2014/main" id="{A96558B2-9328-4B01-ADE3-5820DF319E91}"/>
              </a:ext>
            </a:extLst>
          </p:cNvPr>
          <p:cNvSpPr>
            <a:spLocks noGrp="1"/>
          </p:cNvSpPr>
          <p:nvPr>
            <p:ph type="body" idx="14"/>
          </p:nvPr>
        </p:nvSpPr>
        <p:spPr/>
        <p:txBody>
          <a:bodyPr/>
          <a:lstStyle/>
          <a:p>
            <a:r>
              <a:rPr lang="en-US" dirty="0"/>
              <a:t>Second derivative test</a:t>
            </a:r>
          </a:p>
        </p:txBody>
      </p:sp>
      <p:sp>
        <p:nvSpPr>
          <p:cNvPr id="7" name="Content Placeholder 6">
            <a:extLst>
              <a:ext uri="{FF2B5EF4-FFF2-40B4-BE49-F238E27FC236}">
                <a16:creationId xmlns:a16="http://schemas.microsoft.com/office/drawing/2014/main" id="{3D4F51F9-AD82-48B8-A53E-C7C38CECA521}"/>
              </a:ext>
            </a:extLst>
          </p:cNvPr>
          <p:cNvSpPr>
            <a:spLocks noGrp="1"/>
          </p:cNvSpPr>
          <p:nvPr>
            <p:ph sz="half" idx="15"/>
          </p:nvPr>
        </p:nvSpPr>
        <p:spPr/>
        <p:txBody>
          <a:bodyPr/>
          <a:lstStyle/>
          <a:p>
            <a:r>
              <a:rPr lang="en-US" dirty="0"/>
              <a:t>Set derivative equal to 0 and solve.</a:t>
            </a:r>
          </a:p>
          <a:p>
            <a:r>
              <a:rPr lang="en-US" dirty="0"/>
              <a:t>Take the second derivative. If negative everywhere, then the critical point is the maximizer.</a:t>
            </a:r>
          </a:p>
        </p:txBody>
      </p:sp>
    </p:spTree>
    <p:extLst>
      <p:ext uri="{BB962C8B-B14F-4D97-AF65-F5344CB8AC3E}">
        <p14:creationId xmlns:p14="http://schemas.microsoft.com/office/powerpoint/2010/main" val="188990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0585-B940-E817-179B-DBCA77BBEC46}"/>
              </a:ext>
            </a:extLst>
          </p:cNvPr>
          <p:cNvSpPr>
            <a:spLocks noGrp="1"/>
          </p:cNvSpPr>
          <p:nvPr>
            <p:ph type="title" idx="4294967295"/>
          </p:nvPr>
        </p:nvSpPr>
        <p:spPr>
          <a:xfrm>
            <a:off x="575239" y="-1014667"/>
            <a:ext cx="11187259" cy="1014667"/>
          </a:xfrm>
        </p:spPr>
        <p:txBody>
          <a:bodyPr vert="horz" lIns="91440" tIns="45720" rIns="91440" bIns="45720" rtlCol="0" anchor="b">
            <a:normAutofit/>
          </a:bodyPr>
          <a:lstStyle/>
          <a:p>
            <a:r>
              <a:rPr lang="en-US" dirty="0"/>
              <a:t>Reference bounds to print</a:t>
            </a:r>
          </a:p>
        </p:txBody>
      </p:sp>
      <p:grpSp>
        <p:nvGrpSpPr>
          <p:cNvPr id="13" name="Group 12" descr="Chernoff Bound definition box">
            <a:extLst>
              <a:ext uri="{FF2B5EF4-FFF2-40B4-BE49-F238E27FC236}">
                <a16:creationId xmlns:a16="http://schemas.microsoft.com/office/drawing/2014/main" id="{22CE081C-161A-4322-8DFF-7A5915A3FFD0}"/>
              </a:ext>
            </a:extLst>
          </p:cNvPr>
          <p:cNvGrpSpPr/>
          <p:nvPr/>
        </p:nvGrpSpPr>
        <p:grpSpPr>
          <a:xfrm>
            <a:off x="468339" y="3275602"/>
            <a:ext cx="11339157" cy="3545767"/>
            <a:chOff x="708005" y="3429000"/>
            <a:chExt cx="6589148" cy="1927846"/>
          </a:xfrm>
          <a:noFill/>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09B089B-DB58-41D5-AAE5-868C7F52E4EB}"/>
                    </a:ext>
                  </a:extLst>
                </p:cNvPr>
                <p:cNvSpPr/>
                <p:nvPr/>
              </p:nvSpPr>
              <p:spPr>
                <a:xfrm>
                  <a:off x="708005" y="3429000"/>
                  <a:ext cx="6589148"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1</m:t>
                          </m:r>
                        </m:sub>
                      </m:sSub>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2</m:t>
                          </m:r>
                        </m:sub>
                      </m:sSub>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𝑛</m:t>
                          </m:r>
                        </m:sub>
                      </m:sSub>
                    </m:oMath>
                  </a14:m>
                  <a:r>
                    <a:rPr lang="en-US" sz="2800" b="1" dirty="0">
                      <a:solidFill>
                        <a:schemeClr val="tx1"/>
                      </a:solidFill>
                      <a:latin typeface="Segoe UI Semibold" panose="020B0702040204020203" pitchFamily="34" charset="0"/>
                      <a:cs typeface="Segoe UI Semibold" panose="020B0702040204020203" pitchFamily="34" charset="0"/>
                    </a:rPr>
                    <a:t> be </a:t>
                  </a:r>
                  <a:r>
                    <a:rPr lang="en-US" sz="2800" i="1" dirty="0">
                      <a:solidFill>
                        <a:schemeClr val="tx1"/>
                      </a:solidFill>
                      <a:latin typeface="Segoe UI Semibold" panose="020B0702040204020203" pitchFamily="34" charset="0"/>
                      <a:cs typeface="Segoe UI Semibold" panose="020B0702040204020203" pitchFamily="34" charset="0"/>
                    </a:rPr>
                    <a:t>independent </a:t>
                  </a:r>
                  <a:r>
                    <a:rPr lang="en-US" sz="2800" dirty="0">
                      <a:solidFill>
                        <a:schemeClr val="tx1"/>
                      </a:solidFill>
                      <a:latin typeface="Segoe UI Semibold" panose="020B0702040204020203" pitchFamily="34" charset="0"/>
                      <a:cs typeface="Segoe UI Semibold" panose="020B0702040204020203" pitchFamily="34" charset="0"/>
                    </a:rPr>
                    <a:t>Bernoulli random variables. </a:t>
                  </a:r>
                </a:p>
                <a:p>
                  <a:pPr algn="ctr"/>
                  <a:r>
                    <a:rPr lang="en-US" sz="2800" i="1"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𝑖</m:t>
                          </m:r>
                        </m:sub>
                      </m:sSub>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and</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𝜇</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e>
                      </m:d>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For any</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r>
                        <a:rPr lang="en-US" sz="2800" b="0" i="1" smtClean="0">
                          <a:solidFill>
                            <a:schemeClr val="tx1"/>
                          </a:solidFill>
                          <a:latin typeface="Cambria Math" panose="02040503050406030204" pitchFamily="18" charset="0"/>
                          <a:cs typeface="Segoe UI Semibold" panose="020B0702040204020203" pitchFamily="34" charset="0"/>
                        </a:rPr>
                        <m:t>𝛿</m:t>
                      </m:r>
                      <m:r>
                        <a:rPr lang="en-US" sz="2800" b="0" i="1" smtClean="0">
                          <a:solidFill>
                            <a:schemeClr val="tx1"/>
                          </a:solidFill>
                          <a:latin typeface="Cambria Math" panose="02040503050406030204" pitchFamily="18" charset="0"/>
                          <a:cs typeface="Segoe UI Semibold" panose="020B0702040204020203" pitchFamily="34" charset="0"/>
                        </a:rPr>
                        <m:t>≤1</m:t>
                      </m:r>
                    </m:oMath>
                  </a14:m>
                  <a:endParaRPr lang="en-US" sz="2800" i="1" dirty="0">
                    <a:solidFill>
                      <a:schemeClr val="tx1"/>
                    </a:solidFill>
                    <a:latin typeface="Segoe UI Semibold" panose="020B0702040204020203" pitchFamily="34" charset="0"/>
                    <a:cs typeface="Segoe UI Semibold" panose="020B0702040204020203" pitchFamily="34" charset="0"/>
                  </a:endParaRPr>
                </a:p>
                <a:p>
                  <a:pPr algn="ctr"/>
                  <a:endParaRPr lang="en-US" sz="2800" i="1" dirty="0">
                    <a:solidFill>
                      <a:schemeClr val="tx1"/>
                    </a:solidFill>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1+</m:t>
                              </m:r>
                              <m:r>
                                <a:rPr lang="en-US" sz="2800" b="0" i="1" smtClean="0">
                                  <a:solidFill>
                                    <a:schemeClr val="tx1"/>
                                  </a:solidFill>
                                  <a:latin typeface="Cambria Math" panose="02040503050406030204" pitchFamily="18" charset="0"/>
                                  <a:cs typeface="Segoe UI Semibold" panose="020B0702040204020203" pitchFamily="34" charset="0"/>
                                </a:rPr>
                                <m:t>𝛿</m:t>
                              </m:r>
                            </m:e>
                          </m:d>
                          <m:r>
                            <a:rPr lang="en-US" sz="2800" b="0" i="1" smtClean="0">
                              <a:solidFill>
                                <a:schemeClr val="tx1"/>
                              </a:solidFill>
                              <a:latin typeface="Cambria Math" panose="02040503050406030204" pitchFamily="18" charset="0"/>
                              <a:cs typeface="Segoe UI Semibold" panose="020B0702040204020203" pitchFamily="34" charset="0"/>
                            </a:rPr>
                            <m:t>𝜇</m:t>
                          </m:r>
                        </m:e>
                      </m:d>
                      <m:r>
                        <a:rPr lang="en-US" sz="2800" b="0" i="1" smtClean="0">
                          <a:solidFill>
                            <a:schemeClr val="tx1"/>
                          </a:solidFill>
                          <a:latin typeface="Cambria Math" panose="02040503050406030204" pitchFamily="18" charset="0"/>
                          <a:cs typeface="Segoe UI Semibold" panose="020B0702040204020203" pitchFamily="34" charset="0"/>
                        </a:rPr>
                        <m:t>≤</m:t>
                      </m:r>
                      <m:func>
                        <m:funcPr>
                          <m:ctrlPr>
                            <a:rPr lang="en-US" sz="2800" b="0" i="1" smtClean="0">
                              <a:solidFill>
                                <a:schemeClr val="tx1"/>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tx1"/>
                              </a:solidFill>
                              <a:latin typeface="Cambria Math" panose="02040503050406030204" pitchFamily="18" charset="0"/>
                              <a:cs typeface="Segoe UI Semibold" panose="020B0702040204020203" pitchFamily="34" charset="0"/>
                            </a:rPr>
                            <m:t>exp</m:t>
                          </m:r>
                        </m:fName>
                        <m:e>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m:t>
                              </m:r>
                              <m:f>
                                <m:fPr>
                                  <m:ctrlPr>
                                    <a:rPr lang="en-US" sz="2800" b="0" i="1" smtClean="0">
                                      <a:solidFill>
                                        <a:schemeClr val="tx1"/>
                                      </a:solidFill>
                                      <a:latin typeface="Cambria Math" panose="02040503050406030204" pitchFamily="18" charset="0"/>
                                      <a:cs typeface="Segoe UI Semibold" panose="020B0702040204020203" pitchFamily="34" charset="0"/>
                                    </a:rPr>
                                  </m:ctrlPr>
                                </m:fPr>
                                <m:num>
                                  <m:sSup>
                                    <m:sSupPr>
                                      <m:ctrlPr>
                                        <a:rPr lang="en-US" sz="2800" b="0" i="1" smtClean="0">
                                          <a:solidFill>
                                            <a:schemeClr val="tx1"/>
                                          </a:solidFill>
                                          <a:latin typeface="Cambria Math" panose="02040503050406030204" pitchFamily="18" charset="0"/>
                                          <a:cs typeface="Segoe UI Semibold" panose="020B0702040204020203" pitchFamily="34" charset="0"/>
                                        </a:rPr>
                                      </m:ctrlPr>
                                    </m:sSupPr>
                                    <m:e>
                                      <m:r>
                                        <a:rPr lang="en-US" sz="2800" b="0" i="1" smtClean="0">
                                          <a:solidFill>
                                            <a:schemeClr val="tx1"/>
                                          </a:solidFill>
                                          <a:latin typeface="Cambria Math" panose="02040503050406030204" pitchFamily="18" charset="0"/>
                                          <a:cs typeface="Segoe UI Semibold" panose="020B0702040204020203" pitchFamily="34" charset="0"/>
                                        </a:rPr>
                                        <m:t>𝛿</m:t>
                                      </m:r>
                                    </m:e>
                                    <m:sup>
                                      <m:r>
                                        <a:rPr lang="en-US" sz="2800" b="0" i="1" smtClean="0">
                                          <a:solidFill>
                                            <a:schemeClr val="tx1"/>
                                          </a:solidFill>
                                          <a:latin typeface="Cambria Math" panose="02040503050406030204" pitchFamily="18" charset="0"/>
                                          <a:cs typeface="Segoe UI Semibold" panose="020B0702040204020203" pitchFamily="34" charset="0"/>
                                        </a:rPr>
                                        <m:t>2</m:t>
                                      </m:r>
                                    </m:sup>
                                  </m:sSup>
                                  <m:r>
                                    <a:rPr lang="en-US" sz="2800" b="0" i="1" smtClean="0">
                                      <a:solidFill>
                                        <a:schemeClr val="tx1"/>
                                      </a:solidFill>
                                      <a:latin typeface="Cambria Math" panose="02040503050406030204" pitchFamily="18" charset="0"/>
                                      <a:cs typeface="Segoe UI Semibold" panose="020B0702040204020203" pitchFamily="34" charset="0"/>
                                    </a:rPr>
                                    <m:t>𝜇</m:t>
                                  </m:r>
                                </m:num>
                                <m:den>
                                  <m:r>
                                    <a:rPr lang="en-US" sz="2800" b="0" i="1" smtClean="0">
                                      <a:solidFill>
                                        <a:schemeClr val="tx1"/>
                                      </a:solidFill>
                                      <a:latin typeface="Cambria Math" panose="02040503050406030204" pitchFamily="18" charset="0"/>
                                      <a:cs typeface="Segoe UI Semibold" panose="020B0702040204020203" pitchFamily="34" charset="0"/>
                                    </a:rPr>
                                    <m:t>3</m:t>
                                  </m:r>
                                </m:den>
                              </m:f>
                            </m:e>
                          </m:d>
                        </m:e>
                      </m:func>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and</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1−</m:t>
                              </m:r>
                              <m:r>
                                <a:rPr lang="en-US" sz="2800" b="0" i="1" smtClean="0">
                                  <a:solidFill>
                                    <a:schemeClr val="tx1"/>
                                  </a:solidFill>
                                  <a:latin typeface="Cambria Math" panose="02040503050406030204" pitchFamily="18" charset="0"/>
                                  <a:cs typeface="Segoe UI Semibold" panose="020B0702040204020203" pitchFamily="34" charset="0"/>
                                </a:rPr>
                                <m:t>𝛿</m:t>
                              </m:r>
                            </m:e>
                          </m:d>
                          <m:r>
                            <a:rPr lang="en-US" sz="2800" b="0" i="1" smtClean="0">
                              <a:solidFill>
                                <a:schemeClr val="tx1"/>
                              </a:solidFill>
                              <a:latin typeface="Cambria Math" panose="02040503050406030204" pitchFamily="18" charset="0"/>
                              <a:cs typeface="Segoe UI Semibold" panose="020B0702040204020203" pitchFamily="34" charset="0"/>
                            </a:rPr>
                            <m:t>𝜇</m:t>
                          </m:r>
                        </m:e>
                      </m:d>
                      <m:r>
                        <a:rPr lang="en-US" sz="2800" b="0" i="1" smtClean="0">
                          <a:solidFill>
                            <a:schemeClr val="tx1"/>
                          </a:solidFill>
                          <a:latin typeface="Cambria Math" panose="02040503050406030204" pitchFamily="18" charset="0"/>
                          <a:cs typeface="Segoe UI Semibold" panose="020B0702040204020203" pitchFamily="34" charset="0"/>
                        </a:rPr>
                        <m:t>≤</m:t>
                      </m:r>
                      <m:func>
                        <m:funcPr>
                          <m:ctrlPr>
                            <a:rPr lang="en-US" sz="2800" b="0" i="1" smtClean="0">
                              <a:solidFill>
                                <a:schemeClr val="tx1"/>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tx1"/>
                              </a:solidFill>
                              <a:latin typeface="Cambria Math" panose="02040503050406030204" pitchFamily="18" charset="0"/>
                              <a:cs typeface="Segoe UI Semibold" panose="020B0702040204020203" pitchFamily="34" charset="0"/>
                            </a:rPr>
                            <m:t>exp</m:t>
                          </m:r>
                        </m:fName>
                        <m:e>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m:t>
                              </m:r>
                              <m:f>
                                <m:fPr>
                                  <m:ctrlPr>
                                    <a:rPr lang="en-US" sz="2800" b="0" i="1" smtClean="0">
                                      <a:solidFill>
                                        <a:schemeClr val="tx1"/>
                                      </a:solidFill>
                                      <a:latin typeface="Cambria Math" panose="02040503050406030204" pitchFamily="18" charset="0"/>
                                      <a:cs typeface="Segoe UI Semibold" panose="020B0702040204020203" pitchFamily="34" charset="0"/>
                                    </a:rPr>
                                  </m:ctrlPr>
                                </m:fPr>
                                <m:num>
                                  <m:sSup>
                                    <m:sSupPr>
                                      <m:ctrlPr>
                                        <a:rPr lang="en-US" sz="2800" b="0" i="1" smtClean="0">
                                          <a:solidFill>
                                            <a:schemeClr val="tx1"/>
                                          </a:solidFill>
                                          <a:latin typeface="Cambria Math" panose="02040503050406030204" pitchFamily="18" charset="0"/>
                                          <a:cs typeface="Segoe UI Semibold" panose="020B0702040204020203" pitchFamily="34" charset="0"/>
                                        </a:rPr>
                                      </m:ctrlPr>
                                    </m:sSupPr>
                                    <m:e>
                                      <m:r>
                                        <a:rPr lang="en-US" sz="2800" b="0" i="1" smtClean="0">
                                          <a:solidFill>
                                            <a:schemeClr val="tx1"/>
                                          </a:solidFill>
                                          <a:latin typeface="Cambria Math" panose="02040503050406030204" pitchFamily="18" charset="0"/>
                                          <a:cs typeface="Segoe UI Semibold" panose="020B0702040204020203" pitchFamily="34" charset="0"/>
                                        </a:rPr>
                                        <m:t>𝛿</m:t>
                                      </m:r>
                                    </m:e>
                                    <m:sup>
                                      <m:r>
                                        <a:rPr lang="en-US" sz="2800" b="0" i="1" smtClean="0">
                                          <a:solidFill>
                                            <a:schemeClr val="tx1"/>
                                          </a:solidFill>
                                          <a:latin typeface="Cambria Math" panose="02040503050406030204" pitchFamily="18" charset="0"/>
                                          <a:cs typeface="Segoe UI Semibold" panose="020B0702040204020203" pitchFamily="34" charset="0"/>
                                        </a:rPr>
                                        <m:t>2</m:t>
                                      </m:r>
                                    </m:sup>
                                  </m:sSup>
                                  <m:r>
                                    <a:rPr lang="en-US" sz="2800" b="0" i="1" smtClean="0">
                                      <a:solidFill>
                                        <a:schemeClr val="tx1"/>
                                      </a:solidFill>
                                      <a:latin typeface="Cambria Math" panose="02040503050406030204" pitchFamily="18" charset="0"/>
                                      <a:cs typeface="Segoe UI Semibold" panose="020B0702040204020203" pitchFamily="34" charset="0"/>
                                    </a:rPr>
                                    <m:t>𝜇</m:t>
                                  </m:r>
                                </m:num>
                                <m:den>
                                  <m:r>
                                    <a:rPr lang="en-US" sz="2800" b="0" i="1" smtClean="0">
                                      <a:solidFill>
                                        <a:schemeClr val="tx1"/>
                                      </a:solidFill>
                                      <a:latin typeface="Cambria Math" panose="02040503050406030204" pitchFamily="18" charset="0"/>
                                      <a:cs typeface="Segoe UI Semibold" panose="020B0702040204020203" pitchFamily="34" charset="0"/>
                                    </a:rPr>
                                    <m:t>2</m:t>
                                  </m:r>
                                </m:den>
                              </m:f>
                            </m:e>
                          </m:d>
                        </m:e>
                      </m:func>
                    </m:oMath>
                  </a14:m>
                  <a:endParaRPr lang="en-US" sz="2800" i="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14" name="Rectangle 13">
                  <a:extLst>
                    <a:ext uri="{FF2B5EF4-FFF2-40B4-BE49-F238E27FC236}">
                      <a16:creationId xmlns:a16="http://schemas.microsoft.com/office/drawing/2014/main" id="{909B089B-DB58-41D5-AAE5-868C7F52E4EB}"/>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9D7F79A6-920F-40D3-A219-C0DA3E57C5CB}"/>
                </a:ext>
              </a:extLst>
            </p:cNvPr>
            <p:cNvSpPr/>
            <p:nvPr/>
          </p:nvSpPr>
          <p:spPr>
            <a:xfrm>
              <a:off x="708005" y="3429001"/>
              <a:ext cx="6589148" cy="54723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(Multiplicative) Chernoff Bound</a:t>
              </a:r>
            </a:p>
          </p:txBody>
        </p:sp>
      </p:grpSp>
      <p:grpSp>
        <p:nvGrpSpPr>
          <p:cNvPr id="16" name="Group 15" descr="Union bound definition box">
            <a:extLst>
              <a:ext uri="{FF2B5EF4-FFF2-40B4-BE49-F238E27FC236}">
                <a16:creationId xmlns:a16="http://schemas.microsoft.com/office/drawing/2014/main" id="{8361CA34-895B-4151-A9D1-D6F8881E0D1C}"/>
              </a:ext>
            </a:extLst>
          </p:cNvPr>
          <p:cNvGrpSpPr/>
          <p:nvPr/>
        </p:nvGrpSpPr>
        <p:grpSpPr>
          <a:xfrm>
            <a:off x="571225" y="657396"/>
            <a:ext cx="5682126" cy="1959654"/>
            <a:chOff x="1185842" y="3429000"/>
            <a:chExt cx="6111311" cy="1612695"/>
          </a:xfrm>
          <a:noFill/>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BE4ED5-194F-4366-B3C4-9D74E37DF684}"/>
                    </a:ext>
                  </a:extLst>
                </p:cNvPr>
                <p:cNvSpPr/>
                <p:nvPr/>
              </p:nvSpPr>
              <p:spPr>
                <a:xfrm>
                  <a:off x="1185842" y="3429000"/>
                  <a:ext cx="6111311" cy="161269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For any events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𝐸</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𝐹</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r>
                          <a:rPr lang="en-US" sz="2800" b="1" i="1" smtClean="0">
                            <a:solidFill>
                              <a:schemeClr val="tx1"/>
                            </a:solidFill>
                            <a:latin typeface="Cambria Math" panose="02040503050406030204" pitchFamily="18" charset="0"/>
                            <a:cs typeface="Segoe UI Semibold" panose="020B0702040204020203" pitchFamily="34" charset="0"/>
                          </a:rPr>
                          <m:t>)</m:t>
                        </m:r>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B772CF-D022-4B45-A721-C48C93F70497}"/>
                    </a:ext>
                  </a:extLst>
                </p:cNvPr>
                <p:cNvSpPr>
                  <a:spLocks noRot="1" noChangeAspect="1" noMove="1" noResize="1" noEditPoints="1" noAdjustHandles="1" noChangeArrowheads="1" noChangeShapeType="1" noTextEdit="1"/>
                </p:cNvSpPr>
                <p:nvPr/>
              </p:nvSpPr>
              <p:spPr>
                <a:xfrm>
                  <a:off x="1185842" y="3429000"/>
                  <a:ext cx="6111311" cy="1612695"/>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20DC937A-609F-4AAB-9DF4-4751D1FC7F96}"/>
                </a:ext>
              </a:extLst>
            </p:cNvPr>
            <p:cNvSpPr/>
            <p:nvPr/>
          </p:nvSpPr>
          <p:spPr>
            <a:xfrm>
              <a:off x="1195367" y="3429001"/>
              <a:ext cx="6101786" cy="64627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Union Bound</a:t>
              </a:r>
            </a:p>
          </p:txBody>
        </p:sp>
      </p:grpSp>
    </p:spTree>
    <p:extLst>
      <p:ext uri="{BB962C8B-B14F-4D97-AF65-F5344CB8AC3E}">
        <p14:creationId xmlns:p14="http://schemas.microsoft.com/office/powerpoint/2010/main" val="1191520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 (reference)</a:t>
            </a:r>
            <a:endParaRPr lang="en-US" sz="1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n=1000 with probability at least </a:t>
                </a:r>
                <a14:m>
                  <m:oMath xmlns:m="http://schemas.openxmlformats.org/officeDocument/2006/math">
                    <m:r>
                      <a:rPr lang="en-US" b="0" i="1" smtClean="0">
                        <a:latin typeface="Cambria Math" panose="02040503050406030204" pitchFamily="18" charset="0"/>
                      </a:rPr>
                      <m:t>.95</m:t>
                    </m:r>
                  </m:oMath>
                </a14:m>
                <a:r>
                  <a:rPr lang="en-US" b="0" i="1"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25" t="-9424" b="-3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solidFill>
                  <a:latin typeface="Segoe UI Semibold" panose="020B0702040204020203" pitchFamily="34" charset="0"/>
                  <a:cs typeface="Segoe UI Semibold" panose="020B0702040204020203" pitchFamily="34" charset="0"/>
                </a:endParaRPr>
              </a:p>
              <a:p>
                <a:pPr algn="ctr"/>
                <a:endParaRPr lang="en-US" sz="2800" dirty="0">
                  <a:solidFill>
                    <a:schemeClr val="accent3"/>
                  </a:solidFill>
                  <a:latin typeface="Segoe UI Semibold" panose="020B0702040204020203" pitchFamily="34" charset="0"/>
                  <a:cs typeface="Segoe UI Semibold" panose="020B0702040204020203" pitchFamily="34" charset="0"/>
                </a:endParaRPr>
              </a:p>
              <a:p>
                <a:pPr algn="ctr"/>
                <a:r>
                  <a:rPr lang="en-US" sz="2800" dirty="0">
                    <a:solidFill>
                      <a:schemeClr val="accent3"/>
                    </a:solidFill>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1</m:t>
                        </m:r>
                      </m:sub>
                    </m:sSub>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2</m:t>
                        </m:r>
                      </m:sub>
                    </m:sSub>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𝑛</m:t>
                        </m:r>
                      </m:sub>
                    </m:sSub>
                  </m:oMath>
                </a14:m>
                <a:r>
                  <a:rPr lang="en-US" sz="2800" b="1" dirty="0">
                    <a:solidFill>
                      <a:schemeClr val="accent3"/>
                    </a:solidFill>
                    <a:latin typeface="Segoe UI Semibold" panose="020B0702040204020203" pitchFamily="34" charset="0"/>
                    <a:cs typeface="Segoe UI Semibold" panose="020B0702040204020203" pitchFamily="34" charset="0"/>
                  </a:rPr>
                  <a:t> be </a:t>
                </a:r>
                <a:r>
                  <a:rPr lang="en-US" sz="2800" i="1" dirty="0">
                    <a:solidFill>
                      <a:schemeClr val="accent3"/>
                    </a:solidFill>
                    <a:latin typeface="Segoe UI Semibold" panose="020B0702040204020203" pitchFamily="34" charset="0"/>
                    <a:cs typeface="Segoe UI Semibold" panose="020B0702040204020203" pitchFamily="34" charset="0"/>
                  </a:rPr>
                  <a:t>independent </a:t>
                </a:r>
                <a:r>
                  <a:rPr lang="en-US" sz="2800" dirty="0">
                    <a:solidFill>
                      <a:schemeClr val="accent3"/>
                    </a:solidFill>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solidFill>
                          <a:schemeClr val="accent3"/>
                        </a:solidFill>
                        <a:latin typeface="Cambria Math" panose="02040503050406030204" pitchFamily="18" charset="0"/>
                        <a:cs typeface="Segoe UI Semibold" panose="020B0702040204020203" pitchFamily="34" charset="0"/>
                      </a:rPr>
                      <m:t> </m:t>
                    </m:r>
                    <m:r>
                      <a:rPr lang="en-US" sz="2800" b="0" i="1" smtClean="0">
                        <a:solidFill>
                          <a:schemeClr val="accent3"/>
                        </a:solidFill>
                        <a:latin typeface="Cambria Math" panose="02040503050406030204" pitchFamily="18" charset="0"/>
                        <a:cs typeface="Segoe UI Semibold" panose="020B0702040204020203" pitchFamily="34" charset="0"/>
                      </a:rPr>
                      <m:t>[0,1]</m:t>
                    </m:r>
                  </m:oMath>
                </a14:m>
                <a:r>
                  <a:rPr lang="en-US" sz="2800" dirty="0">
                    <a:solidFill>
                      <a:schemeClr val="accent3"/>
                    </a:solidFill>
                    <a:latin typeface="Segoe UI Semibold" panose="020B0702040204020203" pitchFamily="34" charset="0"/>
                    <a:cs typeface="Segoe UI Semibold" panose="020B0702040204020203" pitchFamily="34" charset="0"/>
                  </a:rPr>
                  <a:t>. </a:t>
                </a:r>
              </a:p>
              <a:p>
                <a:pPr algn="ctr"/>
                <a:r>
                  <a:rPr lang="en-US" sz="2800" i="1" dirty="0">
                    <a:solidFill>
                      <a:schemeClr val="accent3"/>
                    </a:solidFill>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solidFill>
                              <a:schemeClr val="accent3"/>
                            </a:solidFill>
                            <a:latin typeface="Cambria Math" panose="02040503050406030204" pitchFamily="18" charset="0"/>
                            <a:cs typeface="Segoe UI Semibold" panose="020B0702040204020203" pitchFamily="34" charset="0"/>
                          </a:rPr>
                        </m:ctrlPr>
                      </m:accPr>
                      <m:e>
                        <m:r>
                          <a:rPr lang="en-US" sz="2800" b="0" i="1" smtClean="0">
                            <a:solidFill>
                              <a:schemeClr val="accent3"/>
                            </a:solidFill>
                            <a:latin typeface="Cambria Math" panose="02040503050406030204" pitchFamily="18" charset="0"/>
                            <a:cs typeface="Segoe UI Semibold" panose="020B0702040204020203" pitchFamily="34" charset="0"/>
                          </a:rPr>
                          <m:t>𝑋</m:t>
                        </m:r>
                      </m:e>
                    </m:acc>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𝑖</m:t>
                        </m:r>
                      </m:sub>
                    </m:sSub>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𝑛</m:t>
                    </m:r>
                  </m:oMath>
                </a14:m>
                <a:r>
                  <a:rPr lang="en-US" sz="2800" i="1" dirty="0">
                    <a:solidFill>
                      <a:schemeClr val="accent3"/>
                    </a:solidFill>
                    <a:latin typeface="Segoe UI Semibold" panose="020B0702040204020203" pitchFamily="34" charset="0"/>
                    <a:cs typeface="Segoe UI Semibold" panose="020B0702040204020203" pitchFamily="34" charset="0"/>
                  </a:rPr>
                  <a:t>,  </a:t>
                </a:r>
                <a:r>
                  <a:rPr lang="en-US" sz="2800" dirty="0">
                    <a:solidFill>
                      <a:schemeClr val="accent3"/>
                    </a:solidFill>
                    <a:latin typeface="Segoe UI Semibold" panose="020B0702040204020203" pitchFamily="34" charset="0"/>
                    <a:cs typeface="Segoe UI Semibold" panose="020B0702040204020203" pitchFamily="34" charset="0"/>
                  </a:rPr>
                  <a:t>and</a:t>
                </a:r>
                <a:r>
                  <a:rPr lang="en-US" sz="2800" i="1" dirty="0">
                    <a:solidFill>
                      <a:schemeClr val="accent3"/>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𝜇</m:t>
                    </m:r>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e>
                    </m:d>
                  </m:oMath>
                </a14:m>
                <a:r>
                  <a:rPr lang="en-US" sz="2800" i="1" dirty="0">
                    <a:solidFill>
                      <a:schemeClr val="accent3"/>
                    </a:solidFill>
                    <a:latin typeface="Segoe UI Semibold" panose="020B0702040204020203" pitchFamily="34" charset="0"/>
                    <a:cs typeface="Segoe UI Semibold" panose="020B0702040204020203" pitchFamily="34" charset="0"/>
                  </a:rPr>
                  <a:t>. </a:t>
                </a:r>
                <a:r>
                  <a:rPr lang="en-US" sz="2800" dirty="0">
                    <a:solidFill>
                      <a:schemeClr val="accent3"/>
                    </a:solidFill>
                    <a:latin typeface="Segoe UI Semibold" panose="020B0702040204020203" pitchFamily="34" charset="0"/>
                    <a:cs typeface="Segoe UI Semibold" panose="020B0702040204020203" pitchFamily="34" charset="0"/>
                  </a:rPr>
                  <a:t>For any</a:t>
                </a:r>
                <a:r>
                  <a:rPr lang="en-US" sz="2800" i="1" dirty="0">
                    <a:solidFill>
                      <a:schemeClr val="accent3"/>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𝑡</m:t>
                    </m:r>
                    <m:r>
                      <a:rPr lang="en-US" sz="2800" b="0" i="1" smtClean="0">
                        <a:solidFill>
                          <a:schemeClr val="accent3"/>
                        </a:solidFill>
                        <a:latin typeface="Cambria Math" panose="02040503050406030204" pitchFamily="18" charset="0"/>
                        <a:cs typeface="Segoe UI Semibold" panose="020B0702040204020203" pitchFamily="34" charset="0"/>
                      </a:rPr>
                      <m:t>≥0</m:t>
                    </m:r>
                  </m:oMath>
                </a14:m>
                <a:endParaRPr lang="en-US" sz="2800" i="1" dirty="0">
                  <a:solidFill>
                    <a:schemeClr val="accent3"/>
                  </a:solidFill>
                  <a:latin typeface="Segoe UI Semibold" panose="020B0702040204020203" pitchFamily="34" charset="0"/>
                  <a:cs typeface="Segoe UI Semibold" panose="020B0702040204020203" pitchFamily="34" charset="0"/>
                </a:endParaRPr>
              </a:p>
              <a:p>
                <a:pPr algn="ctr"/>
                <a:endParaRPr lang="en-US" sz="2800" i="1" dirty="0">
                  <a:solidFill>
                    <a:schemeClr val="accent3"/>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ℙ</m:t>
                      </m:r>
                      <m:d>
                        <m:dPr>
                          <m:ctrlPr>
                            <a:rPr lang="en-US" sz="2800" b="0" i="1" smtClean="0">
                              <a:solidFill>
                                <a:schemeClr val="accent3"/>
                              </a:solidFill>
                              <a:latin typeface="Cambria Math" panose="02040503050406030204" pitchFamily="18" charset="0"/>
                              <a:cs typeface="Segoe UI Semibold" panose="020B0702040204020203" pitchFamily="34" charset="0"/>
                            </a:rPr>
                          </m:ctrlPr>
                        </m:dPr>
                        <m:e>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e>
                              </m:d>
                            </m:e>
                          </m:d>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𝑡</m:t>
                          </m:r>
                        </m:e>
                      </m:d>
                      <m:r>
                        <a:rPr lang="en-US" sz="2800" b="0" i="1" smtClean="0">
                          <a:solidFill>
                            <a:schemeClr val="accent3"/>
                          </a:solidFill>
                          <a:latin typeface="Cambria Math" panose="02040503050406030204" pitchFamily="18" charset="0"/>
                          <a:cs typeface="Segoe UI Semibold" panose="020B0702040204020203" pitchFamily="34" charset="0"/>
                        </a:rPr>
                        <m:t>≤2</m:t>
                      </m:r>
                      <m:func>
                        <m:funcPr>
                          <m:ctrlPr>
                            <a:rPr lang="en-US" sz="2800" b="0" i="1" smtClean="0">
                              <a:solidFill>
                                <a:schemeClr val="accent3"/>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accent3"/>
                              </a:solidFill>
                              <a:latin typeface="Cambria Math" panose="02040503050406030204" pitchFamily="18" charset="0"/>
                              <a:cs typeface="Segoe UI Semibold" panose="020B0702040204020203" pitchFamily="34" charset="0"/>
                            </a:rPr>
                            <m:t>exp</m:t>
                          </m:r>
                        </m:fName>
                        <m:e>
                          <m:d>
                            <m:dPr>
                              <m:ctrlPr>
                                <a:rPr lang="en-US" sz="2800" b="0" i="1" smtClean="0">
                                  <a:solidFill>
                                    <a:schemeClr val="accent3"/>
                                  </a:solidFill>
                                  <a:latin typeface="Cambria Math" panose="02040503050406030204" pitchFamily="18" charset="0"/>
                                  <a:cs typeface="Segoe UI Semibold" panose="020B0702040204020203" pitchFamily="34" charset="0"/>
                                </a:rPr>
                              </m:ctrlPr>
                            </m:dPr>
                            <m:e>
                              <m:r>
                                <a:rPr lang="en-US" sz="2800" b="0" i="1" smtClean="0">
                                  <a:solidFill>
                                    <a:schemeClr val="accent3"/>
                                  </a:solidFill>
                                  <a:latin typeface="Cambria Math" panose="02040503050406030204" pitchFamily="18" charset="0"/>
                                  <a:cs typeface="Segoe UI Semibold" panose="020B0702040204020203" pitchFamily="34" charset="0"/>
                                </a:rPr>
                                <m:t>−2</m:t>
                              </m:r>
                              <m:r>
                                <a:rPr lang="en-US" sz="2800" b="0" i="1" smtClean="0">
                                  <a:solidFill>
                                    <a:schemeClr val="accent3"/>
                                  </a:solidFill>
                                  <a:latin typeface="Cambria Math" panose="02040503050406030204" pitchFamily="18" charset="0"/>
                                  <a:cs typeface="Segoe UI Semibold" panose="020B0702040204020203" pitchFamily="34" charset="0"/>
                                </a:rPr>
                                <m:t>𝑛</m:t>
                              </m:r>
                              <m:sSup>
                                <m:sSupPr>
                                  <m:ctrlPr>
                                    <a:rPr lang="en-US" sz="2800" b="0" i="1" smtClean="0">
                                      <a:solidFill>
                                        <a:schemeClr val="accent3"/>
                                      </a:solidFill>
                                      <a:latin typeface="Cambria Math" panose="02040503050406030204" pitchFamily="18" charset="0"/>
                                      <a:cs typeface="Segoe UI Semibold" panose="020B0702040204020203" pitchFamily="34" charset="0"/>
                                    </a:rPr>
                                  </m:ctrlPr>
                                </m:sSupPr>
                                <m:e>
                                  <m:r>
                                    <a:rPr lang="en-US" sz="2800" b="0" i="1" smtClean="0">
                                      <a:solidFill>
                                        <a:schemeClr val="accent3"/>
                                      </a:solidFill>
                                      <a:latin typeface="Cambria Math" panose="02040503050406030204" pitchFamily="18" charset="0"/>
                                      <a:cs typeface="Segoe UI Semibold" panose="020B0702040204020203" pitchFamily="34" charset="0"/>
                                    </a:rPr>
                                    <m:t>𝑡</m:t>
                                  </m:r>
                                </m:e>
                                <m:sup>
                                  <m:r>
                                    <a:rPr lang="en-US" sz="2800" b="0" i="1" smtClean="0">
                                      <a:solidFill>
                                        <a:schemeClr val="accent3"/>
                                      </a:solidFill>
                                      <a:latin typeface="Cambria Math" panose="02040503050406030204" pitchFamily="18" charset="0"/>
                                      <a:cs typeface="Segoe UI Semibold" panose="020B0702040204020203" pitchFamily="34" charset="0"/>
                                    </a:rPr>
                                    <m:t>2</m:t>
                                  </m:r>
                                </m:sup>
                              </m:sSup>
                            </m:e>
                          </m:d>
                        </m:e>
                      </m:func>
                    </m:oMath>
                  </m:oMathPara>
                </a14:m>
                <a:endParaRPr lang="en-US" sz="2800" i="1" dirty="0">
                  <a:solidFill>
                    <a:schemeClr val="accent3"/>
                  </a:solidFill>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accent3"/>
                </a:solidFill>
                <a:latin typeface="Segoe UI Semibold" panose="020B0702040204020203" pitchFamily="34" charset="0"/>
                <a:cs typeface="Segoe UI Semibold" panose="020B0702040204020203" pitchFamily="34" charset="0"/>
              </a:rPr>
              <a:t>Hoeffding’s</a:t>
            </a:r>
            <a:r>
              <a:rPr lang="en-US" sz="3200" b="1" dirty="0">
                <a:solidFill>
                  <a:schemeClr val="accent3"/>
                </a:solidFill>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25817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90F4-B51A-417F-936F-DCFB4FCA6AE9}"/>
              </a:ext>
            </a:extLst>
          </p:cNvPr>
          <p:cNvSpPr>
            <a:spLocks noGrp="1"/>
          </p:cNvSpPr>
          <p:nvPr>
            <p:ph type="title"/>
          </p:nvPr>
        </p:nvSpPr>
        <p:spPr/>
        <p:txBody>
          <a:bodyPr/>
          <a:lstStyle/>
          <a:p>
            <a:r>
              <a:rPr lang="en-US" dirty="0"/>
              <a:t>The Union Bound</a:t>
            </a:r>
          </a:p>
        </p:txBody>
      </p:sp>
      <p:sp>
        <p:nvSpPr>
          <p:cNvPr id="3" name="Content Placeholder 2">
            <a:extLst>
              <a:ext uri="{FF2B5EF4-FFF2-40B4-BE49-F238E27FC236}">
                <a16:creationId xmlns:a16="http://schemas.microsoft.com/office/drawing/2014/main" id="{179BCC8A-6181-4B26-9437-34348781BFA6}"/>
              </a:ext>
            </a:extLst>
          </p:cNvPr>
          <p:cNvSpPr>
            <a:spLocks noGrp="1"/>
          </p:cNvSpPr>
          <p:nvPr>
            <p:ph idx="1"/>
          </p:nvPr>
        </p:nvSpPr>
        <p:spPr>
          <a:xfrm>
            <a:off x="575240" y="1463857"/>
            <a:ext cx="11187258" cy="599405"/>
          </a:xfrm>
        </p:spPr>
        <p:txBody>
          <a:bodyPr/>
          <a:lstStyle/>
          <a:p>
            <a:r>
              <a:rPr lang="en-US" dirty="0"/>
              <a:t>The Union bound</a:t>
            </a:r>
          </a:p>
          <a:p>
            <a:endParaRPr lang="en-US" dirty="0"/>
          </a:p>
          <a:p>
            <a:endParaRPr lang="en-US" dirty="0"/>
          </a:p>
        </p:txBody>
      </p:sp>
      <p:grpSp>
        <p:nvGrpSpPr>
          <p:cNvPr id="4" name="Group 3" descr="Union bound definition box">
            <a:extLst>
              <a:ext uri="{FF2B5EF4-FFF2-40B4-BE49-F238E27FC236}">
                <a16:creationId xmlns:a16="http://schemas.microsoft.com/office/drawing/2014/main" id="{AE2F9FF0-9521-4802-BF0F-7D6FF0F170F7}"/>
              </a:ext>
            </a:extLst>
          </p:cNvPr>
          <p:cNvGrpSpPr/>
          <p:nvPr/>
        </p:nvGrpSpPr>
        <p:grpSpPr>
          <a:xfrm>
            <a:off x="486742" y="1979300"/>
            <a:ext cx="5682126" cy="1959654"/>
            <a:chOff x="1185842" y="3429000"/>
            <a:chExt cx="6111311" cy="1612695"/>
          </a:xfrm>
          <a:solidFill>
            <a:srgbClr val="7D5CC0"/>
          </a:solidFill>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8B772CF-D022-4B45-A721-C48C93F70497}"/>
                    </a:ext>
                  </a:extLst>
                </p:cNvPr>
                <p:cNvSpPr/>
                <p:nvPr/>
              </p:nvSpPr>
              <p:spPr>
                <a:xfrm>
                  <a:off x="1185842" y="3429000"/>
                  <a:ext cx="6111311" cy="1612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events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𝐸</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𝐹</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𝑬</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𝑭</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𝑭</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F8B772CF-D022-4B45-A721-C48C93F70497}"/>
                    </a:ext>
                  </a:extLst>
                </p:cNvPr>
                <p:cNvSpPr>
                  <a:spLocks noRot="1" noChangeAspect="1" noMove="1" noResize="1" noEditPoints="1" noAdjustHandles="1" noChangeArrowheads="1" noChangeShapeType="1" noTextEdit="1"/>
                </p:cNvSpPr>
                <p:nvPr/>
              </p:nvSpPr>
              <p:spPr>
                <a:xfrm>
                  <a:off x="1185842" y="3429000"/>
                  <a:ext cx="6111311" cy="1612695"/>
                </a:xfrm>
                <a:prstGeom prst="rect">
                  <a:avLst/>
                </a:prstGeom>
                <a:blipFill>
                  <a:blip r:embed="rId2"/>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CC4BDA7-BF47-48CB-B990-8E03764C741F}"/>
                </a:ext>
              </a:extLst>
            </p:cNvPr>
            <p:cNvSpPr/>
            <p:nvPr/>
          </p:nvSpPr>
          <p:spPr>
            <a:xfrm>
              <a:off x="1195367" y="3429001"/>
              <a:ext cx="6101786" cy="6462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Union Bound</a:t>
              </a:r>
            </a:p>
          </p:txBody>
        </p:sp>
      </p:gr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8B36E53-2DD9-44D8-94A6-60D5DD9965CF}"/>
                  </a:ext>
                </a:extLst>
              </p:cNvPr>
              <p:cNvSpPr txBox="1">
                <a:spLocks/>
              </p:cNvSpPr>
              <p:nvPr/>
            </p:nvSpPr>
            <p:spPr>
              <a:xfrm>
                <a:off x="575239" y="4136368"/>
                <a:ext cx="11187258" cy="190492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Proof?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≥0</m:t>
                    </m:r>
                  </m:oMath>
                </a14:m>
                <a:r>
                  <a:rPr lang="en-US" dirty="0"/>
                  <a:t>.</a:t>
                </a:r>
              </a:p>
            </p:txBody>
          </p:sp>
        </mc:Choice>
        <mc:Fallback xmlns="">
          <p:sp>
            <p:nvSpPr>
              <p:cNvPr id="7" name="Content Placeholder 2">
                <a:extLst>
                  <a:ext uri="{FF2B5EF4-FFF2-40B4-BE49-F238E27FC236}">
                    <a16:creationId xmlns:a16="http://schemas.microsoft.com/office/drawing/2014/main" id="{A8B36E53-2DD9-44D8-94A6-60D5DD9965CF}"/>
                  </a:ext>
                </a:extLst>
              </p:cNvPr>
              <p:cNvSpPr txBox="1">
                <a:spLocks noRot="1" noChangeAspect="1" noMove="1" noResize="1" noEditPoints="1" noAdjustHandles="1" noChangeArrowheads="1" noChangeShapeType="1" noTextEdit="1"/>
              </p:cNvSpPr>
              <p:nvPr/>
            </p:nvSpPr>
            <p:spPr>
              <a:xfrm>
                <a:off x="575239" y="4136368"/>
                <a:ext cx="11187258" cy="1904924"/>
              </a:xfrm>
              <a:prstGeom prst="rect">
                <a:avLst/>
              </a:prstGeom>
              <a:blipFill>
                <a:blip r:embed="rId3"/>
                <a:stretch>
                  <a:fillRect l="-654" t="-5769"/>
                </a:stretch>
              </a:blipFill>
            </p:spPr>
            <p:txBody>
              <a:bodyPr/>
              <a:lstStyle/>
              <a:p>
                <a:r>
                  <a:rPr lang="en-US">
                    <a:noFill/>
                  </a:rPr>
                  <a:t> </a:t>
                </a:r>
              </a:p>
            </p:txBody>
          </p:sp>
        </mc:Fallback>
      </mc:AlternateContent>
    </p:spTree>
    <p:extLst>
      <p:ext uri="{BB962C8B-B14F-4D97-AF65-F5344CB8AC3E}">
        <p14:creationId xmlns:p14="http://schemas.microsoft.com/office/powerpoint/2010/main" val="324581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56D2-D103-497A-9969-E29DF14D69BB}"/>
              </a:ext>
            </a:extLst>
          </p:cNvPr>
          <p:cNvSpPr>
            <a:spLocks noGrp="1"/>
          </p:cNvSpPr>
          <p:nvPr>
            <p:ph type="title"/>
          </p:nvPr>
        </p:nvSpPr>
        <p:spPr/>
        <p:txBody>
          <a:bodyPr/>
          <a:lstStyle/>
          <a:p>
            <a:r>
              <a:rPr lang="en-US" dirty="0"/>
              <a:t>Concentration Applications</a:t>
            </a:r>
          </a:p>
        </p:txBody>
      </p:sp>
      <p:sp>
        <p:nvSpPr>
          <p:cNvPr id="3" name="Content Placeholder 2">
            <a:extLst>
              <a:ext uri="{FF2B5EF4-FFF2-40B4-BE49-F238E27FC236}">
                <a16:creationId xmlns:a16="http://schemas.microsoft.com/office/drawing/2014/main" id="{733D52F0-F088-458A-B1C9-3004D96C309C}"/>
              </a:ext>
            </a:extLst>
          </p:cNvPr>
          <p:cNvSpPr>
            <a:spLocks noGrp="1"/>
          </p:cNvSpPr>
          <p:nvPr>
            <p:ph idx="1"/>
          </p:nvPr>
        </p:nvSpPr>
        <p:spPr/>
        <p:txBody>
          <a:bodyPr/>
          <a:lstStyle/>
          <a:p>
            <a:r>
              <a:rPr lang="en-US" dirty="0"/>
              <a:t>A common pattern:</a:t>
            </a:r>
          </a:p>
          <a:p>
            <a:endParaRPr lang="en-US" dirty="0"/>
          </a:p>
          <a:p>
            <a:r>
              <a:rPr lang="en-US" dirty="0"/>
              <a:t>Figure out “what could possibly go wrong” – often these are dependent.</a:t>
            </a:r>
          </a:p>
          <a:p>
            <a:r>
              <a:rPr lang="en-US" dirty="0"/>
              <a:t>Use a concentration inequality for each of the things that could go wrong.</a:t>
            </a:r>
          </a:p>
          <a:p>
            <a:r>
              <a:rPr lang="en-US" dirty="0"/>
              <a:t>Union bound over everything that could go wrong. </a:t>
            </a:r>
          </a:p>
          <a:p>
            <a:endParaRPr lang="en-US" dirty="0"/>
          </a:p>
        </p:txBody>
      </p:sp>
    </p:spTree>
    <p:extLst>
      <p:ext uri="{BB962C8B-B14F-4D97-AF65-F5344CB8AC3E}">
        <p14:creationId xmlns:p14="http://schemas.microsoft.com/office/powerpoint/2010/main" val="47141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6436-7F2A-4FCF-A5EC-F29CD4F67746}"/>
              </a:ext>
            </a:extLst>
          </p:cNvPr>
          <p:cNvSpPr>
            <a:spLocks noGrp="1"/>
          </p:cNvSpPr>
          <p:nvPr>
            <p:ph type="title"/>
          </p:nvPr>
        </p:nvSpPr>
        <p:spPr/>
        <p:txBody>
          <a:bodyPr/>
          <a:lstStyle/>
          <a:p>
            <a:r>
              <a:rPr lang="en-US" dirty="0"/>
              <a:t>Frogs</a:t>
            </a:r>
          </a:p>
        </p:txBody>
      </p:sp>
      <p:sp>
        <p:nvSpPr>
          <p:cNvPr id="3" name="Content Placeholder 2">
            <a:extLst>
              <a:ext uri="{FF2B5EF4-FFF2-40B4-BE49-F238E27FC236}">
                <a16:creationId xmlns:a16="http://schemas.microsoft.com/office/drawing/2014/main" id="{1A537CCD-03BC-4CD0-8E3B-23107D254EA6}"/>
              </a:ext>
            </a:extLst>
          </p:cNvPr>
          <p:cNvSpPr>
            <a:spLocks noGrp="1"/>
          </p:cNvSpPr>
          <p:nvPr>
            <p:ph idx="1"/>
          </p:nvPr>
        </p:nvSpPr>
        <p:spPr/>
        <p:txBody>
          <a:bodyPr/>
          <a:lstStyle/>
          <a:p>
            <a:r>
              <a:rPr lang="en-US" dirty="0"/>
              <a:t>There are 20 frogs on each location in a 5x5 grid. Each frog will independently jump to the left, right, up, down, or stay where it is with equal probability. A frog at an edge of the grid magically warps to the corresponding edge (</a:t>
            </a:r>
            <a:r>
              <a:rPr lang="en-US" dirty="0" err="1"/>
              <a:t>pac</a:t>
            </a:r>
            <a:r>
              <a:rPr lang="en-US" dirty="0"/>
              <a:t>-man-style).</a:t>
            </a:r>
          </a:p>
          <a:p>
            <a:endParaRPr lang="en-US" dirty="0"/>
          </a:p>
          <a:p>
            <a:r>
              <a:rPr lang="en-US" dirty="0"/>
              <a:t>Bound the probability that at least one square ends up with at least 36 frogs.</a:t>
            </a:r>
          </a:p>
          <a:p>
            <a:endParaRPr lang="en-US" dirty="0"/>
          </a:p>
          <a:p>
            <a:r>
              <a:rPr lang="en-US" dirty="0"/>
              <a:t>These events are dependent – adjacent squares affect each other! </a:t>
            </a:r>
          </a:p>
        </p:txBody>
      </p:sp>
    </p:spTree>
    <p:extLst>
      <p:ext uri="{BB962C8B-B14F-4D97-AF65-F5344CB8AC3E}">
        <p14:creationId xmlns:p14="http://schemas.microsoft.com/office/powerpoint/2010/main" val="244466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C86C-1488-45C0-A6CE-051B8073C19B}"/>
              </a:ext>
            </a:extLst>
          </p:cNvPr>
          <p:cNvSpPr>
            <a:spLocks noGrp="1"/>
          </p:cNvSpPr>
          <p:nvPr>
            <p:ph type="title"/>
          </p:nvPr>
        </p:nvSpPr>
        <p:spPr/>
        <p:txBody>
          <a:bodyPr/>
          <a:lstStyle/>
          <a:p>
            <a:r>
              <a:rPr lang="en-US" dirty="0"/>
              <a:t>Frogs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8B80D4-E598-4B07-8CF6-9BF80EBCF2D0}"/>
                  </a:ext>
                </a:extLst>
              </p:cNvPr>
              <p:cNvSpPr>
                <a:spLocks noGrp="1"/>
              </p:cNvSpPr>
              <p:nvPr>
                <p:ph idx="1"/>
              </p:nvPr>
            </p:nvSpPr>
            <p:spPr/>
            <p:txBody>
              <a:bodyPr/>
              <a:lstStyle/>
              <a:p>
                <a:r>
                  <a:rPr lang="en-US" dirty="0"/>
                  <a:t>For an arbitrary location:</a:t>
                </a:r>
              </a:p>
              <a:p>
                <a:r>
                  <a:rPr lang="en-US" dirty="0"/>
                  <a:t>There are 100 frogs who could end up there (those above, below, left, right, and at that location). Each with probability </a:t>
                </a:r>
                <a14:m>
                  <m:oMath xmlns:m="http://schemas.openxmlformats.org/officeDocument/2006/math">
                    <m:r>
                      <a:rPr lang="en-US" b="0" i="1" smtClean="0">
                        <a:latin typeface="Cambria Math" panose="02040503050406030204" pitchFamily="18" charset="0"/>
                      </a:rPr>
                      <m:t>.2</m:t>
                    </m:r>
                    <m:r>
                      <a:rPr lang="en-US" b="0" i="0" smtClean="0">
                        <a:latin typeface="Cambria Math" panose="02040503050406030204" pitchFamily="18" charset="0"/>
                      </a:rPr>
                      <m:t>.</m:t>
                    </m:r>
                  </m:oMath>
                </a14:m>
                <a:r>
                  <a:rPr lang="en-US" dirty="0"/>
                  <a:t> Let </a:t>
                </a:r>
                <a14:m>
                  <m:oMath xmlns:m="http://schemas.openxmlformats.org/officeDocument/2006/math">
                    <m:r>
                      <a:rPr lang="en-US" b="0" i="1" smtClean="0">
                        <a:latin typeface="Cambria Math" panose="02040503050406030204" pitchFamily="18" charset="0"/>
                      </a:rPr>
                      <m:t>𝑋</m:t>
                    </m:r>
                  </m:oMath>
                </a14:m>
                <a:r>
                  <a:rPr lang="en-US" dirty="0"/>
                  <a:t> be the number that land at the location we’re interested in.</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≥36</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20</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⋅20</m:t>
                                </m:r>
                              </m:num>
                              <m:den>
                                <m:r>
                                  <a:rPr lang="en-US" b="0" i="1" smtClean="0">
                                    <a:latin typeface="Cambria Math" panose="02040503050406030204" pitchFamily="18" charset="0"/>
                                  </a:rPr>
                                  <m:t>3</m:t>
                                </m:r>
                              </m:den>
                            </m:f>
                          </m:e>
                        </m:d>
                        <m:r>
                          <a:rPr lang="en-US" b="0" i="1" smtClean="0">
                            <a:latin typeface="Cambria Math" panose="02040503050406030204" pitchFamily="18" charset="0"/>
                          </a:rPr>
                          <m:t>≤0.015</m:t>
                        </m:r>
                      </m:e>
                    </m:func>
                  </m:oMath>
                </a14:m>
                <a:endParaRPr lang="en-US" dirty="0"/>
              </a:p>
              <a:p>
                <a:r>
                  <a:rPr lang="en-US" dirty="0"/>
                  <a:t>There are 25 locations. Since all locations are symmetric, by the union bound the probability of at least one location having 36 or more frogs is at most </a:t>
                </a:r>
                <a14:m>
                  <m:oMath xmlns:m="http://schemas.openxmlformats.org/officeDocument/2006/math">
                    <m:r>
                      <a:rPr lang="en-US" b="0" i="1" smtClean="0">
                        <a:latin typeface="Cambria Math" panose="02040503050406030204" pitchFamily="18" charset="0"/>
                      </a:rPr>
                      <m:t>25⋅0.015≤0.375</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C8B80D4-E598-4B07-8CF6-9BF80EBCF2D0}"/>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57968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C761-9D5E-120A-FD88-19DA5FF55220}"/>
              </a:ext>
            </a:extLst>
          </p:cNvPr>
          <p:cNvSpPr>
            <a:spLocks noGrp="1"/>
          </p:cNvSpPr>
          <p:nvPr>
            <p:ph type="title"/>
          </p:nvPr>
        </p:nvSpPr>
        <p:spPr/>
        <p:txBody>
          <a:bodyPr/>
          <a:lstStyle/>
          <a:p>
            <a:r>
              <a:rPr lang="en-US" dirty="0"/>
              <a:t>Takeaways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857821B-6A81-37E1-C7B4-6A3806E426CB}"/>
                  </a:ext>
                </a:extLst>
              </p:cNvPr>
              <p:cNvSpPr>
                <a:spLocks noGrp="1"/>
              </p:cNvSpPr>
              <p:nvPr>
                <p:ph idx="1"/>
              </p:nvPr>
            </p:nvSpPr>
            <p:spPr>
              <a:xfrm>
                <a:off x="575240" y="1116280"/>
                <a:ext cx="11187258" cy="5462649"/>
              </a:xfrm>
            </p:spPr>
            <p:txBody>
              <a:bodyPr>
                <a:normAutofit/>
              </a:bodyPr>
              <a:lstStyle/>
              <a:p>
                <a:r>
                  <a:rPr lang="en-US" dirty="0"/>
                  <a:t>When an operation is expensive, you can often design an experiment so that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the value you want to learn. </a:t>
                </a:r>
              </a:p>
              <a:p>
                <a:pPr lvl="1"/>
                <a:r>
                  <a:rPr lang="en-US" dirty="0"/>
                  <a:t>Designing a poll</a:t>
                </a:r>
              </a:p>
              <a:p>
                <a:pPr lvl="1"/>
                <a:r>
                  <a:rPr lang="en-US" dirty="0"/>
                  <a:t>An ML example: stochastic gradient descent</a:t>
                </a:r>
              </a:p>
              <a:p>
                <a:pPr lvl="1"/>
                <a:r>
                  <a:rPr lang="en-US" dirty="0"/>
                  <a:t>   The “gradient” is the direction you should update parameters to decrease error.</a:t>
                </a:r>
              </a:p>
              <a:p>
                <a:pPr lvl="1"/>
                <a:r>
                  <a:rPr lang="en-US" dirty="0"/>
                  <a:t>   Computing a gradient is time-consuming (look at every datapoint). Looking at a random subset of data points is faster, and the expected value of your estimate is the target gradient. But can you guarantee you’re close…</a:t>
                </a:r>
              </a:p>
              <a:p>
                <a:r>
                  <a:rPr lang="en-US" dirty="0"/>
                  <a:t>Concentration inequalities let you bound “how close” you’ll be for big </a:t>
                </a:r>
                <a14:m>
                  <m:oMath xmlns:m="http://schemas.openxmlformats.org/officeDocument/2006/math">
                    <m:r>
                      <a:rPr lang="en-US" i="1" dirty="0" smtClean="0">
                        <a:latin typeface="Cambria Math" panose="02040503050406030204" pitchFamily="18" charset="0"/>
                      </a:rPr>
                      <m:t>𝑛</m:t>
                    </m:r>
                  </m:oMath>
                </a14:m>
                <a:r>
                  <a:rPr lang="en-US" dirty="0"/>
                  <a:t>.</a:t>
                </a:r>
              </a:p>
              <a:p>
                <a:pPr lvl="1"/>
                <a:r>
                  <a:rPr lang="en-US" dirty="0"/>
                  <a:t>Concentration lets you bound </a:t>
                </a:r>
                <a:r>
                  <a:rPr lang="en-US" dirty="0" err="1"/>
                  <a:t>probabiltities</a:t>
                </a:r>
                <a:r>
                  <a:rPr lang="en-US" dirty="0"/>
                  <a:t> for general n</a:t>
                </a:r>
              </a:p>
              <a:p>
                <a:pPr lvl="1"/>
                <a:r>
                  <a:rPr lang="en-US" dirty="0"/>
                  <a:t>[random-pivot] Quicksort runs in time O(n log n) with probability 1-1/n</a:t>
                </a:r>
              </a:p>
              <a:p>
                <a:pPr lvl="1"/>
                <a:r>
                  <a:rPr lang="en-US" dirty="0"/>
                  <a:t>The proof involves counting the number of “good” pivots, which is a binomial random variable…dependent on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a:t>, where </a:t>
                </a:r>
                <a14:m>
                  <m:oMath xmlns:m="http://schemas.openxmlformats.org/officeDocument/2006/math">
                    <m:r>
                      <a:rPr lang="en-US" b="0" i="1" smtClean="0">
                        <a:latin typeface="Cambria Math" panose="02040503050406030204" pitchFamily="18" charset="0"/>
                      </a:rPr>
                      <m:t>𝑛</m:t>
                    </m:r>
                  </m:oMath>
                </a14:m>
                <a:r>
                  <a:rPr lang="en-US" dirty="0"/>
                  <a:t> is the size of your array.</a:t>
                </a:r>
              </a:p>
            </p:txBody>
          </p:sp>
        </mc:Choice>
        <mc:Fallback>
          <p:sp>
            <p:nvSpPr>
              <p:cNvPr id="3" name="Content Placeholder 2">
                <a:extLst>
                  <a:ext uri="{FF2B5EF4-FFF2-40B4-BE49-F238E27FC236}">
                    <a16:creationId xmlns:a16="http://schemas.microsoft.com/office/drawing/2014/main" id="{D857821B-6A81-37E1-C7B4-6A3806E426CB}"/>
                  </a:ext>
                </a:extLst>
              </p:cNvPr>
              <p:cNvSpPr>
                <a:spLocks noGrp="1" noRot="1" noChangeAspect="1" noMove="1" noResize="1" noEditPoints="1" noAdjustHandles="1" noChangeArrowheads="1" noChangeShapeType="1" noTextEdit="1"/>
              </p:cNvSpPr>
              <p:nvPr>
                <p:ph idx="1"/>
              </p:nvPr>
            </p:nvSpPr>
            <p:spPr>
              <a:xfrm>
                <a:off x="575240" y="1116280"/>
                <a:ext cx="11187258" cy="5462649"/>
              </a:xfrm>
              <a:blipFill>
                <a:blip r:embed="rId2"/>
                <a:stretch>
                  <a:fillRect l="-708" t="-1897" r="-1906"/>
                </a:stretch>
              </a:blipFill>
            </p:spPr>
            <p:txBody>
              <a:bodyPr/>
              <a:lstStyle/>
              <a:p>
                <a:r>
                  <a:rPr lang="en-US">
                    <a:noFill/>
                  </a:rPr>
                  <a:t> </a:t>
                </a:r>
              </a:p>
            </p:txBody>
          </p:sp>
        </mc:Fallback>
      </mc:AlternateContent>
    </p:spTree>
    <p:extLst>
      <p:ext uri="{BB962C8B-B14F-4D97-AF65-F5344CB8AC3E}">
        <p14:creationId xmlns:p14="http://schemas.microsoft.com/office/powerpoint/2010/main" val="2956047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4857</TotalTime>
  <Words>3595</Words>
  <Application>Microsoft Office PowerPoint</Application>
  <PresentationFormat>Widescreen</PresentationFormat>
  <Paragraphs>342</Paragraphs>
  <Slides>45</Slides>
  <Notes>9</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Application: Tail Bounds</vt:lpstr>
      <vt:lpstr>reference</vt:lpstr>
      <vt:lpstr>But Wait! There’s More</vt:lpstr>
      <vt:lpstr>One More Bound</vt:lpstr>
      <vt:lpstr>The Union Bound</vt:lpstr>
      <vt:lpstr>Concentration Applications</vt:lpstr>
      <vt:lpstr>Frogs</vt:lpstr>
      <vt:lpstr>Frogs (answer)</vt:lpstr>
      <vt:lpstr>Takeaways</vt:lpstr>
      <vt:lpstr>Tail Bounds – Takeaways </vt:lpstr>
      <vt:lpstr>Applications</vt:lpstr>
      <vt:lpstr>Privacy Preservation</vt:lpstr>
      <vt:lpstr>Privacy Preservation with Randomness</vt:lpstr>
      <vt:lpstr>What’s the problem?</vt:lpstr>
      <vt:lpstr>Doing Better With Randomness</vt:lpstr>
      <vt:lpstr>Warner’s Protocol</vt:lpstr>
      <vt:lpstr>Will it be private?</vt:lpstr>
      <vt:lpstr>Will it be private? (computation)</vt:lpstr>
      <vt:lpstr>But will it be accurate?</vt:lpstr>
      <vt:lpstr>But will it be accurate? (definition)</vt:lpstr>
      <vt:lpstr>But will it be accurate? (Variance)</vt:lpstr>
      <vt:lpstr>Can we use Chernoff?</vt:lpstr>
      <vt:lpstr>A different inequality</vt:lpstr>
      <vt:lpstr> Can’t bound δ without bounding p</vt:lpstr>
      <vt:lpstr>Hoeffding’s Inequality</vt:lpstr>
      <vt:lpstr>Y=2(X-n/2) or X=(Y+n)/2</vt:lpstr>
      <vt:lpstr>Use Hoeffding’s Inequality</vt:lpstr>
      <vt:lpstr>Margin of Error</vt:lpstr>
      <vt:lpstr>How much do we lose?</vt:lpstr>
      <vt:lpstr>Will people actually admit to anything?</vt:lpstr>
      <vt:lpstr>In The Real World</vt:lpstr>
      <vt:lpstr>More applications?</vt:lpstr>
      <vt:lpstr>Maximum Likelihood Estimation</vt:lpstr>
      <vt:lpstr>Asking The Opposite Question</vt:lpstr>
      <vt:lpstr>Example</vt:lpstr>
      <vt:lpstr>Maximum Likelihood Estimation (idea)</vt:lpstr>
      <vt:lpstr>Maximum Likelihood Estimation (definition)</vt:lpstr>
      <vt:lpstr>Argmax?</vt:lpstr>
      <vt:lpstr>Notation comparison</vt:lpstr>
      <vt:lpstr>MLE</vt:lpstr>
      <vt:lpstr>The Coin Example</vt:lpstr>
      <vt:lpstr>The Coin Example (maximizer)</vt:lpstr>
      <vt:lpstr>Maximizing a Function</vt:lpstr>
      <vt:lpstr>Reference bounds to print</vt:lpstr>
      <vt:lpstr>Hoeffding’s Inequality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62</cp:revision>
  <cp:lastPrinted>2026-02-26T20:44:50Z</cp:lastPrinted>
  <dcterms:created xsi:type="dcterms:W3CDTF">2021-05-20T16:10:50Z</dcterms:created>
  <dcterms:modified xsi:type="dcterms:W3CDTF">2026-02-26T21:05:34Z</dcterms:modified>
</cp:coreProperties>
</file>