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64" r:id="rId3"/>
    <p:sldId id="275" r:id="rId4"/>
    <p:sldId id="295" r:id="rId5"/>
    <p:sldId id="278" r:id="rId6"/>
    <p:sldId id="289" r:id="rId7"/>
    <p:sldId id="294" r:id="rId8"/>
    <p:sldId id="277" r:id="rId9"/>
    <p:sldId id="282" r:id="rId10"/>
    <p:sldId id="286" r:id="rId11"/>
    <p:sldId id="325" r:id="rId12"/>
    <p:sldId id="290" r:id="rId13"/>
    <p:sldId id="298" r:id="rId14"/>
    <p:sldId id="291" r:id="rId15"/>
    <p:sldId id="283" r:id="rId16"/>
    <p:sldId id="284" r:id="rId17"/>
    <p:sldId id="280" r:id="rId18"/>
    <p:sldId id="276" r:id="rId19"/>
    <p:sldId id="292" r:id="rId20"/>
    <p:sldId id="301" r:id="rId21"/>
    <p:sldId id="302" r:id="rId22"/>
    <p:sldId id="303" r:id="rId23"/>
    <p:sldId id="315" r:id="rId24"/>
    <p:sldId id="318" r:id="rId25"/>
    <p:sldId id="319" r:id="rId26"/>
    <p:sldId id="320" r:id="rId27"/>
    <p:sldId id="321" r:id="rId28"/>
    <p:sldId id="300" r:id="rId29"/>
    <p:sldId id="322" r:id="rId30"/>
    <p:sldId id="323" r:id="rId31"/>
    <p:sldId id="297" r:id="rId32"/>
    <p:sldId id="296" r:id="rId33"/>
    <p:sldId id="299" r:id="rId34"/>
    <p:sldId id="31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5CC0"/>
    <a:srgbClr val="462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85906" autoAdjust="0"/>
  </p:normalViewPr>
  <p:slideViewPr>
    <p:cSldViewPr snapToGrid="0">
      <p:cViewPr varScale="1">
        <p:scale>
          <a:sx n="61" d="100"/>
          <a:sy n="61" d="100"/>
        </p:scale>
        <p:origin x="6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76796-9431-40A9-8DE0-D50182A47AB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BC9A2-7F8D-46F5-A90D-4C11FE8E9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34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X=sum </a:t>
            </a:r>
            <a:r>
              <a:rPr lang="en-US" dirty="0" err="1"/>
              <a:t>X_i</a:t>
            </a:r>
            <a:endParaRPr lang="en-US" dirty="0"/>
          </a:p>
          <a:p>
            <a:r>
              <a:rPr lang="en-US" dirty="0"/>
              <a:t>So P(X &gt;= 700)</a:t>
            </a:r>
          </a:p>
          <a:p>
            <a:r>
              <a:rPr lang="en-US" dirty="0"/>
              <a:t>Now, we need to rewrite 700 = (1+delta)mu</a:t>
            </a:r>
            <a:br>
              <a:rPr lang="en-US" dirty="0"/>
            </a:br>
            <a:r>
              <a:rPr lang="en-US" dirty="0" err="1"/>
              <a:t>mu</a:t>
            </a:r>
            <a:r>
              <a:rPr lang="en-US" dirty="0"/>
              <a:t> is E[X] (NOT E[X-bar]) E[X] is 600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(1+delta)*600 = 700</a:t>
            </a:r>
            <a:br>
              <a:rPr lang="en-US" dirty="0"/>
            </a:br>
            <a:r>
              <a:rPr lang="en-US" dirty="0"/>
              <a:t>(1+delta) = 7/6</a:t>
            </a:r>
            <a:br>
              <a:rPr lang="en-US" dirty="0"/>
            </a:br>
            <a:r>
              <a:rPr lang="en-US" dirty="0"/>
              <a:t>delta = 1/6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BC9A2-7F8D-46F5-A90D-4C11FE8E9B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32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Largest absolute increase is between .15 and .2, happens at P(C)approx. .4. Plot x-x/(.5(1-x)+.5)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5DD81-9A02-4705-8BB0-A0D66B07475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70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D7B6BB5-C630-4DED-B68F-E72AEF0208B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83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6BB5-C630-4DED-B68F-E72AEF0208B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23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6BB5-C630-4DED-B68F-E72AEF0208B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320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303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6BB5-C630-4DED-B68F-E72AEF0208B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3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6BB5-C630-4DED-B68F-E72AEF0208B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7380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6BB5-C630-4DED-B68F-E72AEF0208B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097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6BB5-C630-4DED-B68F-E72AEF0208B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82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6BB5-C630-4DED-B68F-E72AEF0208B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298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6BB5-C630-4DED-B68F-E72AEF0208B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175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6BB5-C630-4DED-B68F-E72AEF0208B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66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6BB5-C630-4DED-B68F-E72AEF0208B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95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D7B6BB5-C630-4DED-B68F-E72AEF0208B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29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hernoff_bound#Additive_form_(absolute_error)" TargetMode="External"/><Relationship Id="rId2" Type="http://schemas.openxmlformats.org/officeDocument/2006/relationships/hyperlink" Target="https://en.wikipedia.org/wiki/Cantelli%27s_inequalit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biscascade-washington.primo.exlibrisgroup.com/permalink/01ALLIANCE_UW/1juclfo/alma991618178901452" TargetMode="External"/><Relationship Id="rId5" Type="http://schemas.openxmlformats.org/officeDocument/2006/relationships/hyperlink" Target="https://en.wikipedia.org/wiki/Matrix_Chernoff_bound" TargetMode="External"/><Relationship Id="rId4" Type="http://schemas.openxmlformats.org/officeDocument/2006/relationships/hyperlink" Target="https://en.wikipedia.org/wiki/Hoeffding%27s_inequality#General_case_of_bounded_random_variable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8B4D4-553E-4F4D-BE70-CE696B002C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Tail Bounds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069F04-3F50-4E6C-B712-B09B120CE5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26</a:t>
            </a:r>
          </a:p>
          <a:p>
            <a:r>
              <a:rPr lang="en-US" dirty="0"/>
              <a:t>Lecture 20</a:t>
            </a:r>
          </a:p>
        </p:txBody>
      </p:sp>
    </p:spTree>
    <p:extLst>
      <p:ext uri="{BB962C8B-B14F-4D97-AF65-F5344CB8AC3E}">
        <p14:creationId xmlns:p14="http://schemas.microsoft.com/office/powerpoint/2010/main" val="3553949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C1F09-B9CE-4EB0-A4B2-E4B7119C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Tail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run a poll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dirty="0"/>
                  <a:t>people where in the true population 60% of the population supports you. What is the probability that the poll is not within 10-percentage-points of the true value?</a:t>
                </a:r>
              </a:p>
              <a:p>
                <a:r>
                  <a:rPr lang="en-US" dirty="0"/>
                  <a:t>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≥.7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Theorem box for Chernoff's Inequality (right tail only).">
            <a:extLst>
              <a:ext uri="{FF2B5EF4-FFF2-40B4-BE49-F238E27FC236}">
                <a16:creationId xmlns:a16="http://schemas.microsoft.com/office/drawing/2014/main" id="{2DE3DA45-FD52-44B3-A200-22ED5D0C79FC}"/>
              </a:ext>
            </a:extLst>
          </p:cNvPr>
          <p:cNvGrpSpPr/>
          <p:nvPr/>
        </p:nvGrpSpPr>
        <p:grpSpPr>
          <a:xfrm>
            <a:off x="6603472" y="3256961"/>
            <a:ext cx="5592655" cy="3554579"/>
            <a:chOff x="4047279" y="3429000"/>
            <a:chExt cx="3249874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/>
                <p:nvPr/>
              </p:nvSpPr>
              <p:spPr>
                <a:xfrm>
                  <a:off x="4047279" y="3429000"/>
                  <a:ext cx="3249874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Bernoulli random variables. </a:t>
                  </a:r>
                </a:p>
                <a:p>
                  <a:pPr algn="ctr"/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=∑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≤1</m:t>
                      </m:r>
                    </m:oMath>
                  </a14:m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≥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7279" y="3429000"/>
                  <a:ext cx="3249874" cy="1927846"/>
                </a:xfrm>
                <a:prstGeom prst="rect">
                  <a:avLst/>
                </a:prstGeom>
                <a:blipFill>
                  <a:blip r:embed="rId4"/>
                  <a:stretch>
                    <a:fillRect r="-76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FD3174-DC35-401B-9220-B8579EBC4BDE}"/>
                </a:ext>
              </a:extLst>
            </p:cNvPr>
            <p:cNvSpPr/>
            <p:nvPr/>
          </p:nvSpPr>
          <p:spPr>
            <a:xfrm>
              <a:off x="4047279" y="3429001"/>
              <a:ext cx="3249874" cy="432020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Chernoff Bound (right tail)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8417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C1F09-B9CE-4EB0-A4B2-E4B7119C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Tail (solution)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run a poll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dirty="0"/>
                  <a:t>people where in the true population 60% of the population supports you. What is the probability that the poll is not within 10-percentage-points of the true value?</a:t>
                </a:r>
              </a:p>
              <a:p>
                <a:r>
                  <a:rPr lang="en-US" dirty="0"/>
                  <a:t>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≥.7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≥.7⋅1000)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1+.1/.6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⋅(.6⋅1000)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=.6⋅1000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≥700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⋅.6⋅1000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≤0.0039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Theorem box for Chernoff's Inequality (right tail only).">
            <a:extLst>
              <a:ext uri="{FF2B5EF4-FFF2-40B4-BE49-F238E27FC236}">
                <a16:creationId xmlns:a16="http://schemas.microsoft.com/office/drawing/2014/main" id="{2DE3DA45-FD52-44B3-A200-22ED5D0C79FC}"/>
              </a:ext>
            </a:extLst>
          </p:cNvPr>
          <p:cNvGrpSpPr/>
          <p:nvPr/>
        </p:nvGrpSpPr>
        <p:grpSpPr>
          <a:xfrm>
            <a:off x="6603472" y="3256961"/>
            <a:ext cx="5592655" cy="3554579"/>
            <a:chOff x="4047279" y="3429000"/>
            <a:chExt cx="3249874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/>
                <p:nvPr/>
              </p:nvSpPr>
              <p:spPr>
                <a:xfrm>
                  <a:off x="4047279" y="3429000"/>
                  <a:ext cx="3249874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Bernoulli random variables. </a:t>
                  </a:r>
                </a:p>
                <a:p>
                  <a:pPr algn="ctr"/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=∑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≤1</m:t>
                      </m:r>
                    </m:oMath>
                  </a14:m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≥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7279" y="3429000"/>
                  <a:ext cx="3249874" cy="1927846"/>
                </a:xfrm>
                <a:prstGeom prst="rect">
                  <a:avLst/>
                </a:prstGeom>
                <a:blipFill>
                  <a:blip r:embed="rId3"/>
                  <a:stretch>
                    <a:fillRect r="-76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FD3174-DC35-401B-9220-B8579EBC4BDE}"/>
                </a:ext>
              </a:extLst>
            </p:cNvPr>
            <p:cNvSpPr/>
            <p:nvPr/>
          </p:nvSpPr>
          <p:spPr>
            <a:xfrm>
              <a:off x="4047279" y="3429001"/>
              <a:ext cx="3249874" cy="432020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Chernoff Bound (right tail)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3798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C1F09-B9CE-4EB0-A4B2-E4B7119C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Tail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run a poll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dirty="0"/>
                  <a:t>people where in the true population 60% of the population supports you. What is the probability that the poll is not within 10-percentage-points of the true value?</a:t>
                </a:r>
              </a:p>
              <a:p>
                <a:r>
                  <a:rPr lang="en-US" dirty="0"/>
                  <a:t>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≤.5⋅1000)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Theorem box for Chernoff's Inequality (left tail only).">
            <a:extLst>
              <a:ext uri="{FF2B5EF4-FFF2-40B4-BE49-F238E27FC236}">
                <a16:creationId xmlns:a16="http://schemas.microsoft.com/office/drawing/2014/main" id="{2DE3DA45-FD52-44B3-A200-22ED5D0C79FC}"/>
              </a:ext>
            </a:extLst>
          </p:cNvPr>
          <p:cNvGrpSpPr/>
          <p:nvPr/>
        </p:nvGrpSpPr>
        <p:grpSpPr>
          <a:xfrm>
            <a:off x="6603472" y="3256961"/>
            <a:ext cx="5592655" cy="3554579"/>
            <a:chOff x="4047279" y="3429000"/>
            <a:chExt cx="3249874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/>
                <p:nvPr/>
              </p:nvSpPr>
              <p:spPr>
                <a:xfrm>
                  <a:off x="4047279" y="3429000"/>
                  <a:ext cx="3249874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Bernoulli random variables. </a:t>
                  </a:r>
                </a:p>
                <a:p>
                  <a:pPr algn="ctr"/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=∑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≤1</m:t>
                      </m:r>
                    </m:oMath>
                  </a14:m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≤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7279" y="3429000"/>
                  <a:ext cx="3249874" cy="1927846"/>
                </a:xfrm>
                <a:prstGeom prst="rect">
                  <a:avLst/>
                </a:prstGeom>
                <a:blipFill>
                  <a:blip r:embed="rId3"/>
                  <a:stretch>
                    <a:fillRect r="-76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FD3174-DC35-401B-9220-B8579EBC4BDE}"/>
                </a:ext>
              </a:extLst>
            </p:cNvPr>
            <p:cNvSpPr/>
            <p:nvPr/>
          </p:nvSpPr>
          <p:spPr>
            <a:xfrm>
              <a:off x="4047279" y="3429001"/>
              <a:ext cx="3249874" cy="432020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Chernoff Bound (left tail)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9519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C1F09-B9CE-4EB0-A4B2-E4B7119C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Tail (solution)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run a poll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dirty="0"/>
                  <a:t>people where in the true population 60% of the population supports you. What is the probability that the poll is not within 10-percentage-points of the true value?</a:t>
                </a:r>
              </a:p>
              <a:p>
                <a:r>
                  <a:rPr lang="en-US" dirty="0"/>
                  <a:t>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≤.5⋅1000)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1−.1/.6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⋅(.6⋅1000)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=.6⋅1000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≤500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⋅.6⋅1000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≤0.0003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Theorem box for Chernoff's Inequality (left tail only).">
            <a:extLst>
              <a:ext uri="{FF2B5EF4-FFF2-40B4-BE49-F238E27FC236}">
                <a16:creationId xmlns:a16="http://schemas.microsoft.com/office/drawing/2014/main" id="{2DE3DA45-FD52-44B3-A200-22ED5D0C79FC}"/>
              </a:ext>
            </a:extLst>
          </p:cNvPr>
          <p:cNvGrpSpPr/>
          <p:nvPr/>
        </p:nvGrpSpPr>
        <p:grpSpPr>
          <a:xfrm>
            <a:off x="6603472" y="3256961"/>
            <a:ext cx="5592655" cy="3554579"/>
            <a:chOff x="4047279" y="3429000"/>
            <a:chExt cx="3249874" cy="1927846"/>
          </a:xfrm>
          <a:solidFill>
            <a:srgbClr val="462E76"/>
          </a:solidFill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/>
                <p:nvPr/>
              </p:nvSpPr>
              <p:spPr>
                <a:xfrm>
                  <a:off x="4047279" y="3429000"/>
                  <a:ext cx="3249874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Bernoulli random variables. </a:t>
                  </a:r>
                </a:p>
                <a:p>
                  <a:pPr algn="ctr"/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=∑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≤1</m:t>
                      </m:r>
                    </m:oMath>
                  </a14:m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≤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7279" y="3429000"/>
                  <a:ext cx="3249874" cy="1927846"/>
                </a:xfrm>
                <a:prstGeom prst="rect">
                  <a:avLst/>
                </a:prstGeom>
                <a:blipFill>
                  <a:blip r:embed="rId3"/>
                  <a:stretch>
                    <a:fillRect r="-76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FD3174-DC35-401B-9220-B8579EBC4BDE}"/>
                </a:ext>
              </a:extLst>
            </p:cNvPr>
            <p:cNvSpPr/>
            <p:nvPr/>
          </p:nvSpPr>
          <p:spPr>
            <a:xfrm>
              <a:off x="4047279" y="3429001"/>
              <a:ext cx="3249874" cy="432020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Chernoff Bound (left tail)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6841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A2AB0-0198-4EFA-823D-188642BE3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Both Tails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83FD53-8B98-4448-9136-06876495DF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be the event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not between 500 and 700 (i.e. we’re not within 10 percentage points of the true value)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&lt;500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&gt;700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≤.0039+.0003=.0042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1%</m:t>
                    </m:r>
                  </m:oMath>
                </a14:m>
                <a:r>
                  <a:rPr lang="en-US" dirty="0"/>
                  <a:t>. That’s a better bound than Chebyshev gave!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83FD53-8B98-4448-9136-06876495DF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8650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75127-3639-4EC0-9346-83094CEA7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 (use official resources)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27F577-D5BF-4B33-9D67-576CCE34AC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 asked Wikipedia about the “Chernoff Bound” and I saw something different?</a:t>
                </a:r>
              </a:p>
              <a:p>
                <a:r>
                  <a:rPr lang="en-US" dirty="0"/>
                  <a:t>This is the “easiest to use” version of the bound. If you need something more precise, there are other versions. </a:t>
                </a:r>
              </a:p>
              <a:p>
                <a:r>
                  <a:rPr lang="en-US" dirty="0"/>
                  <a:t>Why are the tails different??</a:t>
                </a:r>
              </a:p>
              <a:p>
                <a:r>
                  <a:rPr lang="en-US" b="0" dirty="0"/>
                  <a:t>The strongest/original versions of “</a:t>
                </a:r>
                <a:r>
                  <a:rPr lang="en-US" dirty="0"/>
                  <a:t>Chernoff </a:t>
                </a:r>
                <a:r>
                  <a:rPr lang="en-US" b="0" dirty="0"/>
                  <a:t>bounds” are symmetric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correspond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but those bounds are ugly and hard to use.</a:t>
                </a:r>
              </a:p>
              <a:p>
                <a:r>
                  <a:rPr lang="en-US" dirty="0"/>
                  <a:t>When computer scientists made the “easy to use versions”, they needed to use some inequalities. The numerators now have plain old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’s, 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</m:oMath>
                </a14:m>
                <a:r>
                  <a:rPr lang="en-US" dirty="0"/>
                  <a:t>. As part of the simplification to this version, there were different inequalities used so you don’t get exactly the same expression.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27F577-D5BF-4B33-9D67-576CCE34AC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2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8713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E3543-3653-4F3D-8D13-CBC819751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 (is this theorem helpful?)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300EF-8204-4811-9BF9-C43C2A08C9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This is just a binomial!</a:t>
                </a:r>
              </a:p>
              <a:p>
                <a:pPr lvl="1"/>
                <a:r>
                  <a:rPr lang="en-US" dirty="0"/>
                  <a:t>Well, if all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have the same probability. Chernoff does work if they’re independent but have </a:t>
                </a:r>
                <a:r>
                  <a:rPr lang="en-US" u="sng" dirty="0"/>
                  <a:t>different</a:t>
                </a:r>
                <a:r>
                  <a:rPr lang="en-US" dirty="0"/>
                  <a:t> distributions; a binomial doesn’t in that case. But there’s bigger reasons to care…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The concentration inequality will let you control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easily, even as a variable. That’s not easy with the binomial.</a:t>
                </a:r>
              </a:p>
              <a:p>
                <a:endParaRPr lang="en-US" dirty="0"/>
              </a:p>
              <a:p>
                <a:r>
                  <a:rPr lang="en-US" dirty="0"/>
                  <a:t>What happens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gets big?</a:t>
                </a:r>
              </a:p>
              <a:p>
                <a:r>
                  <a:rPr lang="en-US" dirty="0"/>
                  <a:t>Evaluating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20000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10000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.51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.49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fraught with chances for floating point error and other issues. Chernoff is much better.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300EF-8204-4811-9BF9-C43C2A08C9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7960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C5FA5-47CB-4D23-BB75-39DFBCDB8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Wait! There’s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7B873-0FDD-470D-8B4A-2C0D72DB0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22619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For this class, please limit yourself to:</a:t>
            </a:r>
            <a:br>
              <a:rPr lang="en-US" dirty="0"/>
            </a:br>
            <a:r>
              <a:rPr lang="en-US" dirty="0"/>
              <a:t>Markov, Chebyshev, and Chernoff, as stated in these slides…</a:t>
            </a:r>
          </a:p>
          <a:p>
            <a:r>
              <a:rPr lang="en-US" dirty="0"/>
              <a:t>But for your information. There’s more.</a:t>
            </a:r>
          </a:p>
          <a:p>
            <a:r>
              <a:rPr lang="en-US" dirty="0"/>
              <a:t>Trying to apply Chebyshev, but only want a “one-sided” bound (and tired of losing that almost-factor-of-two)Try </a:t>
            </a:r>
            <a:r>
              <a:rPr lang="en-US" dirty="0">
                <a:hlinkClick r:id="rId2"/>
              </a:rPr>
              <a:t>Cantelli’s Inequality</a:t>
            </a:r>
            <a:endParaRPr lang="en-US" dirty="0"/>
          </a:p>
          <a:p>
            <a:r>
              <a:rPr lang="en-US" dirty="0"/>
              <a:t>In a position to use Chernoff, but want additive distance to the mean instead of multiplicative? </a:t>
            </a:r>
            <a:r>
              <a:rPr lang="en-US" dirty="0">
                <a:hlinkClick r:id="rId3"/>
              </a:rPr>
              <a:t>They got one of those</a:t>
            </a:r>
            <a:r>
              <a:rPr lang="en-US" dirty="0"/>
              <a:t>.</a:t>
            </a:r>
          </a:p>
          <a:p>
            <a:r>
              <a:rPr lang="en-US" dirty="0"/>
              <a:t>Have a sum of independent random variables that aren’t indicators, but are bounded, you better believe </a:t>
            </a:r>
            <a:r>
              <a:rPr lang="en-US" dirty="0">
                <a:hlinkClick r:id="rId4"/>
              </a:rPr>
              <a:t>Wikipedia’s got one</a:t>
            </a:r>
            <a:endParaRPr lang="en-US" dirty="0"/>
          </a:p>
          <a:p>
            <a:r>
              <a:rPr lang="en-US" dirty="0"/>
              <a:t>Have a sum of random </a:t>
            </a:r>
            <a:r>
              <a:rPr lang="en-US" b="1" dirty="0"/>
              <a:t>matrices </a:t>
            </a:r>
            <a:r>
              <a:rPr lang="en-US" dirty="0"/>
              <a:t>instead of a sum of random numbers. Not only is that a thing you can do, but the eigenvalue of the matrix </a:t>
            </a:r>
            <a:r>
              <a:rPr lang="en-US" dirty="0">
                <a:hlinkClick r:id="rId5"/>
              </a:rPr>
              <a:t>concentrates</a:t>
            </a:r>
            <a:endParaRPr lang="en-US" dirty="0"/>
          </a:p>
          <a:p>
            <a:r>
              <a:rPr lang="en-US" dirty="0"/>
              <a:t>There’s </a:t>
            </a:r>
            <a:r>
              <a:rPr lang="en-US" dirty="0">
                <a:hlinkClick r:id="rId6"/>
              </a:rPr>
              <a:t>a whole book</a:t>
            </a:r>
            <a:r>
              <a:rPr lang="en-US" dirty="0"/>
              <a:t> of these!</a:t>
            </a:r>
          </a:p>
        </p:txBody>
      </p:sp>
    </p:spTree>
    <p:extLst>
      <p:ext uri="{BB962C8B-B14F-4D97-AF65-F5344CB8AC3E}">
        <p14:creationId xmlns:p14="http://schemas.microsoft.com/office/powerpoint/2010/main" val="2946491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292F4-3397-49A7-A425-ED2A02C1E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Tail Bounds – Takeaways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DB1BCB-315E-4990-A27E-DA6451E7AF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Useful when an experiment is complicated and you just need the probability to be small (you don’t need the exact value).</a:t>
                </a:r>
              </a:p>
              <a:p>
                <a:r>
                  <a:rPr lang="en-US" dirty="0"/>
                  <a:t>Choosing a minimum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a poll – don’t need exact probability of failure, just to make sure it’s small.</a:t>
                </a:r>
              </a:p>
              <a:p>
                <a:r>
                  <a:rPr lang="en-US" dirty="0"/>
                  <a:t>Designing probabilistic algorithms – just need a guarantee that they’ll be extremely accurate </a:t>
                </a:r>
              </a:p>
              <a:p>
                <a:endParaRPr lang="en-US" dirty="0"/>
              </a:p>
              <a:p>
                <a:r>
                  <a:rPr lang="en-US" dirty="0"/>
                  <a:t>Learning more about the situation (e.g. learning variance instead of just mean, knowing bounds on the support of the starting variables) usually lets you get more accurate bounds.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DB1BCB-315E-4990-A27E-DA6451E7AF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8611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ABE14-38DC-46FA-A4BB-08D3940B4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Bound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0C760-FFD0-4A35-81CD-C70E5205C9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631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3EBE7-EBF2-4925-A491-7AA15E5BC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Chebyshev’s – Repeated Experiments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703932-F255-4E98-9D58-B9BAEB195B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How many coin flips (each head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) are needed until you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heads.</a:t>
                </a: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necessary. What is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Markov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Chebyshev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703932-F255-4E98-9D58-B9BAEB195B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5499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590F4-B51A-417F-936F-DCFB4FCA6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union bound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BCC8A-6181-4B26-9437-34348781B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9405"/>
          </a:xfrm>
        </p:spPr>
        <p:txBody>
          <a:bodyPr/>
          <a:lstStyle/>
          <a:p>
            <a:r>
              <a:rPr lang="en-US" dirty="0"/>
              <a:t>The Union bound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 descr="Theorem box for union bound.">
            <a:extLst>
              <a:ext uri="{FF2B5EF4-FFF2-40B4-BE49-F238E27FC236}">
                <a16:creationId xmlns:a16="http://schemas.microsoft.com/office/drawing/2014/main" id="{AE2F9FF0-9521-4802-BF0F-7D6FF0F170F7}"/>
              </a:ext>
            </a:extLst>
          </p:cNvPr>
          <p:cNvGrpSpPr/>
          <p:nvPr/>
        </p:nvGrpSpPr>
        <p:grpSpPr>
          <a:xfrm>
            <a:off x="486742" y="1979300"/>
            <a:ext cx="5682126" cy="1959654"/>
            <a:chOff x="1185842" y="3429000"/>
            <a:chExt cx="6111311" cy="161269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B772CF-D022-4B45-A721-C48C93F7049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12695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events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𝐹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𝑬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∪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𝑭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≤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𝑬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𝑭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B772CF-D022-4B45-A721-C48C93F704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1269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CC4BDA7-BF47-48CB-B990-8E03764C741F}"/>
                </a:ext>
              </a:extLst>
            </p:cNvPr>
            <p:cNvSpPr/>
            <p:nvPr/>
          </p:nvSpPr>
          <p:spPr>
            <a:xfrm>
              <a:off x="1195367" y="3429001"/>
              <a:ext cx="6101786" cy="646276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Union Bound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8B36E53-2DD9-44D8-94A6-60D5DD9965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39" y="4136368"/>
                <a:ext cx="11187258" cy="190492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Proof?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8B36E53-2DD9-44D8-94A6-60D5DD996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136368"/>
                <a:ext cx="11187258" cy="1904924"/>
              </a:xfrm>
              <a:prstGeom prst="rect">
                <a:avLst/>
              </a:prstGeom>
              <a:blipFill>
                <a:blip r:embed="rId3"/>
                <a:stretch>
                  <a:fillRect l="-654" t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814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656D2-D103-497A-9969-E29DF14D6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Concentration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D52F0-F088-458A-B1C9-3004D96C3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common pattern:</a:t>
            </a:r>
          </a:p>
          <a:p>
            <a:endParaRPr lang="en-US" dirty="0"/>
          </a:p>
          <a:p>
            <a:r>
              <a:rPr lang="en-US" dirty="0"/>
              <a:t>Figure out “what could possibly go wrong” – often these are dependent.</a:t>
            </a:r>
          </a:p>
          <a:p>
            <a:r>
              <a:rPr lang="en-US" dirty="0"/>
              <a:t>Use a concentration inequality for each of the things that could go wrong.</a:t>
            </a:r>
          </a:p>
          <a:p>
            <a:r>
              <a:rPr lang="en-US" dirty="0"/>
              <a:t>Union bound over everything that could go wrong.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441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56436-7F2A-4FCF-A5EC-F29CD4F67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7CCD-03BC-4CD0-8E3B-23107D254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20 frogs on each location in a 5x5 grid. Each frog will independently jump to the left, right, up, down, or stay where it is with equal probability. A frog at an edge of the grid magically warps to the corresponding edge (</a:t>
            </a:r>
            <a:r>
              <a:rPr lang="en-US" dirty="0" err="1"/>
              <a:t>pac</a:t>
            </a:r>
            <a:r>
              <a:rPr lang="en-US" dirty="0"/>
              <a:t>-man-style).</a:t>
            </a:r>
          </a:p>
          <a:p>
            <a:endParaRPr lang="en-US" dirty="0"/>
          </a:p>
          <a:p>
            <a:r>
              <a:rPr lang="en-US" dirty="0"/>
              <a:t>Bound the probability that at least one square ends up with at least 36 frogs.</a:t>
            </a:r>
          </a:p>
          <a:p>
            <a:endParaRPr lang="en-US" dirty="0"/>
          </a:p>
          <a:p>
            <a:r>
              <a:rPr lang="en-US" dirty="0"/>
              <a:t>These events are dependent – adjacent squares affect each other! </a:t>
            </a:r>
          </a:p>
        </p:txBody>
      </p:sp>
    </p:spTree>
    <p:extLst>
      <p:ext uri="{BB962C8B-B14F-4D97-AF65-F5344CB8AC3E}">
        <p14:creationId xmlns:p14="http://schemas.microsoft.com/office/powerpoint/2010/main" val="3666840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AC86C-1488-45C0-A6CE-051B8073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Frogs (answer)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8B80D4-E598-4B07-8CF6-9BF80EBCF2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an arbitrary location:</a:t>
                </a:r>
              </a:p>
              <a:p>
                <a:r>
                  <a:rPr lang="en-US" dirty="0"/>
                  <a:t>There are 100 frogs who could end up there (those above, below, left, right, and at that location). Each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that land at the location we’re interested in.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≥36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⋅20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≤0.015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There are 25 locations. Since all locations are symmetric, by the union bound the probability of at least one location having 36 or more frogs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25⋅0.015≤0.375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8B80D4-E598-4B07-8CF6-9BF80EBCF2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681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3ED15A-103E-4910-B875-8E1DC51DF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B433F-5DE7-4986-B917-78E06934A0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62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9A5B3E-CF81-43CA-8678-A74D18827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Preservation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812D24-5421-4DCA-B23C-218741F56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real-world</a:t>
            </a:r>
            <a:r>
              <a:rPr lang="en-US" b="1" dirty="0"/>
              <a:t> </a:t>
            </a:r>
            <a:r>
              <a:rPr lang="en-US" dirty="0"/>
              <a:t>example (adapted from </a:t>
            </a:r>
            <a:r>
              <a:rPr lang="en-US" i="1" dirty="0"/>
              <a:t>The Ethical Algorithm </a:t>
            </a:r>
            <a:r>
              <a:rPr lang="en-US" dirty="0"/>
              <a:t>by Kearns and Roth; based on protocol by Warner [1965]).</a:t>
            </a:r>
          </a:p>
          <a:p>
            <a:r>
              <a:rPr lang="en-US" dirty="0"/>
              <a:t>And gives a sense of how randomness is actually used to protect privacy.</a:t>
            </a:r>
          </a:p>
        </p:txBody>
      </p:sp>
    </p:spTree>
    <p:extLst>
      <p:ext uri="{BB962C8B-B14F-4D97-AF65-F5344CB8AC3E}">
        <p14:creationId xmlns:p14="http://schemas.microsoft.com/office/powerpoint/2010/main" val="309052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1F598-6232-46C6-8648-CA6DC0966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Preservation with Randomness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DF4CDA-F402-469A-9F64-9EE83FF669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You’re working with a social scientist. They want to get accurate data on the rate at which people cheat on their romantic partners. </a:t>
                </a:r>
              </a:p>
              <a:p>
                <a:endParaRPr lang="en-US" dirty="0"/>
              </a:p>
              <a:p>
                <a:r>
                  <a:rPr lang="en-US" dirty="0"/>
                  <a:t>We know about polling accuracy! </a:t>
                </a:r>
              </a:p>
              <a:p>
                <a:r>
                  <a:rPr lang="en-US" dirty="0"/>
                  <a:t>Do a poll, call up a random sample of adults and ask them “have you ever cheated on your romantic partner?”</a:t>
                </a:r>
              </a:p>
              <a:p>
                <a:r>
                  <a:rPr lang="en-US" dirty="0"/>
                  <a:t>Use a tail-bound to estimate the needed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get a guaranteed good estimate, right?</a:t>
                </a:r>
              </a:p>
              <a:p>
                <a:r>
                  <a:rPr lang="en-US" dirty="0"/>
                  <a:t>You do that, and somehow, no one says they cheated.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DF4CDA-F402-469A-9F64-9EE83FF669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260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C1C36-A59C-4CCF-91A8-CCEFD52A6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67E12-B203-4C4E-87D6-233B2D895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lie. </a:t>
            </a:r>
          </a:p>
          <a:p>
            <a:endParaRPr lang="en-US" dirty="0"/>
          </a:p>
          <a:p>
            <a:r>
              <a:rPr lang="en-US" dirty="0"/>
              <a:t>Or they might be concerned about you keeping this data.</a:t>
            </a:r>
          </a:p>
          <a:p>
            <a:r>
              <a:rPr lang="en-US" dirty="0"/>
              <a:t>Databases can be leaked (or infiltrated. Or subpoenaed).</a:t>
            </a:r>
          </a:p>
          <a:p>
            <a:r>
              <a:rPr lang="en-US" dirty="0"/>
              <a:t>You don’t want to hold this data, and the people you’re calling don’t want you to hold this data.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5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765CC-FB9E-4E89-81BD-109E86937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Doing Better With Randomness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A2FD0-CBBB-4AD7-A20D-4FE74B770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don’t really need to know </a:t>
            </a:r>
            <a:r>
              <a:rPr lang="en-US" b="1" dirty="0"/>
              <a:t>who </a:t>
            </a:r>
            <a:r>
              <a:rPr lang="en-US" dirty="0"/>
              <a:t>was cheating. Just how many people were. </a:t>
            </a:r>
          </a:p>
          <a:p>
            <a:r>
              <a:rPr lang="en-US" dirty="0"/>
              <a:t>Here’s a protocol:</a:t>
            </a:r>
          </a:p>
          <a:p>
            <a:endParaRPr lang="en-US" dirty="0"/>
          </a:p>
          <a:p>
            <a:r>
              <a:rPr lang="en-US" dirty="0"/>
              <a:t>Please flip a coin. </a:t>
            </a:r>
          </a:p>
          <a:p>
            <a:pPr lvl="1"/>
            <a:r>
              <a:rPr lang="en-US" dirty="0"/>
              <a:t>If the coin is heads, or you have ever cheated, please tell me “heads”</a:t>
            </a:r>
          </a:p>
          <a:p>
            <a:pPr lvl="1"/>
            <a:r>
              <a:rPr lang="en-US" dirty="0"/>
              <a:t>If the coin is tails and you have not ever cheated, please tell me “tails”</a:t>
            </a:r>
          </a:p>
        </p:txBody>
      </p:sp>
    </p:spTree>
    <p:extLst>
      <p:ext uri="{BB962C8B-B14F-4D97-AF65-F5344CB8AC3E}">
        <p14:creationId xmlns:p14="http://schemas.microsoft.com/office/powerpoint/2010/main" val="4263938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A01D3-CF44-4E3C-8875-9CB047463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it be private?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69CBB-D5B5-46FF-BAD4-BDA22ED7D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are someone who has cheated, and you report heads can that be used against you? Not substantially – just say “no the coin came up heads!”</a:t>
            </a:r>
          </a:p>
          <a:p>
            <a:endParaRPr lang="en-US" dirty="0"/>
          </a:p>
          <a:p>
            <a:r>
              <a:rPr lang="en-US" dirty="0"/>
              <a:t>You discover your partner said heads, what’s the probability that they cheated? </a:t>
            </a:r>
          </a:p>
        </p:txBody>
      </p:sp>
    </p:spTree>
    <p:extLst>
      <p:ext uri="{BB962C8B-B14F-4D97-AF65-F5344CB8AC3E}">
        <p14:creationId xmlns:p14="http://schemas.microsoft.com/office/powerpoint/2010/main" val="2471925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3EBE7-EBF2-4925-A491-7AA15E5BC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Chebyshev’s – Repeated Experiments (</a:t>
            </a:r>
            <a:r>
              <a:rPr lang="en-US" dirty="0" err="1"/>
              <a:t>soln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703932-F255-4E98-9D58-B9BAEB195B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How many coin flips (each head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) are needed until you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heads.</a:t>
                </a: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necessary. What is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Markov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Chebyshev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703932-F255-4E98-9D58-B9BAEB195B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A94AF4-5C6D-487D-A36E-2DF73F3290A1}"/>
                  </a:ext>
                </a:extLst>
              </p:cNvPr>
              <p:cNvSpPr txBox="1"/>
              <p:nvPr/>
            </p:nvSpPr>
            <p:spPr>
              <a:xfrm>
                <a:off x="2834641" y="3459472"/>
                <a:ext cx="4023360" cy="854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A94AF4-5C6D-487D-A36E-2DF73F329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641" y="3459472"/>
                <a:ext cx="4023360" cy="8542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6304EE-2765-4656-855C-A6526A5C7BAF}"/>
                  </a:ext>
                </a:extLst>
              </p:cNvPr>
              <p:cNvSpPr txBox="1"/>
              <p:nvPr/>
            </p:nvSpPr>
            <p:spPr>
              <a:xfrm>
                <a:off x="2834640" y="4539870"/>
                <a:ext cx="8782119" cy="859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Var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)/</m:t>
                        </m:r>
                        <m:sSup>
                          <m:sSup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6304EE-2765-4656-855C-A6526A5C7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640" y="4539870"/>
                <a:ext cx="8782119" cy="8592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42716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A01D3-CF44-4E3C-8875-9CB047463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it be private? (computation)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C69CBB-D5B5-46FF-BAD4-BDA22ED7DA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are someone who has cheated on your spouse, and you report heads can that be used against you? Not substantially – just say “no the coin came up heads!”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1⋅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bar>
                          <m:barPr>
                            <m:pos m:val="top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ba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 +1⋅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this a substantial change?</a:t>
                </a:r>
              </a:p>
              <a:p>
                <a:r>
                  <a:rPr lang="en-US" dirty="0"/>
                  <a:t>No. For real world values (~15%)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probability estimate would increase (to ~26%). But that isn’t too damaging.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C69CBB-D5B5-46FF-BAD4-BDA22ED7DA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2179" b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3870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84455-FD79-4809-91AE-75294CC06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 the mean (activity)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BAF16-747A-4B0C-A6DF-255C314370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run a poll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00 </m:t>
                    </m:r>
                  </m:oMath>
                </a14:m>
                <a:r>
                  <a:rPr lang="en-US" dirty="0"/>
                  <a:t>people where in the true population 60% of the population supports you. What is the probability that the poll is not within 10-percentage-points of the true value?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/1000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BAF16-747A-4B0C-A6DF-255C314370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Theorem box for Chebyshev">
            <a:extLst>
              <a:ext uri="{FF2B5EF4-FFF2-40B4-BE49-F238E27FC236}">
                <a16:creationId xmlns:a16="http://schemas.microsoft.com/office/drawing/2014/main" id="{6A533FA8-1676-4EFF-8194-8E901B194905}"/>
              </a:ext>
            </a:extLst>
          </p:cNvPr>
          <p:cNvGrpSpPr/>
          <p:nvPr/>
        </p:nvGrpSpPr>
        <p:grpSpPr>
          <a:xfrm>
            <a:off x="6367500" y="4451157"/>
            <a:ext cx="5682126" cy="2313668"/>
            <a:chOff x="1185842" y="3429000"/>
            <a:chExt cx="6111311" cy="192784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F5D9BD3B-F2C2-4EAE-891D-B432A038CCC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a random variable. For any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≥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𝐕𝐚𝐫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F5D9BD3B-F2C2-4EAE-891D-B432A038CC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9748080-C544-4A0D-8240-C79A61CDEE19}"/>
                </a:ext>
              </a:extLst>
            </p:cNvPr>
            <p:cNvSpPr/>
            <p:nvPr/>
          </p:nvSpPr>
          <p:spPr>
            <a:xfrm>
              <a:off x="1195367" y="3429001"/>
              <a:ext cx="6101786" cy="5089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Chebyshev’s Inequality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81781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35161-20C7-4EE0-8DED-9A0487AD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Assumptions </a:t>
            </a:r>
            <a:r>
              <a:rPr lang="en-US" dirty="0">
                <a:sym typeface="Wingdings" panose="05000000000000000000" pitchFamily="2" charset="2"/>
              </a:rPr>
              <a:t> Better Guarantee</a:t>
            </a:r>
            <a:endParaRPr lang="en-US" dirty="0"/>
          </a:p>
        </p:txBody>
      </p:sp>
      <p:grpSp>
        <p:nvGrpSpPr>
          <p:cNvPr id="4" name="Group 3" descr="Theorem box for Chernoff's Inequality.">
            <a:extLst>
              <a:ext uri="{FF2B5EF4-FFF2-40B4-BE49-F238E27FC236}">
                <a16:creationId xmlns:a16="http://schemas.microsoft.com/office/drawing/2014/main" id="{F773AEDC-8B55-4284-884E-90F199134268}"/>
              </a:ext>
            </a:extLst>
          </p:cNvPr>
          <p:cNvGrpSpPr/>
          <p:nvPr/>
        </p:nvGrpSpPr>
        <p:grpSpPr>
          <a:xfrm>
            <a:off x="423341" y="1566515"/>
            <a:ext cx="11339157" cy="3545767"/>
            <a:chOff x="708005" y="3429000"/>
            <a:chExt cx="6589148" cy="192784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53E39E5-635B-4AFE-BB37-125651BCB8FA}"/>
                    </a:ext>
                  </a:extLst>
                </p:cNvPr>
                <p:cNvSpPr/>
                <p:nvPr/>
              </p:nvSpPr>
              <p:spPr>
                <a:xfrm>
                  <a:off x="708005" y="3429000"/>
                  <a:ext cx="6589148" cy="192784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Bernoulli random variables. </a:t>
                  </a:r>
                </a:p>
                <a:p>
                  <a:pPr algn="ctr"/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=∑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𝜇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</a:t>
                  </a:r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𝛿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≤1</m:t>
                      </m:r>
                    </m:oMath>
                  </a14:m>
                  <a:endParaRPr lang="en-US" sz="2800" i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i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≥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1+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≤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1−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endParaRPr lang="en-US" sz="2800" i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53E39E5-635B-4AFE-BB37-125651BCB8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005" y="3429000"/>
                  <a:ext cx="6589148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AF2FD69-DB09-45DC-AB8B-E67E6F35D64A}"/>
                </a:ext>
              </a:extLst>
            </p:cNvPr>
            <p:cNvSpPr/>
            <p:nvPr/>
          </p:nvSpPr>
          <p:spPr>
            <a:xfrm>
              <a:off x="708005" y="3429001"/>
              <a:ext cx="6589148" cy="54723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(Multiplicative) Chernoff Bound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7642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C1F09-B9CE-4EB0-A4B2-E4B7119C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Tail (activity)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run a poll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dirty="0"/>
                  <a:t>people where in the true population 60% of the population supports you. What is the probability that the poll is not within 10-percentage-points of the true value?</a:t>
                </a:r>
              </a:p>
              <a:p>
                <a:r>
                  <a:rPr lang="en-US" dirty="0"/>
                  <a:t>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≤.5⋅1000)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Theorem box for Chernoff's Inequality (left tail only).">
            <a:extLst>
              <a:ext uri="{FF2B5EF4-FFF2-40B4-BE49-F238E27FC236}">
                <a16:creationId xmlns:a16="http://schemas.microsoft.com/office/drawing/2014/main" id="{2DE3DA45-FD52-44B3-A200-22ED5D0C79FC}"/>
              </a:ext>
            </a:extLst>
          </p:cNvPr>
          <p:cNvGrpSpPr/>
          <p:nvPr/>
        </p:nvGrpSpPr>
        <p:grpSpPr>
          <a:xfrm>
            <a:off x="6603472" y="3256961"/>
            <a:ext cx="5592655" cy="3554579"/>
            <a:chOff x="4047279" y="3429000"/>
            <a:chExt cx="3249874" cy="192784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/>
                <p:nvPr/>
              </p:nvSpPr>
              <p:spPr>
                <a:xfrm>
                  <a:off x="4047279" y="3429000"/>
                  <a:ext cx="3249874" cy="192784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Bernoulli random variables. </a:t>
                  </a:r>
                </a:p>
                <a:p>
                  <a:pPr algn="ctr"/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=∑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𝜇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</a:t>
                  </a:r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𝛿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≤1</m:t>
                      </m:r>
                    </m:oMath>
                  </a14:m>
                  <a:endParaRPr lang="en-US" sz="2800" i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≤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1−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7279" y="3429000"/>
                  <a:ext cx="3249874" cy="1927846"/>
                </a:xfrm>
                <a:prstGeom prst="rect">
                  <a:avLst/>
                </a:prstGeom>
                <a:blipFill>
                  <a:blip r:embed="rId3"/>
                  <a:stretch>
                    <a:fillRect r="-543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FD3174-DC35-401B-9220-B8579EBC4BDE}"/>
                </a:ext>
              </a:extLst>
            </p:cNvPr>
            <p:cNvSpPr/>
            <p:nvPr/>
          </p:nvSpPr>
          <p:spPr>
            <a:xfrm>
              <a:off x="4047279" y="3429001"/>
              <a:ext cx="3249874" cy="43202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Chernoff Bound (left tail)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487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590F4-B51A-417F-936F-DCFB4FCA6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Bound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BCC8A-6181-4B26-9437-34348781B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9405"/>
          </a:xfrm>
        </p:spPr>
        <p:txBody>
          <a:bodyPr/>
          <a:lstStyle/>
          <a:p>
            <a:r>
              <a:rPr lang="en-US" dirty="0"/>
              <a:t>The Union bound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 descr="Theorem box for union bound">
            <a:extLst>
              <a:ext uri="{FF2B5EF4-FFF2-40B4-BE49-F238E27FC236}">
                <a16:creationId xmlns:a16="http://schemas.microsoft.com/office/drawing/2014/main" id="{AE2F9FF0-9521-4802-BF0F-7D6FF0F170F7}"/>
              </a:ext>
            </a:extLst>
          </p:cNvPr>
          <p:cNvGrpSpPr/>
          <p:nvPr/>
        </p:nvGrpSpPr>
        <p:grpSpPr>
          <a:xfrm>
            <a:off x="486742" y="1979300"/>
            <a:ext cx="5682126" cy="1959654"/>
            <a:chOff x="1185842" y="3429000"/>
            <a:chExt cx="6111311" cy="1612695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B772CF-D022-4B45-A721-C48C93F7049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12695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events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𝐸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𝐹</m:t>
                      </m:r>
                    </m:oMath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𝑬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∪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𝑭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≤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𝑬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𝑭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B772CF-D022-4B45-A721-C48C93F704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1269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CC4BDA7-BF47-48CB-B990-8E03764C741F}"/>
                </a:ext>
              </a:extLst>
            </p:cNvPr>
            <p:cNvSpPr/>
            <p:nvPr/>
          </p:nvSpPr>
          <p:spPr>
            <a:xfrm>
              <a:off x="1195367" y="3429001"/>
              <a:ext cx="6101786" cy="64627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Union Bound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8B36E53-2DD9-44D8-94A6-60D5DD9965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39" y="4136368"/>
                <a:ext cx="11187258" cy="190492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Proof?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8B36E53-2DD9-44D8-94A6-60D5DD996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136368"/>
                <a:ext cx="11187258" cy="1904924"/>
              </a:xfrm>
              <a:prstGeom prst="rect">
                <a:avLst/>
              </a:prstGeom>
              <a:blipFill>
                <a:blip r:embed="rId3"/>
                <a:stretch>
                  <a:fillRect l="-654" t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7813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84455-FD79-4809-91AE-75294CC06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 the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BAF16-747A-4B0C-A6DF-255C314370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run a poll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00 </m:t>
                    </m:r>
                  </m:oMath>
                </a14:m>
                <a:r>
                  <a:rPr lang="en-US" dirty="0"/>
                  <a:t>people where in the true population 60% of the population supports you. What is the probability that the poll is at least 10-percentage-points away from the true value?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/1000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BAF16-747A-4B0C-A6DF-255C314370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4EE555E-E7FB-4E00-A58D-C0AD714A8AB2}"/>
              </a:ext>
            </a:extLst>
          </p:cNvPr>
          <p:cNvSpPr/>
          <p:nvPr/>
        </p:nvSpPr>
        <p:spPr>
          <a:xfrm>
            <a:off x="6376356" y="4451158"/>
            <a:ext cx="5673270" cy="61084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Chebyshev’s Inequality</a:t>
            </a:r>
          </a:p>
        </p:txBody>
      </p:sp>
      <p:grpSp>
        <p:nvGrpSpPr>
          <p:cNvPr id="5" name="Group 4" descr="Theorem box for Chebyshev's Inequality.">
            <a:extLst>
              <a:ext uri="{FF2B5EF4-FFF2-40B4-BE49-F238E27FC236}">
                <a16:creationId xmlns:a16="http://schemas.microsoft.com/office/drawing/2014/main" id="{6A533FA8-1676-4EFF-8194-8E901B194905}"/>
              </a:ext>
            </a:extLst>
          </p:cNvPr>
          <p:cNvGrpSpPr/>
          <p:nvPr/>
        </p:nvGrpSpPr>
        <p:grpSpPr>
          <a:xfrm>
            <a:off x="6367500" y="4451157"/>
            <a:ext cx="5682126" cy="2313668"/>
            <a:chOff x="1185842" y="3429000"/>
            <a:chExt cx="6111311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F5D9BD3B-F2C2-4EAE-891D-B432A038CCC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a random variable. For any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≥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𝐕𝐚𝐫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F5D9BD3B-F2C2-4EAE-891D-B432A038CC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9748080-C544-4A0D-8240-C79A61CDEE19}"/>
                </a:ext>
              </a:extLst>
            </p:cNvPr>
            <p:cNvSpPr/>
            <p:nvPr/>
          </p:nvSpPr>
          <p:spPr>
            <a:xfrm>
              <a:off x="1195367" y="3429001"/>
              <a:ext cx="6101786" cy="508983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Chebyshev’s Inequality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7279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84455-FD79-4809-91AE-75294CC06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 the mean (calculation)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BAF16-747A-4B0C-A6DF-255C314370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run a poll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00 </m:t>
                    </m:r>
                  </m:oMath>
                </a14:m>
                <a:r>
                  <a:rPr lang="en-US" dirty="0"/>
                  <a:t>people where in the true population 60% of the population supports you. What is the probability that the poll is at least 10-percentage-points away from the true value?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/1000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=1000⋅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=1000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.6⋅.4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12500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BAF16-747A-4B0C-A6DF-255C314370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4EE555E-E7FB-4E00-A58D-C0AD714A8AB2}"/>
              </a:ext>
            </a:extLst>
          </p:cNvPr>
          <p:cNvSpPr/>
          <p:nvPr/>
        </p:nvSpPr>
        <p:spPr>
          <a:xfrm>
            <a:off x="6376356" y="4451158"/>
            <a:ext cx="5673270" cy="61084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Chebyshev’s Inequality</a:t>
            </a:r>
          </a:p>
        </p:txBody>
      </p:sp>
      <p:grpSp>
        <p:nvGrpSpPr>
          <p:cNvPr id="5" name="Group 4" descr="Theorem box for Chebyshev's Inequality.">
            <a:extLst>
              <a:ext uri="{FF2B5EF4-FFF2-40B4-BE49-F238E27FC236}">
                <a16:creationId xmlns:a16="http://schemas.microsoft.com/office/drawing/2014/main" id="{6A533FA8-1676-4EFF-8194-8E901B194905}"/>
              </a:ext>
            </a:extLst>
          </p:cNvPr>
          <p:cNvGrpSpPr/>
          <p:nvPr/>
        </p:nvGrpSpPr>
        <p:grpSpPr>
          <a:xfrm>
            <a:off x="6367500" y="4451157"/>
            <a:ext cx="5682126" cy="2313668"/>
            <a:chOff x="1185842" y="3429000"/>
            <a:chExt cx="6111311" cy="1927846"/>
          </a:xfrm>
          <a:solidFill>
            <a:srgbClr val="462E76"/>
          </a:solidFill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F5D9BD3B-F2C2-4EAE-891D-B432A038CCC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a random variable. For any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≥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𝐕𝐚𝐫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F5D9BD3B-F2C2-4EAE-891D-B432A038CC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9748080-C544-4A0D-8240-C79A61CDEE19}"/>
                </a:ext>
              </a:extLst>
            </p:cNvPr>
            <p:cNvSpPr/>
            <p:nvPr/>
          </p:nvSpPr>
          <p:spPr>
            <a:xfrm>
              <a:off x="1195367" y="3429001"/>
              <a:ext cx="6101786" cy="5089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Chebyshev’s Inequality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2379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84455-FD79-4809-91AE-75294CC06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 the mean (final answer)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BAF16-747A-4B0C-A6DF-255C314370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run a poll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00 </m:t>
                    </m:r>
                  </m:oMath>
                </a14:m>
                <a:r>
                  <a:rPr lang="en-US" dirty="0"/>
                  <a:t>people where in the true population 60% of the population supports you. What is the probability that the poll is at least 10-percentage-points away from the true value?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/1000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=1000⋅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=1000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.6⋅.4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12500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≥.1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3/12500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=.024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BAF16-747A-4B0C-A6DF-255C314370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9023DC15-4998-F873-A90E-FB9FEBC37C85}"/>
              </a:ext>
            </a:extLst>
          </p:cNvPr>
          <p:cNvSpPr/>
          <p:nvPr/>
        </p:nvSpPr>
        <p:spPr>
          <a:xfrm>
            <a:off x="6376356" y="4451158"/>
            <a:ext cx="5673270" cy="61084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Chebyshev’s Inequality</a:t>
            </a:r>
          </a:p>
        </p:txBody>
      </p:sp>
      <p:grpSp>
        <p:nvGrpSpPr>
          <p:cNvPr id="9" name="Group 8" descr="Theorem box for Chebyshev's Inequality.">
            <a:extLst>
              <a:ext uri="{FF2B5EF4-FFF2-40B4-BE49-F238E27FC236}">
                <a16:creationId xmlns:a16="http://schemas.microsoft.com/office/drawing/2014/main" id="{D32192C0-1148-4757-256A-3C2EEC6DF7B1}"/>
              </a:ext>
            </a:extLst>
          </p:cNvPr>
          <p:cNvGrpSpPr/>
          <p:nvPr/>
        </p:nvGrpSpPr>
        <p:grpSpPr>
          <a:xfrm>
            <a:off x="6367500" y="4451157"/>
            <a:ext cx="5682126" cy="2313668"/>
            <a:chOff x="1185842" y="3429000"/>
            <a:chExt cx="6111311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370AF8C3-635B-7759-6BDE-2F77AADE117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a random variable. For any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≥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𝐕𝐚𝐫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370AF8C3-635B-7759-6BDE-2F77AADE11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59A15F-6CD1-3CB6-2240-964598A3B24B}"/>
                </a:ext>
              </a:extLst>
            </p:cNvPr>
            <p:cNvSpPr/>
            <p:nvPr/>
          </p:nvSpPr>
          <p:spPr>
            <a:xfrm>
              <a:off x="1195367" y="3429001"/>
              <a:ext cx="6101786" cy="508983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Chebyshev’s Inequality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3950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B4DD6-D674-4D08-AE13-A2E879719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EBD38-1084-4DD5-BA7B-BA2FF0886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Chebyshev gets more powerful as the variance shrinks.</a:t>
            </a:r>
          </a:p>
          <a:p>
            <a:r>
              <a:rPr lang="en-US" dirty="0"/>
              <a:t>Repeated experiments are a great way to cause that to happen.</a:t>
            </a:r>
          </a:p>
        </p:txBody>
      </p:sp>
    </p:spTree>
    <p:extLst>
      <p:ext uri="{BB962C8B-B14F-4D97-AF65-F5344CB8AC3E}">
        <p14:creationId xmlns:p14="http://schemas.microsoft.com/office/powerpoint/2010/main" val="4060589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35161-20C7-4EE0-8DED-9A0487AD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Assumptions </a:t>
            </a:r>
            <a:r>
              <a:rPr lang="en-US" dirty="0">
                <a:sym typeface="Wingdings" panose="05000000000000000000" pitchFamily="2" charset="2"/>
              </a:rPr>
              <a:t> Better Guarantee</a:t>
            </a:r>
            <a:endParaRPr lang="en-US" dirty="0"/>
          </a:p>
        </p:txBody>
      </p:sp>
      <p:grpSp>
        <p:nvGrpSpPr>
          <p:cNvPr id="4" name="Group 3" descr="Theorem box for Chernoff's Inequality.">
            <a:extLst>
              <a:ext uri="{FF2B5EF4-FFF2-40B4-BE49-F238E27FC236}">
                <a16:creationId xmlns:a16="http://schemas.microsoft.com/office/drawing/2014/main" id="{F773AEDC-8B55-4284-884E-90F199134268}"/>
              </a:ext>
            </a:extLst>
          </p:cNvPr>
          <p:cNvGrpSpPr/>
          <p:nvPr/>
        </p:nvGrpSpPr>
        <p:grpSpPr>
          <a:xfrm>
            <a:off x="423341" y="1566515"/>
            <a:ext cx="11339157" cy="3545767"/>
            <a:chOff x="708005" y="3429000"/>
            <a:chExt cx="6589148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53E39E5-635B-4AFE-BB37-125651BCB8FA}"/>
                    </a:ext>
                  </a:extLst>
                </p:cNvPr>
                <p:cNvSpPr/>
                <p:nvPr/>
              </p:nvSpPr>
              <p:spPr>
                <a:xfrm>
                  <a:off x="708005" y="3429000"/>
                  <a:ext cx="6589148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Bernoulli random variables. </a:t>
                  </a:r>
                </a:p>
                <a:p>
                  <a:pPr algn="ctr"/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=∑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≤1</m:t>
                      </m:r>
                    </m:oMath>
                  </a14:m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≥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≤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53E39E5-635B-4AFE-BB37-125651BCB8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005" y="3429000"/>
                  <a:ext cx="6589148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AF2FD69-DB09-45DC-AB8B-E67E6F35D64A}"/>
                </a:ext>
              </a:extLst>
            </p:cNvPr>
            <p:cNvSpPr/>
            <p:nvPr/>
          </p:nvSpPr>
          <p:spPr>
            <a:xfrm>
              <a:off x="708005" y="3429001"/>
              <a:ext cx="6589148" cy="547235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(Multiplicative) Chernoff Bound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7573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C1F09-B9CE-4EB0-A4B2-E4B7119C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Problem, New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run a poll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dirty="0"/>
                  <a:t>people where in the true population 60% of the population supports you. What is the probability that the poll is not within 10-percentage-points of the true value?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Theorem box for Chernoff's Inequality.">
            <a:extLst>
              <a:ext uri="{FF2B5EF4-FFF2-40B4-BE49-F238E27FC236}">
                <a16:creationId xmlns:a16="http://schemas.microsoft.com/office/drawing/2014/main" id="{2DE3DA45-FD52-44B3-A200-22ED5D0C79FC}"/>
              </a:ext>
            </a:extLst>
          </p:cNvPr>
          <p:cNvGrpSpPr/>
          <p:nvPr/>
        </p:nvGrpSpPr>
        <p:grpSpPr>
          <a:xfrm>
            <a:off x="663724" y="3048957"/>
            <a:ext cx="11339157" cy="3545767"/>
            <a:chOff x="708005" y="3429000"/>
            <a:chExt cx="6589148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/>
                <p:nvPr/>
              </p:nvSpPr>
              <p:spPr>
                <a:xfrm>
                  <a:off x="708005" y="3429000"/>
                  <a:ext cx="6589148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Bernoulli random variables. </a:t>
                  </a:r>
                </a:p>
                <a:p>
                  <a:pPr algn="ctr"/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=∑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≤1</m:t>
                      </m:r>
                    </m:oMath>
                  </a14:m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≥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≤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005" y="3429000"/>
                  <a:ext cx="6589148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FD3174-DC35-401B-9220-B8579EBC4BDE}"/>
                </a:ext>
              </a:extLst>
            </p:cNvPr>
            <p:cNvSpPr/>
            <p:nvPr/>
          </p:nvSpPr>
          <p:spPr>
            <a:xfrm>
              <a:off x="708005" y="3429001"/>
              <a:ext cx="6589148" cy="547235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(Multiplicative) Chernoff Bound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97469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6360</TotalTime>
  <Words>2493</Words>
  <Application>Microsoft Office PowerPoint</Application>
  <PresentationFormat>Widescreen</PresentationFormat>
  <Paragraphs>251</Paragraphs>
  <Slides>34</Slides>
  <Notes>2</Notes>
  <HiddenSlides>4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More Tail Bounds</vt:lpstr>
      <vt:lpstr>Chebyshev’s – Repeated Experiments</vt:lpstr>
      <vt:lpstr>Chebyshev’s – Repeated Experiments (soln)</vt:lpstr>
      <vt:lpstr>Near the mean</vt:lpstr>
      <vt:lpstr>Near the mean (calculation)</vt:lpstr>
      <vt:lpstr>Near the mean (final answer)</vt:lpstr>
      <vt:lpstr>Takeaway</vt:lpstr>
      <vt:lpstr>More Assumptions  Better Guarantee</vt:lpstr>
      <vt:lpstr>Same Problem, New Solution</vt:lpstr>
      <vt:lpstr>Right Tail</vt:lpstr>
      <vt:lpstr>Right Tail (solution)</vt:lpstr>
      <vt:lpstr>Left Tail</vt:lpstr>
      <vt:lpstr>Left Tail (solution)</vt:lpstr>
      <vt:lpstr>Both Tails</vt:lpstr>
      <vt:lpstr>Wait a Minute (use official resources)</vt:lpstr>
      <vt:lpstr>Wait a Minute (is this theorem helpful?)</vt:lpstr>
      <vt:lpstr>But Wait! There’s More</vt:lpstr>
      <vt:lpstr>Tail Bounds – Takeaways </vt:lpstr>
      <vt:lpstr>One More Bound</vt:lpstr>
      <vt:lpstr>The union bound</vt:lpstr>
      <vt:lpstr>Concentration Applications</vt:lpstr>
      <vt:lpstr>Frogs</vt:lpstr>
      <vt:lpstr>Frogs (answer)</vt:lpstr>
      <vt:lpstr>Applications</vt:lpstr>
      <vt:lpstr>Privacy Preservation</vt:lpstr>
      <vt:lpstr>Privacy Preservation with Randomness</vt:lpstr>
      <vt:lpstr>What’s the problem?</vt:lpstr>
      <vt:lpstr>Doing Better With Randomness</vt:lpstr>
      <vt:lpstr>Will it be private?</vt:lpstr>
      <vt:lpstr>Will it be private? (computation)</vt:lpstr>
      <vt:lpstr>Near the mean (activity)</vt:lpstr>
      <vt:lpstr>More Assumptions  Better Guarantee</vt:lpstr>
      <vt:lpstr>Left Tail (activity)</vt:lpstr>
      <vt:lpstr>One More Bound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Robbie Weber</cp:lastModifiedBy>
  <cp:revision>42</cp:revision>
  <cp:lastPrinted>2026-02-24T23:07:24Z</cp:lastPrinted>
  <dcterms:created xsi:type="dcterms:W3CDTF">2021-05-18T19:13:51Z</dcterms:created>
  <dcterms:modified xsi:type="dcterms:W3CDTF">2026-02-25T17:14:01Z</dcterms:modified>
</cp:coreProperties>
</file>