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76" r:id="rId3"/>
    <p:sldId id="279" r:id="rId4"/>
    <p:sldId id="282" r:id="rId5"/>
    <p:sldId id="263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265" r:id="rId17"/>
    <p:sldId id="332" r:id="rId18"/>
    <p:sldId id="274" r:id="rId19"/>
    <p:sldId id="342" r:id="rId20"/>
    <p:sldId id="343" r:id="rId21"/>
    <p:sldId id="344" r:id="rId22"/>
    <p:sldId id="334" r:id="rId23"/>
    <p:sldId id="338" r:id="rId24"/>
    <p:sldId id="345" r:id="rId25"/>
    <p:sldId id="283" r:id="rId26"/>
    <p:sldId id="284" r:id="rId27"/>
    <p:sldId id="295" r:id="rId28"/>
    <p:sldId id="335" r:id="rId29"/>
    <p:sldId id="289" r:id="rId30"/>
    <p:sldId id="336" r:id="rId31"/>
    <p:sldId id="286" r:id="rId32"/>
    <p:sldId id="288" r:id="rId33"/>
    <p:sldId id="339" r:id="rId34"/>
    <p:sldId id="340" r:id="rId35"/>
    <p:sldId id="331" r:id="rId3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9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6EFD7-903B-40A7-B99D-0847DD3AB907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CD0A1-B86E-47B4-8C01-C512775EF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3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800066E-AE26-4867-809A-E1C1DDA42905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43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231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885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2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580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9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45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99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87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6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800066E-AE26-4867-809A-E1C1DDA42905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31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24" Type="http://schemas.openxmlformats.org/officeDocument/2006/relationships/image" Target="NULL"/><Relationship Id="rId23" Type="http://schemas.openxmlformats.org/officeDocument/2006/relationships/image" Target="NULL"/><Relationship Id="rId27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FD54D-8320-0EC2-2E63-9403A04604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Continuous Zoo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4963B-8971-2F0D-B71F-1AE3D1C376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16</a:t>
            </a:r>
          </a:p>
        </p:txBody>
      </p:sp>
    </p:spTree>
    <p:extLst>
      <p:ext uri="{BB962C8B-B14F-4D97-AF65-F5344CB8AC3E}">
        <p14:creationId xmlns:p14="http://schemas.microsoft.com/office/powerpoint/2010/main" val="320069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334B6-B566-48A8-8392-7BBE5568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E974E-CED2-40A5-A117-88330B31F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surprises 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42BEE6-B706-42D2-9DF9-1770CCF5A3CA}"/>
                  </a:ext>
                </a:extLst>
              </p:cNvPr>
              <p:cNvSpPr/>
              <p:nvPr/>
            </p:nvSpPr>
            <p:spPr>
              <a:xfrm>
                <a:off x="575239" y="2120506"/>
                <a:ext cx="97117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nary>
                        <m:nary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𝒌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  <m:d>
                                    <m:d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𝒌</m:t>
                                      </m:r>
                                    </m:e>
                                  </m:d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𝐝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42BEE6-B706-42D2-9DF9-1770CCF5A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120506"/>
                <a:ext cx="9711761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9772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2F79-9501-4DFE-AB14-AEE6940D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calculate an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9C1A-BE0B-4257-AB56-D1CD3FD3E9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random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9C1A-BE0B-4257-AB56-D1CD3FD3E9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3231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89D6A-D797-5FAC-1D41-505C9B05B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75743-4F6A-BB2C-5510-EEA85D526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calculate an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931DE4-65D6-3036-AF7B-189A84164F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random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e>
                    </m:nary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931DE4-65D6-3036-AF7B-189A84164F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20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=0+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+0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34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DB330-87CD-4151-836D-B281EF3D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assemble the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23053-D0C6-46AA-9B32-D7B1BE0AB6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23053-D0C6-46AA-9B32-D7B1BE0AB6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95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B9F4-DF22-4D03-B514-564E30F6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7C619-FA10-4FA6-920D-83D972C16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(uniform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PDF: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7C619-FA10-4FA6-920D-83D972C16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328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253C-7D63-4415-A831-D007AC0F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Discrete and Continuous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648953"/>
                  </p:ext>
                </p:extLst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All impossible events have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oMath>
                          </a14:m>
                          <a:r>
                            <a:rPr lang="en-US" dirty="0"/>
                            <a:t> but not conversely</a:t>
                          </a:r>
                          <a:r>
                            <a:rPr lang="en-US" baseline="0" dirty="0"/>
                            <a:t>.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PMF: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PDF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gives chances relative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𝐕𝐚𝐫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𝔼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648953"/>
                  </p:ext>
                </p:extLst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62857" r="-400000" b="-5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62857" r="-515" b="-5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280328" r="-113025" b="-8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280328" r="-515" b="-8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320968" r="-400000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320968" r="-113025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320968" r="-515" b="-192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417600" r="-400000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417600" r="-113025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417600" r="-515" b="-91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683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577679" r="-400000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577679" r="-113025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577679" r="-515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22263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481A-C0E0-4853-A668-02144B402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Zoo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92E1DE-130C-4043-A1B5-3DAE23F6C36A}"/>
              </a:ext>
            </a:extLst>
          </p:cNvPr>
          <p:cNvGrpSpPr/>
          <p:nvPr/>
        </p:nvGrpSpPr>
        <p:grpSpPr>
          <a:xfrm>
            <a:off x="438624" y="1536340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𝒃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FC817E3-68A9-4E9D-AE2A-67C5E69288B8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1F1D4A5-72AF-4D10-9172-853E73969DDE}"/>
              </a:ext>
            </a:extLst>
          </p:cNvPr>
          <p:cNvGrpSpPr/>
          <p:nvPr/>
        </p:nvGrpSpPr>
        <p:grpSpPr>
          <a:xfrm>
            <a:off x="4073842" y="1536340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𝝀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𝝀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p>
                      </m:sSup>
                    </m:oMath>
                  </a14:m>
                  <a:r>
                    <a:rPr lang="en-US" sz="20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𝐄𝐱𝐩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9B0C70-907C-4A45-9F6C-F24558FF1214}"/>
              </a:ext>
            </a:extLst>
          </p:cNvPr>
          <p:cNvGrpSpPr/>
          <p:nvPr/>
        </p:nvGrpSpPr>
        <p:grpSpPr>
          <a:xfrm>
            <a:off x="7664207" y="1536340"/>
            <a:ext cx="4355855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𝐞𝐱𝐩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𝒩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821057-0784-4BC0-A71C-4E7517FB7E20}"/>
              </a:ext>
            </a:extLst>
          </p:cNvPr>
          <p:cNvSpPr txBox="1"/>
          <p:nvPr/>
        </p:nvSpPr>
        <p:spPr>
          <a:xfrm>
            <a:off x="623048" y="4437529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 smaller zoo, but it’s just as much fun!</a:t>
            </a:r>
          </a:p>
        </p:txBody>
      </p:sp>
    </p:spTree>
    <p:extLst>
      <p:ext uri="{BB962C8B-B14F-4D97-AF65-F5344CB8AC3E}">
        <p14:creationId xmlns:p14="http://schemas.microsoft.com/office/powerpoint/2010/main" val="2174119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EDFB-DF73-4AB3-A671-8F346611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BEC9-31C3-4CDC-8A49-C416123BCF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385112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Like a geometric random variable, but continuous time. How long do we wait until an event happens? (instead of “how many flips until a heads”)</a:t>
                </a:r>
              </a:p>
              <a:p>
                <a:r>
                  <a:rPr lang="en-US" dirty="0"/>
                  <a:t>Where waiting doesn’t make the event happen any sooner. (memoryless)</a:t>
                </a:r>
              </a:p>
              <a:p>
                <a:r>
                  <a:rPr lang="en-US" dirty="0"/>
                  <a:t>Geometric: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When the first flip is tails, the coin doesn’t remember it came up tails, you’ve made no progress. </a:t>
                </a:r>
              </a:p>
              <a:p>
                <a:r>
                  <a:rPr lang="en-US" dirty="0"/>
                  <a:t>For an exponential random variable: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BEC9-31C3-4CDC-8A49-C416123BC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385112" cy="4845504"/>
              </a:xfrm>
              <a:blipFill>
                <a:blip r:embed="rId2"/>
                <a:stretch>
                  <a:fillRect l="-696" t="-2138" r="-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067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2910F-FBD6-063E-9DE7-4DB8F8CAF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these memoryless?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ECAB7-BC66-83DF-A7D7-6F1156CF3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arrive to a bus stop at a (uniformly) random time, to a bus that arrives every 10 minutes. How long until the bus arrives? How long conditioned on you’ve already waited 8 minutes?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put everyone in class into a random order. You’ll iterate through that list. What is the probability of being next? Probability of being next conditioned on not selected yet AND half the class has gone?</a:t>
            </a:r>
          </a:p>
          <a:p>
            <a:endParaRPr lang="en-US" dirty="0"/>
          </a:p>
          <a:p>
            <a:r>
              <a:rPr lang="en-US" dirty="0"/>
              <a:t>You flip a coin (independently) until you see a heads. How many flips do you need? How many additional flips after seeing 4 tails?</a:t>
            </a:r>
          </a:p>
        </p:txBody>
      </p:sp>
    </p:spTree>
    <p:extLst>
      <p:ext uri="{BB962C8B-B14F-4D97-AF65-F5344CB8AC3E}">
        <p14:creationId xmlns:p14="http://schemas.microsoft.com/office/powerpoint/2010/main" val="3306616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FA7DD-93A6-4E5E-A795-38F505B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the </a:t>
            </a:r>
            <a:r>
              <a:rPr lang="en-US" dirty="0" err="1"/>
              <a:t>pmf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C5C6E-F751-440F-BFB6-C05AA4AFCF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discrete random variables, we defined the </a:t>
                </a:r>
                <a:r>
                  <a:rPr lang="en-US" dirty="0" err="1"/>
                  <a:t>pmf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can’t have a </a:t>
                </a:r>
                <a:r>
                  <a:rPr lang="en-US" dirty="0" err="1"/>
                  <a:t>pmf</a:t>
                </a:r>
                <a:r>
                  <a:rPr lang="en-US" dirty="0"/>
                  <a:t> quite like we did for discrete random variables.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 random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=.1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den>
                    </m:f>
                  </m:oMath>
                </a14:m>
                <a:r>
                  <a:rPr lang="en-US" dirty="0"/>
                  <a:t>??</a:t>
                </a:r>
              </a:p>
              <a:p>
                <a:r>
                  <a:rPr lang="en-US" dirty="0"/>
                  <a:t>Let’s try to maintain as many rules as we can…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C5C6E-F751-440F-BFB6-C05AA4AFCF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667A6AF0-B175-4480-9049-025B1D58DAFC}"/>
                  </a:ext>
                </a:extLst>
              </p:cNvPr>
              <p:cNvSpPr/>
              <p:nvPr/>
            </p:nvSpPr>
            <p:spPr>
              <a:xfrm>
                <a:off x="8971384" y="5205833"/>
                <a:ext cx="2869164" cy="1179273"/>
              </a:xfrm>
              <a:prstGeom prst="wedgeRoundRectCallout">
                <a:avLst>
                  <a:gd name="adj1" fmla="val -61643"/>
                  <a:gd name="adj2" fmla="val -68591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/>
                  <a:t> to remember it’s different .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667A6AF0-B175-4480-9049-025B1D58D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1384" y="5205833"/>
                <a:ext cx="2869164" cy="1179273"/>
              </a:xfrm>
              <a:prstGeom prst="wedgeRoundRectCallout">
                <a:avLst>
                  <a:gd name="adj1" fmla="val -61643"/>
                  <a:gd name="adj2" fmla="val -68591"/>
                  <a:gd name="adj3" fmla="val 16667"/>
                </a:avLst>
              </a:prstGeom>
              <a:blipFill>
                <a:blip r:embed="rId3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DDA516F-A5C7-4E15-91F0-37BC18012D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844352"/>
                  </p:ext>
                </p:extLst>
              </p:nvPr>
            </p:nvGraphicFramePr>
            <p:xfrm>
              <a:off x="575239" y="4221915"/>
              <a:ext cx="8128000" cy="2163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41246756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065864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Discrete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Continuous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8576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5683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04277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DDA516F-A5C7-4E15-91F0-37BC18012D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844352"/>
                  </p:ext>
                </p:extLst>
              </p:nvPr>
            </p:nvGraphicFramePr>
            <p:xfrm>
              <a:off x="575239" y="4221915"/>
              <a:ext cx="8128000" cy="2163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41246756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0658642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Discrete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Continuous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85768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0" t="-110465" r="-100600" b="-2174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50" t="-110465" r="-600" b="-2174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5683611"/>
                      </a:ext>
                    </a:extLst>
                  </a:tr>
                  <a:tr h="11268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0" t="-97838" r="-100600" b="-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50" t="-97838" r="-600" b="-10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0427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3730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F6CC8-934D-4CA5-75DA-57290D83E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E0EF4-E367-DE8F-563C-C81CE293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these memoryless?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C92C24-2625-86A9-6065-729E79353D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arrive to a bus stop at a (uniformly) random time, to a bus that arrives every 10 minutes. How long until the bus arrives? How long conditioned on you’ve already waited 8 minutes?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>
                    <a:solidFill>
                      <a:schemeClr val="accent3"/>
                    </a:solidFill>
                  </a:rPr>
                  <a:t>Not memoryless! </a:t>
                </a:r>
                <a:r>
                  <a:rPr lang="en-US" sz="2400" dirty="0">
                    <a:solidFill>
                      <a:schemeClr val="accent3"/>
                    </a:solidFill>
                  </a:rPr>
                  <a:t>(bus must arrive in 10 minutes total, must be soon!)</a:t>
                </a:r>
              </a:p>
              <a:p>
                <a:r>
                  <a:rPr lang="en-US" dirty="0"/>
                  <a:t>You put everyone in class into a random order. You’ll iterate through that list. What is the probability of being next? Probability of being next conditioned on not selected yet AND half the class has gone?</a:t>
                </a: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Not memoryless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of being first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1/(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after half class gone)</a:t>
                </a:r>
                <a:endParaRPr lang="en-US" dirty="0"/>
              </a:p>
              <a:p>
                <a:r>
                  <a:rPr lang="en-US" dirty="0"/>
                  <a:t>You flip a coin (independently) until you see a heads</a:t>
                </a: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Memoryless!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C92C24-2625-86A9-6065-729E79353D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90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8316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973D0-B489-E344-D4F4-293680CB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continuous memoryless RV?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D7C3-BBEC-9D14-D969-D039CC791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Poisson random variables come from a memoryless-type process.</a:t>
            </a:r>
          </a:p>
          <a:p>
            <a:r>
              <a:rPr lang="en-US" dirty="0"/>
              <a:t>Number of earthquakes (people in bakery, days with snow) would be memoryless under assumption that events are independent of each other! </a:t>
            </a:r>
          </a:p>
          <a:p>
            <a:r>
              <a:rPr lang="en-US" dirty="0"/>
              <a:t>Same experiments, but now ask a different question:</a:t>
            </a:r>
          </a:p>
          <a:p>
            <a:endParaRPr lang="en-US" dirty="0"/>
          </a:p>
          <a:p>
            <a:r>
              <a:rPr lang="en-US" dirty="0"/>
              <a:t>Poisson: how many incidents occur in fixed interval?</a:t>
            </a:r>
          </a:p>
          <a:p>
            <a:r>
              <a:rPr lang="en-US" dirty="0"/>
              <a:t>Exponential: how long do I have to wait to see the next incident?</a:t>
            </a:r>
          </a:p>
        </p:txBody>
      </p:sp>
    </p:spTree>
    <p:extLst>
      <p:ext uri="{BB962C8B-B14F-4D97-AF65-F5344CB8AC3E}">
        <p14:creationId xmlns:p14="http://schemas.microsoft.com/office/powerpoint/2010/main" val="621346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7ECA-B276-4E1D-A6DF-43616AC5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you take a Poisson random variable and ask “what’s the time until the next event” you get an exponential distribution!</a:t>
                </a:r>
              </a:p>
              <a:p>
                <a:r>
                  <a:rPr lang="en-US" dirty="0"/>
                  <a:t>Let’s find the CDF for an exponential.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be the time until the first event, when we see an average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events per time unit. </a:t>
                </a:r>
              </a:p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What Poisson are we waiting on, and what event for it tells you that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721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7ECA-B276-4E1D-A6DF-43616AC5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you take a Poisson random variable and ask “what’s the time until the next event” you get an exponential distribution!</a:t>
                </a:r>
              </a:p>
              <a:p>
                <a:r>
                  <a:rPr lang="en-US" dirty="0"/>
                  <a:t>Let’s find the CDF for an exponential.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be the time until the first event, when we see an average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events per time unit. 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What Poisson are we waiting on?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833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CD0EB9-6BBB-FAE6-8AAD-6E5B2ECB442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Where did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come from?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CD0EB9-6BBB-FAE6-8AAD-6E5B2ECB44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255A98-4DB5-0470-3ACE-677C7F90A9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Why did we switch from Exp(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Poi(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Let’s make our units “incidents/second”,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says we average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incidents per second. </a:t>
                </a:r>
              </a:p>
              <a:p>
                <a:r>
                  <a:rPr lang="en-US" dirty="0"/>
                  <a:t>What if I want to know the probability of waiting at least 5 seconds? Well then on average how many incidents do we see in a 5 second period?</a:t>
                </a:r>
              </a:p>
              <a:p>
                <a:r>
                  <a:rPr lang="en-US" dirty="0"/>
                  <a:t>15 incidents! So the Poisson (how many incidents in fixed interval) now refers to a larger interval, so averages more events; specifically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255A98-4DB5-0470-3ACE-677C7F90A9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659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229C-51B1-4AAB-A7CE-CFB02E68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the CDF,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What’s the density?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197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229C-51B1-4AAB-A7CE-CFB02E68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the CDF,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What’s the density?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it’s that expression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it’s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769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42E7-8B2E-43C3-96B2-6A138BEFC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PDF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95D989-6090-445D-9042-6DA8A710F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193" y="1463675"/>
            <a:ext cx="10960077" cy="4845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B75478-EA05-4E43-B836-BD919D0AA63C}"/>
                  </a:ext>
                </a:extLst>
              </p:cNvPr>
              <p:cNvSpPr/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Red: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Blue: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Purple: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B75478-EA05-4E43-B836-BD919D0AA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blipFill>
                <a:blip r:embed="rId3"/>
                <a:stretch>
                  <a:fillRect l="-2074" t="-2994" b="-1018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591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DD1CF-D4CD-4EDE-A410-6FDE74C6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Memorylessness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EB84-CED7-4317-ADA4-12B42A3C50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1−(1−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(without conditioning on the first step)?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It’s the same!!!</a:t>
                </a:r>
              </a:p>
              <a:p>
                <a:r>
                  <a:rPr lang="en-US" dirty="0"/>
                  <a:t>More generally, for an exponential </a:t>
                </a:r>
                <a:r>
                  <a:rPr lang="en-US" dirty="0" err="1"/>
                  <a:t>rv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EB84-CED7-4317-ADA4-12B42A3C50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323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199E-846C-46CB-8E6F-B139604F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AF435-DBCA-43B9-BF6C-223E33C4AA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hid a trick in that algebra,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first step is the complementary law.</a:t>
                </a:r>
              </a:p>
              <a:p>
                <a:r>
                  <a:rPr lang="en-US" dirty="0"/>
                  <a:t>The second step is using 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general, for continuous random variables we can switch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 </m:t>
                    </m:r>
                  </m:oMath>
                </a14:m>
                <a:r>
                  <a:rPr lang="en-US" dirty="0"/>
                  <a:t>without anything changing. </a:t>
                </a:r>
              </a:p>
              <a:p>
                <a:pPr lvl="1"/>
                <a:r>
                  <a:rPr lang="en-US" dirty="0"/>
                  <a:t>We can’t make those switches for discrete random variables.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AF435-DBCA-43B9-BF6C-223E33C4AA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372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DA49-CDCE-4508-8318-5D1DF00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Continuous random variables, the analogous object is the</a:t>
                </a:r>
              </a:p>
              <a:p>
                <a:r>
                  <a:rPr lang="en-US" dirty="0"/>
                  <a:t>“probability density function”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Make it “work right” for </a:t>
                </a:r>
                <a:r>
                  <a:rPr lang="en-US" b="1" dirty="0"/>
                  <a:t>events </a:t>
                </a:r>
                <a:r>
                  <a:rPr lang="en-US" dirty="0"/>
                  <a:t>since single outcomes don’t make sense.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br>
                  <a:rPr lang="en-US" b="0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/>
              <p:nvPr/>
            </p:nvSpPr>
            <p:spPr>
              <a:xfrm>
                <a:off x="4082902" y="3404157"/>
                <a:ext cx="3062177" cy="79098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3404157"/>
                <a:ext cx="3062177" cy="790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7B01E-3352-4FF6-B067-A6E54FDCE0A0}"/>
              </a:ext>
            </a:extLst>
          </p:cNvPr>
          <p:cNvSpPr txBox="1"/>
          <p:nvPr/>
        </p:nvSpPr>
        <p:spPr>
          <a:xfrm>
            <a:off x="7330165" y="3568816"/>
            <a:ext cx="44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is analogous to sum.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B2D3B5-DBA4-46B9-B9C3-AE357540DA2C}"/>
              </a:ext>
            </a:extLst>
          </p:cNvPr>
          <p:cNvSpPr/>
          <p:nvPr/>
        </p:nvSpPr>
        <p:spPr>
          <a:xfrm>
            <a:off x="2509934" y="4623318"/>
            <a:ext cx="6382139" cy="162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Let’s derive an example PDF together!</a:t>
            </a:r>
          </a:p>
          <a:p>
            <a:pPr algn="ctr"/>
            <a:r>
              <a:rPr lang="en-US" sz="2800" dirty="0"/>
              <a:t>For a uniform random real number in [0,1]</a:t>
            </a:r>
          </a:p>
        </p:txBody>
      </p:sp>
    </p:spTree>
    <p:extLst>
      <p:ext uri="{BB962C8B-B14F-4D97-AF65-F5344CB8AC3E}">
        <p14:creationId xmlns:p14="http://schemas.microsoft.com/office/powerpoint/2010/main" val="3819912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5DEF-6753-4891-9CCB-6998CCFB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an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886B4-F534-43AC-8649-423D66F5AB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b="0" dirty="0"/>
                  <a:t>Integrate by parts: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sz="2400" dirty="0"/>
                  <a:t>Definite Integral: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 −(0−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By </a:t>
                </a:r>
                <a:r>
                  <a:rPr lang="en-US" sz="2400" dirty="0" err="1"/>
                  <a:t>L’Hopital’s</a:t>
                </a:r>
                <a:r>
                  <a:rPr lang="en-US" sz="2400" dirty="0"/>
                  <a:t> Rule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 −(0−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886B4-F534-43AC-8649-423D66F5A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F6307CC-13EB-4197-B5EF-3F831B783ADC}"/>
              </a:ext>
            </a:extLst>
          </p:cNvPr>
          <p:cNvSpPr/>
          <p:nvPr/>
        </p:nvSpPr>
        <p:spPr>
          <a:xfrm>
            <a:off x="7182683" y="1086338"/>
            <a:ext cx="4579815" cy="1836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Don’t worry about the derivation (it’s here if you’re interested; you’re not responsible for the derivation. Just the value.</a:t>
            </a:r>
          </a:p>
        </p:txBody>
      </p:sp>
    </p:spTree>
    <p:extLst>
      <p:ext uri="{BB962C8B-B14F-4D97-AF65-F5344CB8AC3E}">
        <p14:creationId xmlns:p14="http://schemas.microsoft.com/office/powerpoint/2010/main" val="2041503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36175-766C-4324-AB41-47E1B7185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an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E879A-1F14-4FF9-A627-D351F141C9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Similar calculus tricks will get you there.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E879A-1F14-4FF9-A627-D351F141C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766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EE78-1402-4088-8D5D-ABCC26FB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is the average number of events in a unit of time.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694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197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481A-C0E0-4853-A668-02144B402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Zoo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92E1DE-130C-4043-A1B5-3DAE23F6C36A}"/>
              </a:ext>
            </a:extLst>
          </p:cNvPr>
          <p:cNvGrpSpPr/>
          <p:nvPr/>
        </p:nvGrpSpPr>
        <p:grpSpPr>
          <a:xfrm>
            <a:off x="438624" y="1536340"/>
            <a:ext cx="3276223" cy="2441376"/>
            <a:chOff x="1185842" y="3427084"/>
            <a:chExt cx="5809075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𝒃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FC817E3-68A9-4E9D-AE2A-67C5E69288B8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FC817E3-68A9-4E9D-AE2A-67C5E69288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3"/>
                  <a:stretch>
                    <a:fillRect b="-3614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1F1D4A5-72AF-4D10-9172-853E73969DDE}"/>
              </a:ext>
            </a:extLst>
          </p:cNvPr>
          <p:cNvGrpSpPr/>
          <p:nvPr/>
        </p:nvGrpSpPr>
        <p:grpSpPr>
          <a:xfrm>
            <a:off x="4073842" y="1536340"/>
            <a:ext cx="3276223" cy="2441376"/>
            <a:chOff x="1185842" y="3427084"/>
            <a:chExt cx="5809075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𝝀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𝝀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p>
                      </m:sSup>
                    </m:oMath>
                  </a14:m>
                  <a:r>
                    <a:rPr lang="en-US" sz="20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𝐄𝐱𝐩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5"/>
                  <a:stretch>
                    <a:fillRect b="-3614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9B0C70-907C-4A45-9F6C-F24558FF1214}"/>
              </a:ext>
            </a:extLst>
          </p:cNvPr>
          <p:cNvGrpSpPr/>
          <p:nvPr/>
        </p:nvGrpSpPr>
        <p:grpSpPr>
          <a:xfrm>
            <a:off x="7664207" y="1536340"/>
            <a:ext cx="4355855" cy="2441376"/>
            <a:chOff x="1185842" y="3427084"/>
            <a:chExt cx="5809075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𝐞𝐱𝐩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𝒩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7"/>
                  <a:stretch>
                    <a:fillRect b="-3614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821057-0784-4BC0-A71C-4E7517FB7E20}"/>
              </a:ext>
            </a:extLst>
          </p:cNvPr>
          <p:cNvSpPr txBox="1"/>
          <p:nvPr/>
        </p:nvSpPr>
        <p:spPr>
          <a:xfrm>
            <a:off x="623048" y="4437529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 smaller zoo, but it’s just as much fun!</a:t>
            </a:r>
          </a:p>
        </p:txBody>
      </p:sp>
    </p:spTree>
    <p:extLst>
      <p:ext uri="{BB962C8B-B14F-4D97-AF65-F5344CB8AC3E}">
        <p14:creationId xmlns:p14="http://schemas.microsoft.com/office/powerpoint/2010/main" val="2279209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253C-7D63-4415-A831-D007AC0F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Discrete and Continuous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38132599"/>
                  </p:ext>
                </p:extLst>
              </p:nvPr>
            </p:nvGraphicFramePr>
            <p:xfrm>
              <a:off x="570010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Discrete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Continuous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Equivalent to impossible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All impossible events have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but not conversely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Relative Chances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PMF: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PDF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gives chances relative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Events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over PMF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Convert from CDF to P(M/D)F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up PMF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Look for “breakpoints” in CDF to get PMF.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Differentiate CDF to get PDF.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Var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𝔼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38132599"/>
                  </p:ext>
                </p:extLst>
              </p:nvPr>
            </p:nvGraphicFramePr>
            <p:xfrm>
              <a:off x="570010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Discrete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Continuous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62857" r="-399457" b="-5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Equivalent to impossible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62857" r="-257" b="-5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Relative Chances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280328" r="-112735" b="-8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280328" r="-257" b="-8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Events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over PMF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Convert from CDF to P(M/D)F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up PMF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Look for “breakpoints” in CDF to get PMF.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Differentiate CDF to get PDF.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320968" r="-399457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320968" r="-112735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320968" r="-257" b="-192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417600" r="-399457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417600" r="-112735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417600" r="-257" b="-91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683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577679" r="-399457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577679" r="-112735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577679" r="-257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4920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DA26CB-34B9-4DD5-A7FC-60D4AF507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63DFDE-35E6-4E1F-9D26-BE2F08DF9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1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1F60-9F33-485B-96D2-BF1EFD985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CDF?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E55FE-6AB6-4088-ACE5-5E98370C56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78149"/>
                <a:ext cx="11187258" cy="276606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So how do I get from CDF to PDF? Taking the derivative!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E55FE-6AB6-4088-ACE5-5E98370C56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78149"/>
                <a:ext cx="11187258" cy="2766061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F1184AF-06B6-4865-8928-C689FCD43ABA}"/>
                  </a:ext>
                </a:extLst>
              </p:cNvPr>
              <p:cNvSpPr/>
              <p:nvPr/>
            </p:nvSpPr>
            <p:spPr>
              <a:xfrm>
                <a:off x="575238" y="1521489"/>
                <a:ext cx="98641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 Cumulative Distribution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≤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𝒌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analogous to the CDF for discrete variables.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F1184AF-06B6-4865-8928-C689FCD43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521489"/>
                <a:ext cx="9864161" cy="1145999"/>
              </a:xfrm>
              <a:prstGeom prst="rect">
                <a:avLst/>
              </a:prstGeom>
              <a:blipFill>
                <a:blip r:embed="rId3"/>
                <a:stretch>
                  <a:fillRect b="-58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85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253C-7D63-4415-A831-D007AC0F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Discrete and Continuous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All impossible events have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oMath>
                          </a14:m>
                          <a:r>
                            <a:rPr lang="en-US" dirty="0"/>
                            <a:t> but not conversely</a:t>
                          </a:r>
                          <a:r>
                            <a:rPr lang="en-US" baseline="0" dirty="0"/>
                            <a:t>.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PMF: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PDF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gives chances relative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𝐕𝐚𝐫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𝔼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6642960"/>
                  </p:ext>
                </p:extLst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62857" r="-400000" b="-5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62857" r="-515" b="-5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280328" r="-113025" b="-8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280328" r="-515" b="-8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320968" r="-400000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320968" r="-113025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320968" r="-515" b="-192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417600" r="-400000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417600" r="-113025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417600" r="-515" b="-91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683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577679" r="-400000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577679" r="-113025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577679" r="-515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194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A5E0-5262-4BCB-B54A-7FBEB5B7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expectation?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57E79-AC2D-43F5-A877-EF3CBA1D5F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we define: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Just replace summing over the </a:t>
                </a:r>
                <a:r>
                  <a:rPr lang="en-US" dirty="0" err="1"/>
                  <a:t>pmf</a:t>
                </a:r>
                <a:r>
                  <a:rPr lang="en-US" dirty="0"/>
                  <a:t> with integrating the pdf.</a:t>
                </a:r>
              </a:p>
              <a:p>
                <a:r>
                  <a:rPr lang="en-US" dirty="0"/>
                  <a:t>It still represents the average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57E79-AC2D-43F5-A877-EF3CBA1D5F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387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AADD-6D8E-433E-9D93-CE408BE6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CAD82-C427-4BD7-A194-F9D0C6391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84499"/>
                <a:ext cx="11187258" cy="3324861"/>
              </a:xfrm>
            </p:spPr>
            <p:txBody>
              <a:bodyPr/>
              <a:lstStyle/>
              <a:p>
                <a:r>
                  <a:rPr lang="en-US" dirty="0"/>
                  <a:t>Again, analogous to the discrete case; just replace summation with integration and </a:t>
                </a:r>
                <a:r>
                  <a:rPr lang="en-US" dirty="0" err="1"/>
                  <a:t>pmf</a:t>
                </a:r>
                <a:r>
                  <a:rPr lang="en-US" dirty="0"/>
                  <a:t> with the pdf.</a:t>
                </a:r>
              </a:p>
              <a:p>
                <a:r>
                  <a:rPr lang="en-US" dirty="0"/>
                  <a:t>We’re going to treat this as a definition.</a:t>
                </a:r>
              </a:p>
              <a:p>
                <a:r>
                  <a:rPr lang="en-US" dirty="0"/>
                  <a:t>Technically, this is really a theorem;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the pdf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it only gives relative likelihoods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we need a proof to guarantee it “works”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Sometimes called “Law of the Unconscious Statistician.”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CAD82-C427-4BD7-A194-F9D0C6391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84499"/>
                <a:ext cx="11187258" cy="3324861"/>
              </a:xfrm>
              <a:blipFill>
                <a:blip r:embed="rId2"/>
                <a:stretch>
                  <a:fillRect l="-708" t="-3303" r="-272" b="-4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031C61-8320-4779-9BAC-341E0546C689}"/>
                  </a:ext>
                </a:extLst>
              </p:cNvPr>
              <p:cNvSpPr/>
              <p:nvPr/>
            </p:nvSpPr>
            <p:spPr>
              <a:xfrm>
                <a:off x="575238" y="1502439"/>
                <a:ext cx="917201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cs typeface="Segoe UI Semibold" panose="020B0702040204020203" pitchFamily="34" charset="0"/>
                  </a:rPr>
                  <a:t>For any function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𝒈</m:t>
                    </m:r>
                  </m:oMath>
                </a14:m>
                <a:r>
                  <a:rPr lang="en-US" sz="2800" b="1" dirty="0">
                    <a:cs typeface="Segoe UI Semibold" panose="020B0702040204020203" pitchFamily="34" charset="0"/>
                  </a:rPr>
                  <a:t> and any continuous random variable,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</m:oMath>
                </a14:m>
                <a:endParaRPr lang="en-US" sz="2800" b="1" dirty="0"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cs typeface="Segoe UI Semibold" panose="020B07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∞</m:t>
                        </m:r>
                      </m:sub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∞</m:t>
                        </m:r>
                      </m:sup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𝒛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𝒛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𝐝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𝒛</m:t>
                        </m:r>
                      </m:e>
                    </m:nary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031C61-8320-4779-9BAC-341E0546C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502439"/>
                <a:ext cx="9172011" cy="1145999"/>
              </a:xfrm>
              <a:prstGeom prst="rect">
                <a:avLst/>
              </a:prstGeom>
              <a:blipFill>
                <a:blip r:embed="rId3"/>
                <a:stretch>
                  <a:fillRect l="-598" t="-15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478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9263-E667-4AA9-A17E-C5BA1384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ACBBC-101F-454C-B400-56F8C6CEE8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Still true!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Won’t show you the proof – for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it’s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ACBBC-101F-454C-B400-56F8C6CEE8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F83AFF-EA17-4231-8F1F-80CAEE7D710A}"/>
                  </a:ext>
                </a:extLst>
              </p:cNvPr>
              <p:cNvSpPr/>
              <p:nvPr/>
            </p:nvSpPr>
            <p:spPr>
              <a:xfrm>
                <a:off x="575239" y="1959639"/>
                <a:ext cx="65875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𝒃𝒀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𝒄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; even if they’re continuous.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F83AFF-EA17-4231-8F1F-80CAEE7D7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959639"/>
                <a:ext cx="6587561" cy="1145999"/>
              </a:xfrm>
              <a:prstGeom prst="rect">
                <a:avLst/>
              </a:prstGeom>
              <a:blipFill>
                <a:blip r:embed="rId3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734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1649</TotalTime>
  <Words>2289</Words>
  <Application>Microsoft Office PowerPoint</Application>
  <PresentationFormat>Widescreen</PresentationFormat>
  <Paragraphs>300</Paragraphs>
  <Slides>35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Aptos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Continuous Zoo</vt:lpstr>
      <vt:lpstr>Let’s start with the pmf</vt:lpstr>
      <vt:lpstr>The probability density function</vt:lpstr>
      <vt:lpstr>CDFs</vt:lpstr>
      <vt:lpstr>What’s a CDF?</vt:lpstr>
      <vt:lpstr>Comparing Discrete and Continuous</vt:lpstr>
      <vt:lpstr>What about expectation?</vt:lpstr>
      <vt:lpstr>Expectation of a function</vt:lpstr>
      <vt:lpstr>Linearity of Expectation</vt:lpstr>
      <vt:lpstr>Variance</vt:lpstr>
      <vt:lpstr>Let’s calculate an expectation</vt:lpstr>
      <vt:lpstr>Let’s calculate an expectation</vt:lpstr>
      <vt:lpstr>What about E[g(X)]</vt:lpstr>
      <vt:lpstr>Let’s assemble the variance</vt:lpstr>
      <vt:lpstr>Continuous Uniform Distribution</vt:lpstr>
      <vt:lpstr>Comparing Discrete and Continuous</vt:lpstr>
      <vt:lpstr>Continuous Zoo</vt:lpstr>
      <vt:lpstr>Exponential Random Variable</vt:lpstr>
      <vt:lpstr>Are these memoryless?</vt:lpstr>
      <vt:lpstr>Are these memoryless?</vt:lpstr>
      <vt:lpstr>A continuous memoryless RV?</vt:lpstr>
      <vt:lpstr>Exponential random variable</vt:lpstr>
      <vt:lpstr>Exponential random variable</vt:lpstr>
      <vt:lpstr>Where did the t come from?</vt:lpstr>
      <vt:lpstr>Find the density</vt:lpstr>
      <vt:lpstr>Find the density</vt:lpstr>
      <vt:lpstr>Exponential PDF</vt:lpstr>
      <vt:lpstr>Memorylessness</vt:lpstr>
      <vt:lpstr>Side note</vt:lpstr>
      <vt:lpstr>Expectation of an exponential</vt:lpstr>
      <vt:lpstr>Variance of an exponential</vt:lpstr>
      <vt:lpstr>Exponential</vt:lpstr>
      <vt:lpstr>What about E[g(X)]</vt:lpstr>
      <vt:lpstr>Continuous Zoo</vt:lpstr>
      <vt:lpstr>Comparing Discrete and Continuous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Robbie Weber</cp:lastModifiedBy>
  <cp:revision>10</cp:revision>
  <cp:lastPrinted>2026-02-09T16:34:40Z</cp:lastPrinted>
  <dcterms:created xsi:type="dcterms:W3CDTF">2023-05-01T03:47:30Z</dcterms:created>
  <dcterms:modified xsi:type="dcterms:W3CDTF">2026-02-09T16:35:16Z</dcterms:modified>
</cp:coreProperties>
</file>