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343" r:id="rId4"/>
    <p:sldId id="341" r:id="rId5"/>
    <p:sldId id="342" r:id="rId6"/>
    <p:sldId id="277" r:id="rId7"/>
    <p:sldId id="329" r:id="rId8"/>
    <p:sldId id="274" r:id="rId9"/>
    <p:sldId id="275" r:id="rId10"/>
    <p:sldId id="257" r:id="rId11"/>
    <p:sldId id="349" r:id="rId12"/>
    <p:sldId id="276" r:id="rId13"/>
    <p:sldId id="258" r:id="rId14"/>
    <p:sldId id="279" r:id="rId15"/>
    <p:sldId id="278" r:id="rId16"/>
    <p:sldId id="330" r:id="rId17"/>
    <p:sldId id="259" r:id="rId18"/>
    <p:sldId id="260" r:id="rId19"/>
    <p:sldId id="281" r:id="rId20"/>
    <p:sldId id="280" r:id="rId21"/>
    <p:sldId id="262" r:id="rId22"/>
    <p:sldId id="282" r:id="rId23"/>
    <p:sldId id="263" r:id="rId24"/>
    <p:sldId id="265" r:id="rId25"/>
    <p:sldId id="266" r:id="rId26"/>
    <p:sldId id="267" r:id="rId27"/>
    <p:sldId id="269" r:id="rId28"/>
    <p:sldId id="268" r:id="rId29"/>
    <p:sldId id="271" r:id="rId30"/>
    <p:sldId id="347" r:id="rId31"/>
    <p:sldId id="272" r:id="rId32"/>
    <p:sldId id="273" r:id="rId33"/>
    <p:sldId id="27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C3F1-8CF8-DB91-088A-43358A56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Continuous Random </a:t>
            </a:r>
            <a:r>
              <a:rPr lang="en-US" dirty="0" err="1"/>
              <a:t>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E3B49-3387-4969-9A75-85AE1E10A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Probabilities make sense if you ask a question about falling into a range.</a:t>
                </a:r>
              </a:p>
              <a:p>
                <a:endParaRPr lang="en-US" dirty="0"/>
              </a:p>
              <a:p>
                <a:r>
                  <a:rPr lang="en-US" dirty="0"/>
                  <a:t>Probabilities for single outcomes aren’t good to work with.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That probability is 0. Counting sizes of event/sample spaces will not help us. Instead we’ll use random variables.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E3B49-3387-4969-9A75-85AE1E10A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94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</a:t>
                </a:r>
                <a:br>
                  <a:rPr lang="en-US" dirty="0"/>
                </a:br>
                <a:r>
                  <a:rPr lang="en-US" dirty="0"/>
                  <a:t>Remember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The PMF would be 0 everywhere…</a:t>
                </a:r>
                <a:br>
                  <a:rPr lang="en-US" dirty="0"/>
                </a:br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</p:spTree>
    <p:extLst>
      <p:ext uri="{BB962C8B-B14F-4D97-AF65-F5344CB8AC3E}">
        <p14:creationId xmlns:p14="http://schemas.microsoft.com/office/powerpoint/2010/main" val="17494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17E2-D932-B96A-12C9-E406C0B4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70AB-8D0D-2464-2465-C279928D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coverage ends with lecture 13 (two days ago).</a:t>
            </a:r>
          </a:p>
          <a:p>
            <a:r>
              <a:rPr lang="en-US" dirty="0"/>
              <a:t>Normally midterm would be next week, but the 332 midterm is next week.</a:t>
            </a:r>
          </a:p>
          <a:p>
            <a:r>
              <a:rPr lang="en-US" dirty="0"/>
              <a:t>So the 312 midterm is later than usual</a:t>
            </a:r>
          </a:p>
          <a:p>
            <a:pPr lvl="1"/>
            <a:r>
              <a:rPr lang="en-US" dirty="0"/>
              <a:t>Good news: more time to study for the midterm</a:t>
            </a:r>
          </a:p>
          <a:p>
            <a:pPr lvl="1"/>
            <a:r>
              <a:rPr lang="en-US" dirty="0"/>
              <a:t>Bad news: the end of the quarter is packed with 2 more quizzes + quiz retakes in the last three weeks.</a:t>
            </a:r>
          </a:p>
          <a:p>
            <a:pPr lvl="1"/>
            <a:r>
              <a:rPr lang="en-US" sz="2800" dirty="0"/>
              <a:t>HW5 is delayed, it comes out tonight; due Friday Feb 13</a:t>
            </a:r>
          </a:p>
          <a:p>
            <a:pPr lvl="1"/>
            <a:r>
              <a:rPr lang="en-US" sz="2800" dirty="0"/>
              <a:t>We’ll be back to Wed deadlines after midterm.</a:t>
            </a:r>
          </a:p>
        </p:txBody>
      </p:sp>
    </p:spTree>
    <p:extLst>
      <p:ext uri="{BB962C8B-B14F-4D97-AF65-F5344CB8AC3E}">
        <p14:creationId xmlns:p14="http://schemas.microsoft.com/office/powerpoint/2010/main" val="10997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Probability Density Function</a:t>
            </a:r>
          </a:p>
          <a:p>
            <a:pPr lvl="1"/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0A3A-6B16-4937-918F-F3F9C5D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DED76-ECEE-43E8-95D8-258FAE5F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3637</TotalTime>
  <Words>1922</Words>
  <Application>Microsoft Office PowerPoint</Application>
  <PresentationFormat>Widescreen</PresentationFormat>
  <Paragraphs>269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Announcements</vt:lpstr>
      <vt:lpstr>Where Are We?</vt:lpstr>
      <vt:lpstr>What have we done over the past 5 weeks?</vt:lpstr>
      <vt:lpstr>What’s next?</vt:lpstr>
      <vt:lpstr>Today</vt:lpstr>
      <vt:lpstr>Continuous Random Variables</vt:lpstr>
      <vt:lpstr>Continuous Random Variables</vt:lpstr>
      <vt:lpstr>Continuous Random Variables</vt:lpstr>
      <vt:lpstr>Why Need New Rules?</vt:lpstr>
      <vt:lpstr>For Continuous Random ariables</vt:lpstr>
      <vt:lpstr>Let’s start with the pmf</vt:lpstr>
      <vt:lpstr>The probability density function</vt:lpstr>
      <vt:lpstr>The probability density function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Robbie Weber</cp:lastModifiedBy>
  <cp:revision>51</cp:revision>
  <cp:lastPrinted>2026-02-06T15:52:48Z</cp:lastPrinted>
  <dcterms:created xsi:type="dcterms:W3CDTF">2021-05-01T16:25:56Z</dcterms:created>
  <dcterms:modified xsi:type="dcterms:W3CDTF">2026-02-06T17:16:28Z</dcterms:modified>
</cp:coreProperties>
</file>