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355" r:id="rId3"/>
    <p:sldId id="322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23" r:id="rId13"/>
    <p:sldId id="358" r:id="rId14"/>
    <p:sldId id="257" r:id="rId15"/>
    <p:sldId id="259" r:id="rId16"/>
    <p:sldId id="344" r:id="rId17"/>
    <p:sldId id="258" r:id="rId18"/>
    <p:sldId id="324" r:id="rId19"/>
    <p:sldId id="261" r:id="rId20"/>
    <p:sldId id="260" r:id="rId21"/>
    <p:sldId id="262" r:id="rId22"/>
    <p:sldId id="263" r:id="rId23"/>
    <p:sldId id="264" r:id="rId24"/>
    <p:sldId id="265" r:id="rId25"/>
    <p:sldId id="349" r:id="rId26"/>
    <p:sldId id="266" r:id="rId27"/>
    <p:sldId id="328" r:id="rId28"/>
    <p:sldId id="329" r:id="rId29"/>
    <p:sldId id="348" r:id="rId30"/>
    <p:sldId id="330" r:id="rId31"/>
    <p:sldId id="331" r:id="rId32"/>
    <p:sldId id="345" r:id="rId33"/>
    <p:sldId id="268" r:id="rId34"/>
    <p:sldId id="269" r:id="rId35"/>
    <p:sldId id="270" r:id="rId36"/>
    <p:sldId id="271" r:id="rId37"/>
    <p:sldId id="325" r:id="rId38"/>
    <p:sldId id="272" r:id="rId39"/>
    <p:sldId id="326" r:id="rId40"/>
    <p:sldId id="327" r:id="rId41"/>
    <p:sldId id="332" r:id="rId42"/>
    <p:sldId id="267" r:id="rId43"/>
    <p:sldId id="333" r:id="rId44"/>
    <p:sldId id="334" r:id="rId45"/>
    <p:sldId id="335" r:id="rId46"/>
    <p:sldId id="336" r:id="rId47"/>
    <p:sldId id="337" r:id="rId48"/>
    <p:sldId id="338" r:id="rId49"/>
    <p:sldId id="273" r:id="rId50"/>
    <p:sldId id="275" r:id="rId51"/>
    <p:sldId id="276" r:id="rId52"/>
    <p:sldId id="274" r:id="rId53"/>
    <p:sldId id="346" r:id="rId54"/>
    <p:sldId id="340" r:id="rId55"/>
    <p:sldId id="343" r:id="rId56"/>
    <p:sldId id="341" r:id="rId57"/>
    <p:sldId id="342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367" r:id="rId67"/>
    <p:sldId id="34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2074-1319-441F-8252-75338C644F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E025-BEFC-46DD-A7FA-756B6843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Simeon Davis Poisson was a French mathematician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F9E819-A141-450C-935E-DA84BE981DB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0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34" Type="http://schemas.openxmlformats.org/officeDocument/2006/relationships/image" Target="../media/image3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0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34" Type="http://schemas.openxmlformats.org/officeDocument/2006/relationships/image" Target="../media/image3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610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34" Type="http://schemas.openxmlformats.org/officeDocument/2006/relationships/image" Target="../media/image69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66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143-A701-48ED-992B-643D7DCEE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RV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D435-1D49-47AE-99B8-F10DBB2CF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5853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8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FB246-0616-45B6-9951-F8AA1D5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 Zoo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14594-52CE-4CDD-9220-3405B8DC7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5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Define an indicator random variable for [event]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</p:txBody>
      </p:sp>
      <p:pic>
        <p:nvPicPr>
          <p:cNvPr id="4" name="Picture 3" descr="Tweet by Clement Canonne (@ccanonne_)&#10;&quot;Are you trying to shame me, @Google?&quot;&#10;with screenshot of Google search results of Wikipedia article for Binomial Distribution and google annotation &quot;You've visited this page many times.&quot;">
            <a:extLst>
              <a:ext uri="{FF2B5EF4-FFF2-40B4-BE49-F238E27FC236}">
                <a16:creationId xmlns:a16="http://schemas.microsoft.com/office/drawing/2014/main" id="{0D19D00F-0EF4-4F90-9459-036D58FF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47" y="2849176"/>
            <a:ext cx="7935686" cy="39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  <a:p>
            <a:pPr lvl="1"/>
            <a:endParaRPr lang="en-US" dirty="0"/>
          </a:p>
          <a:p>
            <a:r>
              <a:rPr lang="en-US" dirty="0"/>
              <a:t>Our goals are: </a:t>
            </a:r>
          </a:p>
          <a:p>
            <a:r>
              <a:rPr lang="en-US" dirty="0"/>
              <a:t>0. Introduce one new distribution we haven’t seen at all (next time).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9246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6538-1074-4194-B496-94BA7CD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Familiar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7C1C-7310-4E69-90EC-6939B2B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variable,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CB1F-9A47-43B7-8FE3-D34D8708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random variable is a numerical summary of the outcome of an experiment.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weighted average of possibilities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Indicator </a:t>
                </a:r>
                <a:r>
                  <a:rPr lang="en-US" dirty="0" err="1"/>
                  <a:t>rv’s</a:t>
                </a:r>
                <a:r>
                  <a:rPr lang="en-US" dirty="0"/>
                  <a:t> are a great trick to simplify expectation computations.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measures how “spread out” a </a:t>
                </a:r>
                <a:r>
                  <a:rPr lang="en-US" dirty="0" err="1"/>
                  <a:t>rv</a:t>
                </a:r>
                <a:r>
                  <a:rPr lang="en-US" dirty="0"/>
                  <a:t> is.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1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AC2-E203-417F-A142-A44367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74B-9F1F-4A69-AAC4-8037551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expectation and variance are new to us. </a:t>
            </a:r>
          </a:p>
          <a:p>
            <a:r>
              <a:rPr lang="en-US" dirty="0"/>
              <a:t>The derivations of both are uninformative</a:t>
            </a:r>
          </a:p>
          <a:p>
            <a:pPr lvl="1"/>
            <a:r>
              <a:rPr lang="en-US" dirty="0"/>
              <a:t>Every derivation I’ve ever seen has wild algebra tricks.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  <a:blipFill>
                <a:blip r:embed="rId3"/>
                <a:stretch>
                  <a:fillRect l="-1086" r="-217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two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2 times.</a:t>
            </a: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≥3)=?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So, the (conditional) PMF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matches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 coin “forgot” it did the first two flips.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37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1EDE9-257D-4558-A0E7-F8300DEC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74694" cy="590415"/>
          </a:xfrm>
        </p:spPr>
        <p:txBody>
          <a:bodyPr/>
          <a:lstStyle/>
          <a:p>
            <a:r>
              <a:rPr lang="en-US" dirty="0"/>
              <a:t>Some Less Familiar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847EC-B5DF-4D50-A2A7-C4D636962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</p:spTree>
    <p:extLst>
      <p:ext uri="{BB962C8B-B14F-4D97-AF65-F5344CB8AC3E}">
        <p14:creationId xmlns:p14="http://schemas.microsoft.com/office/powerpoint/2010/main" val="1091939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pPr lvl="1"/>
            <a:r>
              <a:rPr lang="en-US" dirty="0"/>
              <a:t>How many traffic accidents occur in Seattle in a day</a:t>
            </a:r>
          </a:p>
          <a:p>
            <a:pPr lvl="1"/>
            <a:r>
              <a:rPr lang="en-US" dirty="0"/>
              <a:t>How many major earthquakes occur in a year (not including aftershocks)</a:t>
            </a:r>
          </a:p>
          <a:p>
            <a:pPr lvl="1"/>
            <a:r>
              <a:rPr lang="en-US" dirty="0"/>
              <a:t>How many customers visit a bakery in an hour.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1148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</p:spTree>
    <p:extLst>
      <p:ext uri="{BB962C8B-B14F-4D97-AF65-F5344CB8AC3E}">
        <p14:creationId xmlns:p14="http://schemas.microsoft.com/office/powerpoint/2010/main" val="3594014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56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92619"/>
              </p:ext>
            </p:extLst>
          </p:nvPr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7502"/>
              </p:ext>
            </p:extLst>
          </p:nvPr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0023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0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26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 saw last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Also 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Half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1/2, both the coins were heads and we have learned nothing. So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884C88-ED1D-DEBC-1F15-A62C96EDB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D70F-FC4B-1595-1150-63AC5AB7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4981CC-A805-3840-B361-2A79B33FA977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4981CC-A805-3840-B361-2A79B33FA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240754-A421-28C1-B5CF-DCB10B6E006E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240754-A421-28C1-B5CF-DCB10B6E0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513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357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34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7487</TotalTime>
  <Words>4388</Words>
  <Application>Microsoft Office PowerPoint</Application>
  <PresentationFormat>Widescreen</PresentationFormat>
  <Paragraphs>563</Paragraphs>
  <Slides>67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RV Zoo</vt:lpstr>
      <vt:lpstr>Where are we?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Shifting a random variable</vt:lpstr>
      <vt:lpstr>Random Variable Zoo</vt:lpstr>
      <vt:lpstr>Discrete Random Variable Zoo</vt:lpstr>
      <vt:lpstr>What’s our goal?</vt:lpstr>
      <vt:lpstr>What’s our goal?</vt:lpstr>
      <vt:lpstr>Zoo! </vt:lpstr>
      <vt:lpstr>Some More Familiar Variables</vt:lpstr>
      <vt:lpstr>Situation: Bernoulli</vt:lpstr>
      <vt:lpstr>Bernoulli Distribution</vt:lpstr>
      <vt:lpstr>Situation: Binomial</vt:lpstr>
      <vt:lpstr>Binomial Distribution</vt:lpstr>
      <vt:lpstr>Situation: Geometric</vt:lpstr>
      <vt:lpstr>Geometric Distribution</vt:lpstr>
      <vt:lpstr>Geometric: Analysis</vt:lpstr>
      <vt:lpstr>Geometric: Expectation</vt:lpstr>
      <vt:lpstr>Geometric Property</vt:lpstr>
      <vt:lpstr>Formally…</vt:lpstr>
      <vt:lpstr>Formally…</vt:lpstr>
      <vt:lpstr>Scenario: Uniform</vt:lpstr>
      <vt:lpstr>Discrete Uniform Distribution</vt:lpstr>
      <vt:lpstr>Some Less Familiar Distributions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Scenario: Negative Binomial 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</vt:lpstr>
      <vt:lpstr>Hypergeometric: Analysis</vt:lpstr>
      <vt:lpstr>Hypergeometric: Analysis</vt:lpstr>
      <vt:lpstr>Hypergeometric Random Variable</vt:lpstr>
      <vt:lpstr>Zoo! </vt:lpstr>
      <vt:lpstr>Zoo Takeaways</vt:lpstr>
      <vt:lpstr>First Half Review</vt:lpstr>
      <vt:lpstr>What have we done over the past 5 weeks?</vt:lpstr>
      <vt:lpstr>What’s next?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  <vt:lpstr>Practice Problem: Poisson</vt:lpstr>
      <vt:lpstr>Practice: Poisson</vt:lpstr>
      <vt:lpstr>Shifting a random variable</vt:lpstr>
      <vt:lpstr>Zoo!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RV Zoo</dc:title>
  <dc:creator>rtweber2</dc:creator>
  <cp:lastModifiedBy>Robbie Weber</cp:lastModifiedBy>
  <cp:revision>52</cp:revision>
  <cp:lastPrinted>2026-02-02T16:54:21Z</cp:lastPrinted>
  <dcterms:created xsi:type="dcterms:W3CDTF">2021-04-27T18:35:58Z</dcterms:created>
  <dcterms:modified xsi:type="dcterms:W3CDTF">2026-02-02T16:54:46Z</dcterms:modified>
</cp:coreProperties>
</file>