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317" r:id="rId3"/>
    <p:sldId id="259" r:id="rId4"/>
    <p:sldId id="257" r:id="rId5"/>
    <p:sldId id="318" r:id="rId6"/>
    <p:sldId id="283" r:id="rId7"/>
    <p:sldId id="321" r:id="rId8"/>
    <p:sldId id="275" r:id="rId9"/>
    <p:sldId id="278" r:id="rId10"/>
    <p:sldId id="273" r:id="rId11"/>
    <p:sldId id="323" r:id="rId12"/>
    <p:sldId id="280" r:id="rId13"/>
    <p:sldId id="322" r:id="rId14"/>
    <p:sldId id="328" r:id="rId15"/>
    <p:sldId id="263" r:id="rId16"/>
    <p:sldId id="292" r:id="rId17"/>
    <p:sldId id="264" r:id="rId18"/>
    <p:sldId id="297" r:id="rId19"/>
    <p:sldId id="329" r:id="rId20"/>
    <p:sldId id="261" r:id="rId21"/>
    <p:sldId id="294" r:id="rId22"/>
    <p:sldId id="293" r:id="rId23"/>
    <p:sldId id="330" r:id="rId24"/>
    <p:sldId id="267" r:id="rId25"/>
    <p:sldId id="268" r:id="rId26"/>
    <p:sldId id="284" r:id="rId27"/>
    <p:sldId id="325" r:id="rId28"/>
    <p:sldId id="326" r:id="rId29"/>
    <p:sldId id="296" r:id="rId30"/>
    <p:sldId id="295" r:id="rId31"/>
    <p:sldId id="285" r:id="rId32"/>
    <p:sldId id="316" r:id="rId33"/>
    <p:sldId id="286" r:id="rId34"/>
    <p:sldId id="290" r:id="rId35"/>
    <p:sldId id="291" r:id="rId36"/>
    <p:sldId id="339" r:id="rId37"/>
    <p:sldId id="34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86CCF3-74A8-4C3E-A88D-22BEC59F0049}" v="1477" dt="2021-04-23T06:16:35.375"/>
    <p1510:client id="{DC97175A-3670-47C9-B9DD-13F15CC4D6C9}" v="61" dt="2021-04-23T17:56:49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13"/>
    <p:restoredTop sz="82889"/>
  </p:normalViewPr>
  <p:slideViewPr>
    <p:cSldViewPr snapToGrid="0">
      <p:cViewPr varScale="1">
        <p:scale>
          <a:sx n="61" d="100"/>
          <a:sy n="61" d="100"/>
        </p:scale>
        <p:origin x="6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shal Jhunjhunwalla" userId="32a47ed39d212e37" providerId="LiveId" clId="{DC97175A-3670-47C9-B9DD-13F15CC4D6C9}"/>
    <pc:docChg chg="undo custSel modSld">
      <pc:chgData name="Kushal Jhunjhunwalla" userId="32a47ed39d212e37" providerId="LiveId" clId="{DC97175A-3670-47C9-B9DD-13F15CC4D6C9}" dt="2021-04-23T17:57:35.345" v="72" actId="1076"/>
      <pc:docMkLst>
        <pc:docMk/>
      </pc:docMkLst>
      <pc:sldChg chg="modSp mod">
        <pc:chgData name="Kushal Jhunjhunwalla" userId="32a47ed39d212e37" providerId="LiveId" clId="{DC97175A-3670-47C9-B9DD-13F15CC4D6C9}" dt="2021-04-23T17:57:35.345" v="72" actId="1076"/>
        <pc:sldMkLst>
          <pc:docMk/>
          <pc:sldMk cId="317473241" sldId="264"/>
        </pc:sldMkLst>
        <pc:spChg chg="mod">
          <ac:chgData name="Kushal Jhunjhunwalla" userId="32a47ed39d212e37" providerId="LiveId" clId="{DC97175A-3670-47C9-B9DD-13F15CC4D6C9}" dt="2021-04-23T17:56:49.097" v="66" actId="20577"/>
          <ac:spMkLst>
            <pc:docMk/>
            <pc:sldMk cId="317473241" sldId="264"/>
            <ac:spMk id="3" creationId="{00000000-0000-0000-0000-000000000000}"/>
          </ac:spMkLst>
        </pc:spChg>
        <pc:picChg chg="mod modCrop">
          <ac:chgData name="Kushal Jhunjhunwalla" userId="32a47ed39d212e37" providerId="LiveId" clId="{DC97175A-3670-47C9-B9DD-13F15CC4D6C9}" dt="2021-04-23T17:57:35.345" v="72" actId="1076"/>
          <ac:picMkLst>
            <pc:docMk/>
            <pc:sldMk cId="317473241" sldId="264"/>
            <ac:picMk id="5" creationId="{72A39DA8-0C00-45F4-888B-66EA817A2016}"/>
          </ac:picMkLst>
        </pc:picChg>
      </pc:sldChg>
      <pc:sldChg chg="addSp delSp modSp">
        <pc:chgData name="Kushal Jhunjhunwalla" userId="32a47ed39d212e37" providerId="LiveId" clId="{DC97175A-3670-47C9-B9DD-13F15CC4D6C9}" dt="2021-04-23T06:25:09.334" v="5"/>
        <pc:sldMkLst>
          <pc:docMk/>
          <pc:sldMk cId="1868225466" sldId="279"/>
        </pc:sldMkLst>
        <pc:picChg chg="add mod">
          <ac:chgData name="Kushal Jhunjhunwalla" userId="32a47ed39d212e37" providerId="LiveId" clId="{DC97175A-3670-47C9-B9DD-13F15CC4D6C9}" dt="2021-04-23T06:25:09.334" v="5"/>
          <ac:picMkLst>
            <pc:docMk/>
            <pc:sldMk cId="1868225466" sldId="279"/>
            <ac:picMk id="5" creationId="{BA67F7A0-635C-444E-9BF5-CA29DB4FD998}"/>
          </ac:picMkLst>
        </pc:picChg>
        <pc:picChg chg="del mod">
          <ac:chgData name="Kushal Jhunjhunwalla" userId="32a47ed39d212e37" providerId="LiveId" clId="{DC97175A-3670-47C9-B9DD-13F15CC4D6C9}" dt="2021-04-23T06:24:58.898" v="2" actId="478"/>
          <ac:picMkLst>
            <pc:docMk/>
            <pc:sldMk cId="1868225466" sldId="279"/>
            <ac:picMk id="14340" creationId="{F65F2B15-B2F1-4AA8-86B8-58B4503FF8E4}"/>
          </ac:picMkLst>
        </pc:picChg>
      </pc:sldChg>
      <pc:sldChg chg="modSp">
        <pc:chgData name="Kushal Jhunjhunwalla" userId="32a47ed39d212e37" providerId="LiveId" clId="{DC97175A-3670-47C9-B9DD-13F15CC4D6C9}" dt="2021-04-23T06:25:05.475" v="4" actId="1076"/>
        <pc:sldMkLst>
          <pc:docMk/>
          <pc:sldMk cId="4055335266" sldId="280"/>
        </pc:sldMkLst>
        <pc:picChg chg="mod">
          <ac:chgData name="Kushal Jhunjhunwalla" userId="32a47ed39d212e37" providerId="LiveId" clId="{DC97175A-3670-47C9-B9DD-13F15CC4D6C9}" dt="2021-04-23T06:25:05.475" v="4" actId="1076"/>
          <ac:picMkLst>
            <pc:docMk/>
            <pc:sldMk cId="4055335266" sldId="280"/>
            <ac:picMk id="5" creationId="{8191A3D4-95B2-4144-A9B6-36AD210A83CA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04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79 538,'69'-53,"-33"23,-1-2,-1-1,-3-1,18-25,25-44,-73 101,1 1,-1-1,1 0,0 1,-1-1,1 0,0 1,0 0,0 0,0-1,0 1,0 0,1 1,-1-1,0 0,0 1,1-1,-1 1,0 0,5 16,-1 148,3 141,-1-64,-8-209,0-25</inkml:trace>
  <inkml:trace contextRef="#ctx0" brushRef="#br0" timeOffset="1032.78">854 184,'-2'36,"-2"-1,-2 1,-1-1,-2 0,-9 21,6-14,-47 179,27-72,19-27,22 7,-9-116,0-11</inkml:trace>
  <inkml:trace contextRef="#ctx0" brushRef="#br0" timeOffset="1563.9">1017 1106,'-8'0,"-142"15,0-8,-45-7,-299-33,476 34,16-1</inkml:trace>
  <inkml:trace contextRef="#ctx0" brushRef="#br0" timeOffset="2704.26">1568 62,'0'0,"0"0,0 0,0 0,0 0,0-16,-21 12,-141 4,162 0,-4 0,-1 0,1-1,0 2,-1-1,1 0,0 1,0 0,0 0,-1 0,1 0,0 1,0 0,1 0,-1 0,0 0,1 0,-1 1,1 0,0-1,-1 2,0 30,19 53,-8-63,12 44,-2 2,-3 0,-4 1,-2 0,-4 0,-4 63,-27 71,25-175,19-25,54 36,59-9,-119-31</inkml:trace>
  <inkml:trace contextRef="#ctx0" brushRef="#br0" timeOffset="5840.08">1833 1034,'0'0,"0"0,0 0,0 0,0 0,0 0,0 0,0 0,0 0,6-6,13-13,-1-2,-1 0,-1-1,0 0,-2-1,-1-1,-1 0,7-21,7-29,-3-1,4-32,41-126,-65 224,0 0,-1 0,0 0,-1 0,0 0,0 0,-1 0,0-1,-1-2,27 26,55 76,-64-68,164 226,-173-238,3 7,0 0,0 1,-2 0,0 0,5 16,-15-23,1-11,0 0</inkml:trace>
  <inkml:trace contextRef="#ctx0" brushRef="#br0" timeOffset="6230.61">2444 620,'-47'-18,"-10"8,0 3,0 1,-1 4,1 2,-3 2,-23 17,107-7,9-2,0-2,1-1,0-2,0-1,0-1,0-3,0 0,0-2,12-4,-25 3,-4 0</inkml:trace>
  <inkml:trace contextRef="#ctx0" brushRef="#br0" timeOffset="7230.5">2557 93,'102'-22,"109"-41,-166 55,-47 32,13 156,54 170,-55-305,-5-25,-1 0,-1 0,0 0,-1 0,-2 6,0-22,0-1,1 0,-1 0,0 0,-1 0,1-1,0 1,-1 0,0 0,1-1,-1 1,0 0,-1-1,1 1,0-1,-1 1,1-1,-1 0,0 1,0-1,-1 1,-4 5,0-1,0 0,-1 0,0-1,0 0,-1 0,1-1,-1 0,0-1,-1 0,1 0,-1-1,0 0,-5 1,-23-4,32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22.7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1,'0'0,"0"0,0 0,6 2,-4 1,-1 0,1-1,-1 1,0 0,0 0,0 0,0 0,0 1,-1-1,1 0,-1 0,0 0,0 0,0 1,0-1,-1 1,-2 15,0 0,-1-1,-1 0,-1 0,0 0,-1-1,-1 1,-1-2,0 1,-2-1,1-1,-2 0,0-1,-9 9,4-4,4-4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26.7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362 1,'0'0,"0"0,-2 6,-8 11,-1 0,0-1,-1-1,-1 0,0 0,-5 1,7-3,-232 220,226-216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27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12 639,'0'0,"0"0,0 0,0 0,0 0,0 0,0 0,6-6,75-105,-11 11,44-85,-39 51,-63 111,-3 43,-5-2,-1 0,0 0,-2 0,0 0,-1 0,-1 3,1 13,0 788,0-822</inkml:trace>
  <inkml:trace contextRef="#ctx0" brushRef="#br0" timeOffset="546.74">837 1,'0'9,"-12"240,-11-13,7 203,15-348,-7-69,8-20</inkml:trace>
  <inkml:trace contextRef="#ctx0" brushRef="#br0" timeOffset="968.52">1165 1095,'-81'-8,"-64"9,0 6,-78 16,217-22,-104 12,0-5,-1-5,-7-5,3-4,116 6,-1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24.2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1 569,'0'0,"0"0,0 0,0 0,0 0,0 0,0 0,10-1,33-20,0-1,-2-3,-1-1,6-7,-20 13,0-1,-2-1,-1-1,0-1,-2-1,-1 0,-1-2,-1-1,-2 0,7-16,-9 16,29-76,-42 82,5 42,4 77,-4 0,-6 87,-1-86,1 388,0-480</inkml:trace>
  <inkml:trace contextRef="#ctx0" brushRef="#br0" timeOffset="1109.08">633 1500,'26'-28,"-1"-2,-2 0,0-2,-3 0,0-2,-2 0,-2-1,-1 0,3-16,97-255,-57 184,-57 121,1 1,-1 0,0 0,0 0,1 0,-1 0,0 0,1 0,-1 0,0 1,1-1,-1 0,0 1,0-1,1 1,-1-1,0 1,0 0,0-1,0 1,0 0,0 0,0 0,0 0,0 0,0 1,-1-2,20 20,-2 1,-1 1,0 0,-2 2,-1 0,0 0,-2 1,2 9,3 0,57 107,-70-136,-2-2,1 0,-1 1,0-1,0 1,0 0,-1-1,1 1,-1 0,0 0,0 0,0 0,-1 0,0 0,1 3,-5 13,1-16</inkml:trace>
  <inkml:trace contextRef="#ctx0" brushRef="#br0" timeOffset="1624.58">1102 1055,'0'0,"0"0,0 0,0 0,0 0,0 0,-12 0,0 0,0 0,0 1,0 0,0 1,1 1,-1 0,-7 3,-32 10,101-30,168-20,-199 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46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127 669,'1'-4,"-2"0,1-1,-1 1,1 0,-1 0,0 0,0 0,-1 0,1 1,-1-1,0 0,0 1,0-1,-1 1,0-2,3 27,24 161,32 148,-28-156,-23-122,-5-53,0 0</inkml:trace>
  <inkml:trace contextRef="#ctx0" brushRef="#br0" timeOffset="437.39">5 1216,'0'0,"-4"-32,4-19,2 43,2 0,-1 0,1 1,0-1,0 1,1 0,0 1,1-1,-1 1,1 0,0 0,1 1,-1-1,1 1,0 1,1 0,0-1,8-3,0 1,1 1,0 0,0 1,0 1,1 1,11-1,-19 3,0 1,-1 0,1 0,0 1,0 0,-1 1,1 0,-1 1,0 0,0 0,0 1,0 0,0 0,-1 1,1 1,-1-1,-1 1,1 1,-1-1,5 6,-3-3,0 0,-1 1,1 0,-2 0,0 1,0 0,3 8,-8-15,0 0,0 1,-1-1,0 1,0-1,0 1,0 0,-1-1,0 1,0 0,0-1,-1 1,1 0,-1-1,0 1,-1-1,1 1,-1-1,1 0,-1 1,-1-1,-1 2,-3 2,0 0,0-1,-1 0,-1 0,1-1,-1 0,0 0,0-1,-1 0,1-1,-1 0,0-1,0 0,-1 0,1-1,0 0,-1-1,1 0,-1-1,0 0,1-1,-1 0,-8-2,17 3</inkml:trace>
  <inkml:trace contextRef="#ctx0" brushRef="#br0" timeOffset="968.55">657 1154,'-17'-83,"9"55,7 27,1 0,0-1,-1 1,1-1,0 1,0-1,0 1,0-1,0 1,0-1,1 1,-1-1,0 1,1-1,-1 1,1-1,0 1,-1 0,1 0,0-1,0 1,0 0,0 0,0 0,0 0,0 0,0 0,0 0,1 0,-1 0,0 0,0 1,1-1,-1 0,1 1,-1-1,1 1,-1 0,1-1,6-1,0 0,1 0,-1 0,1 1,-1 0,1 1,0 0,-1 1,1-1,0 1,-1 1,1 0,-1 0,0 1,0 0,0 0,0 1,0 0,0 0,-1 1,0 0,4 4,-2-2,-2-1,1 2,-1-1,0 1,-1 0,0 0,0 1,-1 0,0 0,0 0,-1 0,0 1,-1 0,0 0,0 0,-1 0,-1 0,0 0,0 1,-1-8,0-1,0 0,0 1,0-1,-1 1,1-1,-1 0,1 0,-1 1,0-1,0 0,0 0,0 0,0 0,-1 0,1 0,-1 0,1 0,-1-1,0 1,1 0,-1-1,0 0,0 1,0-1,0 0,0 0,0 0,-1 0,1 0,0-1,-1 1,1-1,-2 1,-7 1,0 0,0-1,0 0,-1 0,1-2,0 1,0-1,0-1,0 0,0-1,0 0,1 0,-1-1,1 0,0-1,0 0,0-1,1 0,0-1,0 0,1 0,0-1,0 0,0 0,1-1,1 0,-1 0,1 0,1-1,-1-1,5 8,-1-1,1 0,0 1,0-1,0 0,0 0,1 1,-1-1,1 0,0 0,0 0,1 0,-1 0,1 1,0-1,0 0,0 0,0 1,1-1,-1 1,1-1,0 1,0 0,0-1,1 1,-1 0,1 1,-1-1,1 0,0 1,0-1,0 1,1 0,-1 0,3-1,36-1,-22 4</inkml:trace>
  <inkml:trace contextRef="#ctx0" brushRef="#br0" timeOffset="1673.84">1086 1044,'0'0,"0"0,11-12,-4 8,-1 1,1-1,0 1,0 0,0 1,1 0,-1 0,0 0,1 1,-1 0,1 1,0 0,-1 0,1 0,-1 1,1 0,-1 1,1-1,-1 2,0-1,0 1,0 0,0 0,0 1,-1 0,1 0,-1 0,0 1,-1 0,1 0,-1 1,5 5,-3-3,0 1,0-1,-1 1,0 1,0-1,-1 1,-1 0,3 6,-6-12,0 0,0-1,0 1,0 0,-1 0,1 0,-1-1,0 1,0 0,0 0,-1 0,1 0,-1-1,0 1,0 0,-1-1,1 1,-1-1,1 1,-1-1,0 1,-1-1,1 0,0 0,-3 2,-1-2,1 0,-1 0,0 0,0-1,0 0,0 0,-1-1,1 0,0 0,-1 0,1-1,-1 0,1 0,0 0,-1-1,1 0,0 0,-1-1,1 0,-6 0,1-1,0 0,0-1,0 0,0-1,0 0,1-1,0 0,-1-1,6 4,1-1,0 1,0-1,0 0,0 0,1 0,0-1,-1 1,2-1,-1 1,0-1,1 0,0 0,0 0,1-1,-1 1,1 0,0-1,1 1,-1-4,1 4,-1-1,1 1,1 0,-1-1,1 1,0 0,0 0,0 0,1 0,-1 0,1 0,1 0,-1 0,1 1,0-1,0 1,0 0,0 0,1 0,0 0,0 0,0 1,0 0,0 0,1 0,-1 0,1 1,2-1,12-4,-1 4</inkml:trace>
  <inkml:trace contextRef="#ctx0" brushRef="#br0" timeOffset="2173.69">1422 526,'12'15,"5"15,-1 1,-2 1,-1 0,-1 1,-2 0,-1 1,-2 0,-1 0,-2 5,9 35,-7-44,2 8,-1 0,-2 1,-2 0,-1 31,4-52,-4-15</inkml:trace>
  <inkml:trace contextRef="#ctx0" brushRef="#br0" timeOffset="2845.42">1759 1246,'0'-12,"6"-14,129-86,-129 107,0-1,0-1,-1 1,0-1,-1 1,1-1,-1-1,-1 1,1-1,-1 1,-1-1,1 0,-1 0,-1 0,1 0,-1 0,-1-1,0 1,0 0,0 0,-1-1,-1-3,0 11,1-1,-1 1,1-1,-1 1,0 0,0-1,1 1,-1 0,0 0,0 0,0 1,0-1,0 0,-1 1,1-1,0 1,0 0,0 0,0 0,-1 0,1 0,0 0,0 0,0 1,0-1,0 1,0 0,0-1,0 1,0 0,0 0,0 0,0 1,0-1,1 0,-1 1,0 0,-3 0,-4 2,0 0,0 1,0 0,1 1,-1-1,2 2,-1-1,1 1,-1 0,2 1,-1-1,1 1,1 1,-1-1,1 1,1 0,0 0,0 0,0 1,-1 8,6-11,0-1,0 1,0-1,1 1,0-1,0 0,1 0,-1 0,1 0,1 0,-1 0,1-1,0 0,0 0,1 0,-1 0,1 0,0-1,0 0,1 0,-1-1,1 1,0-1,5 2,6 1,1 0,0-1,0-1,1-1,-1-1,1 0,-1-1,1-1,0-1,-1-1,1 0,13-4,-6 2,-16 3</inkml:trace>
  <inkml:trace contextRef="#ctx0" brushRef="#br0" timeOffset="3407.79">2422 1084,'0'0,"0"0,0 0,-1-12,0 7,-1 1,0 0,0-1,-1 1,1 0,-1 1,0-1,0 0,0 1,-1 0,1 0,-1 0,0 0,0 0,0 1,0 0,0-1,0 2,-1-1,1 0,-1 1,1 0,-1 0,1 0,-1 1,0-1,0 1,1 0,-1 0,0 1,1 0,-1 0,1-1,0 0,0 1,0-1,0 1,0 0,1 0,-1 0,0 1,1-1,-1 1,1 0,0 0,-1 0,1 1,0-1,0 1,1-1,-1 1,0 0,1 0,0 1,0-1,0 0,0 1,0-1,1 1,-1-1,1 1,0 0,0 0,0-1,1 1,-1 0,1 0,0 1,3 0,-1 0,1 0,0 0,0-1,1 1,-1-1,1 0,0 0,0 0,1 0,-1-1,1 0,0 0,0 0,0-1,0 1,0-1,0 0,1 0,-1 0,0 0,1-1,-1 1,1-1,-1-1,1 1,-1-1,1 0,0 0,-1-1,1 0,-1 0,1 0,-1-1,0 1,1-1,-1 0,0-1,0 1,0-1,-1 0,1-1,-1 1,1-1,-1 1,0-1,0-1,-1 2,0-1,0 1,-1 0,1-1,-1 1,0-1,0 0,0 0,0 0,-1 0,0 0,0 0,0 0,0-1,0 1,-1 0,0-1,0 1,0 0,-1 0,1-2,44 47,-22-25,-14-8,2-1,-1 0,1 0,0-1,0-1,1 0,10 4,-11-6</inkml:trace>
  <inkml:trace contextRef="#ctx0" brushRef="#br0" timeOffset="3876.42">2809 1044,'0'0,"0"0,0 0,0 0,0 0,0 0,0 5,-21 70,42-83,-11-2,-1 0,0 0,-1-1,0 0,-1 0,5-11,22-31,-30 48,-3 2,0 0,1 0,-1 0,1 1,-1-1,1 0,0 1,0-1,1 1,-1 0,0 0,1 0,-1 0,1 0,-1 0,1 1,0-1,0 1,0 0,0 0,0 0,0 0,0 0,0 1,0-1,1 1,-1 0,0 0,0 0,0 1,1-1,-1 1,3 0,2 5,0 1,0 0,-1 1,0-1,0 1,0 0,-1 1,-1 0,1 0,-2 0,1 1,0 1,-2-2,0 1,0-1,-1 1,-1-1,1 1,-1 0,-1 0,0 0,0-1,-2 10,1-15</inkml:trace>
  <inkml:trace contextRef="#ctx0" brushRef="#br0" timeOffset="4777.56">3023 142,'0'0,"0"0,0 0,0 0,0 0,6 0,53-11,-1-2,32-13,22-27,-57 24,-54 28,0 0,0 0,1 0,-1 0,0 0,0 1,0-1,1 1,-1-1,0 1,0-1,1 1,-1 0,1-1,-1 1,0 0,1 0,-1 0,0 0,1 0,-1 0,0 1,1-1,-1 0,0 1,1-1,-1 1,0-1,0 1,1 0,-1 0,0-1,0 1,0 0,0 0,0 0,0 0,0 0,0 1,3 5,-1 0,0 1,-1-1,1 1,-1 0,-1 0,0 0,0 0,0 0,-1 0,-1 7,2-3,-1 426,12-300,5 0,24 82,-34-185,-1 0,-2 0,-1 0,-1 0,-3 7,-13-25,7-14,-7 3,0 0,0-1,-1-1,0-1,0 0,0-1,0 0,0-2,-1 1,1-2,-1 0,7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20T22:46:29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408 72,'0'-7,"0"6,1-1,-1 0,0 1,0-1,0 1,0-1,0 0,0 1,0-1,0 1,-1-1,1 0,-1 1,1-1,-1 1,1-1,-1 1,0-1,0 1,0 0,0-1,0 1,0 0,0 0,0 0,-1 0,1 0,0 0,-1 0,1 0,0 0,-1 1,1-1,-1 1,0-1,-21-5,0 2,0 0,0 1,0 2,0 0,0 2,-1 0,-12 3,-12 0,48-4,-3 0,1-1,-1 1,0 0,1 0,-1 0,0 1,1-1,-1 1,1-1,-1 1,1 0,-1 0,1 0,0 0,-1 1,1-1,0 1,0-1,0 1,0 0,0 0,0-1,0 1,1 1,-1-1,1 0,-10 25,-14 100,15 192,4 379,32-697,136 38,-67-5,-75-24</inkml:trace>
  <inkml:trace contextRef="#ctx0" brushRef="#br0" timeOffset="14055.73">960 690,'0'-12,"16"-26,-12-38,-6 74,0-1,1 1,-1 0,0 0,0 0,0 1,0-1,-1 0,1 1,0 0,-1-1,1 1,-1 0,1 0,-1 0,0 1,1-1,-1 0,0 1,1 0,-3 0,4-1,-33-3,1 1,-1 2,-29 2,-73 19,97-9,38-10,1 0,-1 1,1 0,0-1,0 1,0-1,0 1,0-1,0 1,0-1,0 1,1-1,-1 1,0-1,1 1,0-1,-1 1,1-1,0 1,0-1,-1 0,1 0,0 1,0-1,2 1,-3-1,13 15,0-1,2 0,-1 0,2-1,0-1,0-1,1 0,1-2,10 5,-7-3,-1 1,0 0,-1 1,0 1,-1 1,13 15,-29-28,0-1,0 1,0 0,0-1,-1 1,1 0,-1 0,0 0,0 0,0 0,0 0,-1 0,1 0,-1 1,1-1,-1 0,0 0,-1 1,1-1,0 0,-1 0,0 0,0 0,0 0,0 0,0 0,-1 0,1 0,-1 0,1 0,-1-1,0 1,0-1,-1 0,1 1,0-1,-1 0,0 0,1 0,-2 0,-7 4,0 0,0-1,-1 0,0-1,0 0,0-1,0-1,0 0,0 0,-1-1,1-1,-1 0,1 0,-1-1,1-1,0 0,0-1,0-1,0 1,-4-3,5 2,2 1</inkml:trace>
  <inkml:trace contextRef="#ctx0" brushRef="#br0" timeOffset="14758.69">1183 873,'0'0,"25"-56,-22 51,6-7,1 0,0 1,0 0,1 1,1 0,0 1,11-7,-18 13,0 0,0 0,0 0,0 1,1 0,-1 0,1 1,-1-1,1 1,0 0,0 1,0 0,-1 0,1 0,0 0,0 1,-1 0,1 0,0 0,-1 1,1 0,-1 0,1 1,-1-1,0 1,0 0,0 0,-1 1,1 0,1 1,-3-2,1 0,-1-1,0 2,0-1,0 0,-1 0,1 1,-1 0,0-1,0 1,0 0,0 0,-1 0,1 0,-1 0,0 1,0-1,-1 0,1 0,-1 1,0-1,0 0,-1 1,1-1,-1 0,0 0,0 1,0-1,-1 0,1 0,-1 0,0 0,0-1,-2 2,-6 3,0-2,-1 0,0 0,0-1,0 0,-1-1,1 0,-1-1,0 0,0-1,-1 0,1-1,0 0,0-1,-1-1,1 0,0 0,0-1,-9-3,-53-17,72 21,0 0,0 0,0 0,0-1,0 1,0 0,1-1,-1 1,1-1,-1 0,1 1,-1-1,1 0,0 0,0 0,0 0,0 0,0 0,0 0,1 0,-1-1,1 1,-1 0,1 0,0-1,0 1,0 0,0 0,0-1,1 1,-1 0,1-1,1-1,0 1,0 0,0-1,1 1,-1 0,1 0,0 0,0 1,0-1,0 1,1-1,-1 1,1 0,-1 0,1 1,0-1,-1 1,1-1,0 1,0 1,0-1,0 0,0 1,2 0,11-2</inkml:trace>
  <inkml:trace contextRef="#ctx0" brushRef="#br0" timeOffset="15571.03">1622 650,'43'39,"-27"-22,-1 0,-1 1,0 0,-1 1,-2 1,9 17,-12-22,-7-13,2 2,-1 0,1 0,-1 0,-1 0,1 0,0 1,-1-1,0 1,0-1,0 1,-1-1,0 1,1 0,19-41,69-148,-88 184,1 0,-1 0,1-1,-1 1,1 1,-1-1,1 0,-1 0,1 1,-1-1,1 0,-1 1,1 0,-1-1,0 1,1 0,-1-1,0 1,0 0,0 0,0 0,1 0,-1 1,-1-1,1 0,0 0,0 0,0 1,-1-1,1 0,0 2,1-1,2 3,-1 0,-1-1,1 1,-1 0,0 0,0 1,0-1,-1 0,1 1,-1-1,-1 1,1-1,-1 1,0-1,0 1,-1-1,1 1,-2 4,16-25,107-89,-116 100,0 1,0 1,0-1,0 1,1 0,-1 0,1 0,-1 1,1-1,-1 1,1 1,0-1,0 1,-1 0,1 1,0-1,-1 1,1 0,0 0,-1 1,0 0,1 0,-1 0,2 1,2 2,0-1,-1 2,0-1,0 1,0 0,0 1,-1 0,0 0,-1 1,1 0,-1 0,-1 0,3 6,-6-11,0 0,-1 0,0 0,1 0,-1 1,0-1,-1 0,1 1,-1-1,1 0,-1 1,0-1,0 1,-1-1,1 1,-1-2</inkml:trace>
  <inkml:trace contextRef="#ctx0" brushRef="#br0" timeOffset="16133.39">2459 903,'1'-3,"0"0,0 0,1 0,-1 0,1 0,0 0,-1 0,1 1,1-1,-1 0,0 1,1 0,-1 0,3-2,4-4,-5 4,73-89,-74 89,-1-1,0 1,-1-1,1 0,-1 0,0 0,0 0,0 0,-1 0,0 0,0 0,0 0,0 0,-1-1,-14 9,7 1,1 1,0 0,1 1,-1 0,1 0,0 0,0 0,1 1,0 0,0 0,-2 5,5-8,0 0,0 0,0 0,1 0,0 1,-1-1,1 1,1-1,-1 1,1-1,0 1,0-1,0 1,0 0,1-1,0 1,0-1,0 0,0 1,1-1,0 0,1 3,0-2,0-1,1 0,-1 0,1 0,0 0,0-1,0 0,0 0,1 0,0 0,-1 0,1-1,0 0,0 0,0 0,0-1,0 0,6 1,97 3,12-18,-113 13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AD212-75A9-4670-903D-340FABD08903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EA092-5A1C-405F-8CCA-198B608C0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36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69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73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79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88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44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74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20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94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Intuition: cast Boolean to an 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792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67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48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88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71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02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71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76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023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909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955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842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66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167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105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71AEA-8203-9289-1F54-EBF904173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08D1E2-4DFA-8F6B-E04C-E9D04B7526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F4E792-47EC-F8C7-8B61-D411E681A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E6683-8D18-EEF2-A6B6-CE4D66FB7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44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66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50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2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0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14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EA092-5A1C-405F-8CCA-198B608C04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5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3861481-5251-4235-A8FF-3103AEC34F4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5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2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9087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74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8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91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308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7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434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58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6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1481-5251-4235-A8FF-3103AEC34F4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79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3861481-5251-4235-A8FF-3103AEC34F46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E13AFB3-9923-44E7-9057-B6CBF6AAEE1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27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5" r:id="rId4"/>
    <p:sldLayoutId id="2147483666" r:id="rId5"/>
    <p:sldLayoutId id="2147483664" r:id="rId6"/>
    <p:sldLayoutId id="2147483663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5.xml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customXml" Target="../ink/ink2.xml"/><Relationship Id="rId12" Type="http://schemas.openxmlformats.org/officeDocument/2006/relationships/image" Target="../media/image32.png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4.png"/><Relationship Id="rId20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31.png"/><Relationship Id="rId19" Type="http://schemas.openxmlformats.org/officeDocument/2006/relationships/image" Target="../media/image36.png"/><Relationship Id="rId4" Type="http://schemas.openxmlformats.org/officeDocument/2006/relationships/image" Target="../media/image28.png"/><Relationship Id="rId9" Type="http://schemas.openxmlformats.org/officeDocument/2006/relationships/customXml" Target="../ink/ink3.xml"/><Relationship Id="rId1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11</a:t>
            </a:r>
          </a:p>
        </p:txBody>
      </p:sp>
    </p:spTree>
    <p:extLst>
      <p:ext uri="{BB962C8B-B14F-4D97-AF65-F5344CB8AC3E}">
        <p14:creationId xmlns:p14="http://schemas.microsoft.com/office/powerpoint/2010/main" val="2248302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C6F3-2CDF-4DC1-9FC4-ECF19F1A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Fishy Business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Say you and your friend go fishing everyday.</a:t>
                </a: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Your friend catches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How many fish do both of you bring on an average day?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fish you both catch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=3+7=10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can sell each for $10 per fish, but you need $15 (total) for expenses. What is your average profit?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t="-2880" r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752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C6F3-2CDF-4DC1-9FC4-ECF19F1A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Fishy Business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Say you and your friend go fishing everyday.</a:t>
                </a: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Your friend catches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How many fish do both of you bring on an average day?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fish you both catch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=3+7=10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can sell each for $10 per fish, but you need $15 (total) for expenses. What is your average profit?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−15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−15=100−15=85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87" t="-2880" r="-2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159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318692"/>
            <a:ext cx="11187259" cy="1014667"/>
          </a:xfrm>
        </p:spPr>
        <p:txBody>
          <a:bodyPr/>
          <a:lstStyle/>
          <a:p>
            <a:r>
              <a:rPr lang="en-US" dirty="0"/>
              <a:t>Coin Tosses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flip a coin twice, what is the expected number of heads that come up?</a:t>
            </a:r>
          </a:p>
          <a:p>
            <a:endParaRPr lang="en-US" dirty="0"/>
          </a:p>
          <a:p>
            <a:br>
              <a:rPr lang="en-US" b="1" i="1" dirty="0">
                <a:latin typeface="Cambria Math" panose="02040503050406030204" pitchFamily="18" charset="0"/>
                <a:cs typeface="Segoe UI Semibold" panose="020B0702040204020203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35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317611"/>
            <a:ext cx="11187259" cy="1014667"/>
          </a:xfrm>
        </p:spPr>
        <p:txBody>
          <a:bodyPr/>
          <a:lstStyle/>
          <a:p>
            <a:r>
              <a:rPr lang="en-US" dirty="0"/>
              <a:t>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07653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we flip a coin twice, what is the expected number of heads that come up?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heads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076532"/>
              </a:xfrm>
              <a:blipFill>
                <a:blip r:embed="rId3"/>
                <a:stretch>
                  <a:fillRect l="-1587" t="-1995" r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656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317611"/>
            <a:ext cx="11187259" cy="1014667"/>
          </a:xfrm>
        </p:spPr>
        <p:txBody>
          <a:bodyPr/>
          <a:lstStyle/>
          <a:p>
            <a:r>
              <a:rPr lang="en-US" dirty="0"/>
              <a:t>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07653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we flip a coin twice, what is the expected number of heads that come up?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heads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</m:e>
                    </m:d>
                    <m:r>
                      <m:rPr>
                        <m:aln/>
                      </m:rP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𝑌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⋅0+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⋅1+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⋅2</m:t>
                    </m:r>
                    <m:r>
                      <a:rPr lang="en-US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076532"/>
              </a:xfrm>
              <a:blipFill>
                <a:blip r:embed="rId3"/>
                <a:stretch>
                  <a:fillRect l="-708" t="-2041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9028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Now what if the probability of flipping a head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that we wanted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heads.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94" t="-2094" r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9752" y="4226011"/>
                <a:ext cx="68888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Make a prediction --- what should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752" y="4226011"/>
                <a:ext cx="6888892" cy="523220"/>
              </a:xfrm>
              <a:prstGeom prst="rect">
                <a:avLst/>
              </a:prstGeom>
              <a:blipFill>
                <a:blip r:embed="rId4"/>
                <a:stretch>
                  <a:fillRect l="-1842" t="-11905" r="-1289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200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Now what if the probability of flipping a head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that we wanted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heads.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a:rPr lang="pt-BR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𝑘</m:t>
                          </m:r>
                          <m:r>
                            <a:rPr lang="pt-BR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=0</m:t>
                          </m:r>
                        </m:sub>
                        <m:sup>
                          <m:r>
                            <a:rPr lang="pt-BR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0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pt-BR" b="0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pt-BR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1−</m:t>
                                  </m:r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  <m:r>
                                <a:rPr lang="pt-BR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</m:t>
                              </m:r>
                              <m:r>
                                <a:rPr lang="pt-BR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br>
                  <a:rPr lang="en-US" i="1" dirty="0">
                    <a:latin typeface="Cambria Math" panose="02040503050406030204" pitchFamily="18" charset="0"/>
                    <a:cs typeface="Segoe UI Semibold" panose="020B0702040204020203" pitchFamily="34" charset="0"/>
                  </a:rPr>
                </a:br>
                <a:endParaRPr lang="en-US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87" t="-2094" r="-2381" b="-20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927757" y="5443151"/>
            <a:ext cx="3200400" cy="1235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Ok, but what actually is it?</a:t>
            </a:r>
          </a:p>
          <a:p>
            <a:pPr algn="ctr"/>
            <a:r>
              <a:rPr lang="en-US" dirty="0"/>
              <a:t>I don’t have intuition for this formula.</a:t>
            </a:r>
          </a:p>
        </p:txBody>
      </p:sp>
    </p:spTree>
    <p:extLst>
      <p:ext uri="{BB962C8B-B14F-4D97-AF65-F5344CB8AC3E}">
        <p14:creationId xmlns:p14="http://schemas.microsoft.com/office/powerpoint/2010/main" val="1060816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Repeated 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77943"/>
                <a:ext cx="11187258" cy="50314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Now what if the probability of flipping a head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that we wanted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endParaRPr lang="en-US" dirty="0"/>
              </a:p>
              <a:p>
                <a:pPr marL="2287588" indent="-90488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lang="en-US" b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1−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=1</m:t>
                        </m:r>
                      </m:sub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=1</m:t>
                        </m:r>
                      </m:sub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  <m:nary>
                      <m:naryPr>
                        <m:chr m:val="∑"/>
                        <m:ctrlPr>
                          <a:rPr lang="pt-BR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𝑖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0</m:t>
                        </m:r>
                      </m:sub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−1</m:t>
                        </m:r>
                      </m:sup>
                      <m:e>
                        <m:d>
                          <m:d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−1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+(1−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e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77943"/>
                <a:ext cx="11187258" cy="5031418"/>
              </a:xfrm>
              <a:blipFill>
                <a:blip r:embed="rId3"/>
                <a:stretch>
                  <a:fillRect l="-794" t="-2015" r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70674" y="4102442"/>
                <a:ext cx="2248929" cy="679749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𝑘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674" y="4102442"/>
                <a:ext cx="2248929" cy="6797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234819" y="5487873"/>
            <a:ext cx="2248929" cy="67974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Binomial Theorem!</a:t>
            </a:r>
          </a:p>
        </p:txBody>
      </p:sp>
      <p:sp>
        <p:nvSpPr>
          <p:cNvPr id="9" name="Rectangle 8"/>
          <p:cNvSpPr/>
          <p:nvPr/>
        </p:nvSpPr>
        <p:spPr>
          <a:xfrm>
            <a:off x="2314833" y="6167622"/>
            <a:ext cx="8042017" cy="67974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We did it! And all it took was a clever application of the binomial theorem, </a:t>
            </a:r>
            <a:br>
              <a:rPr lang="en-US" dirty="0"/>
            </a:br>
            <a:r>
              <a:rPr lang="en-US" dirty="0"/>
              <a:t>setup by a very non-obvious application of an obscure combinatorial identity. </a:t>
            </a:r>
            <a:r>
              <a:rPr lang="en-US" dirty="0" err="1"/>
              <a:t>Ezpz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47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Repeated Coin Tosses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77943"/>
                <a:ext cx="11187258" cy="50314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Now what if the probability of flipping a head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that we wanted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endParaRPr lang="en-US" dirty="0"/>
              </a:p>
              <a:p>
                <a:pPr marL="2287588" indent="-90488"/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e>
                    </m:nary>
                    <m:r>
                      <a:rPr lang="en-US" b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=0</m:t>
                        </m:r>
                      </m:sub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1−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=1</m:t>
                        </m:r>
                      </m:sub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pt-BR" b="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b="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=1</m:t>
                        </m:r>
                      </m:sub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  <m:nary>
                      <m:naryPr>
                        <m:chr m:val="∑"/>
                        <m:ctrlPr>
                          <a:rPr lang="pt-BR" sz="280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𝑖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0</m:t>
                        </m:r>
                      </m:sub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−1</m:t>
                        </m:r>
                      </m:sup>
                      <m:e>
                        <m:d>
                          <m:d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80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pt-BR" sz="280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(1−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−1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030538" indent="-173038"/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+(1−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e>
                      <m:sup>
                        <m:r>
                          <a:rPr lang="pt-BR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𝑛𝑝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77943"/>
                <a:ext cx="11187258" cy="5031418"/>
              </a:xfrm>
              <a:blipFill>
                <a:blip r:embed="rId3"/>
                <a:stretch>
                  <a:fillRect l="-794" t="-2015" r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70674" y="4102442"/>
                <a:ext cx="2248929" cy="679749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𝑘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−1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674" y="4102442"/>
                <a:ext cx="2248929" cy="6797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234819" y="5487873"/>
            <a:ext cx="2248929" cy="67974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Binomial Theorem!</a:t>
            </a:r>
          </a:p>
        </p:txBody>
      </p:sp>
      <p:sp>
        <p:nvSpPr>
          <p:cNvPr id="9" name="Rectangle 8"/>
          <p:cNvSpPr/>
          <p:nvPr/>
        </p:nvSpPr>
        <p:spPr>
          <a:xfrm>
            <a:off x="2314833" y="6167622"/>
            <a:ext cx="8042017" cy="67974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We did it! And all it took was a clever application of the binomial theorem, </a:t>
            </a:r>
            <a:br>
              <a:rPr lang="en-US" dirty="0"/>
            </a:br>
            <a:r>
              <a:rPr lang="en-US" dirty="0"/>
              <a:t>setup by a very non-obvious application of an obscure combinatorial identity. </a:t>
            </a:r>
            <a:r>
              <a:rPr lang="en-US" dirty="0" err="1"/>
              <a:t>Ezpz</a:t>
            </a:r>
            <a:r>
              <a:rPr lang="en-US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E20FAB-85F5-40A6-98AF-07D236A24A17}"/>
              </a:ext>
            </a:extLst>
          </p:cNvPr>
          <p:cNvSpPr/>
          <p:nvPr/>
        </p:nvSpPr>
        <p:spPr>
          <a:xfrm rot="20813089">
            <a:off x="754091" y="3371099"/>
            <a:ext cx="10774795" cy="679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9C6B2E-D7E5-4C0F-954A-BD1FB5DF709F}"/>
              </a:ext>
            </a:extLst>
          </p:cNvPr>
          <p:cNvSpPr/>
          <p:nvPr/>
        </p:nvSpPr>
        <p:spPr>
          <a:xfrm rot="20814965">
            <a:off x="574745" y="2796153"/>
            <a:ext cx="11097985" cy="17323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 one wants to do proofs like this every time!</a:t>
            </a:r>
          </a:p>
        </p:txBody>
      </p:sp>
    </p:spTree>
    <p:extLst>
      <p:ext uri="{BB962C8B-B14F-4D97-AF65-F5344CB8AC3E}">
        <p14:creationId xmlns:p14="http://schemas.microsoft.com/office/powerpoint/2010/main" val="2794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Extending this to n random variables,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+…+</m:t>
                      </m:r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  <a:blipFill>
                <a:blip r:embed="rId3"/>
                <a:stretch>
                  <a:fillRect l="-1525" t="-4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 dirty="0"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</a:t>
                  </a:r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have to be independent</a:t>
                  </a: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4"/>
                  <a:stretch>
                    <a:fillRect l="-4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3918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776E-631D-4CEA-A1CF-2A9F5706E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11774-9D98-46C1-9DFB-B236C72DE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Linearity of expectation</a:t>
            </a:r>
          </a:p>
          <a:p>
            <a:pPr lvl="1"/>
            <a:r>
              <a:rPr lang="en-US" dirty="0"/>
              <a:t>Statement</a:t>
            </a:r>
          </a:p>
          <a:p>
            <a:pPr lvl="1"/>
            <a:r>
              <a:rPr lang="en-US" dirty="0"/>
              <a:t>Proof</a:t>
            </a:r>
          </a:p>
          <a:p>
            <a:pPr lvl="1"/>
            <a:r>
              <a:rPr lang="en-US" dirty="0"/>
              <a:t>A whole bunch of examples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11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Indicator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any event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we can define the indicator random variable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event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occurs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You’ll also see notation like:</a:t>
                </a:r>
              </a:p>
              <a:p>
                <a:r>
                  <a:rPr lang="en-US" dirty="0"/>
                  <a:t>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B5A23D9-C07B-4AA9-AC0F-E254B6B2EC20}"/>
                  </a:ext>
                </a:extLst>
              </p:cNvPr>
              <p:cNvSpPr/>
              <p:nvPr/>
            </p:nvSpPr>
            <p:spPr>
              <a:xfrm>
                <a:off x="7228765" y="2356513"/>
                <a:ext cx="3971498" cy="134203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B5A23D9-C07B-4AA9-AC0F-E254B6B2E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765" y="2356513"/>
                <a:ext cx="3971498" cy="134203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6E1673D-17E1-4786-A647-82DA61F4F5B0}"/>
                  </a:ext>
                </a:extLst>
              </p14:cNvPr>
              <p14:cNvContentPartPr/>
              <p14:nvPr/>
            </p14:nvContentPartPr>
            <p14:xfrm>
              <a:off x="797040" y="4710000"/>
              <a:ext cx="1086120" cy="406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6E1673D-17E1-4786-A647-82DA61F4F5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9046" y="4692016"/>
                <a:ext cx="1121748" cy="441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FDFAE71-F4F8-43B5-BC7C-A503F461DF59}"/>
                  </a:ext>
                </a:extLst>
              </p14:cNvPr>
              <p14:cNvContentPartPr/>
              <p14:nvPr/>
            </p14:nvContentPartPr>
            <p14:xfrm>
              <a:off x="2071080" y="5009160"/>
              <a:ext cx="57240" cy="126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FDFAE71-F4F8-43B5-BC7C-A503F461DF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53440" y="4991520"/>
                <a:ext cx="928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FD34A4C-98C6-41B8-8716-9BC3032794EA}"/>
                  </a:ext>
                </a:extLst>
              </p14:cNvPr>
              <p14:cNvContentPartPr/>
              <p14:nvPr/>
            </p14:nvContentPartPr>
            <p14:xfrm>
              <a:off x="3125520" y="5071440"/>
              <a:ext cx="130320" cy="137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FD34A4C-98C6-41B8-8716-9BC3032794E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07880" y="5053800"/>
                <a:ext cx="1659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CDA467C-201F-460B-91A7-C4302E7D5B32}"/>
                  </a:ext>
                </a:extLst>
              </p14:cNvPr>
              <p14:cNvContentPartPr/>
              <p14:nvPr/>
            </p14:nvContentPartPr>
            <p14:xfrm>
              <a:off x="3633480" y="4721160"/>
              <a:ext cx="419400" cy="411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CDA467C-201F-460B-91A7-C4302E7D5B3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15840" y="4703520"/>
                <a:ext cx="45504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244B1A0-32C5-49F6-A376-6445A8781520}"/>
                  </a:ext>
                </a:extLst>
              </p14:cNvPr>
              <p14:cNvContentPartPr/>
              <p14:nvPr/>
            </p14:nvContentPartPr>
            <p14:xfrm>
              <a:off x="2418480" y="4658880"/>
              <a:ext cx="467640" cy="540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244B1A0-32C5-49F6-A376-6445A878152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400840" y="4640880"/>
                <a:ext cx="50328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B612E39-B355-4BC3-AC29-BA0364A4BCAE}"/>
                  </a:ext>
                </a:extLst>
              </p14:cNvPr>
              <p14:cNvContentPartPr/>
              <p14:nvPr/>
            </p14:nvContentPartPr>
            <p14:xfrm>
              <a:off x="5427720" y="4550160"/>
              <a:ext cx="1283400" cy="493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B612E39-B355-4BC3-AC29-BA0364A4BCA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10080" y="4532160"/>
                <a:ext cx="1319040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766CFF7-7834-4C10-816E-C0510D4E316E}"/>
                  </a:ext>
                </a:extLst>
              </p14:cNvPr>
              <p14:cNvContentPartPr/>
              <p14:nvPr/>
            </p14:nvContentPartPr>
            <p14:xfrm>
              <a:off x="4188240" y="4673640"/>
              <a:ext cx="1016280" cy="465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766CFF7-7834-4C10-816E-C0510D4E316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70240" y="4655640"/>
                <a:ext cx="105192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EB7EE81D-1F34-46F5-8A36-9AA5340C4473}"/>
                  </a:ext>
                </a:extLst>
              </p:cNvPr>
              <p:cNvSpPr/>
              <p:nvPr/>
            </p:nvSpPr>
            <p:spPr>
              <a:xfrm>
                <a:off x="7228765" y="3866570"/>
                <a:ext cx="3971498" cy="134203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EB7EE81D-1F34-46F5-8A36-9AA5340C44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765" y="3866570"/>
                <a:ext cx="3971498" cy="1342030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9D838AA-32E8-5239-63E3-9D99D67413F3}"/>
                  </a:ext>
                </a:extLst>
              </p:cNvPr>
              <p:cNvSpPr/>
              <p:nvPr/>
            </p:nvSpPr>
            <p:spPr>
              <a:xfrm>
                <a:off x="7228765" y="5376627"/>
                <a:ext cx="3971498" cy="134203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(0)=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9D838AA-32E8-5239-63E3-9D99D67413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765" y="5376627"/>
                <a:ext cx="3971498" cy="1342030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137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Coin Tosses (Again)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09485"/>
                <a:ext cx="11187258" cy="50314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probability of flipping a head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and we want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the total number of heads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What indicators can we define? What ‘Booleans’ have enough information to combine (add) and solve the problem?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09485"/>
                <a:ext cx="11187258" cy="5031418"/>
              </a:xfrm>
              <a:blipFill>
                <a:blip r:embed="rId3"/>
                <a:stretch>
                  <a:fillRect l="-1587" t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81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Coin Tosses (Again)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09485"/>
                <a:ext cx="11187258" cy="503141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probability of flipping a head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and we want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the total number of heads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ith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coin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flip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heads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09485"/>
                <a:ext cx="11187258" cy="5031418"/>
              </a:xfrm>
              <a:blipFill>
                <a:blip r:embed="rId3"/>
                <a:stretch>
                  <a:fillRect l="-7823" t="-2267" b="-23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A33DB1-C283-469B-8057-A230AAB9500A}"/>
                  </a:ext>
                </a:extLst>
              </p:cNvPr>
              <p:cNvSpPr/>
              <p:nvPr/>
            </p:nvSpPr>
            <p:spPr>
              <a:xfrm>
                <a:off x="7645262" y="2071432"/>
                <a:ext cx="3971498" cy="1014667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b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3A33DB1-C283-469B-8057-A230AAB95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262" y="2071432"/>
                <a:ext cx="3971498" cy="101466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200470-3768-1481-AEDE-56D3A80F27E5}"/>
              </a:ext>
            </a:extLst>
          </p:cNvPr>
          <p:cNvCxnSpPr>
            <a:cxnSpLocks/>
          </p:cNvCxnSpPr>
          <p:nvPr/>
        </p:nvCxnSpPr>
        <p:spPr>
          <a:xfrm>
            <a:off x="7796213" y="3776663"/>
            <a:ext cx="111442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308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Coin Tosses (Again)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209484"/>
                <a:ext cx="11187258" cy="538523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probability of flipping a head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dirty="0"/>
                  <a:t>and we want to find the total number of heads flipped when we flip the coin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be the total number of heads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=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ea typeface="Cambria Math" panose="020405030504060302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𝑛𝑝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209484"/>
                <a:ext cx="11187258" cy="5385239"/>
              </a:xfrm>
              <a:blipFill>
                <a:blip r:embed="rId3"/>
                <a:stretch>
                  <a:fillRect l="-1587" t="-2118" b="-9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3">
                <a:extLst>
                  <a:ext uri="{FF2B5EF4-FFF2-40B4-BE49-F238E27FC236}">
                    <a16:creationId xmlns:a16="http://schemas.microsoft.com/office/drawing/2014/main" id="{CFAB56DA-EDBB-D3CC-5757-312C7C83FD19}"/>
                  </a:ext>
                </a:extLst>
              </p:cNvPr>
              <p:cNvSpPr/>
              <p:nvPr/>
            </p:nvSpPr>
            <p:spPr>
              <a:xfrm>
                <a:off x="8314267" y="2139165"/>
                <a:ext cx="3090826" cy="1289835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3">
                <a:extLst>
                  <a:ext uri="{FF2B5EF4-FFF2-40B4-BE49-F238E27FC236}">
                    <a16:creationId xmlns:a16="http://schemas.microsoft.com/office/drawing/2014/main" id="{CFAB56DA-EDBB-D3CC-5757-312C7C83FD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4267" y="2139165"/>
                <a:ext cx="3090826" cy="1289835"/>
              </a:xfrm>
              <a:prstGeom prst="roundRect">
                <a:avLst/>
              </a:prstGeom>
              <a:blipFill>
                <a:blip r:embed="rId4"/>
                <a:stretch>
                  <a:fillRect t="-37500" b="-3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175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6126-ED9B-4E6F-B202-B75E68D8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complicated expectations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45086-0F28-4C89-AE4E-D8A6E4111B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 often use these three steps to solve complicated expectations</a:t>
                </a:r>
              </a:p>
              <a:p>
                <a:endParaRPr lang="en-US" dirty="0"/>
              </a:p>
              <a:p>
                <a:pPr marL="514350" indent="-514350">
                  <a:buClrTx/>
                  <a:buFont typeface="+mj-lt"/>
                  <a:buAutoNum type="arabicPeriod"/>
                </a:pPr>
                <a:r>
                  <a:rPr lang="en-US" b="1" u="sng" dirty="0"/>
                  <a:t>Decompose</a:t>
                </a:r>
                <a:r>
                  <a:rPr lang="en-US" b="1" dirty="0"/>
                  <a:t>: </a:t>
                </a:r>
                <a:r>
                  <a:rPr lang="en-US" dirty="0"/>
                  <a:t>Finding the right way to decompose the random variable into sum of simple random variables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514350" indent="-514350">
                  <a:buClrTx/>
                  <a:buFont typeface="+mj-lt"/>
                  <a:buAutoNum type="arabicPeriod" startAt="2"/>
                </a:pPr>
                <a:r>
                  <a:rPr lang="en-US" b="1" u="sng" dirty="0"/>
                  <a:t>LOE</a:t>
                </a:r>
                <a:r>
                  <a:rPr lang="en-US" b="1" dirty="0"/>
                  <a:t>: </a:t>
                </a:r>
                <a:r>
                  <a:rPr lang="en-US" dirty="0"/>
                  <a:t>Apply Linearity of Expectation</a:t>
                </a:r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b="1" u="sng" dirty="0">
                  <a:solidFill>
                    <a:srgbClr val="7030A0"/>
                  </a:solidFill>
                </a:endParaRPr>
              </a:p>
              <a:p>
                <a:pPr marL="514350" indent="-514350">
                  <a:buClrTx/>
                  <a:buFont typeface="+mj-lt"/>
                  <a:buAutoNum type="arabicPeriod" startAt="3"/>
                </a:pPr>
                <a:r>
                  <a:rPr lang="en-US" b="1" u="sng" dirty="0"/>
                  <a:t>Conquer</a:t>
                </a:r>
                <a:r>
                  <a:rPr lang="en-US" b="1" dirty="0"/>
                  <a:t>: </a:t>
                </a:r>
                <a:r>
                  <a:rPr lang="en-US" dirty="0"/>
                  <a:t>Compute the expectation of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ClrTx/>
                  <a:buNone/>
                </a:pPr>
                <a:endParaRPr lang="en-US" dirty="0"/>
              </a:p>
              <a:p>
                <a:pPr marL="0" indent="0">
                  <a:buClrTx/>
                  <a:buNone/>
                </a:pPr>
                <a:r>
                  <a:rPr lang="en-US" dirty="0"/>
                  <a:t>Often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indicator random variables</a:t>
                </a:r>
              </a:p>
              <a:p>
                <a:pPr marL="514350" indent="-514350">
                  <a:buFont typeface="+mj-lt"/>
                  <a:buAutoNum type="arabicPeriod" startAt="3"/>
                </a:pPr>
                <a:endParaRPr lang="en-US" b="1" u="sng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45086-0F28-4C89-AE4E-D8A6E4111B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1" t="-2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383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Pairs with the same birthday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a class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students, on average how many pairs of people have the same birthday?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u="sng" dirty="0"/>
                  <a:t>Conquer: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87" t="-2094" r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05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Pairs with the same birthday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a class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students, on average how many pairs of people have the same birthday?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 the number of pairs with the same birthday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person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have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same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bithday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u="sng" dirty="0"/>
                  <a:t>Conquer: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3"/>
                <a:stretch>
                  <a:fillRect l="-6803" t="-2469" r="-1361" b="-20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55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Pairs with the same birthday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a class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students, on average how many pairs of people have the same birthday?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 the number of pairs with the same birthday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person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have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same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bithday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u="sng" dirty="0"/>
                  <a:t>Conquer: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3"/>
                <a:stretch>
                  <a:fillRect l="-6803" t="-2469" r="-1361" b="-20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855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Pairs with the same birthday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In a class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students, on average how many pairs of people have the same birthday?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 the number of pairs with the same birthday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person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have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same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bithday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/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u="sng" dirty="0"/>
                  <a:t>Conquer: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365⋅365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</m:t>
                          </m:r>
                        </m:den>
                      </m:f>
                    </m:oMath>
                  </m:oMathPara>
                </a14:m>
                <a:endParaRPr lang="en-US" b="1" u="sng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365</m:t>
                          </m:r>
                        </m:den>
                      </m:f>
                    </m:oMath>
                  </m:oMathPara>
                </a14:m>
                <a:endParaRPr lang="en-US" b="1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3"/>
                <a:stretch>
                  <a:fillRect l="-5669" t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900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Rotating the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are sitting around a circular table. There is a name tag in each place. Nobody is sitting in front of their own name tag.</a:t>
                </a:r>
              </a:p>
              <a:p>
                <a:r>
                  <a:rPr lang="en-US" dirty="0"/>
                  <a:t>Rotate the table by a random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positions between 1 and n-1 (equally likely)</a:t>
                </a:r>
              </a:p>
              <a:p>
                <a:r>
                  <a:rPr lang="en-US" b="0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be the number of people that end up in front of their own name tag.</a:t>
                </a:r>
                <a:r>
                  <a:rPr lang="en-US" b="1" dirty="0"/>
                  <a:t> Find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  <a:r>
                  <a:rPr lang="en-US" i="1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What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can we define that have the needed information?</a:t>
                </a:r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b="1" u="sng" dirty="0"/>
                  <a:t>Conquer: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3019" r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667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536C7-F9B0-45BB-82D9-74E0A4FCB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423" y="5308347"/>
                <a:ext cx="11187258" cy="158496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Intuition: The weighted average of values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could take on.</a:t>
                </a:r>
              </a:p>
              <a:p>
                <a:r>
                  <a:rPr lang="en-US" dirty="0"/>
                  <a:t>Weighted by the probability you actually see them.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18F0DF-35B5-4AD5-89F6-43CFCD5788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423" y="5308347"/>
                <a:ext cx="11187258" cy="1584961"/>
              </a:xfrm>
              <a:blipFill>
                <a:blip r:embed="rId3"/>
                <a:stretch>
                  <a:fillRect l="-680" t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4A8052B5-6BE1-4F71-BD59-B612AF34D9FF}"/>
              </a:ext>
            </a:extLst>
          </p:cNvPr>
          <p:cNvGrpSpPr/>
          <p:nvPr/>
        </p:nvGrpSpPr>
        <p:grpSpPr>
          <a:xfrm>
            <a:off x="551798" y="1549652"/>
            <a:ext cx="11308508" cy="3578608"/>
            <a:chOff x="551798" y="1549652"/>
            <a:chExt cx="11064962" cy="35786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3578608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“expectation” (or “expected value”) of a random variable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⋅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ℙ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=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sub>
                          <m:sup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6E34E5B-B088-4CF9-9D6C-015A974933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3578608"/>
                </a:xfrm>
                <a:prstGeom prst="rect">
                  <a:avLst/>
                </a:prstGeom>
                <a:blipFill>
                  <a:blip r:embed="rId4"/>
                  <a:stretch>
                    <a:fillRect t="-10601" b="-5123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C8BCC3-8752-421A-9AF0-2CE81EAE62D5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4548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Rotating the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people are sitting around a circular table. There is a name tag in each place. Nobody is sitting in front of their own name tag.</a:t>
                </a:r>
              </a:p>
              <a:p>
                <a:r>
                  <a:rPr lang="en-US" sz="2000" dirty="0"/>
                  <a:t>Rotate the table by a random number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of positions between 1 and n-1 (equally likely)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is the number of people that end up in front of their own name tag.</a:t>
                </a:r>
                <a:r>
                  <a:rPr lang="en-US" sz="2000" b="1" dirty="0"/>
                  <a:t> Find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>
                  <a:buNone/>
                </a:pPr>
                <a:r>
                  <a:rPr lang="en-US" b="1" u="sng" dirty="0"/>
                  <a:t>Decompose:</a:t>
                </a:r>
                <a:r>
                  <a:rPr lang="en-US" i="1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person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sits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infront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their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own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name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tag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       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LOE: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𝛴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sz="2000" b="1" u="sng" dirty="0"/>
                  <a:t>Conquer: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E4EBB3-86BF-45EE-8262-376FFBA5DE13}"/>
                  </a:ext>
                </a:extLst>
              </p:cNvPr>
              <p:cNvSpPr/>
              <p:nvPr/>
            </p:nvSpPr>
            <p:spPr>
              <a:xfrm>
                <a:off x="7875815" y="5697466"/>
                <a:ext cx="4098471" cy="10146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These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are not independent!</a:t>
                </a:r>
              </a:p>
              <a:p>
                <a:pPr algn="ctr"/>
                <a:r>
                  <a:rPr lang="en-US" sz="2400" dirty="0"/>
                  <a:t>That’s ok!!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DE4EBB3-86BF-45EE-8262-376FFBA5DE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815" y="5697466"/>
                <a:ext cx="4098471" cy="1014667"/>
              </a:xfrm>
              <a:prstGeom prst="rect">
                <a:avLst/>
              </a:prstGeom>
              <a:blipFill>
                <a:blip r:embed="rId3"/>
                <a:stretch>
                  <a:fillRect b="-2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93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A15-FF26-4ADE-AB3D-71EC2080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Rotating the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 people are sitting around a circular table. There is a name tag in each place. Nobody is sitting in front of their own name tag.</a:t>
                </a:r>
              </a:p>
              <a:p>
                <a:r>
                  <a:rPr lang="en-US" sz="2000" dirty="0"/>
                  <a:t>Rotate the table by a random number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of positions between 1 and n-1 (equally likely)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is the number of people that end up in front of their own name tag.</a:t>
                </a:r>
                <a:r>
                  <a:rPr lang="en-US" sz="2000" b="1" dirty="0"/>
                  <a:t> Find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2000" b="1" u="sng" dirty="0"/>
                  <a:t>Decompose:</a:t>
                </a:r>
                <a:r>
                  <a:rPr lang="en-US" sz="2000" i="1" dirty="0"/>
                  <a:t> 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1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person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sits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infront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their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own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name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tag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0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dirty="0"/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b="1" u="sng" dirty="0"/>
              </a:p>
              <a:p>
                <a:pPr marL="0" indent="0">
                  <a:buNone/>
                </a:pPr>
                <a:r>
                  <a:rPr lang="en-US" sz="2000" b="1" u="sng" dirty="0"/>
                  <a:t>LOE: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𝛴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]=</m:t>
                      </m:r>
                      <m:sSubSup>
                        <m:sSub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b="1" u="sng" dirty="0"/>
                  <a:t>Conquer: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b="1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C6EDA0-415D-4958-AA96-9DA4BB007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80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7945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59F50B-71D7-408F-B1A5-D4761ACAA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3B41D-502A-46C8-AC55-DC492FC4C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67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E3F9-DD3F-4A80-8CDA-4E9D9EB4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Frogger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frog starts on a 1-dimensional number line at 0. </a:t>
                </a:r>
              </a:p>
              <a:p>
                <a:r>
                  <a:rPr lang="en-US" dirty="0"/>
                  <a:t>Each second, independently, the frog takes a unit step right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to the left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and doesn't move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After 2 seconds,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location of the frog. </a:t>
                </a:r>
                <a:r>
                  <a:rPr lang="en-US" b="1" dirty="0"/>
                  <a:t>Find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b="1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4284FC1-6BD9-430B-8296-7E527196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61" y="156454"/>
            <a:ext cx="961437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005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E3F9-DD3F-4A80-8CDA-4E9D9EB4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Frogger – Brute Force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A frog starts on a 1-dimensional number line at 0. At each second, independently, the frog takes a unit step right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000" dirty="0"/>
                  <a:t>, to the left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/>
                  <a:t>, and doesn't move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 After 2 seconds,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be the location of the frog. </a:t>
                </a:r>
                <a:r>
                  <a:rPr lang="en-US" sz="2000" b="1" dirty="0"/>
                  <a:t>Find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r>
                  <a:rPr lang="en-US" sz="2000" b="1" dirty="0">
                    <a:solidFill>
                      <a:schemeClr val="accent5"/>
                    </a:solidFill>
                  </a:rPr>
                  <a:t>We could find the PMF by computing the probability for each value in the range of X, and then applying definition of expectation: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=−2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=−1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   0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</m:s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                     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   1</m:t>
                            </m:r>
                          </m:e>
                          <m:e>
                            <m:sSubSup>
                              <m:sSub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                         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2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:endParaRPr lang="en-US" sz="2000" b="1" i="1" dirty="0">
                  <a:solidFill>
                    <a:srgbClr val="7030A0"/>
                  </a:solidFill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</m:e>
                    </m:d>
                    <m:r>
                      <m:rPr>
                        <m:aln/>
                      </m:rP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Σ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𝜔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𝜔</m:t>
                        </m:r>
                      </m:e>
                    </m:d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𝑋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𝜔</m:t>
                        </m:r>
                      </m:e>
                    </m:d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sSubSup>
                      <m:sSubSup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(−2)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𝐿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sup>
                    </m:sSubSup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−1</m:t>
                        </m:r>
                      </m:e>
                    </m:d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𝐿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𝑆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+0⋅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𝐿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SupPr>
                          <m:e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sz="20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e>
                    </m:d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𝑅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𝑆</m:t>
                        </m:r>
                      </m:sub>
                    </m:sSub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+(2)</m:t>
                    </m:r>
                    <m:sSubSup>
                      <m:sSubSupPr>
                        <m:ctrlP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𝑅</m:t>
                        </m:r>
                      </m:sub>
                      <m:sup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sup>
                    </m:sSubSup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0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2(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𝑅</m:t>
                        </m:r>
                      </m:sub>
                    </m:sSub>
                    <m:r>
                      <a:rPr lang="en-US" sz="20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𝐿</m:t>
                        </m:r>
                      </m:sub>
                    </m:sSub>
                    <m:r>
                      <a:rPr lang="en-US" sz="2000" b="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sz="2000" i="1" dirty="0">
                  <a:solidFill>
                    <a:srgbClr val="7030A0"/>
                  </a:solidFill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4284FC1-6BD9-430B-8296-7E527196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61" y="156454"/>
            <a:ext cx="961437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1F83B0-9028-50FB-21DB-611A37FC0822}"/>
              </a:ext>
            </a:extLst>
          </p:cNvPr>
          <p:cNvSpPr txBox="1"/>
          <p:nvPr/>
        </p:nvSpPr>
        <p:spPr>
          <a:xfrm>
            <a:off x="5920741" y="3050365"/>
            <a:ext cx="609382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1" dirty="0"/>
              <a:t>We think about the outcomes that correspond to each value of X and compute the probability of that. For example, X=0 happens when the frog is at the same position after 2 sec – this means it either moved left and then right, or right and then left, or did not move both seconds.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23195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E3F9-DD3F-4A80-8CDA-4E9D9EB4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Frogger – LOE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A frog starts on a 1-dimensional number line at 0. At each second, independently, the frog takes a unit step right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000" dirty="0"/>
                  <a:t>, to the left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/>
                  <a:t>, and doesn't move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 After 2 seconds,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be the location of the frog. </a:t>
                </a:r>
                <a:r>
                  <a:rPr lang="en-US" sz="2000" b="1" dirty="0"/>
                  <a:t>Find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frog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moved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left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step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0 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frog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moved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right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step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   </a:t>
                </a:r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−1⋅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1⋅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 Linearity of Expectation,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2(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𝑅</m:t>
                        </m:r>
                      </m:sub>
                    </m:sSub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𝐿</m:t>
                        </m:r>
                      </m:sub>
                    </m:sSub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3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4284FC1-6BD9-430B-8296-7E527196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61" y="156454"/>
            <a:ext cx="961437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35D001-8779-D636-1B8F-08BA9201E539}"/>
              </a:ext>
            </a:extLst>
          </p:cNvPr>
          <p:cNvSpPr txBox="1"/>
          <p:nvPr/>
        </p:nvSpPr>
        <p:spPr>
          <a:xfrm>
            <a:off x="614428" y="1105877"/>
            <a:ext cx="609382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Or we can apply </a:t>
            </a:r>
            <a:r>
              <a:rPr lang="en-US" sz="2100" b="1" dirty="0" err="1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LoE</a:t>
            </a:r>
            <a:r>
              <a:rPr lang="en-US" sz="2100" b="1" dirty="0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62260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E3F9-DD3F-4A80-8CDA-4E9D9EB4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145709"/>
            <a:ext cx="11187259" cy="1014667"/>
          </a:xfrm>
        </p:spPr>
        <p:txBody>
          <a:bodyPr/>
          <a:lstStyle/>
          <a:p>
            <a:r>
              <a:rPr lang="en-US" dirty="0"/>
              <a:t>Frogger – LOE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A frog starts on a 1-dimensional number line at 0. At each second, independently, the frog takes a unit step right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000" dirty="0"/>
                  <a:t>, to the left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dirty="0"/>
                  <a:t>, and doesn't move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 After </a:t>
                </a:r>
                <a:r>
                  <a:rPr lang="en-US" sz="2000" b="1" dirty="0">
                    <a:solidFill>
                      <a:schemeClr val="accent3"/>
                    </a:solidFill>
                  </a:rPr>
                  <a:t>60</a:t>
                </a:r>
                <a:r>
                  <a:rPr lang="en-US" sz="2000" dirty="0"/>
                  <a:t> seconds,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 be the location of the frog. </a:t>
                </a:r>
                <a:r>
                  <a:rPr lang="en-US" sz="2000" b="1" dirty="0"/>
                  <a:t>Find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as follows: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frog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moved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left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step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0   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               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frog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moved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right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step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/>
                  <a:t>   </a:t>
                </a:r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−1⋅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1⋅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 Linearity of Expectation,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𝟔𝟎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𝟔𝟎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𝟔𝟎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𝑅</m:t>
                        </m:r>
                      </m:sub>
                    </m:sSub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𝐿</m:t>
                        </m:r>
                      </m:sub>
                    </m:sSub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4DF23A-A093-481B-82C4-9BD33F5FD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3" t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74284FC1-6BD9-430B-8296-7E527196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061" y="156454"/>
            <a:ext cx="961437" cy="121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35D001-8779-D636-1B8F-08BA9201E539}"/>
              </a:ext>
            </a:extLst>
          </p:cNvPr>
          <p:cNvSpPr txBox="1"/>
          <p:nvPr/>
        </p:nvSpPr>
        <p:spPr>
          <a:xfrm>
            <a:off x="614428" y="857685"/>
            <a:ext cx="10186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If we interested in a whole minute (60 sec), the first approach would be awful because we would need to compute many probabilities or deal with a gnarly summation! Instead, we can use </a:t>
            </a:r>
            <a:r>
              <a:rPr lang="en-US" b="1" dirty="0" err="1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LoE</a:t>
            </a:r>
            <a:r>
              <a:rPr lang="en-US" b="1" dirty="0">
                <a:solidFill>
                  <a:schemeClr val="accent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623676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5B0101A-A4DB-99E4-B484-47D5EF490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30F64-B789-603B-E3F9-83B71CF5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 -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3B6FD9-EA90-FD20-9696-046EC8847E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cs typeface="Segoe UI Semibold" panose="020B0702040204020203" pitchFamily="34" charset="0"/>
                  </a:rPr>
                  <a:t>Proof: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𝑌</m:t>
                          </m:r>
                        </m:e>
                      </m:d>
                      <m:r>
                        <m:rPr>
                          <m:aln/>
                        </m:rP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                  </m:t>
                      </m:r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m:rPr>
                          <m:brk/>
                          <m:aln/>
                        </m:rP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b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3B6FD9-EA90-FD20-9696-046EC8847E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  <a:blipFill>
                <a:blip r:embed="rId3"/>
                <a:stretch>
                  <a:fillRect l="-1525" t="-4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799853F-4969-FDBE-64C1-6BD7DA581DEF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B2B4154-8149-EBCE-218D-CDF2F0E67B7E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 dirty="0">
                      <a:solidFill>
                        <a:schemeClr val="tx1"/>
                      </a:solidFill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not have to be independent</a:t>
                  </a:r>
                </a:p>
                <a:p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B2B4154-8149-EBCE-218D-CDF2F0E67B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4"/>
                  <a:stretch>
                    <a:fillRect l="-377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780F45-3248-96DF-FB17-92BC59B4A54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8399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 dirty="0"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</a:t>
                  </a:r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have to be independent</a:t>
                  </a: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3"/>
                  <a:stretch>
                    <a:fillRect l="-4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5084CA4-1C03-C046-8B9D-A32A7BCC7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Extending this to n random variables,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+…+</m:t>
                      </m:r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can be proven by induction.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  <a:blipFill>
                <a:blip r:embed="rId3"/>
                <a:stretch>
                  <a:fillRect l="-1525" t="-4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 dirty="0"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</a:t>
                  </a:r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have to be independent</a:t>
                  </a: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4"/>
                  <a:stretch>
                    <a:fillRect l="-4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1413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Constants are also fine:</a:t>
                </a:r>
              </a:p>
              <a:p>
                <a:pPr marL="0" indent="0">
                  <a:buNone/>
                </a:pPr>
                <a:r>
                  <a:rPr lang="en-US" dirty="0"/>
                  <a:t>For real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  <a:blipFill>
                <a:blip r:embed="rId3"/>
                <a:stretch>
                  <a:fillRect l="-1587" t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 dirty="0"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not have to be independent</a:t>
                  </a: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4"/>
                  <a:stretch>
                    <a:fillRect l="-4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2870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Linearity of Expectation -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  <a:cs typeface="Segoe UI Semibold" panose="020B0702040204020203" pitchFamily="34" charset="0"/>
                  </a:rPr>
                  <a:t>Proof: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𝑌</m:t>
                          </m:r>
                        </m:e>
                      </m:d>
                      <m:r>
                        <m:rPr>
                          <m:aln/>
                        </m:rP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cs typeface="Segoe UI Semibold" panose="020B0702040204020203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                  </m:t>
                      </m:r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Σ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a:rPr lang="en-US" b="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𝜔</m:t>
                          </m:r>
                        </m:e>
                      </m:d>
                      <m:r>
                        <m:rPr>
                          <m:brk/>
                          <m:aln/>
                        </m:rP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br>
                  <a: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endParaRPr lang="en-US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850695"/>
                <a:ext cx="11187258" cy="2458666"/>
              </a:xfrm>
              <a:blipFill>
                <a:blip r:embed="rId3"/>
                <a:stretch>
                  <a:fillRect l="-1587" t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C483F66-912A-4932-A861-6AFA39EF4688}"/>
              </a:ext>
            </a:extLst>
          </p:cNvPr>
          <p:cNvGrpSpPr/>
          <p:nvPr/>
        </p:nvGrpSpPr>
        <p:grpSpPr>
          <a:xfrm>
            <a:off x="453990" y="1455599"/>
            <a:ext cx="11308508" cy="2217439"/>
            <a:chOff x="551798" y="1549652"/>
            <a:chExt cx="11064962" cy="22174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/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any two random variables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𝒀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+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[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]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Note:</a:t>
                  </a:r>
                  <a:r>
                    <a:rPr lang="en-US" b="0" dirty="0"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𝑋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𝑌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do not have to be independent</a:t>
                  </a:r>
                </a:p>
                <a:p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3970E4C-BF58-48C6-9723-D8024183F2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798" y="1549652"/>
                  <a:ext cx="11064962" cy="2217439"/>
                </a:xfrm>
                <a:prstGeom prst="rect">
                  <a:avLst/>
                </a:prstGeom>
                <a:blipFill>
                  <a:blip r:embed="rId4"/>
                  <a:stretch>
                    <a:fillRect l="-4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9D23DC-6D0A-456F-B8F9-D8CB6B9F87E4}"/>
                </a:ext>
              </a:extLst>
            </p:cNvPr>
            <p:cNvSpPr/>
            <p:nvPr/>
          </p:nvSpPr>
          <p:spPr>
            <a:xfrm>
              <a:off x="563906" y="1549653"/>
              <a:ext cx="11052853" cy="59291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Linearity of Expectation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5824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C6F3-2CDF-4DC1-9FC4-ECF19F1A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Fishy Business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Say you and your friend go fishing everyday.</a:t>
                </a: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Your friend catches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How many fish do both of you bring on an average day?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61" t="-2880" b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358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2C6F3-2CDF-4DC1-9FC4-ECF19F1A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Fishy Business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Say you and your friend go fishing everyday.</a:t>
                </a:r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 catch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Your friend catches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fish,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</m:t>
                    </m:r>
                  </m:oMath>
                </a14:m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227013" indent="-227013">
                  <a:buFont typeface="Arial" panose="020B0604020202020204" pitchFamily="34" charset="0"/>
                  <a:buChar char="•"/>
                </a:pPr>
                <a:r>
                  <a:rPr lang="en-US" dirty="0"/>
                  <a:t>How many fish do both of you bring on an average day?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be the </a:t>
                </a:r>
                <a:r>
                  <a:rPr lang="en-US" dirty="0" err="1"/>
                  <a:t>r.v.</a:t>
                </a:r>
                <a:r>
                  <a:rPr lang="en-US" dirty="0"/>
                  <a:t> representing the total number of fish you both catch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=3+7=10</m:t>
                      </m:r>
                    </m:oMath>
                  </m:oMathPara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D9D571-2187-4C98-97BB-50607A61E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87" t="-2880" b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476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4424</TotalTime>
  <Words>2685</Words>
  <Application>Microsoft Office PowerPoint</Application>
  <PresentationFormat>Widescreen</PresentationFormat>
  <Paragraphs>343</Paragraphs>
  <Slides>37</Slides>
  <Notes>31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Linearity of Expectation</vt:lpstr>
      <vt:lpstr>Outline</vt:lpstr>
      <vt:lpstr>Expectation</vt:lpstr>
      <vt:lpstr>Linearity of Expectation</vt:lpstr>
      <vt:lpstr>Linearity of Expectation</vt:lpstr>
      <vt:lpstr>Linearity of Expectation</vt:lpstr>
      <vt:lpstr>Linearity of Expectation - Proof</vt:lpstr>
      <vt:lpstr>Fishy Business</vt:lpstr>
      <vt:lpstr>Fishy Business</vt:lpstr>
      <vt:lpstr>Fishy Business</vt:lpstr>
      <vt:lpstr>Fishy Business</vt:lpstr>
      <vt:lpstr>Coin Tosses</vt:lpstr>
      <vt:lpstr>Coin Tosses</vt:lpstr>
      <vt:lpstr>Coin Tosses</vt:lpstr>
      <vt:lpstr>Repeated Coin Tosses</vt:lpstr>
      <vt:lpstr>Repeated Coin Tosses</vt:lpstr>
      <vt:lpstr>Repeated Coin Tosses</vt:lpstr>
      <vt:lpstr>Repeated Coin Tosses</vt:lpstr>
      <vt:lpstr>Linearity of Expectation</vt:lpstr>
      <vt:lpstr>Indicator Random Variables</vt:lpstr>
      <vt:lpstr>Repeated Coin Tosses (Again)</vt:lpstr>
      <vt:lpstr>Repeated Coin Tosses (Again)</vt:lpstr>
      <vt:lpstr>Repeated Coin Tosses (Again)</vt:lpstr>
      <vt:lpstr>Computing complicated expectations</vt:lpstr>
      <vt:lpstr>Pairs with the same birthday</vt:lpstr>
      <vt:lpstr>Pairs with the same birthday</vt:lpstr>
      <vt:lpstr>Pairs with the same birthday</vt:lpstr>
      <vt:lpstr>Pairs with the same birthday</vt:lpstr>
      <vt:lpstr>Rotating the table</vt:lpstr>
      <vt:lpstr>Rotating the table</vt:lpstr>
      <vt:lpstr>Rotating the table</vt:lpstr>
      <vt:lpstr>Extra Practice</vt:lpstr>
      <vt:lpstr>Frogger</vt:lpstr>
      <vt:lpstr>Frogger – Brute Force </vt:lpstr>
      <vt:lpstr>Frogger – LOE</vt:lpstr>
      <vt:lpstr>Frogger – LOE</vt:lpstr>
      <vt:lpstr>Linearity of Expectation - Proof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Linearity of Expectation</dc:title>
  <dc:creator>Kushal Jhunjhunwalla</dc:creator>
  <cp:lastModifiedBy>Robbie Weber</cp:lastModifiedBy>
  <cp:revision>25</cp:revision>
  <cp:lastPrinted>2025-10-16T21:27:50Z</cp:lastPrinted>
  <dcterms:created xsi:type="dcterms:W3CDTF">2021-04-20T13:37:39Z</dcterms:created>
  <dcterms:modified xsi:type="dcterms:W3CDTF">2026-01-30T16:59:36Z</dcterms:modified>
</cp:coreProperties>
</file>