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92" r:id="rId4"/>
    <p:sldId id="349" r:id="rId5"/>
    <p:sldId id="350" r:id="rId6"/>
    <p:sldId id="351" r:id="rId7"/>
    <p:sldId id="352" r:id="rId8"/>
    <p:sldId id="353" r:id="rId9"/>
    <p:sldId id="341" r:id="rId10"/>
    <p:sldId id="287" r:id="rId11"/>
    <p:sldId id="344" r:id="rId12"/>
    <p:sldId id="345" r:id="rId13"/>
    <p:sldId id="346" r:id="rId14"/>
    <p:sldId id="313" r:id="rId15"/>
    <p:sldId id="347" r:id="rId16"/>
    <p:sldId id="348" r:id="rId17"/>
    <p:sldId id="325" r:id="rId18"/>
    <p:sldId id="326" r:id="rId19"/>
    <p:sldId id="327" r:id="rId20"/>
    <p:sldId id="288" r:id="rId21"/>
    <p:sldId id="338" r:id="rId22"/>
    <p:sldId id="339" r:id="rId23"/>
    <p:sldId id="340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37" r:id="rId34"/>
    <p:sldId id="314" r:id="rId35"/>
    <p:sldId id="264" r:id="rId36"/>
    <p:sldId id="265" r:id="rId37"/>
    <p:sldId id="283" r:id="rId38"/>
    <p:sldId id="266" r:id="rId39"/>
    <p:sldId id="269" r:id="rId40"/>
    <p:sldId id="267" r:id="rId41"/>
    <p:sldId id="280" r:id="rId42"/>
    <p:sldId id="260" r:id="rId43"/>
    <p:sldId id="261" r:id="rId44"/>
    <p:sldId id="262" r:id="rId45"/>
    <p:sldId id="263" r:id="rId46"/>
    <p:sldId id="282" r:id="rId47"/>
    <p:sldId id="286" r:id="rId48"/>
    <p:sldId id="278" r:id="rId49"/>
    <p:sldId id="268" r:id="rId50"/>
    <p:sldId id="270" r:id="rId51"/>
    <p:sldId id="272" r:id="rId52"/>
    <p:sldId id="273" r:id="rId53"/>
    <p:sldId id="275" r:id="rId54"/>
    <p:sldId id="274" r:id="rId55"/>
    <p:sldId id="276" r:id="rId56"/>
    <p:sldId id="277" r:id="rId57"/>
    <p:sldId id="336" r:id="rId5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5CC0"/>
    <a:srgbClr val="462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5025" autoAdjust="0"/>
  </p:normalViewPr>
  <p:slideViewPr>
    <p:cSldViewPr snapToGrid="0">
      <p:cViewPr varScale="1">
        <p:scale>
          <a:sx n="102" d="100"/>
          <a:sy n="102" d="100"/>
        </p:scale>
        <p:origin x="2568" y="1194"/>
      </p:cViewPr>
      <p:guideLst/>
    </p:cSldViewPr>
  </p:slideViewPr>
  <p:outlineViewPr>
    <p:cViewPr>
      <p:scale>
        <a:sx n="33" d="100"/>
        <a:sy n="33" d="100"/>
      </p:scale>
      <p:origin x="0" y="-316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F48F0F-B38D-4110-ABF0-273BE7C4DB3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1BA97F-5345-4F55-8E29-63E2C3BD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19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FDE8DD-D847-48FD-B4A9-D36B1C64536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613F4D-3129-4AF2-B521-0C9A107EE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4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just examples. EVERY theorem we have that mentions events works this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0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see this most frequently when we have an n-step sequential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72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few thousand people per year renounce US citizenship (usually for tax reasons); number varies substantially over time (news source, but lacking exact data: https://www.forbes.com/sites/kathleenpeddicord/2022/07/28/does-renouncing-us-citizenship-make-sense-for-the-average-american-abroad/?sh=105ab80823ca) , </a:t>
            </a:r>
            <a:br>
              <a:rPr lang="en-US" dirty="0"/>
            </a:br>
            <a:r>
              <a:rPr lang="en-US" dirty="0"/>
              <a:t>but we’d generally expect closer to 1-2 people not 20 that lose citizenship.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13F4D-3129-4AF2-B521-0C9A107EE4B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7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possibility (Robbie’s hot take): it might be that question was misinterpreted as “would you vote if allowed/who would you vote for” by some number of people, along with more traditional response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13F4D-3129-4AF2-B521-0C9A107EE4B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6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ADAF53F-9A16-42F0-9A32-FAC9A525AC3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65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8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62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22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4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14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90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0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2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8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8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1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ADAF53F-9A16-42F0-9A32-FAC9A525AC3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03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5.png"/><Relationship Id="rId12" Type="http://schemas.openxmlformats.org/officeDocument/2006/relationships/image" Target="../media/image5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4.png"/><Relationship Id="rId5" Type="http://schemas.openxmlformats.org/officeDocument/2006/relationships/image" Target="../media/image41.png"/><Relationship Id="rId10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5.png"/><Relationship Id="rId12" Type="http://schemas.openxmlformats.org/officeDocument/2006/relationships/image" Target="../media/image55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4.png"/><Relationship Id="rId5" Type="http://schemas.openxmlformats.org/officeDocument/2006/relationships/image" Target="../media/image41.png"/><Relationship Id="rId10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sagepub.com/doi/pdf/10.1111/j.1539-6053.2008.00033.x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0261379414000973?casa_token=x0yueI_NF5sAAAAA:xlXSf6_K6kO8e9as2QGtFpmZL2YH52OkqIzFFi3Vdf9OyvoP2fKRjtBcIu3fgeqlerQMapA-jCk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eb.stanford.edu/group/bps/cgi-bin/wordpress/wp-content/uploads/2015/04/The-Perils-of-cherry-picking-low-frequency-events-in-survey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hyperlink" Target="https://www.youtube.com/watch?v=lG4VkPoG3k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.berkeley.edu/~aldous/157/Papers/health_stats.pdf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F3E9-9300-4ACB-8F1E-C1D10849F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Practice</a:t>
            </a:r>
            <a:br>
              <a:rPr lang="en-US" dirty="0"/>
            </a:br>
            <a:r>
              <a:rPr lang="en-US" sz="3800" dirty="0"/>
              <a:t>Independence, Conditioning, Bayes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EF2654-C651-4843-B15D-D1321FAFE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8</a:t>
            </a:r>
          </a:p>
        </p:txBody>
      </p:sp>
    </p:spTree>
    <p:extLst>
      <p:ext uri="{BB962C8B-B14F-4D97-AF65-F5344CB8AC3E}">
        <p14:creationId xmlns:p14="http://schemas.microsoft.com/office/powerpoint/2010/main" val="2909259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5176F0-1DE6-4B91-A09A-EB6B261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contrived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three red marbles and one blue marble in your left pocket, and one red marble and two blue marbles in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You will flip a fair coin; if it’s heads, you’ll draw a marble (uniformly) from your left pocket, if it’s tails, you’ll draw a marble (uniformly) from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you draw a blue marble.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coin is tails.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418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ree diagram for sequential process:&#10;Root splits: Heads left (Probability 1/2), Tails right (Probability 1/2).&#10;Left child of root, labeled Heads has two children:&#10;Left child P(R|H)=3/4, leaf says P(R\cap H)=3/8.&#10;Right child P(B|H)=1/2, leaf says P(B\cap H)=1/8. &#10;&#10;Right child of root has two children:&#10;Left child P(R|T)=1/3, leaf says P(R\cap T) =1/6. &#10;Right child P(B|T)=2/3, leaf says P(B\cap T) = 1/3. ">
            <a:extLst>
              <a:ext uri="{FF2B5EF4-FFF2-40B4-BE49-F238E27FC236}">
                <a16:creationId xmlns:a16="http://schemas.microsoft.com/office/drawing/2014/main" id="{4D525A7E-05E2-CF8F-748A-C80D0A3FAE3C}"/>
              </a:ext>
            </a:extLst>
          </p:cNvPr>
          <p:cNvGrpSpPr/>
          <p:nvPr/>
        </p:nvGrpSpPr>
        <p:grpSpPr>
          <a:xfrm>
            <a:off x="109538" y="1487973"/>
            <a:ext cx="4860555" cy="4284122"/>
            <a:chOff x="109538" y="1487973"/>
            <a:chExt cx="4860555" cy="42841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06DD743-582C-4899-B2CE-C130E245A5D5}"/>
                </a:ext>
              </a:extLst>
            </p:cNvPr>
            <p:cNvSpPr/>
            <p:nvPr/>
          </p:nvSpPr>
          <p:spPr>
            <a:xfrm>
              <a:off x="2221928" y="1487973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51E52B9-F381-4A5D-8DDF-E8FD9B4583E5}"/>
                </a:ext>
              </a:extLst>
            </p:cNvPr>
            <p:cNvCxnSpPr>
              <a:stCxn id="6" idx="3"/>
            </p:cNvCxnSpPr>
            <p:nvPr/>
          </p:nvCxnSpPr>
          <p:spPr>
            <a:xfrm flipH="1">
              <a:off x="1609969" y="1788161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E261A9-9E49-4A40-8A6A-97962F67B875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2522116" y="1788161"/>
              <a:ext cx="543046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18B5F8-BE54-4CAD-8EE0-3167C3557936}"/>
                </a:ext>
              </a:extLst>
            </p:cNvPr>
            <p:cNvSpPr/>
            <p:nvPr/>
          </p:nvSpPr>
          <p:spPr>
            <a:xfrm>
              <a:off x="1361285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73F388-0DED-4CC8-86DF-DFDF18609FE7}"/>
                </a:ext>
              </a:extLst>
            </p:cNvPr>
            <p:cNvSpPr/>
            <p:nvPr/>
          </p:nvSpPr>
          <p:spPr>
            <a:xfrm>
              <a:off x="2889316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FC7BF9-B499-4753-8030-0FAA833E2FB9}"/>
                </a:ext>
              </a:extLst>
            </p:cNvPr>
            <p:cNvCxnSpPr/>
            <p:nvPr/>
          </p:nvCxnSpPr>
          <p:spPr>
            <a:xfrm flipH="1">
              <a:off x="772473" y="3583354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7215BA-8361-4C8F-A43C-EBADA17B75B5}"/>
                </a:ext>
              </a:extLst>
            </p:cNvPr>
            <p:cNvCxnSpPr>
              <a:cxnSpLocks/>
              <a:stCxn id="14" idx="5"/>
              <a:endCxn id="33" idx="0"/>
            </p:cNvCxnSpPr>
            <p:nvPr/>
          </p:nvCxnSpPr>
          <p:spPr>
            <a:xfrm>
              <a:off x="1661473" y="3553342"/>
              <a:ext cx="26007" cy="191097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BC20B2-93F9-46A8-B4E8-47852BE64EB0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H="1">
              <a:off x="2573620" y="3553342"/>
              <a:ext cx="367200" cy="1516497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0F81AA-D022-4F8D-9E06-7E5296DEFE09}"/>
                </a:ext>
              </a:extLst>
            </p:cNvPr>
            <p:cNvCxnSpPr>
              <a:cxnSpLocks/>
              <a:stCxn id="15" idx="5"/>
            </p:cNvCxnSpPr>
            <p:nvPr/>
          </p:nvCxnSpPr>
          <p:spPr>
            <a:xfrm>
              <a:off x="3189504" y="3553342"/>
              <a:ext cx="828578" cy="190547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/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/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/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blipFill>
                  <a:blip r:embed="rId5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/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blipFill>
                  <a:blip r:embed="rId6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/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blipFill>
                  <a:blip r:embed="rId7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/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/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=3/8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/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/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/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61762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 (answer)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ree diagram for sequential process:&#10;Root splits: Heads left (Probability 1/2), Tails right (Probability 1/2).&#10;Left child of root, labeled Heads has two children:&#10;Left child P(R|H)=3/4, leaf says P(R\cap H)=3/8.&#10;Right child P(B|H)=1/2, leaf says P(B\cap H)=1/8. &#10;&#10;Right child of root has two children:&#10;Left child P(R|T)=1/3, leaf says P(R\cap T) =1/6. &#10;Right child P(B|T)=2/3, leaf says P(B\cap T) = 1/3. ">
            <a:extLst>
              <a:ext uri="{FF2B5EF4-FFF2-40B4-BE49-F238E27FC236}">
                <a16:creationId xmlns:a16="http://schemas.microsoft.com/office/drawing/2014/main" id="{9ED9128B-AB8E-2351-5F81-3350281A39AC}"/>
              </a:ext>
            </a:extLst>
          </p:cNvPr>
          <p:cNvGrpSpPr/>
          <p:nvPr/>
        </p:nvGrpSpPr>
        <p:grpSpPr>
          <a:xfrm>
            <a:off x="109538" y="1487973"/>
            <a:ext cx="4860555" cy="4284122"/>
            <a:chOff x="109538" y="1487973"/>
            <a:chExt cx="4860555" cy="42841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06DD743-582C-4899-B2CE-C130E245A5D5}"/>
                </a:ext>
              </a:extLst>
            </p:cNvPr>
            <p:cNvSpPr/>
            <p:nvPr/>
          </p:nvSpPr>
          <p:spPr>
            <a:xfrm>
              <a:off x="2221928" y="1487973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51E52B9-F381-4A5D-8DDF-E8FD9B4583E5}"/>
                </a:ext>
              </a:extLst>
            </p:cNvPr>
            <p:cNvCxnSpPr>
              <a:stCxn id="6" idx="3"/>
            </p:cNvCxnSpPr>
            <p:nvPr/>
          </p:nvCxnSpPr>
          <p:spPr>
            <a:xfrm flipH="1">
              <a:off x="1609969" y="1788161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E261A9-9E49-4A40-8A6A-97962F67B875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2522116" y="1788161"/>
              <a:ext cx="543046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18B5F8-BE54-4CAD-8EE0-3167C3557936}"/>
                </a:ext>
              </a:extLst>
            </p:cNvPr>
            <p:cNvSpPr/>
            <p:nvPr/>
          </p:nvSpPr>
          <p:spPr>
            <a:xfrm>
              <a:off x="1361285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73F388-0DED-4CC8-86DF-DFDF18609FE7}"/>
                </a:ext>
              </a:extLst>
            </p:cNvPr>
            <p:cNvSpPr/>
            <p:nvPr/>
          </p:nvSpPr>
          <p:spPr>
            <a:xfrm>
              <a:off x="2889316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FC7BF9-B499-4753-8030-0FAA833E2FB9}"/>
                </a:ext>
              </a:extLst>
            </p:cNvPr>
            <p:cNvCxnSpPr/>
            <p:nvPr/>
          </p:nvCxnSpPr>
          <p:spPr>
            <a:xfrm flipH="1">
              <a:off x="772473" y="3583354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7215BA-8361-4C8F-A43C-EBADA17B75B5}"/>
                </a:ext>
              </a:extLst>
            </p:cNvPr>
            <p:cNvCxnSpPr>
              <a:cxnSpLocks/>
              <a:stCxn id="14" idx="5"/>
              <a:endCxn id="33" idx="0"/>
            </p:cNvCxnSpPr>
            <p:nvPr/>
          </p:nvCxnSpPr>
          <p:spPr>
            <a:xfrm>
              <a:off x="1661473" y="3553342"/>
              <a:ext cx="26007" cy="191097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BC20B2-93F9-46A8-B4E8-47852BE64EB0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H="1">
              <a:off x="2573620" y="3553342"/>
              <a:ext cx="367200" cy="1516497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0F81AA-D022-4F8D-9E06-7E5296DEFE09}"/>
                </a:ext>
              </a:extLst>
            </p:cNvPr>
            <p:cNvCxnSpPr>
              <a:cxnSpLocks/>
              <a:stCxn id="15" idx="5"/>
            </p:cNvCxnSpPr>
            <p:nvPr/>
          </p:nvCxnSpPr>
          <p:spPr>
            <a:xfrm>
              <a:off x="3189504" y="3553342"/>
              <a:ext cx="828578" cy="190547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/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/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/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blipFill>
                  <a:blip r:embed="rId5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/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blipFill>
                  <a:blip r:embed="rId6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/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blipFill>
                  <a:blip r:embed="rId7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/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/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=3/8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/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/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/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66702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664301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 (marbles)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/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right (tails) pocket is far more likely to produce a blue marble if picked than the left (heads) pocket is. Seems like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should be greater than ½.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blipFill>
                <a:blip r:embed="rId3"/>
                <a:stretch>
                  <a:fillRect l="-758" t="-3521" b="-133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8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Flipping the conditioning (marbles, 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Bayes’ Rule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11/24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=8/11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20871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E3BF4-1B65-4699-AA57-F8C44FE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Technical Stuff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D0D54-26A5-453F-B1E2-A4BF1B90E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0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B0203-3BE7-47A6-B449-887B0F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by definition of conditional probability</a:t>
                </a:r>
              </a:p>
              <a:p>
                <a:r>
                  <a:rPr lang="en-US" dirty="0"/>
                  <a:t>Now, imagining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conditioning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should get a numerator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As required.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79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Technical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 condition on an event, what remains is a probability space.</a:t>
                </a:r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playing the role of the sample space,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playing the role of the probability measure.</a:t>
                </a:r>
              </a:p>
              <a:p>
                <a:endParaRPr lang="en-US" dirty="0"/>
              </a:p>
              <a:p>
                <a:r>
                  <a:rPr lang="en-US" dirty="0"/>
                  <a:t>All the axioms are satisfied (it’s a good exercise to check)</a:t>
                </a:r>
              </a:p>
              <a:p>
                <a:r>
                  <a:rPr lang="en-US" dirty="0"/>
                  <a:t>That means any theorem we write down has a version where you condition everything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814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CAA-0CA3-4654-924F-030BD68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Theorem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Complementary law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90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BDBB-3212-44A2-9088-AE6EE131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5DB41-6846-4A6C-82E2-9CA2B5E07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(independence and conditioning)</a:t>
            </a:r>
          </a:p>
          <a:p>
            <a:r>
              <a:rPr lang="en-US" dirty="0"/>
              <a:t>Bayes’ Rule in the real world!</a:t>
            </a:r>
          </a:p>
          <a:p>
            <a:endParaRPr lang="en-US" dirty="0"/>
          </a:p>
          <a:p>
            <a:r>
              <a:rPr lang="en-US" dirty="0"/>
              <a:t>Announcements</a:t>
            </a:r>
          </a:p>
          <a:p>
            <a:r>
              <a:rPr lang="en-US" dirty="0"/>
              <a:t>Please don’t discuss the quiz yet (makeups early next week)</a:t>
            </a:r>
          </a:p>
          <a:p>
            <a:r>
              <a:rPr lang="en-US" dirty="0"/>
              <a:t>HW3 updated (by </a:t>
            </a:r>
            <a:r>
              <a:rPr lang="en-US"/>
              <a:t>noon today):</a:t>
            </a:r>
            <a:endParaRPr lang="en-US" dirty="0"/>
          </a:p>
          <a:p>
            <a:pPr lvl="1"/>
            <a:r>
              <a:rPr lang="en-US" dirty="0"/>
              <a:t>Extra info in Problem 1</a:t>
            </a:r>
          </a:p>
          <a:p>
            <a:pPr lvl="1"/>
            <a:r>
              <a:rPr lang="en-US" dirty="0"/>
              <a:t>We released the coding question (will be due with HW4, but we’d recommend you start now). </a:t>
            </a:r>
          </a:p>
        </p:txBody>
      </p:sp>
    </p:spTree>
    <p:extLst>
      <p:ext uri="{BB962C8B-B14F-4D97-AF65-F5344CB8AC3E}">
        <p14:creationId xmlns:p14="http://schemas.microsoft.com/office/powerpoint/2010/main" val="3462765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Technical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often see students write things like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not a thing. </a:t>
                </a:r>
              </a:p>
              <a:p>
                <a:endParaRPr lang="en-US" dirty="0"/>
              </a:p>
              <a:p>
                <a:r>
                  <a:rPr lang="en-US" dirty="0"/>
                  <a:t>You probably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isn’t an event – it’s describing an event </a:t>
                </a:r>
                <a:r>
                  <a:rPr lang="en-US" b="1" dirty="0"/>
                  <a:t>and </a:t>
                </a:r>
                <a:r>
                  <a:rPr lang="en-US" dirty="0"/>
                  <a:t>telling you to restrict the sample space. So you can’t ask for the probability of that conditioned on something else.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987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BD9BE-D0DF-41D8-A015-E1A0424F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08CEE-BBBE-4D76-90CC-C1442A19C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33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7E99-433D-4C6D-86F1-901E7177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(definition)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defined conditional probability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box for chain rule">
            <a:extLst>
              <a:ext uri="{FF2B5EF4-FFF2-40B4-BE49-F238E27FC236}">
                <a16:creationId xmlns:a16="http://schemas.microsoft.com/office/drawing/2014/main" id="{6799F894-B7C0-4E66-88DA-345247390AAE}"/>
              </a:ext>
            </a:extLst>
          </p:cNvPr>
          <p:cNvGrpSpPr/>
          <p:nvPr/>
        </p:nvGrpSpPr>
        <p:grpSpPr>
          <a:xfrm>
            <a:off x="646622" y="3176704"/>
            <a:ext cx="11187258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B28100-1E85-4B3D-BF50-E1AE95911AA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Chain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464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C1ABC-0770-4B3A-AAC4-F90096FED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Shuffle a standard deck of 52 cards (so every ordering is equally likely).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“The top card is a K</a:t>
                </a:r>
                <a:r>
                  <a:rPr lang="en-US" dirty="0">
                    <a:solidFill>
                      <a:srgbClr val="FF0000"/>
                    </a:solidFill>
                  </a:rPr>
                  <a:t>♦”</a:t>
                </a:r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“the second card is a J ♠️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the event “the third card is a 5 ♠️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Use the chain rule!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C1ABC-0770-4B3A-AAC4-F90096FED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477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AB6F1-334F-444A-89FD-04E630BF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1288-B638-44D7-8AF1-A2727B829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0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663F-FE93-41EE-889F-9BD5FA14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0322-CA52-4061-9C80-9D650B79C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the definition of independence of </a:t>
            </a:r>
            <a:r>
              <a:rPr lang="en-US" b="1" dirty="0"/>
              <a:t>events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 descr="Independence definition box">
            <a:extLst>
              <a:ext uri="{FF2B5EF4-FFF2-40B4-BE49-F238E27FC236}">
                <a16:creationId xmlns:a16="http://schemas.microsoft.com/office/drawing/2014/main" id="{99C75D64-7926-4467-BD96-BE023E13063F}"/>
              </a:ext>
            </a:extLst>
          </p:cNvPr>
          <p:cNvGrpSpPr/>
          <p:nvPr/>
        </p:nvGrpSpPr>
        <p:grpSpPr>
          <a:xfrm>
            <a:off x="597010" y="2243394"/>
            <a:ext cx="7332885" cy="2068187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00C4FBE-DF5D-43AB-9189-263FAB49096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00C4FBE-DF5D-43AB-9189-263FAB4909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4FA9FD-6F6B-4E41-A63D-3336B46E368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681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7CB0-CC9E-40C2-B1EB-4F88A417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for 3 or more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73D6A-72ED-4569-A883-89A00891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three or more events, we need two kinds of independence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 descr="Definition box: mutual independence">
            <a:extLst>
              <a:ext uri="{FF2B5EF4-FFF2-40B4-BE49-F238E27FC236}">
                <a16:creationId xmlns:a16="http://schemas.microsoft.com/office/drawing/2014/main" id="{8C00E362-08A2-4AA4-869B-26EB66241E06}"/>
              </a:ext>
            </a:extLst>
          </p:cNvPr>
          <p:cNvGrpSpPr/>
          <p:nvPr/>
        </p:nvGrpSpPr>
        <p:grpSpPr>
          <a:xfrm>
            <a:off x="653978" y="4105967"/>
            <a:ext cx="11053812" cy="2217439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∩…∩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⋯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subset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37C580-7334-4172-AB90-909CF8E92ED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</a:t>
              </a:r>
            </a:p>
          </p:txBody>
        </p:sp>
      </p:grpSp>
      <p:grpSp>
        <p:nvGrpSpPr>
          <p:cNvPr id="8" name="Group 7" descr="Definition box: pairwise independence">
            <a:extLst>
              <a:ext uri="{FF2B5EF4-FFF2-40B4-BE49-F238E27FC236}">
                <a16:creationId xmlns:a16="http://schemas.microsoft.com/office/drawing/2014/main" id="{44FF675E-6F18-4CC6-860E-3EFC5DA353AC}"/>
              </a:ext>
            </a:extLst>
          </p:cNvPr>
          <p:cNvGrpSpPr/>
          <p:nvPr/>
        </p:nvGrpSpPr>
        <p:grpSpPr>
          <a:xfrm>
            <a:off x="671206" y="2049390"/>
            <a:ext cx="11053812" cy="1837219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pairwise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𝒊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𝒋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CF4C24-FBE7-4301-B625-6002CEE817C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Pairwise 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04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892F-8DAE-4A3A-BE79-208AF43A8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Pairwise Independence vs.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41E2F-0081-438C-A82E-22B5D086D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two fair dice (one red one blue) independently</a:t>
                </a:r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“red die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“blue die is 5”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How should we describe these events?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41E2F-0081-438C-A82E-22B5D086D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6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588D-18F2-4274-935A-BD84D580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Pairwise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77E32-D8D3-4890-8E6E-40E6CAE5B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pairwise independent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 (These are also independent by the problem statement)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?=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?=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77E32-D8D3-4890-8E6E-40E6CAE5B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EC4ECED-2B1C-48CA-AE06-DA1E337C5F9E}"/>
              </a:ext>
            </a:extLst>
          </p:cNvPr>
          <p:cNvSpPr/>
          <p:nvPr/>
        </p:nvSpPr>
        <p:spPr>
          <a:xfrm>
            <a:off x="6096000" y="4978399"/>
            <a:ext cx="4820356" cy="133096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Since all three pairs are independent, we say the random variables are pairwise independent.</a:t>
            </a:r>
          </a:p>
        </p:txBody>
      </p:sp>
    </p:spTree>
    <p:extLst>
      <p:ext uri="{BB962C8B-B14F-4D97-AF65-F5344CB8AC3E}">
        <p14:creationId xmlns:p14="http://schemas.microsoft.com/office/powerpoint/2010/main" val="2157876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7ED6-42D2-4879-8720-D7284016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are not mutually independent.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dirty="0"/>
                  <a:t>if the red die is 3, and blue die is 5 then the sum is 8 (so it can’t be 7)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40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AA40C-C851-4525-A66D-B5E5083D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069D6-E81C-4C71-A3AC-034F9AC9E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46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not enough to check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either.</a:t>
                </a:r>
              </a:p>
              <a:p>
                <a:r>
                  <a:rPr lang="en-US" dirty="0"/>
                  <a:t>Roll a fair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-sided die.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{2,3,5,7}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4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It’s not enough to check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either.</a:t>
                </a:r>
              </a:p>
              <a:p>
                <a:r>
                  <a:rPr lang="en-US" dirty="0"/>
                  <a:t>Roll a fair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-sided die.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{2,3,5,7}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aren’t independent. Because there’s a subset that’s not independent,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not mutually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500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7FA0-FDEA-4B38-8769-08D28937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 (process)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FC73-15C7-4973-92C2-C17C0EA91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check mutual independence of events:</a:t>
            </a:r>
          </a:p>
          <a:p>
            <a:r>
              <a:rPr lang="en-US" dirty="0"/>
              <a:t>Check </a:t>
            </a:r>
            <a:r>
              <a:rPr lang="en-US" b="1" dirty="0"/>
              <a:t>every </a:t>
            </a:r>
            <a:r>
              <a:rPr lang="en-US" dirty="0"/>
              <a:t>subset.</a:t>
            </a:r>
          </a:p>
          <a:p>
            <a:endParaRPr lang="en-US" dirty="0"/>
          </a:p>
          <a:p>
            <a:r>
              <a:rPr lang="en-US" dirty="0"/>
              <a:t>To check pairwise independence of events:</a:t>
            </a:r>
          </a:p>
          <a:p>
            <a:r>
              <a:rPr lang="en-US" dirty="0"/>
              <a:t>Check </a:t>
            </a:r>
            <a:r>
              <a:rPr lang="en-US" b="1" dirty="0"/>
              <a:t>every </a:t>
            </a:r>
            <a:r>
              <a:rPr lang="en-US" dirty="0"/>
              <a:t>subset of size two.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2044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A9DF-BD7C-A1C6-910A-C300243E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Two Versions?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A60400-DE3B-0E1F-9587-9ACF795FAF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Pairwise independence is often all you need and is easier to design an experiment/code to achieve it.</a:t>
                </a:r>
              </a:p>
              <a:p>
                <a:pPr lvl="1"/>
                <a:r>
                  <a:rPr lang="en-US" dirty="0"/>
                  <a:t>“Pairwise independent hash functions” are a theoretical example.</a:t>
                </a:r>
              </a:p>
              <a:p>
                <a:endParaRPr lang="en-US" dirty="0"/>
              </a:p>
              <a:p>
                <a:r>
                  <a:rPr lang="en-US" dirty="0"/>
                  <a:t>Mutual Independence would let us vastly simplify the chain rule computation.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∩…∩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∩⋯∩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dirty="0"/>
                  <a:t>Simplifies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A60400-DE3B-0E1F-9587-9ACF795FAF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905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F9AF85-51F8-4AAD-9BCB-2281C66CB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in the real world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59088-9A58-4D6F-8CEC-44DFF2453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44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7CD3-1F2D-4577-A815-D3F1B68B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1: Medical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E1961-6F71-4D36-8613-682D6561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95" y="1372092"/>
            <a:ext cx="11405746" cy="411381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Helping Doctors and Patients Make Sense of Health Statistics</a:t>
            </a:r>
            <a:endParaRPr lang="en-US" dirty="0"/>
          </a:p>
          <a:p>
            <a:r>
              <a:rPr lang="en-US" dirty="0"/>
              <a:t>A researcher posed the following scenario to a group of 160 doctors:</a:t>
            </a:r>
          </a:p>
          <a:p>
            <a:r>
              <a:rPr lang="en-US" dirty="0"/>
              <a:t>Assume you conduct a disease screening using a standard test in a certain region. You know the following information about the people in this region:  </a:t>
            </a:r>
          </a:p>
          <a:p>
            <a:r>
              <a:rPr lang="en-US" dirty="0"/>
              <a:t>The probability that a person has the disease is 1% (prevalence) </a:t>
            </a:r>
          </a:p>
          <a:p>
            <a:r>
              <a:rPr lang="en-US" dirty="0"/>
              <a:t>If a person has the disease, the probability that she tests positive is 90% (sensitivity) </a:t>
            </a:r>
          </a:p>
          <a:p>
            <a:r>
              <a:rPr lang="en-US" dirty="0"/>
              <a:t>If a person does not have the disease, the probability that she nevertheless tests positive is 9% (false-positive rate) </a:t>
            </a:r>
          </a:p>
          <a:p>
            <a:r>
              <a:rPr lang="en-US" dirty="0"/>
              <a:t>A person tests positive. She wants to know from you whether that means that she has the disease for sure, or what the chances are. What is the best answer?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E88B8-4384-4F4B-AE6E-D910FDE7648C}"/>
              </a:ext>
            </a:extLst>
          </p:cNvPr>
          <p:cNvSpPr/>
          <p:nvPr/>
        </p:nvSpPr>
        <p:spPr>
          <a:xfrm>
            <a:off x="755164" y="5523524"/>
            <a:ext cx="53408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A. The probability that she has the disease is about 81%.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B. Out of 10 people with a positive test, about 9 have the disease.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413A8A-8D4E-460C-92B0-D28B061995A3}"/>
              </a:ext>
            </a:extLst>
          </p:cNvPr>
          <p:cNvSpPr/>
          <p:nvPr/>
        </p:nvSpPr>
        <p:spPr>
          <a:xfrm>
            <a:off x="6106517" y="5580057"/>
            <a:ext cx="5765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C. Out of 10 people with a positive test, about 1 have the disease.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D. The probability that she has the disease is about 1%</a:t>
            </a:r>
          </a:p>
        </p:txBody>
      </p:sp>
    </p:spTree>
    <p:extLst>
      <p:ext uri="{BB962C8B-B14F-4D97-AF65-F5344CB8AC3E}">
        <p14:creationId xmlns:p14="http://schemas.microsoft.com/office/powerpoint/2010/main" val="2972821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0BAB-59CE-4A16-B1D0-CA647560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the calculation!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DAB6A-F2AE-46D8-9B4E-37F51463E4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“the patient has the disease”,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test was positive.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.9⋅.01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.99⋅.09+ .01⋅.9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≈0.092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Calculation tip: for Bayes’ Rule, you should see one of the terms on the bottom exactly match your numerator (if you’re using the LTP to calculate the probability on the bottom)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DAB6A-F2AE-46D8-9B4E-37F51463E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49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 for vocabulary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Physicians have words for just about everything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has the disease;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test is positive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“prevalence”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“sensitivity”</a:t>
                </a:r>
              </a:p>
              <a:p>
                <a:pPr lvl="1"/>
                <a:r>
                  <a:rPr lang="en-US" dirty="0"/>
                  <a:t>A ‘sensitive’ test is one which picks up on the disease when it’s there </a:t>
                </a:r>
                <a:br>
                  <a:rPr lang="en-US" dirty="0"/>
                </a:br>
                <a:r>
                  <a:rPr lang="en-US" dirty="0"/>
                  <a:t>(high sensitivity -&gt; few false negatives)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bar>
                      </m:e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bar>
                      </m:e>
                    </m:d>
                  </m:oMath>
                </a14:m>
                <a:r>
                  <a:rPr lang="en-US" dirty="0"/>
                  <a:t> is “specificity”</a:t>
                </a:r>
              </a:p>
              <a:p>
                <a:pPr lvl="1"/>
                <a:r>
                  <a:rPr lang="en-US" dirty="0"/>
                  <a:t>A ‘specific’ test is one that is positive specifically because of the disease, and for </a:t>
                </a:r>
                <a:r>
                  <a:rPr lang="en-US"/>
                  <a:t>no other reason </a:t>
                </a:r>
                <a:r>
                  <a:rPr lang="en-US" dirty="0"/>
                  <a:t>(high specificity -&gt; few false positives)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505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243F-0623-4324-AC1F-7DD493BF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 doctors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C51B0-2E75-4EBF-AA2D-3CA2E4E21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(about 1 in 10) was the correct answer.</a:t>
            </a:r>
          </a:p>
          <a:p>
            <a:endParaRPr lang="en-US" dirty="0"/>
          </a:p>
          <a:p>
            <a:r>
              <a:rPr lang="en-US" dirty="0"/>
              <a:t>Of the doctors surveyed, less than ¼ got it right (so worse than random guessing).</a:t>
            </a:r>
          </a:p>
          <a:p>
            <a:endParaRPr lang="en-US" dirty="0"/>
          </a:p>
          <a:p>
            <a:r>
              <a:rPr lang="en-US" dirty="0"/>
              <a:t>After the researcher taught them his calculation trick, more than 80% got it right.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9979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CCBE-644F-416D-81F7-306945BF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Weird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AB8A8-8686-4E77-8298-CBD0703A9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492" y="1463857"/>
            <a:ext cx="5518006" cy="4845504"/>
          </a:xfrm>
        </p:spPr>
        <p:txBody>
          <a:bodyPr/>
          <a:lstStyle/>
          <a:p>
            <a:r>
              <a:rPr lang="en-US" dirty="0"/>
              <a:t>Calculation Trick: imagine you have a large population (not one person) and ask how many there are of false/true positives/negatives.</a:t>
            </a:r>
          </a:p>
        </p:txBody>
      </p:sp>
      <p:pic>
        <p:nvPicPr>
          <p:cNvPr id="4" name="Picture 3" descr="On the left, a frowning face has a sequential process for 1 woman with conditional probabilities, and does a Bayes computation with probabilities (between 0 and 1).&#10;On the right, a smiling face has a sequential process for 1,000 women with &quot;natural frequencies.&quot; The corresponding Bayes computation has integers between 0 and 100. ">
            <a:extLst>
              <a:ext uri="{FF2B5EF4-FFF2-40B4-BE49-F238E27FC236}">
                <a16:creationId xmlns:a16="http://schemas.microsoft.com/office/drawing/2014/main" id="{D88AD03E-4844-42E2-8A6F-3E96E1711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00" y="1055486"/>
            <a:ext cx="5706690" cy="56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75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E345-BDF5-4625-9A64-32F0139F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(definition)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conditionally independent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if you condition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they are independent.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826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B340-EE6D-47B7-BFAE-54088C5B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real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F7157-39EB-4FB8-A098-D376F169D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you’re older and have to do more routine medical tests, don’t get concerned (yet) when they ask to run another test.*</a:t>
            </a:r>
          </a:p>
          <a:p>
            <a:r>
              <a:rPr lang="en-US" dirty="0"/>
              <a:t>It’s usually fine.* </a:t>
            </a:r>
          </a:p>
          <a:p>
            <a:endParaRPr lang="en-US" dirty="0"/>
          </a:p>
          <a:p>
            <a:r>
              <a:rPr lang="en-US" dirty="0"/>
              <a:t>*This is not medical advice, Robbie is not a physician. </a:t>
            </a:r>
          </a:p>
        </p:txBody>
      </p:sp>
    </p:spTree>
    <p:extLst>
      <p:ext uri="{BB962C8B-B14F-4D97-AF65-F5344CB8AC3E}">
        <p14:creationId xmlns:p14="http://schemas.microsoft.com/office/powerpoint/2010/main" val="24467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9326AE-B3B8-4C35-A380-9284EB6A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Careful Surveys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6E5F0-22D7-4581-9DFF-DC61690C5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Real-World Bayes example</a:t>
            </a:r>
          </a:p>
        </p:txBody>
      </p:sp>
    </p:spTree>
    <p:extLst>
      <p:ext uri="{BB962C8B-B14F-4D97-AF65-F5344CB8AC3E}">
        <p14:creationId xmlns:p14="http://schemas.microsoft.com/office/powerpoint/2010/main" val="1924421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45AFE-9F48-484C-919C-A5BCF431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2: An Imbalanced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831E7-0F6F-4A12-ABE9-9B6EF6B37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2014, a paper was published</a:t>
            </a:r>
          </a:p>
          <a:p>
            <a:r>
              <a:rPr lang="en-US" dirty="0"/>
              <a:t>“</a:t>
            </a:r>
            <a:r>
              <a:rPr lang="en-US" dirty="0">
                <a:hlinkClick r:id="rId2"/>
              </a:rPr>
              <a:t>Do non-citizens vote in U.S. elections</a:t>
            </a:r>
            <a:r>
              <a:rPr lang="en-US" dirty="0"/>
              <a:t>?”</a:t>
            </a:r>
          </a:p>
          <a:p>
            <a:endParaRPr lang="en-US" dirty="0"/>
          </a:p>
          <a:p>
            <a:r>
              <a:rPr lang="en-US" dirty="0"/>
              <a:t>This is a real paper (peer-reviewed). It claims that </a:t>
            </a:r>
          </a:p>
          <a:p>
            <a:r>
              <a:rPr lang="en-US" dirty="0"/>
              <a:t>1. In a survey, about 4% (of a few hundred) of non-U.S.-citizens surveyed said they voted in the 2008 federal election (which isn’t allowed).</a:t>
            </a:r>
          </a:p>
          <a:p>
            <a:r>
              <a:rPr lang="en-US" dirty="0"/>
              <a:t>2. Those non-citizen voters voted heavily (estimate 80+%) for democrats.</a:t>
            </a:r>
          </a:p>
          <a:p>
            <a:r>
              <a:rPr lang="en-US" dirty="0"/>
              <a:t>3. “It is likely though by no means certain that John McCain would have won North Carolina were it not for the votes for Obama cast by non-citizens”</a:t>
            </a:r>
          </a:p>
        </p:txBody>
      </p:sp>
    </p:spTree>
    <p:extLst>
      <p:ext uri="{BB962C8B-B14F-4D97-AF65-F5344CB8AC3E}">
        <p14:creationId xmlns:p14="http://schemas.microsoft.com/office/powerpoint/2010/main" val="20023765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6429-3963-4A0A-B609-6A929A5E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2: What is this survey?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8D46-3865-4DD9-B08A-D12B86CCA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“Cooperative Congressional Election Study” was run in 2008 and 2010. </a:t>
            </a:r>
          </a:p>
          <a:p>
            <a:r>
              <a:rPr lang="en-US" dirty="0"/>
              <a:t>It interviews about 20,000 people about how/whether they voted in federal elections. </a:t>
            </a:r>
          </a:p>
          <a:p>
            <a:endParaRPr lang="en-US" dirty="0"/>
          </a:p>
          <a:p>
            <a:r>
              <a:rPr lang="en-US" dirty="0"/>
              <a:t>Two strange observations:</a:t>
            </a:r>
          </a:p>
          <a:p>
            <a:r>
              <a:rPr lang="en-US" dirty="0"/>
              <a:t>1. The noncitizens are a very small portion of those surveyed. Feels a little strange.</a:t>
            </a:r>
          </a:p>
          <a:p>
            <a:r>
              <a:rPr lang="en-US" dirty="0"/>
              <a:t>2. Those people…maybe accidentally admitted to a crime?</a:t>
            </a:r>
          </a:p>
        </p:txBody>
      </p:sp>
    </p:spTree>
    <p:extLst>
      <p:ext uri="{BB962C8B-B14F-4D97-AF65-F5344CB8AC3E}">
        <p14:creationId xmlns:p14="http://schemas.microsoft.com/office/powerpoint/2010/main" val="41168351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ABF26-A0E6-4685-BD2D-5773A216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2: Another Red Flag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79251-09A0-46BB-A69B-B633D1E91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response paper (by different authors)</a:t>
            </a:r>
          </a:p>
          <a:p>
            <a:r>
              <a:rPr lang="en-US" dirty="0">
                <a:hlinkClick r:id="rId3"/>
              </a:rPr>
              <a:t>“The perils of cherry picking low frequency events in large sample surveys”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Table 1 extracted from the linked paper. &#10;&#10;Response to citizenship question across two-waves of CCES panel. &#10;Citizen in 2010 and 2012: 18,737 respondents (99.25%)&#10;Citizen in 2010, non-citizen in 2012: 20 respondents (0.11%)&#10;Non-citizen in 2010, citizen in 2012: 36 respondents (0.19%)&#10;Non-citizen in 2010 and 2012: 85 respondents (0.45%)">
            <a:extLst>
              <a:ext uri="{FF2B5EF4-FFF2-40B4-BE49-F238E27FC236}">
                <a16:creationId xmlns:a16="http://schemas.microsoft.com/office/drawing/2014/main" id="{473CDE09-5B78-46A5-AD02-D535AF886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02" y="3139902"/>
            <a:ext cx="9839569" cy="33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764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C111-AC85-420F-B67E-641FF086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394E5D-DC58-40DF-A218-EB48ECECA2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en-US" dirty="0"/>
                  <a:t>of people check the wrong check-box on any individual question (independently)</a:t>
                </a:r>
              </a:p>
              <a:p>
                <a:endParaRPr lang="en-US" dirty="0"/>
              </a:p>
              <a:p>
                <a:r>
                  <a:rPr lang="en-US" dirty="0"/>
                  <a:t>Suppose you really interviewed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 dirty="0"/>
                  <a:t> people, of whom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are really non-citizens (none of whom voted), and the rest are citizens, of whom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en-US" dirty="0"/>
                  <a:t>voted. What is the probability someone appears to have voted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𝑁𝐶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999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)+.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19700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394E5D-DC58-40DF-A218-EB48ECECA2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815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CB74D-3AA2-4995-9957-54F60037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ADE12-70F0-472A-8FAF-ED63B559F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authors of the original paper did know about response error…</a:t>
            </a:r>
          </a:p>
          <a:p>
            <a:r>
              <a:rPr lang="en-US" dirty="0"/>
              <a:t>…and they have an appendix that argues the population of “non-citizen” voters isn’t distributed exactly like you’d expect.</a:t>
            </a:r>
          </a:p>
          <a:p>
            <a:r>
              <a:rPr lang="en-US" dirty="0"/>
              <a:t>But with it being such a small number of people, this isn’t surprising.</a:t>
            </a:r>
          </a:p>
          <a:p>
            <a:r>
              <a:rPr lang="en-US" dirty="0"/>
              <a:t>And even they admit response bias played more of a role than they initially thought.</a:t>
            </a:r>
          </a:p>
          <a:p>
            <a:endParaRPr lang="en-US" dirty="0"/>
          </a:p>
          <a:p>
            <a:r>
              <a:rPr lang="en-US" dirty="0"/>
              <a:t>Though they still think they found some evidence of non-citizens voting (but not enough to flip North Carolina anymore). </a:t>
            </a:r>
          </a:p>
        </p:txBody>
      </p:sp>
    </p:spTree>
    <p:extLst>
      <p:ext uri="{BB962C8B-B14F-4D97-AF65-F5344CB8AC3E}">
        <p14:creationId xmlns:p14="http://schemas.microsoft.com/office/powerpoint/2010/main" val="4288063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talking about rare events (rare diseases, rare prize-winning-golden-tickets), think carefully about whether a test is really as informative as you think.</a:t>
            </a:r>
          </a:p>
          <a:p>
            <a:pPr lvl="1"/>
            <a:r>
              <a:rPr lang="en-US" dirty="0"/>
              <a:t>Do the explicit calculation</a:t>
            </a:r>
          </a:p>
          <a:p>
            <a:r>
              <a:rPr lang="en-US" dirty="0"/>
              <a:t>Intuition is easier if thinking about a large population of repeated tests, not just one.</a:t>
            </a:r>
          </a:p>
          <a:p>
            <a:endParaRPr lang="en-US" dirty="0"/>
          </a:p>
          <a:p>
            <a:r>
              <a:rPr lang="en-US" dirty="0"/>
              <a:t>Be careful of small subparts of large datasets</a:t>
            </a:r>
          </a:p>
          <a:p>
            <a:r>
              <a:rPr lang="en-US" dirty="0"/>
              <a:t>People from a large majority group (accidentally) clicking the wrong demographic information can “drown out” signal of a very small group.</a:t>
            </a:r>
          </a:p>
        </p:txBody>
      </p:sp>
    </p:spTree>
    <p:extLst>
      <p:ext uri="{BB962C8B-B14F-4D97-AF65-F5344CB8AC3E}">
        <p14:creationId xmlns:p14="http://schemas.microsoft.com/office/powerpoint/2010/main" val="9925923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D7C9F5-B550-41F3-A46F-41B09CA3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Bayes Factor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76B16E-F26A-4F45-A531-816A95286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way to </a:t>
            </a:r>
            <a:r>
              <a:rPr lang="en-US" b="1" dirty="0"/>
              <a:t>estimate Bayes</a:t>
            </a:r>
            <a:r>
              <a:rPr lang="en-US" dirty="0"/>
              <a:t> calculations quickly</a:t>
            </a:r>
          </a:p>
        </p:txBody>
      </p:sp>
    </p:spTree>
    <p:extLst>
      <p:ext uri="{BB962C8B-B14F-4D97-AF65-F5344CB8AC3E}">
        <p14:creationId xmlns:p14="http://schemas.microsoft.com/office/powerpoint/2010/main" val="28525486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6F23-FAF8-4A7D-83B3-EF1E8FC0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420AD7-A04D-4FA6-B2C0-49838078B8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Intuition Trick: </a:t>
                </a:r>
                <a:r>
                  <a:rPr lang="en-US" dirty="0">
                    <a:hlinkClick r:id="rId2"/>
                  </a:rPr>
                  <a:t>from 3Blue1Brown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When you test positive, you (</a:t>
                </a:r>
                <a:r>
                  <a:rPr lang="en-US" b="1" dirty="0"/>
                  <a:t>approximately</a:t>
                </a:r>
                <a:r>
                  <a:rPr lang="en-US" dirty="0"/>
                  <a:t>) multiply the prior by the “Bayes Factor” (aka likelihood ratio)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sensitivity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false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positive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rate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𝐹𝑁𝑅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𝐹𝑃𝑅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420AD7-A04D-4FA6-B2C0-49838078B8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53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2E99-5AED-4CCA-AB7D-D87C71A4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two coins.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comes up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You will roll a (fair) die, if the result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twice (independently); if the result is even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twice (independently)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the event “the first flip is heads”,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the event “the second flip is heads”,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be the event “the die was odd”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independent? Are they independent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9130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73D5-E3C5-43CC-9EB9-3368626B0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Factor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638EC6-9AA6-4CD5-9049-463BCEDB38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Does it work?</a:t>
                </a:r>
              </a:p>
              <a:p>
                <a:endParaRPr lang="en-US" dirty="0"/>
              </a:p>
              <a:p>
                <a:r>
                  <a:rPr lang="en-US" dirty="0"/>
                  <a:t>Let’s try it…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Sensitivity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𝐹𝑃𝑅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638EC6-9AA6-4CD5-9049-463BCEDB3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5193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64C-61DD-4776-8883-57E4C20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C92-BA27-46CD-A2BC-41E00CFE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Willy Wonka has placed golden tickets on 0.1% of his Wonka Bars.</a:t>
            </a:r>
          </a:p>
          <a:p>
            <a:r>
              <a:rPr lang="en-US" dirty="0"/>
              <a:t>You want to get a golden ticket. You could buy a 1000-or-so of the bars until you find one, but that’s expensive…you’ve got a better idea!</a:t>
            </a:r>
          </a:p>
          <a:p>
            <a:r>
              <a:rPr lang="en-US" dirty="0"/>
              <a:t>You have a test – a very precise scale you’ve bought. 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If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38071040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9C12-FA5A-4621-998A-47CAD651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 (Bayes Factor)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342054-5376-41DB-B410-26986EAD0D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Factor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99.9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Prior: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.1%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Product: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9.99</m:t>
                    </m:r>
                  </m:oMath>
                </a14:m>
                <a:r>
                  <a:rPr lang="en-US" dirty="0"/>
                  <a:t>, so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10%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About what Bayes Rule gets!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342054-5376-41DB-B410-26986EAD0D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9614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7CD3-1F2D-4577-A815-D3F1B68B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1: Medical Tests (Bayes Factor)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E1961-6F71-4D36-8613-682D6561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95" y="1372092"/>
            <a:ext cx="11405746" cy="411381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Helping Doctors and Patients Make Sense of Health Statistics</a:t>
            </a:r>
            <a:endParaRPr lang="en-US" dirty="0"/>
          </a:p>
          <a:p>
            <a:r>
              <a:rPr lang="en-US" dirty="0"/>
              <a:t>A researcher posed the following scenario to a group of 160 doctors:</a:t>
            </a:r>
          </a:p>
          <a:p>
            <a:r>
              <a:rPr lang="en-US" dirty="0"/>
              <a:t>Assume you conduct a disease screening using a standard test in a certain region. You know the following information about the people in this region:  </a:t>
            </a:r>
          </a:p>
          <a:p>
            <a:r>
              <a:rPr lang="en-US" dirty="0"/>
              <a:t>The probability that a person has the disease is 1% (prevalence) </a:t>
            </a:r>
          </a:p>
          <a:p>
            <a:r>
              <a:rPr lang="en-US" dirty="0"/>
              <a:t>If a person has the disease, the probability that she tests positive is 90% (sensitivity) </a:t>
            </a:r>
          </a:p>
          <a:p>
            <a:r>
              <a:rPr lang="en-US" dirty="0"/>
              <a:t>If a person does not have the disease, the probability that she nevertheless tests positive is 9% (false-positive rate) </a:t>
            </a:r>
          </a:p>
          <a:p>
            <a:r>
              <a:rPr lang="en-US" dirty="0"/>
              <a:t>A person tests positive. She wants to know from you whether that means that she has the disease for sure, or what the chances are. What is the best answer?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E88B8-4384-4F4B-AE6E-D910FDE7648C}"/>
              </a:ext>
            </a:extLst>
          </p:cNvPr>
          <p:cNvSpPr/>
          <p:nvPr/>
        </p:nvSpPr>
        <p:spPr>
          <a:xfrm>
            <a:off x="755164" y="5523524"/>
            <a:ext cx="53408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A. The probability that she has the disease is about 81%.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B. Out of 10 people with a positive test, about 9 have the disease.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413A8A-8D4E-460C-92B0-D28B061995A3}"/>
              </a:ext>
            </a:extLst>
          </p:cNvPr>
          <p:cNvSpPr/>
          <p:nvPr/>
        </p:nvSpPr>
        <p:spPr>
          <a:xfrm>
            <a:off x="6106517" y="5580057"/>
            <a:ext cx="5765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C. Out of 10 people with a positive test, about 1 have the disease.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D. The probability that she has the disease is about 1%</a:t>
            </a:r>
          </a:p>
        </p:txBody>
      </p:sp>
    </p:spTree>
    <p:extLst>
      <p:ext uri="{BB962C8B-B14F-4D97-AF65-F5344CB8AC3E}">
        <p14:creationId xmlns:p14="http://schemas.microsoft.com/office/powerpoint/2010/main" val="31290528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D369-17CB-43F4-AEE0-5E8A9102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Factor (Doctors)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964AAF-D54F-4341-BC89-E21527D34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with the doctors?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1%⋅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90%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9%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=10%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Again about right!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964AAF-D54F-4341-BC89-E21527D34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022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7F43-4E02-42C4-92B1-1C6ED5305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8924-FD67-421B-A040-AA9DB2419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Multiplying by the Bayes Factor is an </a:t>
            </a:r>
            <a:r>
              <a:rPr lang="en-US" b="1" dirty="0"/>
              <a:t>approximation</a:t>
            </a:r>
            <a:endParaRPr lang="en-US" dirty="0"/>
          </a:p>
          <a:p>
            <a:r>
              <a:rPr lang="en-US" dirty="0"/>
              <a:t>It gives you the exact numerator for Bayes, but the denominator is </a:t>
            </a:r>
            <a:br>
              <a:rPr lang="en-US" dirty="0"/>
            </a:br>
            <a:r>
              <a:rPr lang="en-US" dirty="0"/>
              <a:t>“the number of false positives if the prevalence (/prior) were 0”</a:t>
            </a:r>
          </a:p>
          <a:p>
            <a:endParaRPr lang="en-US" dirty="0"/>
          </a:p>
          <a:p>
            <a:r>
              <a:rPr lang="en-US" dirty="0"/>
              <a:t>When the prior is close to 0, this is a fine approximation!</a:t>
            </a:r>
          </a:p>
          <a:p>
            <a:r>
              <a:rPr lang="en-US" dirty="0"/>
              <a:t>But plug in a prior of 15% on the last slide, and we get 150% chance.</a:t>
            </a:r>
          </a:p>
        </p:txBody>
      </p:sp>
    </p:spTree>
    <p:extLst>
      <p:ext uri="{BB962C8B-B14F-4D97-AF65-F5344CB8AC3E}">
        <p14:creationId xmlns:p14="http://schemas.microsoft.com/office/powerpoint/2010/main" val="33681429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4CC9-E43D-439E-8DF8-9A752FBD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negative tests?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66EEF5-EF78-4588-A901-DFC563518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negative tests, the Bayes Factor is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𝐹𝑁𝑅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specificity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Specificity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(1−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false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negative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rate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66EEF5-EF78-4588-A901-DFC563518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120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A459B83-8A7B-98CF-C097-B452732CB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5FB0-E476-CB9A-00EB-B8E8FCA4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for 3 or more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100EC-755B-4AAB-8F13-C6460B24D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three or more events, we need two kinds of independence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 descr="Definition box: mutual independence">
            <a:extLst>
              <a:ext uri="{FF2B5EF4-FFF2-40B4-BE49-F238E27FC236}">
                <a16:creationId xmlns:a16="http://schemas.microsoft.com/office/drawing/2014/main" id="{D262D592-6F13-61E6-ACDA-FB6FFAAC60AD}"/>
              </a:ext>
            </a:extLst>
          </p:cNvPr>
          <p:cNvGrpSpPr/>
          <p:nvPr/>
        </p:nvGrpSpPr>
        <p:grpSpPr>
          <a:xfrm>
            <a:off x="653978" y="4105967"/>
            <a:ext cx="11053812" cy="221743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6C34BF6-06A9-14F9-D30E-B43BE747F7F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∩…∩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⋯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subset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6C34BF6-06A9-14F9-D30E-B43BE747F7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7DD534-6A6F-5F6A-B300-4BF6AB056A5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</a:t>
              </a:r>
            </a:p>
          </p:txBody>
        </p:sp>
      </p:grpSp>
      <p:grpSp>
        <p:nvGrpSpPr>
          <p:cNvPr id="8" name="Group 7" descr="Definition box: pairwise independence">
            <a:extLst>
              <a:ext uri="{FF2B5EF4-FFF2-40B4-BE49-F238E27FC236}">
                <a16:creationId xmlns:a16="http://schemas.microsoft.com/office/drawing/2014/main" id="{2A43AADE-5343-FC66-9113-D381FC860ADC}"/>
              </a:ext>
            </a:extLst>
          </p:cNvPr>
          <p:cNvGrpSpPr/>
          <p:nvPr/>
        </p:nvGrpSpPr>
        <p:grpSpPr>
          <a:xfrm>
            <a:off x="671206" y="2049390"/>
            <a:ext cx="11053812" cy="183721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96A65AC-3D77-2428-DE5D-206BB6427FA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pairwise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𝒊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𝒋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96A65AC-3D77-2428-DE5D-206BB6427F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5838EA-B3FC-7B6B-CA40-A50E8E2DDB0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Pairwise 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47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AACA-BB4E-4EEB-B852-CC3607F5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(Unconditioned)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⋅0.85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r>
                  <a:rPr lang="en-US" dirty="0"/>
                  <a:t> (the same formula works)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.675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=.455625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.85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=.48625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Those aren’t the same! They’re not independent!</a:t>
                </a:r>
              </a:p>
              <a:p>
                <a:r>
                  <a:rPr lang="en-US" dirty="0"/>
                  <a:t>Intuition: seeing a head gives you information – information that it’s more likely you got the biased coin and so the next head is more likely.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63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25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95FC-39BC-447E-9713-A29C964C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(computation)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Yes!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conditionally independent,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1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CFCF-E2B9-426C-A385-87748539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4A922-1C93-455A-BC85-C4258246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 problem carefully – when we say “these steps are independent of each other” about some part of a sequential process, it’s usually “conditioned on all prior steps, these steps are conditionally independent of each other.”</a:t>
            </a:r>
          </a:p>
          <a:p>
            <a:r>
              <a:rPr lang="en-US" dirty="0"/>
              <a:t>Those conditional steps are usually dependent (without conditioning) because they might give you information about which branch you took.</a:t>
            </a:r>
          </a:p>
        </p:txBody>
      </p:sp>
    </p:spTree>
    <p:extLst>
      <p:ext uri="{BB962C8B-B14F-4D97-AF65-F5344CB8AC3E}">
        <p14:creationId xmlns:p14="http://schemas.microsoft.com/office/powerpoint/2010/main" val="359640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7DBE76-FAEE-48B6-A473-98C759B0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Bayes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092F3-40AC-4594-8D2B-6E7893A6E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5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4734</TotalTime>
  <Words>3808</Words>
  <Application>Microsoft Office PowerPoint</Application>
  <PresentationFormat>Widescreen</PresentationFormat>
  <Paragraphs>397</Paragraphs>
  <Slides>57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Practice Independence, Conditioning, Bayes</vt:lpstr>
      <vt:lpstr>Today</vt:lpstr>
      <vt:lpstr>Conditional Independence</vt:lpstr>
      <vt:lpstr>Conditional Independence (definition)</vt:lpstr>
      <vt:lpstr>Conditional Independence Example</vt:lpstr>
      <vt:lpstr>(Unconditioned) Independence</vt:lpstr>
      <vt:lpstr>Conditional Independence (computation)</vt:lpstr>
      <vt:lpstr>Takeaway</vt:lpstr>
      <vt:lpstr>More Bayes Practice</vt:lpstr>
      <vt:lpstr>A contrived example</vt:lpstr>
      <vt:lpstr>Updated Sequential Processes</vt:lpstr>
      <vt:lpstr>Updated Sequential Processes (answer)</vt:lpstr>
      <vt:lpstr>Flipping the conditioning</vt:lpstr>
      <vt:lpstr>Flipping the conditioning (marbles)</vt:lpstr>
      <vt:lpstr>Flipping the conditioning (marbles, answer)</vt:lpstr>
      <vt:lpstr>The Technical Stuff</vt:lpstr>
      <vt:lpstr>Proof of Bayes’ Rule</vt:lpstr>
      <vt:lpstr>A Technical Note</vt:lpstr>
      <vt:lpstr>An Example</vt:lpstr>
      <vt:lpstr>A Quick Technical Remark</vt:lpstr>
      <vt:lpstr>Chain Rule</vt:lpstr>
      <vt:lpstr>Chain Rule (definition)</vt:lpstr>
      <vt:lpstr>Chain Rule Example</vt:lpstr>
      <vt:lpstr>More Independence</vt:lpstr>
      <vt:lpstr>Independence of events</vt:lpstr>
      <vt:lpstr>Independence for 3 or more events</vt:lpstr>
      <vt:lpstr>Pairwise Independence vs. Mutual Independence</vt:lpstr>
      <vt:lpstr>Pairwise Independence</vt:lpstr>
      <vt:lpstr>Mutual Independence</vt:lpstr>
      <vt:lpstr>Checking Mutual Independence (1)</vt:lpstr>
      <vt:lpstr>Checking Mutual Independence (2)</vt:lpstr>
      <vt:lpstr>Checking Mutual Independence (process)</vt:lpstr>
      <vt:lpstr>Why Two Versions?</vt:lpstr>
      <vt:lpstr>Bayes in the real world</vt:lpstr>
      <vt:lpstr>Application 1: Medical Tests</vt:lpstr>
      <vt:lpstr>Let’s do the calculation!</vt:lpstr>
      <vt:lpstr>Pause for vocabulary</vt:lpstr>
      <vt:lpstr>How did the doctors do</vt:lpstr>
      <vt:lpstr>One Weird Trick!</vt:lpstr>
      <vt:lpstr>What about the real world?</vt:lpstr>
      <vt:lpstr>Optional: Careful Surveys</vt:lpstr>
      <vt:lpstr>Application 2: An Imbalanced Survey</vt:lpstr>
      <vt:lpstr>Application 2: What is this survey?</vt:lpstr>
      <vt:lpstr>Application 2: Another Red Flag</vt:lpstr>
      <vt:lpstr>An Explanation</vt:lpstr>
      <vt:lpstr>Conclusion</vt:lpstr>
      <vt:lpstr>Takeaways</vt:lpstr>
      <vt:lpstr>Optional: Bayes Factor</vt:lpstr>
      <vt:lpstr>Bayes Factor</vt:lpstr>
      <vt:lpstr>Bayes Factor (example)</vt:lpstr>
      <vt:lpstr>Wonka Bars</vt:lpstr>
      <vt:lpstr>Wonka Bars (Bayes Factor)</vt:lpstr>
      <vt:lpstr>Application 1: Medical Tests (Bayes Factor)</vt:lpstr>
      <vt:lpstr>Bayes Factor (Doctors)</vt:lpstr>
      <vt:lpstr>Caution</vt:lpstr>
      <vt:lpstr>What about negative tests?</vt:lpstr>
      <vt:lpstr>Independence for 3 or more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Applications: Bayes Rule</dc:title>
  <dc:creator>rtweber2</dc:creator>
  <cp:lastModifiedBy>Robbie Weber</cp:lastModifiedBy>
  <cp:revision>68</cp:revision>
  <cp:lastPrinted>2026-01-23T00:25:28Z</cp:lastPrinted>
  <dcterms:created xsi:type="dcterms:W3CDTF">2021-04-15T15:56:45Z</dcterms:created>
  <dcterms:modified xsi:type="dcterms:W3CDTF">2026-01-23T17:00:52Z</dcterms:modified>
</cp:coreProperties>
</file>