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48" r:id="rId3"/>
    <p:sldId id="335" r:id="rId4"/>
    <p:sldId id="300" r:id="rId5"/>
    <p:sldId id="259" r:id="rId6"/>
    <p:sldId id="336" r:id="rId7"/>
    <p:sldId id="301" r:id="rId8"/>
    <p:sldId id="337" r:id="rId9"/>
    <p:sldId id="338" r:id="rId10"/>
    <p:sldId id="302" r:id="rId11"/>
    <p:sldId id="303" r:id="rId12"/>
    <p:sldId id="279" r:id="rId13"/>
    <p:sldId id="304" r:id="rId14"/>
    <p:sldId id="305" r:id="rId15"/>
    <p:sldId id="306" r:id="rId16"/>
    <p:sldId id="280" r:id="rId17"/>
    <p:sldId id="339" r:id="rId18"/>
    <p:sldId id="340" r:id="rId19"/>
    <p:sldId id="341" r:id="rId20"/>
    <p:sldId id="342" r:id="rId21"/>
    <p:sldId id="307" r:id="rId22"/>
    <p:sldId id="297" r:id="rId23"/>
    <p:sldId id="257" r:id="rId24"/>
    <p:sldId id="289" r:id="rId25"/>
    <p:sldId id="262" r:id="rId26"/>
    <p:sldId id="258" r:id="rId27"/>
    <p:sldId id="290" r:id="rId28"/>
    <p:sldId id="264" r:id="rId29"/>
    <p:sldId id="291" r:id="rId30"/>
    <p:sldId id="292" r:id="rId31"/>
    <p:sldId id="260" r:id="rId32"/>
    <p:sldId id="267" r:id="rId33"/>
    <p:sldId id="268" r:id="rId34"/>
    <p:sldId id="269" r:id="rId35"/>
    <p:sldId id="270" r:id="rId36"/>
    <p:sldId id="265" r:id="rId37"/>
    <p:sldId id="261" r:id="rId38"/>
    <p:sldId id="266" r:id="rId39"/>
    <p:sldId id="286" r:id="rId40"/>
    <p:sldId id="287" r:id="rId41"/>
    <p:sldId id="344" r:id="rId42"/>
    <p:sldId id="345" r:id="rId43"/>
    <p:sldId id="346" r:id="rId44"/>
    <p:sldId id="313" r:id="rId45"/>
    <p:sldId id="347" r:id="rId46"/>
    <p:sldId id="324" r:id="rId47"/>
    <p:sldId id="325" r:id="rId48"/>
    <p:sldId id="326" r:id="rId49"/>
    <p:sldId id="327" r:id="rId50"/>
    <p:sldId id="288" r:id="rId51"/>
    <p:sldId id="271" r:id="rId52"/>
    <p:sldId id="272" r:id="rId53"/>
    <p:sldId id="293" r:id="rId54"/>
    <p:sldId id="294" r:id="rId55"/>
    <p:sldId id="295" r:id="rId56"/>
    <p:sldId id="343" r:id="rId57"/>
    <p:sldId id="298" r:id="rId58"/>
    <p:sldId id="299" r:id="rId5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81873" autoAdjust="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/>
    </p:cSldViewPr>
  </p:slideViewPr>
  <p:outlineViewPr>
    <p:cViewPr>
      <p:scale>
        <a:sx n="33" d="100"/>
        <a:sy n="33" d="100"/>
      </p:scale>
      <p:origin x="0" y="-21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347408-7CAD-47FA-B895-BC5FCE1397AC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FC89D2-3079-4C93-A1DF-1D6791A8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P(A|B)=P(A cap B)/P(B) -&gt; P(B)P(A|B)=P(A cap B) </a:t>
            </a:r>
            <a:br>
              <a:rPr lang="en-US" dirty="0"/>
            </a:br>
            <a:r>
              <a:rPr lang="en-US" dirty="0"/>
              <a:t>so this is replacing P(A|B) with P(A).</a:t>
            </a:r>
          </a:p>
          <a:p>
            <a:endParaRPr lang="en-US" dirty="0"/>
          </a:p>
          <a:p>
            <a:r>
              <a:rPr lang="en-US" dirty="0"/>
              <a:t>Why not P(A|B)=P(A), which is more intuitive? Then we’d need to know P(B) \</a:t>
            </a:r>
            <a:r>
              <a:rPr lang="en-US" dirty="0" err="1"/>
              <a:t>neq</a:t>
            </a:r>
            <a:r>
              <a:rPr lang="en-US" dirty="0"/>
              <a:t> 0 *before* we evaluate independence. We want to be able to say whether things are independent even if probability is 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0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True (P(B|A) = 0 in this case).</a:t>
            </a:r>
            <a:br>
              <a:rPr lang="en-US" dirty="0"/>
            </a:br>
            <a:r>
              <a:rPr lang="en-US" dirty="0"/>
              <a:t>2. True (P(A cap B) &lt;= P(A) = 0; P(A)P(B) = 0*P(B)=0</a:t>
            </a:r>
            <a:br>
              <a:rPr lang="en-US" dirty="0"/>
            </a:br>
            <a:r>
              <a:rPr lang="en-US" dirty="0"/>
              <a:t>3. False. For A, B events with 0 probability P(A cap B)=0=0*0=P(A)P(B), so they are independent.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5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see this most frequently when we have an n-step sequential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7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just examples. EVERY theorem we have that mentions events works this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61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25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13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6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4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urses.cs.washington.edu/courses/cse312/26wi/exams/312-26wi-quiz1-coverpage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12" Type="http://schemas.openxmlformats.org/officeDocument/2006/relationships/image" Target="../media/image5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12" Type="http://schemas.openxmlformats.org/officeDocument/2006/relationships/image" Target="../media/image5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4.png"/><Relationship Id="rId7" Type="http://schemas.openxmlformats.org/officeDocument/2006/relationships/image" Target="../media/image5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59.png"/><Relationship Id="rId5" Type="http://schemas.openxmlformats.org/officeDocument/2006/relationships/image" Target="../media/image30.png"/><Relationship Id="rId10" Type="http://schemas.openxmlformats.org/officeDocument/2006/relationships/image" Target="../media/image58.png"/><Relationship Id="rId4" Type="http://schemas.openxmlformats.org/officeDocument/2006/relationships/image" Target="../media/image29.png"/><Relationship Id="rId9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560.png"/><Relationship Id="rId7" Type="http://schemas.openxmlformats.org/officeDocument/2006/relationships/image" Target="../media/image42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1ADB-D4C9-40A6-8D7C-A4E8C888A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90C58-1907-47A0-A171-79319BD76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7</a:t>
            </a:r>
          </a:p>
        </p:txBody>
      </p:sp>
    </p:spTree>
    <p:extLst>
      <p:ext uri="{BB962C8B-B14F-4D97-AF65-F5344CB8AC3E}">
        <p14:creationId xmlns:p14="http://schemas.microsoft.com/office/powerpoint/2010/main" val="139115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(2)</a:t>
            </a:r>
          </a:p>
        </p:txBody>
      </p:sp>
      <p:grpSp>
        <p:nvGrpSpPr>
          <p:cNvPr id="6" name="Group 5" descr="Definition Box: Bayes' Rule">
            <a:extLst>
              <a:ext uri="{FF2B5EF4-FFF2-40B4-BE49-F238E27FC236}">
                <a16:creationId xmlns:a16="http://schemas.microsoft.com/office/drawing/2014/main" id="{B6299BB0-D086-F669-7A70-CCF178CDD355}"/>
              </a:ext>
            </a:extLst>
          </p:cNvPr>
          <p:cNvGrpSpPr/>
          <p:nvPr/>
        </p:nvGrpSpPr>
        <p:grpSpPr>
          <a:xfrm>
            <a:off x="1987157" y="1523999"/>
            <a:ext cx="7768500" cy="2141221"/>
            <a:chOff x="1987157" y="1523999"/>
            <a:chExt cx="7768500" cy="214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/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6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5339D3-5970-DEE9-BC39-F25BE0B83CF6}"/>
                </a:ext>
              </a:extLst>
            </p:cNvPr>
            <p:cNvSpPr txBox="1"/>
            <p:nvPr/>
          </p:nvSpPr>
          <p:spPr>
            <a:xfrm>
              <a:off x="1987157" y="1523999"/>
              <a:ext cx="7768500" cy="584775"/>
            </a:xfrm>
            <a:prstGeom prst="rect">
              <a:avLst/>
            </a:prstGeom>
            <a:solidFill>
              <a:srgbClr val="462E76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94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(3)</a:t>
            </a:r>
          </a:p>
        </p:txBody>
      </p:sp>
      <p:grpSp>
        <p:nvGrpSpPr>
          <p:cNvPr id="6" name="Group 5" descr="Definition Box: Bayes' Rule">
            <a:extLst>
              <a:ext uri="{FF2B5EF4-FFF2-40B4-BE49-F238E27FC236}">
                <a16:creationId xmlns:a16="http://schemas.microsoft.com/office/drawing/2014/main" id="{E8BD9A34-5AFB-C324-F2F1-A2760F1B47E5}"/>
              </a:ext>
            </a:extLst>
          </p:cNvPr>
          <p:cNvGrpSpPr/>
          <p:nvPr/>
        </p:nvGrpSpPr>
        <p:grpSpPr>
          <a:xfrm>
            <a:off x="1987157" y="1523999"/>
            <a:ext cx="7768500" cy="2141221"/>
            <a:chOff x="1987157" y="1523999"/>
            <a:chExt cx="7768500" cy="214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/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6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D36F5A-0E55-E1D3-EA55-B9B02CEC7E58}"/>
                </a:ext>
              </a:extLst>
            </p:cNvPr>
            <p:cNvSpPr txBox="1"/>
            <p:nvPr/>
          </p:nvSpPr>
          <p:spPr>
            <a:xfrm>
              <a:off x="1987157" y="1523999"/>
              <a:ext cx="7768500" cy="584775"/>
            </a:xfrm>
            <a:prstGeom prst="rect">
              <a:avLst/>
            </a:prstGeom>
            <a:solidFill>
              <a:srgbClr val="462E76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48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We’ll use a trick called “the law of total probability”: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partition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A partition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family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i.e. every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 exactly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56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1A0D-FACE-40D0-9796-53FE40A9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pSp>
        <p:nvGrpSpPr>
          <p:cNvPr id="4" name="Group 3" descr="Definition box: Law of Total Probability">
            <a:extLst>
              <a:ext uri="{FF2B5EF4-FFF2-40B4-BE49-F238E27FC236}">
                <a16:creationId xmlns:a16="http://schemas.microsoft.com/office/drawing/2014/main" id="{359C476F-97BE-4995-B402-4B7158B0EBE2}"/>
              </a:ext>
            </a:extLst>
          </p:cNvPr>
          <p:cNvGrpSpPr/>
          <p:nvPr/>
        </p:nvGrpSpPr>
        <p:grpSpPr>
          <a:xfrm>
            <a:off x="533875" y="1504824"/>
            <a:ext cx="7768500" cy="284305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/>
                </a:p>
                <a:p>
                  <a:endParaRPr lang="en-US" sz="2800" dirty="0"/>
                </a:p>
                <a:p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</a:t>
                  </a:r>
                  <a:r>
                    <a:rPr lang="en-US" sz="2800" b="1" dirty="0"/>
                    <a:t>partition </a:t>
                  </a:r>
                  <a:r>
                    <a:rPr lang="en-US" sz="2800" dirty="0"/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/>
                    <a:t>.</a:t>
                  </a:r>
                </a:p>
                <a:p>
                  <a:r>
                    <a:rPr lang="en-US" sz="2800" b="1" dirty="0"/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11787-A609-4D87-8C71-A0B9B91A783F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grpSp>
        <p:nvGrpSpPr>
          <p:cNvPr id="16" name="Group 15" descr="Ω, split into partition 𝐴_1,𝐴_2,𝐴_3 with event 𝐸 inside. A_1, A_2, A_3 partition the universe into 3 parts, E is in each of these three parts.&#10;">
            <a:extLst>
              <a:ext uri="{FF2B5EF4-FFF2-40B4-BE49-F238E27FC236}">
                <a16:creationId xmlns:a16="http://schemas.microsoft.com/office/drawing/2014/main" id="{033C20F4-4274-9267-03CA-86613F1E71AC}"/>
              </a:ext>
            </a:extLst>
          </p:cNvPr>
          <p:cNvGrpSpPr/>
          <p:nvPr/>
        </p:nvGrpSpPr>
        <p:grpSpPr>
          <a:xfrm>
            <a:off x="8318871" y="4512268"/>
            <a:ext cx="3702424" cy="2068649"/>
            <a:chOff x="8318871" y="4512268"/>
            <a:chExt cx="3702424" cy="20686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40E0F3-E084-1AE4-7C0D-18E269E3ED77}"/>
                </a:ext>
              </a:extLst>
            </p:cNvPr>
            <p:cNvSpPr/>
            <p:nvPr/>
          </p:nvSpPr>
          <p:spPr>
            <a:xfrm>
              <a:off x="8387976" y="5220154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02D87A9-5D10-8F28-8745-1F194CA21DDB}"/>
                </a:ext>
              </a:extLst>
            </p:cNvPr>
            <p:cNvSpPr/>
            <p:nvPr/>
          </p:nvSpPr>
          <p:spPr>
            <a:xfrm>
              <a:off x="9314326" y="5381568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A8D43C3-5788-08CD-2D0E-4A30710A9750}"/>
                </a:ext>
              </a:extLst>
            </p:cNvPr>
            <p:cNvCxnSpPr>
              <a:cxnSpLocks/>
            </p:cNvCxnSpPr>
            <p:nvPr/>
          </p:nvCxnSpPr>
          <p:spPr>
            <a:xfrm>
              <a:off x="10030759" y="524256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1E45EF-EE2F-C491-9E7B-B8761BD46C2A}"/>
                </a:ext>
              </a:extLst>
            </p:cNvPr>
            <p:cNvCxnSpPr/>
            <p:nvPr/>
          </p:nvCxnSpPr>
          <p:spPr>
            <a:xfrm>
              <a:off x="10859995" y="5220154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F1FA47-8179-2378-1BF1-DE3C6C267271}"/>
                    </a:ext>
                  </a:extLst>
                </p:cNvPr>
                <p:cNvSpPr txBox="1"/>
                <p:nvPr/>
              </p:nvSpPr>
              <p:spPr>
                <a:xfrm>
                  <a:off x="8902643" y="6132606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F1FA47-8179-2378-1BF1-DE3C6C2672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2643" y="6132606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4C4DD5-3207-D465-CA5F-F4885593DFCC}"/>
                    </a:ext>
                  </a:extLst>
                </p:cNvPr>
                <p:cNvSpPr txBox="1"/>
                <p:nvPr/>
              </p:nvSpPr>
              <p:spPr>
                <a:xfrm>
                  <a:off x="10161556" y="620037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4C4DD5-3207-D465-CA5F-F4885593DF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1556" y="6200379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3AB519-CDA0-49E9-BECE-148BE2C7F84E}"/>
                    </a:ext>
                  </a:extLst>
                </p:cNvPr>
                <p:cNvSpPr txBox="1"/>
                <p:nvPr/>
              </p:nvSpPr>
              <p:spPr>
                <a:xfrm>
                  <a:off x="11123021" y="613928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3AB519-CDA0-49E9-BECE-148BE2C7F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3021" y="6139289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3821C20-8977-2165-C147-5A6869F5FCA8}"/>
                    </a:ext>
                  </a:extLst>
                </p:cNvPr>
                <p:cNvSpPr txBox="1"/>
                <p:nvPr/>
              </p:nvSpPr>
              <p:spPr>
                <a:xfrm>
                  <a:off x="9482049" y="5370362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3821C20-8977-2165-C147-5A6869F5FC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2049" y="5370362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B2945E-E6D0-EBCC-2A54-D59BE76C2646}"/>
                    </a:ext>
                  </a:extLst>
                </p:cNvPr>
                <p:cNvSpPr txBox="1"/>
                <p:nvPr/>
              </p:nvSpPr>
              <p:spPr>
                <a:xfrm>
                  <a:off x="8318871" y="4512268"/>
                  <a:ext cx="37024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split into partition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with event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inside.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B2945E-E6D0-EBCC-2A54-D59BE76C2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871" y="4512268"/>
                  <a:ext cx="3702424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1812" t="-3448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32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2F75-A722-4E96-8E58-25A87C33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Proof is actually pretty informative on what’s going 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(definition of conditional probability)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Then we just add up those probabilities. </a:t>
                </a:r>
              </a:p>
              <a:p>
                <a:pPr lvl="1"/>
                <a:r>
                  <a:rPr lang="en-US" dirty="0"/>
                  <a:t>Ability to add follows from the “countable additivity” axiom.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Ω, split into partition 𝐴_1,𝐴_2,𝐴_3 with event 𝐸 inside. A_1, A_2, A_3 partition the universe into 3 parts, E is in each of these three parts.&#10;">
            <a:extLst>
              <a:ext uri="{FF2B5EF4-FFF2-40B4-BE49-F238E27FC236}">
                <a16:creationId xmlns:a16="http://schemas.microsoft.com/office/drawing/2014/main" id="{F7F4F4D8-CEBC-56E0-342F-F4E324DF6CAF}"/>
              </a:ext>
            </a:extLst>
          </p:cNvPr>
          <p:cNvGrpSpPr/>
          <p:nvPr/>
        </p:nvGrpSpPr>
        <p:grpSpPr>
          <a:xfrm>
            <a:off x="8641976" y="125506"/>
            <a:ext cx="3285565" cy="1360763"/>
            <a:chOff x="8641976" y="125506"/>
            <a:chExt cx="3285565" cy="13607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014A8A-E25E-49CC-AF10-DF25EB3A746B}"/>
                </a:ext>
              </a:extLst>
            </p:cNvPr>
            <p:cNvSpPr/>
            <p:nvPr/>
          </p:nvSpPr>
          <p:spPr>
            <a:xfrm>
              <a:off x="8641976" y="125506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445AE8-56D5-475A-8B33-05C63E3AAF92}"/>
                </a:ext>
              </a:extLst>
            </p:cNvPr>
            <p:cNvSpPr/>
            <p:nvPr/>
          </p:nvSpPr>
          <p:spPr>
            <a:xfrm>
              <a:off x="9568326" y="286920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F5CB0B5-531B-49F2-9742-CF6D21738E36}"/>
                </a:ext>
              </a:extLst>
            </p:cNvPr>
            <p:cNvCxnSpPr>
              <a:cxnSpLocks/>
            </p:cNvCxnSpPr>
            <p:nvPr/>
          </p:nvCxnSpPr>
          <p:spPr>
            <a:xfrm>
              <a:off x="10284759" y="147918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146598-D043-4944-B8FA-0CAF6930A0DE}"/>
                </a:ext>
              </a:extLst>
            </p:cNvPr>
            <p:cNvCxnSpPr/>
            <p:nvPr/>
          </p:nvCxnSpPr>
          <p:spPr>
            <a:xfrm>
              <a:off x="11113995" y="12550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CC679A-FC06-43CE-B78F-53B014B63F5F}"/>
                    </a:ext>
                  </a:extLst>
                </p:cNvPr>
                <p:cNvSpPr txBox="1"/>
                <p:nvPr/>
              </p:nvSpPr>
              <p:spPr>
                <a:xfrm>
                  <a:off x="9156643" y="1037958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CC679A-FC06-43CE-B78F-53B014B63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6643" y="1037958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8865FD-DDEE-40AE-BBC8-06EC49E5E8BE}"/>
                    </a:ext>
                  </a:extLst>
                </p:cNvPr>
                <p:cNvSpPr txBox="1"/>
                <p:nvPr/>
              </p:nvSpPr>
              <p:spPr>
                <a:xfrm>
                  <a:off x="10415556" y="1105731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8865FD-DDEE-40AE-BBC8-06EC49E5E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5556" y="1105731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632FBD-1D14-4C57-A0A7-D42508DA6F55}"/>
                    </a:ext>
                  </a:extLst>
                </p:cNvPr>
                <p:cNvSpPr txBox="1"/>
                <p:nvPr/>
              </p:nvSpPr>
              <p:spPr>
                <a:xfrm>
                  <a:off x="11377021" y="1044641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632FBD-1D14-4C57-A0A7-D42508DA6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7021" y="1044641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249075-93AE-4A46-B0A8-F837D63850C2}"/>
                    </a:ext>
                  </a:extLst>
                </p:cNvPr>
                <p:cNvSpPr txBox="1"/>
                <p:nvPr/>
              </p:nvSpPr>
              <p:spPr>
                <a:xfrm>
                  <a:off x="9736049" y="275714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249075-93AE-4A46-B0A8-F837D6385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6049" y="275714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6315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.010989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𝐺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10% chance that the bar has the golden ticket!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blipFill>
                <a:blip r:embed="rId2"/>
                <a:stretch>
                  <a:fillRect l="-1089" t="-1629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31AB-6BAC-4251-94BE-EE6FE5A6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57" y="1615441"/>
            <a:ext cx="11473885" cy="4693920"/>
          </a:xfrm>
        </p:spPr>
        <p:txBody>
          <a:bodyPr>
            <a:normAutofit/>
          </a:bodyPr>
          <a:lstStyle/>
          <a:p>
            <a:r>
              <a:rPr lang="en-US" dirty="0"/>
              <a:t>That doesn’t fit with many of our guesses. What’s going on?</a:t>
            </a:r>
          </a:p>
          <a:p>
            <a:endParaRPr lang="en-US" dirty="0"/>
          </a:p>
          <a:p>
            <a:r>
              <a:rPr lang="en-US" dirty="0"/>
              <a:t>Instead of saying “we tested one and got a positive” imagine we tested 1000. </a:t>
            </a:r>
            <a:r>
              <a:rPr lang="en-US" b="1" dirty="0"/>
              <a:t>ABOUT </a:t>
            </a:r>
            <a:r>
              <a:rPr lang="en-US" dirty="0"/>
              <a:t>how many bars of each type are there?</a:t>
            </a:r>
          </a:p>
          <a:p>
            <a:r>
              <a:rPr lang="en-US" b="1" dirty="0"/>
              <a:t>(about) </a:t>
            </a:r>
            <a:r>
              <a:rPr lang="en-US" dirty="0"/>
              <a:t>1 with a golden ticket 999 without. Let’s say those are exactly right.</a:t>
            </a:r>
          </a:p>
          <a:p>
            <a:r>
              <a:rPr lang="en-US" dirty="0"/>
              <a:t>Let’s just say that one golden is truly found.</a:t>
            </a:r>
          </a:p>
          <a:p>
            <a:r>
              <a:rPr lang="en-US" b="1" dirty="0"/>
              <a:t>(about) </a:t>
            </a:r>
            <a:r>
              <a:rPr lang="en-US" dirty="0"/>
              <a:t>1% of the 999 without would be a positive. Let’s say it’s exactly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4905375" y="138113"/>
            <a:ext cx="714375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Willy Wonka has placed golden tickets on 0.1% of his Wonka Bars.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does not have a golden ticket, the scale will (falsely) alert you only 1% of the time. </a:t>
            </a:r>
          </a:p>
        </p:txBody>
      </p:sp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 descr="1000 rectangles (Wonka bars) split into 10 groups of 100. &#10;One is gold. &#10;In each group of 100, one is Red.&#10;The rest are purple. 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9125" y="1392237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11887454" imgH="11430164" progId="PowerPoint.Show.12">
                  <p:embed/>
                </p:oleObj>
              </mc:Choice>
              <mc:Fallback>
                <p:oleObj name="Presentation" r:id="rId2" imgW="11887454" imgH="11430164" progId="PowerPoint.Show.12">
                  <p:embed/>
                  <p:pic>
                    <p:nvPicPr>
                      <p:cNvPr id="10" name="Content Placeholder 9" descr="1000 rectangles (Wonka bars) split into 10 groups of 100. &#10;One is gold. &#10;In each group of 100, one is Red.&#10;The rest are purple. 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8CD0DF-19FD-4C35-B946-C5DC66C4C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" y="1392237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300" y="1524000"/>
            <a:ext cx="5886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is the one (true) golden ticket bar.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don’t have a ticket and tested negative.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don’t have a ticket, but tested positive.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golden ticket when you get a positive result.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314C-C4B6-5C42-07D5-C8223D9D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 Logistics: tomorrow in 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593C3-4B08-82D2-A8F6-8E7061DFCA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must go to your officially-registered section for the quiz.</a:t>
                </a:r>
              </a:p>
              <a:p>
                <a:endParaRPr lang="en-US" dirty="0"/>
              </a:p>
              <a:p>
                <a:r>
                  <a:rPr lang="en-US" dirty="0"/>
                  <a:t>We’ll give you a reference sheet </a:t>
                </a:r>
              </a:p>
              <a:p>
                <a:pPr lvl="1"/>
                <a:r>
                  <a:rPr lang="en-US" dirty="0"/>
                  <a:t>No other notes allowed for quizzes (midterm/final will allow your own notes).</a:t>
                </a:r>
              </a:p>
              <a:p>
                <a:endParaRPr lang="en-US" dirty="0"/>
              </a:p>
              <a:p>
                <a:r>
                  <a:rPr lang="en-US" dirty="0"/>
                  <a:t>Bring an ID to the quiz.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hlinkClick r:id="rId2"/>
                  </a:rPr>
                  <a:t>directions</a:t>
                </a:r>
                <a:r>
                  <a:rPr lang="en-US" dirty="0"/>
                  <a:t> are here, in case you want to know what that will look like </a:t>
                </a:r>
              </a:p>
              <a:p>
                <a:pPr lvl="1"/>
                <a:r>
                  <a:rPr lang="en-US" dirty="0"/>
                  <a:t>Explanations not required (unless specified), but they can help us give partial credit.</a:t>
                </a:r>
              </a:p>
              <a:p>
                <a:pPr lvl="1"/>
                <a:r>
                  <a:rPr lang="en-US" dirty="0"/>
                  <a:t>combinations, permutations, etc. ok in final answer; summations with …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isn’t fully simplified.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593C3-4B08-82D2-A8F6-8E7061DFC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2070" b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26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     Take 3: View tests as updating your beliefs, not as revealing the truth.</a:t>
                </a:r>
              </a:p>
              <a:p>
                <a:endParaRPr lang="en-US" dirty="0"/>
              </a:p>
              <a:p>
                <a:r>
                  <a:rPr lang="en-US" dirty="0"/>
                  <a:t>Bayes’ Rule says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it. You have to translate “The test says there’s a golden ticket” to “the test says you should increase your estimate of the chances that you have a golden ticket.”</a:t>
                </a:r>
              </a:p>
              <a:p>
                <a:r>
                  <a:rPr lang="en-US" dirty="0"/>
                  <a:t>A test takes you from your “prior” beliefs of the probability to your “posterior” beliefs.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0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8725-B391-4DBB-B8E9-8E4C614D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6661-D9FC-491A-8B4F-EE5541CB9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93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D4B3-1C84-407F-BBE7-374E2D9A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0CB3-2145-4C99-A7DB-ACACAD8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calculated conditional probabilities.</a:t>
            </a:r>
          </a:p>
          <a:p>
            <a:r>
              <a:rPr lang="en-US" dirty="0"/>
              <a:t>Sometimes conditioning – getting some partial information about the outcome – doesn’t actually change the probability.</a:t>
            </a:r>
          </a:p>
          <a:p>
            <a:endParaRPr lang="en-US" dirty="0"/>
          </a:p>
          <a:p>
            <a:r>
              <a:rPr lang="en-US" dirty="0"/>
              <a:t>We already saw an example like this… </a:t>
            </a:r>
          </a:p>
        </p:txBody>
      </p:sp>
    </p:spTree>
    <p:extLst>
      <p:ext uri="{BB962C8B-B14F-4D97-AF65-F5344CB8AC3E}">
        <p14:creationId xmlns:p14="http://schemas.microsoft.com/office/powerpoint/2010/main" val="2059457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61872-04C0-45F0-A0D0-A854A51C3871}"/>
              </a:ext>
            </a:extLst>
          </p:cNvPr>
          <p:cNvSpPr/>
          <p:nvPr/>
        </p:nvSpPr>
        <p:spPr>
          <a:xfrm>
            <a:off x="250092" y="5173785"/>
            <a:ext cx="3476088" cy="14209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 die 6 has probability 1/6 before or after conditioning on sum 7.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241914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non-zero probability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  <a:blipFill>
                <a:blip r:embed="rId3"/>
                <a:stretch>
                  <a:fillRect l="-688" t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independence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689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flip a fair coin three times. Each flip is independent. (both in the statistical independence sense and in the “doesn’t affect the next one” sense).</a:t>
                </a: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342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(can’t have all three heads and at most two heads).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=7/8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=2/8</m:t>
                    </m:r>
                  </m:oMath>
                </a14:m>
                <a:r>
                  <a:rPr lang="en-US" dirty="0"/>
                  <a:t> (uniform measure, and two of eight outcomes meet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These are independent!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553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88FC-681A-4969-8F85-7672F0C8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said “the flips are independent” why aren’t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endParaRPr lang="en-US" dirty="0"/>
              </a:p>
              <a:p>
                <a:r>
                  <a:rPr lang="en-US" dirty="0"/>
                  <a:t>“the flips are independent” means events like “the first flip is &lt;blah&gt;” are independent of events like “the second flip is &lt;blah&gt;”</a:t>
                </a:r>
              </a:p>
              <a:p>
                <a:endParaRPr lang="en-US" dirty="0"/>
              </a:p>
              <a:p>
                <a:r>
                  <a:rPr lang="en-US" dirty="0"/>
                  <a:t>But if you have an event that involves both flip one and two that might not be independent of an event involving flip one or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93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they are mutually exclusive, then they cannot be independent.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3. If two events are independent, then at least one has nonzero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48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FDAAC7-0D1E-D85D-DC53-BB2351CF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Tool: Bayes’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05CB8-CA87-AD12-EA88-089FEB4E3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6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A40C-C851-4525-A66D-B5E5083D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69D6-E81C-4C71-A3AC-034F9AC9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6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E345-BDF5-4625-9A64-32F0139F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conditionally independent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if you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they are independent.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826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E99-5AED-4CCA-AB7D-D87C71A4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two coins.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comes up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will roll a (fair) die, if the result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twice (independently); if the result is even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twice (independently)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event “the first flip is heads”,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event “the second flip is heads”,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the event “the die was odd”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independent? Are they independent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913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AACA-BB4E-4EEB-B852-CC3607F5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(Unconditioned)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675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455625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48625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Those aren’t the same! They’re not independent!</a:t>
                </a:r>
              </a:p>
              <a:p>
                <a:r>
                  <a:rPr lang="en-US" dirty="0"/>
                  <a:t>Intuition: seeing a head gives you information – information that it’s more likely you got the biased coin and so the next head is more likely.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3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250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95FC-39BC-447E-9713-A29C964C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(computation)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conditionally independent,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0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CFCF-E2B9-426C-A385-8774853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A922-1C93-455A-BC85-C4258246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problem carefully – when we say “these steps are independent of each other” about some part of a sequential process, it’s usually “conditioned on all prior steps, these steps are conditionally independent of each other.”</a:t>
            </a:r>
          </a:p>
          <a:p>
            <a:r>
              <a:rPr lang="en-US" dirty="0"/>
              <a:t>Those conditional steps are usually dependent (without conditioning) because they might give you information about which branch you took.</a:t>
            </a:r>
          </a:p>
        </p:txBody>
      </p:sp>
    </p:spTree>
    <p:extLst>
      <p:ext uri="{BB962C8B-B14F-4D97-AF65-F5344CB8AC3E}">
        <p14:creationId xmlns:p14="http://schemas.microsoft.com/office/powerpoint/2010/main" val="3596405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BD9BE-D0DF-41D8-A015-E1A0424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08CEE-BBBE-4D76-90CC-C1442A19C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3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chain rule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464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Shuffle a standard deck of 52 cards (so every ordering is equally likely).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“The top card is a K</a:t>
                </a:r>
                <a:r>
                  <a:rPr lang="en-US" dirty="0">
                    <a:solidFill>
                      <a:srgbClr val="FF0000"/>
                    </a:solidFill>
                  </a:rPr>
                  <a:t>♦”</a:t>
                </a:r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“the second card is a J ♠️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 “the third card is a 5 ♠️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Use the chain rule!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477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711775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4D525A7E-05E2-CF8F-748A-C80D0A3FAE3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 (answer)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9ED9128B-AB8E-2351-5F81-3350281A39A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 (marbles)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Flipping the conditioning (marbles, 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Complementary law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 Wonka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You pick up a bar and it alerts, what is the probability you have a golden ticket?</a:t>
            </a:r>
          </a:p>
          <a:p>
            <a:r>
              <a:rPr lang="en-US" dirty="0"/>
              <a:t>Which of these is closest to the right answer?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174480" y="4180344"/>
            <a:ext cx="3893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400" dirty="0"/>
              <a:t>50%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90%</a:t>
            </a:r>
          </a:p>
          <a:p>
            <a:pPr marL="342900" indent="-342900">
              <a:buAutoNum type="alphaUcPeriod"/>
            </a:pPr>
            <a:r>
              <a:rPr lang="en-US" sz="2400" dirty="0"/>
              <a:t>99%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99.9%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Setting the stage: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Implicitly defining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often skipped an explicit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infinite, so we really couldn’t write it out (even in principle).</a:t>
                </a:r>
              </a:p>
              <a:p>
                <a:endParaRPr lang="en-US" dirty="0"/>
              </a:p>
              <a:p>
                <a:r>
                  <a:rPr lang="en-US" dirty="0"/>
                  <a:t>How would that happen?</a:t>
                </a:r>
              </a:p>
              <a:p>
                <a:endParaRPr lang="en-US" dirty="0"/>
              </a:p>
              <a:p>
                <a:r>
                  <a:rPr lang="en-US" dirty="0"/>
                  <a:t>Flip a fair coin (independently each time) until you see your first tails. what is the probability that you see at least 3 heads?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560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6D0-CF17-434A-B636-D75F62F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process.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infinite.</a:t>
                </a:r>
              </a:p>
              <a:p>
                <a:r>
                  <a:rPr lang="en-US" dirty="0"/>
                  <a:t>A sequential process is also going to be infinite…</a:t>
                </a:r>
              </a:p>
              <a:p>
                <a:r>
                  <a:rPr lang="en-US" dirty="0"/>
                  <a:t>But the tree is “self-similar”</a:t>
                </a:r>
              </a:p>
              <a:p>
                <a:r>
                  <a:rPr lang="en-US" dirty="0"/>
                  <a:t>From every node, the children look identical (H with probability ½, continue pattern; T to a leaf with probability ½)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  <a:blipFill>
                <a:blip r:embed="rId2"/>
                <a:stretch>
                  <a:fillRect l="-1425" t="-2138" r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 descr="A sequential process diagram; every non-leaf node has two children; left children are labeled H, showing probability 1/2. Right children are labeled with probability 1/2 and have no children.&#10;&#10;The leaf nodes are labeled:&#10;P(T) = 1/2&#10;P(HT) = 1/4&#10;H(HHT) = 1/8.&#10;&#10;Ellipses at the end of the diagram show this pattern continues.">
            <a:extLst>
              <a:ext uri="{FF2B5EF4-FFF2-40B4-BE49-F238E27FC236}">
                <a16:creationId xmlns:a16="http://schemas.microsoft.com/office/drawing/2014/main" id="{D9902632-8464-FDE6-8EC7-FF342387142D}"/>
              </a:ext>
            </a:extLst>
          </p:cNvPr>
          <p:cNvGrpSpPr/>
          <p:nvPr/>
        </p:nvGrpSpPr>
        <p:grpSpPr>
          <a:xfrm>
            <a:off x="162204" y="1487973"/>
            <a:ext cx="5636605" cy="5587496"/>
            <a:chOff x="162204" y="1487973"/>
            <a:chExt cx="5636605" cy="5587496"/>
          </a:xfrm>
        </p:grpSpPr>
        <p:grpSp>
          <p:nvGrpSpPr>
            <p:cNvPr id="19" name="Group 18" descr="A sequential process diagram; every non-leaf node has two children; left children are labeled H, showing probability 1/2. Right children are labeled with probability 1/2 and have no children.&#10;&#10;The leaf nodes are labeled:&#10;P(T) = 1/2&#10;P(HT) = 1/4&#10;H(HHT) = 1/8.&#10;&#10;Ellipses at the end of the diagram show this pattern continues.">
              <a:extLst>
                <a:ext uri="{FF2B5EF4-FFF2-40B4-BE49-F238E27FC236}">
                  <a16:creationId xmlns:a16="http://schemas.microsoft.com/office/drawing/2014/main" id="{9D1A8D06-C2DF-E39C-A8E9-1E6C0290A5E9}"/>
                </a:ext>
              </a:extLst>
            </p:cNvPr>
            <p:cNvGrpSpPr/>
            <p:nvPr/>
          </p:nvGrpSpPr>
          <p:grpSpPr>
            <a:xfrm>
              <a:off x="162204" y="1487973"/>
              <a:ext cx="5636605" cy="4812068"/>
              <a:chOff x="162204" y="1487973"/>
              <a:chExt cx="5636605" cy="4812068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B68BB7F-616D-4DA2-9AC8-1C233B210CC8}"/>
                  </a:ext>
                </a:extLst>
              </p:cNvPr>
              <p:cNvSpPr/>
              <p:nvPr/>
            </p:nvSpPr>
            <p:spPr>
              <a:xfrm>
                <a:off x="3988205" y="1487973"/>
                <a:ext cx="351692" cy="3516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DA538A4-FC55-4D43-AC53-8C95826DE96D}"/>
                  </a:ext>
                </a:extLst>
              </p:cNvPr>
              <p:cNvCxnSpPr>
                <a:stCxn id="4" idx="3"/>
              </p:cNvCxnSpPr>
              <p:nvPr/>
            </p:nvCxnSpPr>
            <p:spPr>
              <a:xfrm flipH="1">
                <a:off x="3376246" y="1788161"/>
                <a:ext cx="663463" cy="148648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E2A3F6B-5EA7-4968-B949-FBD338ECA5CB}"/>
                  </a:ext>
                </a:extLst>
              </p:cNvPr>
              <p:cNvCxnSpPr>
                <a:cxnSpLocks/>
                <a:stCxn id="4" idx="5"/>
              </p:cNvCxnSpPr>
              <p:nvPr/>
            </p:nvCxnSpPr>
            <p:spPr>
              <a:xfrm>
                <a:off x="4288393" y="1788161"/>
                <a:ext cx="543046" cy="148648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4C9DAD8-8F41-448A-B1D5-2FCA078F9769}"/>
                  </a:ext>
                </a:extLst>
              </p:cNvPr>
              <p:cNvSpPr/>
              <p:nvPr/>
            </p:nvSpPr>
            <p:spPr>
              <a:xfrm>
                <a:off x="3127562" y="3253154"/>
                <a:ext cx="351692" cy="3516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EAA983D-D67F-4529-9FD0-F20DD6A8874C}"/>
                  </a:ext>
                </a:extLst>
              </p:cNvPr>
              <p:cNvSpPr/>
              <p:nvPr/>
            </p:nvSpPr>
            <p:spPr>
              <a:xfrm>
                <a:off x="2341516" y="4556459"/>
                <a:ext cx="351692" cy="3516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7CCC1E3-186C-4E11-9D6F-6FE0C75F7B29}"/>
                  </a:ext>
                </a:extLst>
              </p:cNvPr>
              <p:cNvCxnSpPr>
                <a:cxnSpLocks/>
                <a:endCxn id="8" idx="0"/>
              </p:cNvCxnSpPr>
              <p:nvPr/>
            </p:nvCxnSpPr>
            <p:spPr>
              <a:xfrm flipH="1">
                <a:off x="2517362" y="3583354"/>
                <a:ext cx="684852" cy="97310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7D951B2-35AD-42B9-8278-275145C02F59}"/>
                  </a:ext>
                </a:extLst>
              </p:cNvPr>
              <p:cNvCxnSpPr>
                <a:cxnSpLocks/>
                <a:stCxn id="7" idx="5"/>
                <a:endCxn id="20" idx="0"/>
              </p:cNvCxnSpPr>
              <p:nvPr/>
            </p:nvCxnSpPr>
            <p:spPr>
              <a:xfrm>
                <a:off x="3427750" y="3553342"/>
                <a:ext cx="626769" cy="1037682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4F4D339-4399-4725-826B-57AFDC8474EA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 flipH="1">
                <a:off x="2132698" y="4856647"/>
                <a:ext cx="260322" cy="109712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F925499-7A80-4471-8C79-59A9902283B4}"/>
                  </a:ext>
                </a:extLst>
              </p:cNvPr>
              <p:cNvCxnSpPr>
                <a:cxnSpLocks/>
                <a:stCxn id="8" idx="5"/>
              </p:cNvCxnSpPr>
              <p:nvPr/>
            </p:nvCxnSpPr>
            <p:spPr>
              <a:xfrm>
                <a:off x="2641704" y="4856647"/>
                <a:ext cx="734542" cy="109712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D080DC30-2009-43CD-B92F-9858624B6276}"/>
                      </a:ext>
                    </a:extLst>
                  </p:cNvPr>
                  <p:cNvSpPr txBox="1"/>
                  <p:nvPr/>
                </p:nvSpPr>
                <p:spPr>
                  <a:xfrm>
                    <a:off x="2409215" y="2033588"/>
                    <a:ext cx="1300162" cy="610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D080DC30-2009-43CD-B92F-9858624B62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9215" y="2033588"/>
                    <a:ext cx="1300162" cy="61093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36566DA-C20C-4AB0-9145-9B8C070B58E4}"/>
                      </a:ext>
                    </a:extLst>
                  </p:cNvPr>
                  <p:cNvSpPr txBox="1"/>
                  <p:nvPr/>
                </p:nvSpPr>
                <p:spPr>
                  <a:xfrm>
                    <a:off x="4498647" y="2033588"/>
                    <a:ext cx="1300162" cy="610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36566DA-C20C-4AB0-9145-9B8C070B58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8647" y="2033588"/>
                    <a:ext cx="1300162" cy="61093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35435AE-62CB-4D07-85FB-3FBB790F94FE}"/>
                      </a:ext>
                    </a:extLst>
                  </p:cNvPr>
                  <p:cNvSpPr txBox="1"/>
                  <p:nvPr/>
                </p:nvSpPr>
                <p:spPr>
                  <a:xfrm>
                    <a:off x="2545763" y="5156680"/>
                    <a:ext cx="1492917" cy="495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𝐻𝐻𝑇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35435AE-62CB-4D07-85FB-3FBB790F94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5763" y="5156680"/>
                    <a:ext cx="1492917" cy="4956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BA9B8B7C-33ED-4DDE-862F-06E42D25E7CB}"/>
                      </a:ext>
                    </a:extLst>
                  </p:cNvPr>
                  <p:cNvSpPr txBox="1"/>
                  <p:nvPr/>
                </p:nvSpPr>
                <p:spPr>
                  <a:xfrm>
                    <a:off x="162204" y="5081990"/>
                    <a:ext cx="2616224" cy="495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𝐻𝐻𝐻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BA9B8B7C-33ED-4DDE-862F-06E42D25E7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204" y="5081990"/>
                    <a:ext cx="2616224" cy="4956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2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036C029-3C3C-47FA-929A-050C54C45676}"/>
                      </a:ext>
                    </a:extLst>
                  </p:cNvPr>
                  <p:cNvSpPr txBox="1"/>
                  <p:nvPr/>
                </p:nvSpPr>
                <p:spPr>
                  <a:xfrm>
                    <a:off x="3366293" y="3542556"/>
                    <a:ext cx="1492917" cy="4970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𝐻𝑇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036C029-3C3C-47FA-929A-050C54C456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6293" y="3542556"/>
                    <a:ext cx="1492917" cy="49705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2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D9AF8ED-5EA2-4F6B-8287-CBB9323223D3}"/>
                      </a:ext>
                    </a:extLst>
                  </p:cNvPr>
                  <p:cNvSpPr txBox="1"/>
                  <p:nvPr/>
                </p:nvSpPr>
                <p:spPr>
                  <a:xfrm>
                    <a:off x="2022180" y="3669229"/>
                    <a:ext cx="1492917" cy="514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D9AF8ED-5EA2-4F6B-8287-CBB9323223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2180" y="3669229"/>
                    <a:ext cx="1492917" cy="5142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B6EFF87-F282-4F7D-A558-43BDD92281B7}"/>
                      </a:ext>
                    </a:extLst>
                  </p:cNvPr>
                  <p:cNvSpPr txBox="1"/>
                  <p:nvPr/>
                </p:nvSpPr>
                <p:spPr>
                  <a:xfrm>
                    <a:off x="3269197" y="4591024"/>
                    <a:ext cx="1570643" cy="307777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𝐻𝑇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B6EFF87-F282-4F7D-A558-43BDD92281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9197" y="4591024"/>
                    <a:ext cx="1570643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566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31591BC-EC3F-4145-B800-66FE2CDED21A}"/>
                      </a:ext>
                    </a:extLst>
                  </p:cNvPr>
                  <p:cNvSpPr txBox="1"/>
                  <p:nvPr/>
                </p:nvSpPr>
                <p:spPr>
                  <a:xfrm>
                    <a:off x="2768638" y="5962982"/>
                    <a:ext cx="1570643" cy="307777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𝐻𝐻𝑇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31591BC-EC3F-4145-B800-66FE2CDED2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8638" y="5962982"/>
                    <a:ext cx="1570643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566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6B78E41-542B-4C1B-96B8-9080D520348F}"/>
                      </a:ext>
                    </a:extLst>
                  </p:cNvPr>
                  <p:cNvSpPr txBox="1"/>
                  <p:nvPr/>
                </p:nvSpPr>
                <p:spPr>
                  <a:xfrm>
                    <a:off x="4213072" y="3274646"/>
                    <a:ext cx="1570643" cy="307777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6B78E41-542B-4C1B-96B8-9080D52034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3072" y="3274646"/>
                    <a:ext cx="1570643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566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3D4806-9CF5-4E71-9F43-15FC48036E22}"/>
                  </a:ext>
                </a:extLst>
              </p:cNvPr>
              <p:cNvSpPr/>
              <p:nvPr/>
            </p:nvSpPr>
            <p:spPr>
              <a:xfrm>
                <a:off x="1956852" y="5948349"/>
                <a:ext cx="351692" cy="3516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FF38D3-4499-446F-B3D2-4CD0C4BD50EC}"/>
                </a:ext>
              </a:extLst>
            </p:cNvPr>
            <p:cNvSpPr txBox="1"/>
            <p:nvPr/>
          </p:nvSpPr>
          <p:spPr>
            <a:xfrm rot="5400000">
              <a:off x="58654" y="6530681"/>
              <a:ext cx="720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4932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4607" y="220746"/>
                <a:ext cx="11187259" cy="1014667"/>
              </a:xfrm>
            </p:spPr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heads); method 1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4607" y="220746"/>
                <a:ext cx="11187259" cy="1014667"/>
              </a:xfrm>
              <a:blipFill>
                <a:blip r:embed="rId2"/>
                <a:stretch>
                  <a:fillRect l="-2234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infinite sum.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Every such outcome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outcomes are in our event?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1−1/2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Infinite geometric series, where common ratio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closed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592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heads); method 2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</a:t>
                </a:r>
              </a:p>
              <a:p>
                <a:endParaRPr lang="en-US" dirty="0"/>
              </a:p>
              <a:p>
                <a:r>
                  <a:rPr lang="en-US" dirty="0"/>
                  <a:t>Calculate the complement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most 2 heads)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3 heads)=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515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14DE12-CD0D-88D8-FD2E-75B7E89D2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8586-630C-0FD5-6AD2-E9233D45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LTP and Bayes</a:t>
            </a:r>
          </a:p>
        </p:txBody>
      </p:sp>
      <p:grpSp>
        <p:nvGrpSpPr>
          <p:cNvPr id="4" name="Group 3" descr="Definition box: Law of Total Probability">
            <a:extLst>
              <a:ext uri="{FF2B5EF4-FFF2-40B4-BE49-F238E27FC236}">
                <a16:creationId xmlns:a16="http://schemas.microsoft.com/office/drawing/2014/main" id="{22CC5569-75B2-948C-F8C9-3BB8B3289EAF}"/>
              </a:ext>
            </a:extLst>
          </p:cNvPr>
          <p:cNvGrpSpPr/>
          <p:nvPr/>
        </p:nvGrpSpPr>
        <p:grpSpPr>
          <a:xfrm>
            <a:off x="374641" y="1502368"/>
            <a:ext cx="7768500" cy="2843058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r>
                    <a:rPr lang="en-US" sz="2800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be a </a:t>
                  </a:r>
                  <a:r>
                    <a:rPr lang="en-US" sz="2800" b="1" dirty="0">
                      <a:solidFill>
                        <a:schemeClr val="tx1"/>
                      </a:solidFill>
                    </a:rPr>
                    <a:t>partition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.</a:t>
                  </a:r>
                </a:p>
                <a:p>
                  <a:r>
                    <a:rPr lang="en-US" sz="2800" b="1" dirty="0">
                      <a:solidFill>
                        <a:schemeClr val="tx1"/>
                      </a:solidFill>
                    </a:rPr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48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F3B2CC-E229-6B2D-2025-C0B6FCC11C3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grpSp>
        <p:nvGrpSpPr>
          <p:cNvPr id="3" name="Group 2" descr="Ω, split into partition 𝐴_1,𝐴_2,𝐴_3 with event 𝐸 inside.&#10;">
            <a:extLst>
              <a:ext uri="{FF2B5EF4-FFF2-40B4-BE49-F238E27FC236}">
                <a16:creationId xmlns:a16="http://schemas.microsoft.com/office/drawing/2014/main" id="{E0280FD8-64E7-CEFA-1DFF-FFF166715653}"/>
              </a:ext>
            </a:extLst>
          </p:cNvPr>
          <p:cNvGrpSpPr/>
          <p:nvPr/>
        </p:nvGrpSpPr>
        <p:grpSpPr>
          <a:xfrm>
            <a:off x="8457826" y="2210254"/>
            <a:ext cx="3285565" cy="1360763"/>
            <a:chOff x="8457826" y="2210254"/>
            <a:chExt cx="3285565" cy="13607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9E7CE6-CB9A-FAE5-A151-287BA649EC55}"/>
                </a:ext>
              </a:extLst>
            </p:cNvPr>
            <p:cNvSpPr/>
            <p:nvPr/>
          </p:nvSpPr>
          <p:spPr>
            <a:xfrm>
              <a:off x="8457826" y="2210254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677F07-C09A-D067-A505-A6467B38EB4F}"/>
                </a:ext>
              </a:extLst>
            </p:cNvPr>
            <p:cNvSpPr/>
            <p:nvPr/>
          </p:nvSpPr>
          <p:spPr>
            <a:xfrm>
              <a:off x="9384176" y="2371668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55A76A-00B7-6962-9E6A-6B753102C5D2}"/>
                </a:ext>
              </a:extLst>
            </p:cNvPr>
            <p:cNvCxnSpPr>
              <a:cxnSpLocks/>
            </p:cNvCxnSpPr>
            <p:nvPr/>
          </p:nvCxnSpPr>
          <p:spPr>
            <a:xfrm>
              <a:off x="10100609" y="223266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9BE0E86-D501-5673-7432-84DE89F33C9F}"/>
                </a:ext>
              </a:extLst>
            </p:cNvPr>
            <p:cNvCxnSpPr/>
            <p:nvPr/>
          </p:nvCxnSpPr>
          <p:spPr>
            <a:xfrm>
              <a:off x="10929845" y="2210254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2035D9-5D84-A07B-1311-7A4E007F44D8}"/>
                    </a:ext>
                  </a:extLst>
                </p:cNvPr>
                <p:cNvSpPr txBox="1"/>
                <p:nvPr/>
              </p:nvSpPr>
              <p:spPr>
                <a:xfrm>
                  <a:off x="8972493" y="3122706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2035D9-5D84-A07B-1311-7A4E007F4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2493" y="3122706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167C64-FB85-B082-A353-FF7D081EB050}"/>
                    </a:ext>
                  </a:extLst>
                </p:cNvPr>
                <p:cNvSpPr txBox="1"/>
                <p:nvPr/>
              </p:nvSpPr>
              <p:spPr>
                <a:xfrm>
                  <a:off x="10231406" y="319047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167C64-FB85-B082-A353-FF7D081EB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1406" y="3190479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66653-BA6F-081F-5FE0-8D4780EB3914}"/>
                    </a:ext>
                  </a:extLst>
                </p:cNvPr>
                <p:cNvSpPr txBox="1"/>
                <p:nvPr/>
              </p:nvSpPr>
              <p:spPr>
                <a:xfrm>
                  <a:off x="11192871" y="312938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66653-BA6F-081F-5FE0-8D4780EB3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2871" y="3129389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6D1C1FC-B44B-32BB-A659-07C6B9E0C598}"/>
                    </a:ext>
                  </a:extLst>
                </p:cNvPr>
                <p:cNvSpPr txBox="1"/>
                <p:nvPr/>
              </p:nvSpPr>
              <p:spPr>
                <a:xfrm>
                  <a:off x="9551899" y="2360462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6D1C1FC-B44B-32BB-A659-07C6B9E0C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899" y="2360462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/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split into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event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inside.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blipFill>
                <a:blip r:embed="rId7"/>
                <a:stretch>
                  <a:fillRect l="-1647"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9CCD063-6410-B778-B024-1CF09B20B779}"/>
              </a:ext>
            </a:extLst>
          </p:cNvPr>
          <p:cNvSpPr txBox="1"/>
          <p:nvPr/>
        </p:nvSpPr>
        <p:spPr>
          <a:xfrm>
            <a:off x="376202" y="4512268"/>
            <a:ext cx="7768500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/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888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non-zero probability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  <a:blipFill>
                <a:blip r:embed="rId2"/>
                <a:stretch>
                  <a:fillRect l="-688" t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independence.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13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chain rule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15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(Wonka Bars)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5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(labels)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/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blipFill>
                <a:blip r:embed="rId3"/>
                <a:stretch>
                  <a:fillRect r="-130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/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blipFill>
                <a:blip r:embed="rId4"/>
                <a:stretch>
                  <a:fillRect r="-1554" b="-1358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/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/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blipFill>
                <a:blip r:embed="rId6"/>
                <a:stretch>
                  <a:fillRect r="-1554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05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happens or not – does your bar have a golden ticket or not?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“reverse” conditioning. We know the scale alerted us – we know the test is positive – but do we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F03E6B-EC8F-55C2-4921-C138BAF0ED7D}"/>
              </a:ext>
            </a:extLst>
          </p:cNvPr>
          <p:cNvSpPr txBox="1"/>
          <p:nvPr/>
        </p:nvSpPr>
        <p:spPr>
          <a:xfrm>
            <a:off x="1987157" y="1523999"/>
            <a:ext cx="7768500" cy="584775"/>
          </a:xfrm>
          <a:prstGeom prst="rect">
            <a:avLst/>
          </a:prstGeom>
          <a:solidFill>
            <a:srgbClr val="462E76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9105</TotalTime>
  <Words>4210</Words>
  <Application>Microsoft Office PowerPoint</Application>
  <PresentationFormat>Widescreen</PresentationFormat>
  <Paragraphs>490</Paragraphs>
  <Slides>58</Slides>
  <Notes>4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Presentation</vt:lpstr>
      <vt:lpstr>Independence</vt:lpstr>
      <vt:lpstr>Quiz 1 Logistics: tomorrow in section</vt:lpstr>
      <vt:lpstr>Conditioning Tool: Bayes’ Rule</vt:lpstr>
      <vt:lpstr>Wonka Bars</vt:lpstr>
      <vt:lpstr>Willy Wonka</vt:lpstr>
      <vt:lpstr>Conditioning (Wonka Bars)</vt:lpstr>
      <vt:lpstr>Conditioning (labels)</vt:lpstr>
      <vt:lpstr>Reversing the Conditioning</vt:lpstr>
      <vt:lpstr>Bayes’ Rule</vt:lpstr>
      <vt:lpstr>Bayes’ Rule (2)</vt:lpstr>
      <vt:lpstr>Bayes’ Rule (3)</vt:lpstr>
      <vt:lpstr>Filling In</vt:lpstr>
      <vt:lpstr>Partition</vt:lpstr>
      <vt:lpstr>Law of Total Probability</vt:lpstr>
      <vt:lpstr>Why?</vt:lpstr>
      <vt:lpstr>Wonka Bars Answer</vt:lpstr>
      <vt:lpstr>Wait a minute…</vt:lpstr>
      <vt:lpstr>Visually</vt:lpstr>
      <vt:lpstr>Updating Your Intuition (Take 1)</vt:lpstr>
      <vt:lpstr>Updating Your Intuition (Take 2)</vt:lpstr>
      <vt:lpstr>Updating Your Intuition (Take 3)</vt:lpstr>
      <vt:lpstr>Independence of Events</vt:lpstr>
      <vt:lpstr>Definition of Independence</vt:lpstr>
      <vt:lpstr>Conditioning Practice</vt:lpstr>
      <vt:lpstr>Independence (definition)</vt:lpstr>
      <vt:lpstr>Examples</vt:lpstr>
      <vt:lpstr>Examples (answers)</vt:lpstr>
      <vt:lpstr>Hey Wait</vt:lpstr>
      <vt:lpstr>Mutual Exclusion and independence</vt:lpstr>
      <vt:lpstr>Conditional Independence</vt:lpstr>
      <vt:lpstr>Conditional Independence (definition)</vt:lpstr>
      <vt:lpstr>Conditional Independence Example</vt:lpstr>
      <vt:lpstr>(Unconditioned) Independence</vt:lpstr>
      <vt:lpstr>Conditional Independence (computation)</vt:lpstr>
      <vt:lpstr>Takeaway</vt:lpstr>
      <vt:lpstr>Chain Rule</vt:lpstr>
      <vt:lpstr>Chain Rule (definition)</vt:lpstr>
      <vt:lpstr>Chain Rule Example</vt:lpstr>
      <vt:lpstr>More Bayes Practice</vt:lpstr>
      <vt:lpstr>A contrived example</vt:lpstr>
      <vt:lpstr>Updated Sequential Processes</vt:lpstr>
      <vt:lpstr>Updated Sequential Processes (answer)</vt:lpstr>
      <vt:lpstr>Flipping the conditioning</vt:lpstr>
      <vt:lpstr>Flipping the conditioning (marbles)</vt:lpstr>
      <vt:lpstr>Flipping the conditioning (marbles, answer)</vt:lpstr>
      <vt:lpstr>The Technical Stuff</vt:lpstr>
      <vt:lpstr>Proof of Bayes’ Rule</vt:lpstr>
      <vt:lpstr>A Technical Note</vt:lpstr>
      <vt:lpstr>An Example</vt:lpstr>
      <vt:lpstr>A Quick Technical Remark</vt:lpstr>
      <vt:lpstr>Setting the stage: Random Variables</vt:lpstr>
      <vt:lpstr>Implicitly defining Ω</vt:lpstr>
      <vt:lpstr>An infinite process.</vt:lpstr>
      <vt:lpstr>Finding P(at least 3 heads); method 1</vt:lpstr>
      <vt:lpstr>Finding P(at least 3 heads); method 2</vt:lpstr>
      <vt:lpstr>LTP and Bayes</vt:lpstr>
      <vt:lpstr>Independence</vt:lpstr>
      <vt:lpstr>Chain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</dc:title>
  <dc:creator>rtweber2</dc:creator>
  <cp:lastModifiedBy>Robbie Weber</cp:lastModifiedBy>
  <cp:revision>51</cp:revision>
  <cp:lastPrinted>2026-01-20T21:04:16Z</cp:lastPrinted>
  <dcterms:created xsi:type="dcterms:W3CDTF">2021-04-11T03:25:13Z</dcterms:created>
  <dcterms:modified xsi:type="dcterms:W3CDTF">2026-01-21T21:09:11Z</dcterms:modified>
</cp:coreProperties>
</file>