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309" r:id="rId3"/>
    <p:sldId id="299" r:id="rId4"/>
    <p:sldId id="351" r:id="rId5"/>
    <p:sldId id="277" r:id="rId6"/>
    <p:sldId id="354" r:id="rId7"/>
    <p:sldId id="355" r:id="rId8"/>
    <p:sldId id="356" r:id="rId9"/>
    <p:sldId id="267" r:id="rId10"/>
    <p:sldId id="353" r:id="rId11"/>
    <p:sldId id="257" r:id="rId12"/>
    <p:sldId id="337" r:id="rId13"/>
    <p:sldId id="268" r:id="rId14"/>
    <p:sldId id="269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08" r:id="rId24"/>
    <p:sldId id="346" r:id="rId25"/>
    <p:sldId id="347" r:id="rId26"/>
    <p:sldId id="348" r:id="rId27"/>
    <p:sldId id="335" r:id="rId28"/>
    <p:sldId id="300" r:id="rId29"/>
    <p:sldId id="259" r:id="rId30"/>
    <p:sldId id="260" r:id="rId31"/>
    <p:sldId id="301" r:id="rId32"/>
    <p:sldId id="261" r:id="rId33"/>
    <p:sldId id="262" r:id="rId34"/>
    <p:sldId id="302" r:id="rId35"/>
    <p:sldId id="303" r:id="rId36"/>
    <p:sldId id="279" r:id="rId37"/>
    <p:sldId id="304" r:id="rId38"/>
    <p:sldId id="305" r:id="rId39"/>
    <p:sldId id="306" r:id="rId40"/>
    <p:sldId id="280" r:id="rId41"/>
    <p:sldId id="264" r:id="rId42"/>
    <p:sldId id="265" r:id="rId43"/>
    <p:sldId id="263" r:id="rId44"/>
    <p:sldId id="266" r:id="rId45"/>
    <p:sldId id="307" r:id="rId46"/>
    <p:sldId id="286" r:id="rId47"/>
    <p:sldId id="287" r:id="rId48"/>
    <p:sldId id="291" r:id="rId49"/>
    <p:sldId id="293" r:id="rId50"/>
    <p:sldId id="292" r:id="rId51"/>
    <p:sldId id="313" r:id="rId52"/>
    <p:sldId id="294" r:id="rId53"/>
    <p:sldId id="295" r:id="rId54"/>
    <p:sldId id="296" r:id="rId55"/>
    <p:sldId id="289" r:id="rId56"/>
    <p:sldId id="290" r:id="rId57"/>
    <p:sldId id="288" r:id="rId58"/>
    <p:sldId id="357" r:id="rId59"/>
    <p:sldId id="334" r:id="rId60"/>
    <p:sldId id="336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5CC0"/>
    <a:srgbClr val="462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404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E497D-6179-4C1B-84C3-0971EB9FE353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D4A51-7EFB-4328-9D45-681C029E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4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0EE059D-9B4B-4F38-A3D9-D0C86513E06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1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5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3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04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2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03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84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8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8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9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29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EE059D-9B4B-4F38-A3D9-D0C86513E06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0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5.png"/><Relationship Id="rId12" Type="http://schemas.openxmlformats.org/officeDocument/2006/relationships/image" Target="../media/image5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4.png"/><Relationship Id="rId5" Type="http://schemas.openxmlformats.org/officeDocument/2006/relationships/image" Target="../media/image41.png"/><Relationship Id="rId10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5.png"/><Relationship Id="rId12" Type="http://schemas.openxmlformats.org/officeDocument/2006/relationships/image" Target="../media/image55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4.png"/><Relationship Id="rId5" Type="http://schemas.openxmlformats.org/officeDocument/2006/relationships/image" Target="../media/image41.png"/><Relationship Id="rId10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56.png"/><Relationship Id="rId7" Type="http://schemas.openxmlformats.org/officeDocument/2006/relationships/image" Target="../media/image4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422D0-DEC2-45C1-9BE3-87EB567083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  <a:br>
              <a:rPr lang="en-US" dirty="0"/>
            </a:br>
            <a:r>
              <a:rPr lang="en-US" dirty="0"/>
              <a:t>and Bayes Rule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136F8-CB04-468A-98F2-54695C3C2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  <a:br>
              <a:rPr lang="en-US" dirty="0"/>
            </a:br>
            <a:r>
              <a:rPr lang="en-US" dirty="0"/>
              <a:t>Lecture 6</a:t>
            </a:r>
          </a:p>
        </p:txBody>
      </p:sp>
    </p:spTree>
    <p:extLst>
      <p:ext uri="{BB962C8B-B14F-4D97-AF65-F5344CB8AC3E}">
        <p14:creationId xmlns:p14="http://schemas.microsoft.com/office/powerpoint/2010/main" val="176042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7AEAA5-D1FF-5935-407C-9FB17075B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53C18-0047-2CC1-FD1E-201DA1F64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7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B12F-538D-4437-B633-84CC4DF2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Conditioning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roll a fair </a:t>
                </a:r>
                <a:r>
                  <a:rPr lang="en-US" dirty="0">
                    <a:solidFill>
                      <a:srgbClr val="FF0000"/>
                    </a:solidFill>
                  </a:rPr>
                  <a:t>red </a:t>
                </a:r>
                <a:r>
                  <a:rPr lang="en-US" dirty="0"/>
                  <a:t>die and a fair </a:t>
                </a:r>
                <a:r>
                  <a:rPr lang="en-US" dirty="0">
                    <a:solidFill>
                      <a:schemeClr val="accent1"/>
                    </a:solidFill>
                  </a:rPr>
                  <a:t>blue</a:t>
                </a:r>
                <a:r>
                  <a:rPr lang="en-US" dirty="0"/>
                  <a:t> die (without letting the dice affect each other).</a:t>
                </a:r>
              </a:p>
              <a:p>
                <a:r>
                  <a:rPr lang="en-US" dirty="0"/>
                  <a:t>But they fell off the table, and you can’t see the results.</a:t>
                </a:r>
              </a:p>
              <a:p>
                <a:endParaRPr lang="en-US" dirty="0"/>
              </a:p>
              <a:p>
                <a:r>
                  <a:rPr lang="en-US" dirty="0"/>
                  <a:t>I can see the results – I tell you the sum of the two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that the red die shows a 5, </a:t>
                </a:r>
                <a:r>
                  <a:rPr lang="en-US" b="1" dirty="0"/>
                  <a:t>conditioned </a:t>
                </a:r>
                <a:r>
                  <a:rPr lang="en-US" dirty="0"/>
                  <a:t>on knowing the sum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18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B12F-538D-4437-B633-84CC4DF2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Conditioning Intuition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You roll a fair </a:t>
                </a:r>
                <a:r>
                  <a:rPr lang="en-US" dirty="0">
                    <a:solidFill>
                      <a:srgbClr val="FF0000"/>
                    </a:solidFill>
                  </a:rPr>
                  <a:t>red </a:t>
                </a:r>
                <a:r>
                  <a:rPr lang="en-US" dirty="0"/>
                  <a:t>die and a fair </a:t>
                </a:r>
                <a:r>
                  <a:rPr lang="en-US" dirty="0">
                    <a:solidFill>
                      <a:schemeClr val="accent1"/>
                    </a:solidFill>
                  </a:rPr>
                  <a:t>blue</a:t>
                </a:r>
                <a:r>
                  <a:rPr lang="en-US" dirty="0"/>
                  <a:t> die (without letting the dice affect each other).</a:t>
                </a:r>
              </a:p>
              <a:p>
                <a:r>
                  <a:rPr lang="en-US" dirty="0"/>
                  <a:t>But they fell off the table, and you can’t see the results.</a:t>
                </a:r>
              </a:p>
              <a:p>
                <a:endParaRPr lang="en-US" dirty="0"/>
              </a:p>
              <a:p>
                <a:r>
                  <a:rPr lang="en-US" dirty="0"/>
                  <a:t>I can see the results – I tell you the sum of the two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that the red die shows a 5, </a:t>
                </a:r>
                <a:r>
                  <a:rPr lang="en-US" b="1" dirty="0"/>
                  <a:t>conditioned </a:t>
                </a:r>
                <a:r>
                  <a:rPr lang="en-US" dirty="0"/>
                  <a:t>on knowing the sum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It’s 0. </a:t>
                </a:r>
              </a:p>
              <a:p>
                <a:r>
                  <a:rPr lang="en-US" dirty="0"/>
                  <a:t>Without the conditioning it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5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95999-BAED-4DDD-8DA7-70CE2CC8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 the Sample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18FBB-BAA1-4D1E-AD19-99F820731D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I told you “the sum of the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” we restricted the sample space. </a:t>
                </a:r>
              </a:p>
              <a:p>
                <a:endParaRPr lang="en-US" dirty="0"/>
              </a:p>
              <a:p>
                <a:r>
                  <a:rPr lang="en-US" dirty="0"/>
                  <a:t>The only remaining outcomes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out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Outside the (restricted) sample space, the probability is going to become 0. What about the probabilities inside?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18FBB-BAA1-4D1E-AD19-99F820731D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29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F7EA-23F2-4A78-93E8-8C9A1245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(formally)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01C99-0ED0-4CA0-AADA-C14EB76453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Just like with the formal definition of probability, this is pretty abstract.</a:t>
                </a:r>
              </a:p>
              <a:p>
                <a:pPr lvl="1"/>
                <a:r>
                  <a:rPr lang="en-US" dirty="0"/>
                  <a:t>It does accurately reflect what happens in the real world.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can’t condition on it (it can’t happen! There’s no point in defining probabilities where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has not happened)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undefined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01C99-0ED0-4CA0-AADA-C14EB7645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  <a:blipFill>
                <a:blip r:embed="rId2"/>
                <a:stretch>
                  <a:fillRect l="-708" t="-7042" r="-2015" b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Defintion Box: Conditional Probability">
            <a:extLst>
              <a:ext uri="{FF2B5EF4-FFF2-40B4-BE49-F238E27FC236}">
                <a16:creationId xmlns:a16="http://schemas.microsoft.com/office/drawing/2014/main" id="{DF8EBA30-3DB7-40D5-94BD-E8AA1D601AD3}"/>
              </a:ext>
            </a:extLst>
          </p:cNvPr>
          <p:cNvGrpSpPr/>
          <p:nvPr/>
        </p:nvGrpSpPr>
        <p:grpSpPr>
          <a:xfrm>
            <a:off x="575239" y="1463859"/>
            <a:ext cx="11187258" cy="2650941"/>
            <a:chOff x="1185842" y="3429000"/>
            <a:chExt cx="6111311" cy="230473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FE89D2B-2A5E-4224-A446-EF941B176CA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&gt;0,</m:t>
                      </m:r>
                    </m:oMath>
                  </a14:m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t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he “Probability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conditioned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𝑩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𝑨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∩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FE89D2B-2A5E-4224-A446-EF941B176C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F3C2F9-6EF8-41E6-BF37-5B901A3A5EF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Conditional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342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802080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9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Conditioning…A|B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108173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grpSp>
        <p:nvGrpSpPr>
          <p:cNvPr id="9" name="Group 8" descr="3 cells that comprise event B">
            <a:extLst>
              <a:ext uri="{FF2B5EF4-FFF2-40B4-BE49-F238E27FC236}">
                <a16:creationId xmlns:a16="http://schemas.microsoft.com/office/drawing/2014/main" id="{F394663D-9F84-7ED0-E803-69494DD71E15}"/>
              </a:ext>
            </a:extLst>
          </p:cNvPr>
          <p:cNvGrpSpPr/>
          <p:nvPr/>
        </p:nvGrpSpPr>
        <p:grpSpPr>
          <a:xfrm>
            <a:off x="5052060" y="2130750"/>
            <a:ext cx="3400584" cy="1915470"/>
            <a:chOff x="5052060" y="2130750"/>
            <a:chExt cx="3400584" cy="1915470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2F3B66E8-ADE6-403A-8212-B61199148E48}"/>
                </a:ext>
              </a:extLst>
            </p:cNvPr>
            <p:cNvSpPr/>
            <p:nvPr/>
          </p:nvSpPr>
          <p:spPr>
            <a:xfrm>
              <a:off x="5052060" y="3482340"/>
              <a:ext cx="1188720" cy="563880"/>
            </a:xfrm>
            <a:prstGeom prst="fram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09D4C464-D4E3-4922-8135-2D27E27D777A}"/>
                </a:ext>
              </a:extLst>
            </p:cNvPr>
            <p:cNvSpPr/>
            <p:nvPr/>
          </p:nvSpPr>
          <p:spPr>
            <a:xfrm>
              <a:off x="6168868" y="2825595"/>
              <a:ext cx="1188720" cy="563880"/>
            </a:xfrm>
            <a:prstGeom prst="fram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6DDC3D35-49CF-4693-B660-D3D747499B59}"/>
                </a:ext>
              </a:extLst>
            </p:cNvPr>
            <p:cNvSpPr/>
            <p:nvPr/>
          </p:nvSpPr>
          <p:spPr>
            <a:xfrm>
              <a:off x="7263924" y="2130750"/>
              <a:ext cx="1188720" cy="563880"/>
            </a:xfrm>
            <a:prstGeom prst="fram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90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Conditioning…A|B,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459418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grpSp>
        <p:nvGrpSpPr>
          <p:cNvPr id="9" name="Group 8" descr="Three cells that comprise event B">
            <a:extLst>
              <a:ext uri="{FF2B5EF4-FFF2-40B4-BE49-F238E27FC236}">
                <a16:creationId xmlns:a16="http://schemas.microsoft.com/office/drawing/2014/main" id="{8A2FCD2E-28C0-6842-A82F-40AC733C7178}"/>
              </a:ext>
            </a:extLst>
          </p:cNvPr>
          <p:cNvGrpSpPr/>
          <p:nvPr/>
        </p:nvGrpSpPr>
        <p:grpSpPr>
          <a:xfrm>
            <a:off x="5052060" y="2130750"/>
            <a:ext cx="3400584" cy="1915470"/>
            <a:chOff x="5052060" y="2130750"/>
            <a:chExt cx="3400584" cy="1915470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2F3B66E8-ADE6-403A-8212-B61199148E48}"/>
                </a:ext>
              </a:extLst>
            </p:cNvPr>
            <p:cNvSpPr/>
            <p:nvPr/>
          </p:nvSpPr>
          <p:spPr>
            <a:xfrm>
              <a:off x="5052060" y="3482340"/>
              <a:ext cx="1188720" cy="563880"/>
            </a:xfrm>
            <a:prstGeom prst="fram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09D4C464-D4E3-4922-8135-2D27E27D777A}"/>
                </a:ext>
              </a:extLst>
            </p:cNvPr>
            <p:cNvSpPr/>
            <p:nvPr/>
          </p:nvSpPr>
          <p:spPr>
            <a:xfrm>
              <a:off x="6168868" y="2825595"/>
              <a:ext cx="1188720" cy="563880"/>
            </a:xfrm>
            <a:prstGeom prst="fram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6DDC3D35-49CF-4693-B660-D3D747499B59}"/>
                </a:ext>
              </a:extLst>
            </p:cNvPr>
            <p:cNvSpPr/>
            <p:nvPr/>
          </p:nvSpPr>
          <p:spPr>
            <a:xfrm>
              <a:off x="7263924" y="2130750"/>
              <a:ext cx="1188720" cy="563880"/>
            </a:xfrm>
            <a:prstGeom prst="fram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269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∅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=3/36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3/36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26979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906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Conditioning…A|C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E781C-5F08-444A-AD0B-BDAD7EE88CB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E781C-5F08-444A-AD0B-BDAD7EE88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597371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030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Conditioning…A|C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273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=6/36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1/36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6/36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2735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056622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9" name="Rectangle 8" descr="6 cells that comprise event A">
            <a:extLst>
              <a:ext uri="{FF2B5EF4-FFF2-40B4-BE49-F238E27FC236}">
                <a16:creationId xmlns:a16="http://schemas.microsoft.com/office/drawing/2014/main" id="{04219A18-697C-4554-89CB-662E152F7EDC}"/>
              </a:ext>
            </a:extLst>
          </p:cNvPr>
          <p:cNvSpPr/>
          <p:nvPr/>
        </p:nvSpPr>
        <p:spPr>
          <a:xfrm>
            <a:off x="5021580" y="4815840"/>
            <a:ext cx="6740209" cy="6477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6 cells that comprise event C">
            <a:extLst>
              <a:ext uri="{FF2B5EF4-FFF2-40B4-BE49-F238E27FC236}">
                <a16:creationId xmlns:a16="http://schemas.microsoft.com/office/drawing/2014/main" id="{CE03AAF2-18A1-4E45-87FF-43DCEB264E37}"/>
              </a:ext>
            </a:extLst>
          </p:cNvPr>
          <p:cNvSpPr/>
          <p:nvPr/>
        </p:nvSpPr>
        <p:spPr>
          <a:xfrm>
            <a:off x="7336314" y="2042160"/>
            <a:ext cx="1043940" cy="418000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4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6A686-2108-9E59-E41B-B3A4EC75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96EA3-3DBA-E423-27B0-93737D6DC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 descr="Definition box: Sample space">
            <a:extLst>
              <a:ext uri="{FF2B5EF4-FFF2-40B4-BE49-F238E27FC236}">
                <a16:creationId xmlns:a16="http://schemas.microsoft.com/office/drawing/2014/main" id="{3FE40490-362E-0960-F54C-95100032B99D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18F2EBD-92D5-1266-2BE1-D306C2FC796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sample space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set of all possible outcomes of an experiment.</a:t>
                  </a: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18F2EBD-92D5-1266-2BE1-D306C2FC7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C11CB8-A79B-3DF2-6E5E-B02651BE8134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Sample Space</a:t>
              </a:r>
            </a:p>
          </p:txBody>
        </p:sp>
      </p:grpSp>
      <p:grpSp>
        <p:nvGrpSpPr>
          <p:cNvPr id="7" name="Group 6" descr="Definition Box: Event">
            <a:extLst>
              <a:ext uri="{FF2B5EF4-FFF2-40B4-BE49-F238E27FC236}">
                <a16:creationId xmlns:a16="http://schemas.microsoft.com/office/drawing/2014/main" id="{E17F4917-0FB7-D1F8-48F5-A963349292D5}"/>
              </a:ext>
            </a:extLst>
          </p:cNvPr>
          <p:cNvGrpSpPr/>
          <p:nvPr/>
        </p:nvGrpSpPr>
        <p:grpSpPr>
          <a:xfrm>
            <a:off x="575239" y="3429000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7064B15-0ABC-D292-233E-CBDE5F990BA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possible outcomes (i.e. a subset of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7064B15-0ABC-D292-233E-CBDE5F990B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A61DC15-0A46-95DB-A22F-CCA4151E44B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Event</a:t>
              </a:r>
            </a:p>
          </p:txBody>
        </p:sp>
      </p:grpSp>
      <p:grpSp>
        <p:nvGrpSpPr>
          <p:cNvPr id="19" name="Group 18" descr="Definition Box: Probability">
            <a:extLst>
              <a:ext uri="{FF2B5EF4-FFF2-40B4-BE49-F238E27FC236}">
                <a16:creationId xmlns:a16="http://schemas.microsoft.com/office/drawing/2014/main" id="{5724C6EC-FFE0-A1B7-EA55-7719404CFD66}"/>
              </a:ext>
            </a:extLst>
          </p:cNvPr>
          <p:cNvGrpSpPr/>
          <p:nvPr/>
        </p:nvGrpSpPr>
        <p:grpSpPr>
          <a:xfrm>
            <a:off x="515836" y="5221614"/>
            <a:ext cx="9373094" cy="1636386"/>
            <a:chOff x="1185842" y="3429000"/>
            <a:chExt cx="6111311" cy="192784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1178DE-7049-B2A5-6984-C7A117CA0A70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7D5C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probability is a number between 0 and 1 describing how likely a particular outcome is.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95B42-24E6-C8A6-0FCE-65B4B0CC6597}"/>
                </a:ext>
              </a:extLst>
            </p:cNvPr>
            <p:cNvSpPr/>
            <p:nvPr/>
          </p:nvSpPr>
          <p:spPr>
            <a:xfrm>
              <a:off x="1195367" y="3429000"/>
              <a:ext cx="6101786" cy="599066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806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</a:t>
                </a:r>
              </a:p>
              <a:p>
                <a:r>
                  <a:rPr lang="en-US" dirty="0"/>
                  <a:t>Red die 6 conditioned on sum 9</a:t>
                </a:r>
              </a:p>
              <a:p>
                <a:r>
                  <a:rPr lang="en-US" dirty="0"/>
                  <a:t>Sum 7 conditioned on red die 6</a:t>
                </a:r>
              </a:p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C1B68EA-4CA8-4AF6-9076-1BBF981D6F27}"/>
              </a:ext>
            </a:extLst>
          </p:cNvPr>
          <p:cNvSpPr/>
          <p:nvPr/>
        </p:nvSpPr>
        <p:spPr>
          <a:xfrm>
            <a:off x="143857" y="5187313"/>
            <a:ext cx="3723063" cy="12340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Take a few minutes to work on this with the people around you! (also on your handout)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513024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348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 A|B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A ~ 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 ~ Sum is 7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138871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148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 A|C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A ~ 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 ~ Sum is 9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1/4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710055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769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 B|A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B ~ 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 ~ Red die is 6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635197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798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 (answers)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 die 6 conditioned on sum 9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 7 conditioned on red die 6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401315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249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4883-408D-4DF5-8BAF-F0876ABC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Order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 same?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490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4883-408D-4DF5-8BAF-F0876ABC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Does Matter!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22130" cy="4845504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No!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different quantities.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“traffic on the highway”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“it’s snowing”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“it’s snowing”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“traffic on the highway”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much smaller; there many 	other times when there is traffic on the highway</a:t>
                </a:r>
              </a:p>
              <a:p>
                <a:r>
                  <a:rPr lang="en-US" dirty="0"/>
                  <a:t>It’s a lot like implications – order can matter a lot!</a:t>
                </a:r>
              </a:p>
              <a:p>
                <a:r>
                  <a:rPr lang="en-US" dirty="0"/>
                  <a:t>(but there are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where the conditioning doesn’t make a difference)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22130" cy="4845504"/>
              </a:xfrm>
              <a:blipFill>
                <a:blip r:embed="rId2"/>
                <a:stretch>
                  <a:fillRect l="-69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79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FDAAC7-0D1E-D85D-DC53-BB2351CF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Tool: Bayes’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05CB8-CA87-AD12-EA88-089FEB4E3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36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64C-61DD-4776-8883-57E4C20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C92-BA27-46CD-A2BC-41E00CFE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Willy Wonka has placed golden tickets on 0.1% of his Wonka Bars.</a:t>
            </a:r>
          </a:p>
          <a:p>
            <a:r>
              <a:rPr lang="en-US" dirty="0"/>
              <a:t>You want to get a golden ticket. You could buy a 1000-or-so of the bars until you find one, but that’s expensive…you’ve got a better idea!</a:t>
            </a:r>
          </a:p>
          <a:p>
            <a:r>
              <a:rPr lang="en-US" dirty="0"/>
              <a:t>You have a test – a very precise scale you’ve bought. 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If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711775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0B82-7336-4B88-A505-EA21313F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Willy Wonka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EE9A7-2107-4D81-A27A-FC7B3DD21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Willy Wonka has placed golden tickets on 0.1% of his Wonka Bars.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You pick up a bar and it alerts, what is the probability you have a golden ticket?</a:t>
            </a:r>
          </a:p>
          <a:p>
            <a:r>
              <a:rPr lang="en-US" dirty="0"/>
              <a:t>Which of these is closest to the right answer?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484E5-784F-4BE5-B197-70435A165BC4}"/>
              </a:ext>
            </a:extLst>
          </p:cNvPr>
          <p:cNvSpPr txBox="1"/>
          <p:nvPr/>
        </p:nvSpPr>
        <p:spPr>
          <a:xfrm>
            <a:off x="9174480" y="4180344"/>
            <a:ext cx="3893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b="0" dirty="0"/>
              <a:t>0.1%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10%</a:t>
            </a:r>
          </a:p>
          <a:p>
            <a:pPr marL="342900" indent="-342900">
              <a:buAutoNum type="alphaUcPeriod"/>
            </a:pPr>
            <a:r>
              <a:rPr lang="en-US" sz="2400" dirty="0"/>
              <a:t>50%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90%</a:t>
            </a:r>
          </a:p>
          <a:p>
            <a:pPr marL="342900" indent="-342900">
              <a:buAutoNum type="alphaUcPeriod"/>
            </a:pPr>
            <a:r>
              <a:rPr lang="en-US" sz="2400" dirty="0"/>
              <a:t>99%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99.9%</a:t>
            </a:r>
          </a:p>
          <a:p>
            <a:endParaRPr lang="en-US" sz="2400" dirty="0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ECEC2111-75EB-4BFA-9DB8-098B0C0B5A99}"/>
              </a:ext>
            </a:extLst>
          </p:cNvPr>
          <p:cNvSpPr/>
          <p:nvPr/>
        </p:nvSpPr>
        <p:spPr>
          <a:xfrm>
            <a:off x="8326804" y="43915"/>
            <a:ext cx="3810924" cy="12340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Robbie knows how long to explain</a:t>
            </a:r>
          </a:p>
          <a:p>
            <a:pPr algn="ctr"/>
            <a:r>
              <a:rPr lang="en-US" sz="2000" dirty="0"/>
              <a:t>Go to pollev.com/</a:t>
            </a:r>
            <a:r>
              <a:rPr lang="en-US" sz="2000" dirty="0" err="1"/>
              <a:t>robbie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293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23FB-83D9-4EEA-8C35-ACC5E7FA8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shuffle a deck of cards so any arrangement is equally likely. What is the probability that the top two cards have the same value?</a:t>
            </a:r>
          </a:p>
          <a:p>
            <a:endParaRPr lang="en-US" dirty="0"/>
          </a:p>
          <a:p>
            <a:r>
              <a:rPr lang="en-US" dirty="0"/>
              <a:t>Sample Space</a:t>
            </a:r>
          </a:p>
          <a:p>
            <a:r>
              <a:rPr lang="en-US" dirty="0"/>
              <a:t>Probability Measure</a:t>
            </a:r>
          </a:p>
          <a:p>
            <a:r>
              <a:rPr lang="en-US" dirty="0"/>
              <a:t>Event</a:t>
            </a:r>
          </a:p>
          <a:p>
            <a:r>
              <a:rPr lang="en-US" dirty="0"/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1077349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(Wonka Bars)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event that the </a:t>
                </a:r>
                <a:r>
                  <a:rPr lang="en-US" b="1" dirty="0"/>
                  <a:t>S</a:t>
                </a:r>
                <a:r>
                  <a:rPr lang="en-US" dirty="0"/>
                  <a:t>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the event your bar has a </a:t>
                </a:r>
                <a:r>
                  <a:rPr lang="en-US" b="1" dirty="0"/>
                  <a:t>G</a:t>
                </a:r>
                <a:r>
                  <a:rPr lang="en-US" dirty="0"/>
                  <a:t>olden ticket. </a:t>
                </a:r>
              </a:p>
              <a:p>
                <a:r>
                  <a:rPr lang="en-US" dirty="0"/>
                  <a:t>What conditional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(falsely) alert you only 1% of the time. </a:t>
                </a:r>
              </a:p>
              <a:p>
                <a:pPr lvl="1"/>
                <a:r>
                  <a:rPr lang="en-US" dirty="0"/>
                  <a:t>You pick up a bar and it alerts, what is the probability you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51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(labels)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event that the </a:t>
                </a:r>
                <a:r>
                  <a:rPr lang="en-US" b="1" dirty="0"/>
                  <a:t>S</a:t>
                </a:r>
                <a:r>
                  <a:rPr lang="en-US" dirty="0"/>
                  <a:t>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the event your bar has a </a:t>
                </a:r>
                <a:r>
                  <a:rPr lang="en-US" b="1" dirty="0"/>
                  <a:t>G</a:t>
                </a:r>
                <a:r>
                  <a:rPr lang="en-US" dirty="0"/>
                  <a:t>olden ticket. </a:t>
                </a:r>
              </a:p>
              <a:p>
                <a:r>
                  <a:rPr lang="en-US" dirty="0"/>
                  <a:t>What conditional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(falsely) alert you only 1% of the time. </a:t>
                </a:r>
              </a:p>
              <a:p>
                <a:pPr lvl="1"/>
                <a:r>
                  <a:rPr lang="en-US" dirty="0"/>
                  <a:t>You pick up a bar and it alerts, what is the probability you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C769B9-E5C6-45D1-A6DD-3988D7A547FE}"/>
                  </a:ext>
                </a:extLst>
              </p:cNvPr>
              <p:cNvSpPr txBox="1"/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C769B9-E5C6-45D1-A6DD-3988D7A54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blipFill>
                <a:blip r:embed="rId3"/>
                <a:stretch>
                  <a:fillRect r="-1307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F54A02-DC7D-428D-94DF-9A56104A2754}"/>
                  </a:ext>
                </a:extLst>
              </p:cNvPr>
              <p:cNvSpPr txBox="1"/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F54A02-DC7D-428D-94DF-9A56104A2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blipFill>
                <a:blip r:embed="rId4"/>
                <a:stretch>
                  <a:fillRect r="-1554" b="-1358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24B91E-6DEC-4085-8DE1-2F15C92ED874}"/>
                  </a:ext>
                </a:extLst>
              </p:cNvPr>
              <p:cNvSpPr txBox="1"/>
              <p:nvPr/>
            </p:nvSpPr>
            <p:spPr>
              <a:xfrm>
                <a:off x="9429325" y="4636320"/>
                <a:ext cx="1141307" cy="523926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24B91E-6DEC-4085-8DE1-2F15C92ED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325" y="4636320"/>
                <a:ext cx="1141307" cy="5239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0EFEC9-9698-4B24-8416-AE6B760B7DB1}"/>
                  </a:ext>
                </a:extLst>
              </p:cNvPr>
              <p:cNvSpPr txBox="1"/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0EFEC9-9698-4B24-8416-AE6B760B7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blipFill>
                <a:blip r:embed="rId6"/>
                <a:stretch>
                  <a:fillRect r="-1554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054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7F0B-39B0-45EA-A101-0F5DDC45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 of our information conditions on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happens or not – does your bar have a golden ticket or not?</a:t>
                </a:r>
              </a:p>
              <a:p>
                <a:endParaRPr lang="en-US" dirty="0"/>
              </a:p>
              <a:p>
                <a:r>
                  <a:rPr lang="en-US" dirty="0"/>
                  <a:t>But we’re interested in the “reverse” conditioning. We know the scale alerted us – we know the test is positive – but do we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78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solidFill>
                <a:srgbClr val="7D5C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2F03E6B-EC8F-55C2-4921-C138BAF0ED7D}"/>
              </a:ext>
            </a:extLst>
          </p:cNvPr>
          <p:cNvSpPr txBox="1"/>
          <p:nvPr/>
        </p:nvSpPr>
        <p:spPr>
          <a:xfrm>
            <a:off x="1987157" y="1523999"/>
            <a:ext cx="7768500" cy="584775"/>
          </a:xfrm>
          <a:prstGeom prst="rect">
            <a:avLst/>
          </a:prstGeom>
          <a:solidFill>
            <a:srgbClr val="462E76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Bayes’ Rule</a:t>
            </a:r>
          </a:p>
        </p:txBody>
      </p:sp>
    </p:spTree>
    <p:extLst>
      <p:ext uri="{BB962C8B-B14F-4D97-AF65-F5344CB8AC3E}">
        <p14:creationId xmlns:p14="http://schemas.microsoft.com/office/powerpoint/2010/main" val="1539736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 (2)</a:t>
            </a:r>
          </a:p>
        </p:txBody>
      </p:sp>
      <p:grpSp>
        <p:nvGrpSpPr>
          <p:cNvPr id="6" name="Group 5" descr="Definition Box: Bayes' Rule">
            <a:extLst>
              <a:ext uri="{FF2B5EF4-FFF2-40B4-BE49-F238E27FC236}">
                <a16:creationId xmlns:a16="http://schemas.microsoft.com/office/drawing/2014/main" id="{B6299BB0-D086-F669-7A70-CCF178CDD355}"/>
              </a:ext>
            </a:extLst>
          </p:cNvPr>
          <p:cNvGrpSpPr/>
          <p:nvPr/>
        </p:nvGrpSpPr>
        <p:grpSpPr>
          <a:xfrm>
            <a:off x="1987157" y="1523999"/>
            <a:ext cx="7768500" cy="2141221"/>
            <a:chOff x="1987157" y="1523999"/>
            <a:chExt cx="7768500" cy="214122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D02C61D-AE37-441F-973A-E6FE6F14709F}"/>
                    </a:ext>
                  </a:extLst>
                </p:cNvPr>
                <p:cNvSpPr/>
                <p:nvPr/>
              </p:nvSpPr>
              <p:spPr>
                <a:xfrm>
                  <a:off x="1987157" y="1523999"/>
                  <a:ext cx="7768500" cy="2141221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36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D02C61D-AE37-441F-973A-E6FE6F1470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7157" y="1523999"/>
                  <a:ext cx="7768500" cy="214122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5339D3-5970-DEE9-BC39-F25BE0B83CF6}"/>
                </a:ext>
              </a:extLst>
            </p:cNvPr>
            <p:cNvSpPr txBox="1"/>
            <p:nvPr/>
          </p:nvSpPr>
          <p:spPr>
            <a:xfrm>
              <a:off x="1987157" y="1523999"/>
              <a:ext cx="7768500" cy="584775"/>
            </a:xfrm>
            <a:prstGeom prst="rect">
              <a:avLst/>
            </a:prstGeom>
            <a:solidFill>
              <a:srgbClr val="462E76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Bayes’ Rule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blipFill>
                <a:blip r:embed="rId3"/>
                <a:stretch>
                  <a:fillRect l="-1089" t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941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 (3)</a:t>
            </a:r>
          </a:p>
        </p:txBody>
      </p:sp>
      <p:grpSp>
        <p:nvGrpSpPr>
          <p:cNvPr id="6" name="Group 5" descr="Definition Box: Bayes' Rule">
            <a:extLst>
              <a:ext uri="{FF2B5EF4-FFF2-40B4-BE49-F238E27FC236}">
                <a16:creationId xmlns:a16="http://schemas.microsoft.com/office/drawing/2014/main" id="{E8BD9A34-5AFB-C324-F2F1-A2760F1B47E5}"/>
              </a:ext>
            </a:extLst>
          </p:cNvPr>
          <p:cNvGrpSpPr/>
          <p:nvPr/>
        </p:nvGrpSpPr>
        <p:grpSpPr>
          <a:xfrm>
            <a:off x="1987157" y="1523999"/>
            <a:ext cx="7768500" cy="2141221"/>
            <a:chOff x="1987157" y="1523999"/>
            <a:chExt cx="7768500" cy="214122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D02C61D-AE37-441F-973A-E6FE6F14709F}"/>
                    </a:ext>
                  </a:extLst>
                </p:cNvPr>
                <p:cNvSpPr/>
                <p:nvPr/>
              </p:nvSpPr>
              <p:spPr>
                <a:xfrm>
                  <a:off x="1987157" y="1523999"/>
                  <a:ext cx="7768500" cy="2141221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36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D02C61D-AE37-441F-973A-E6FE6F1470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7157" y="1523999"/>
                  <a:ext cx="7768500" cy="214122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D36F5A-0E55-E1D3-EA55-B9B02CEC7E58}"/>
                </a:ext>
              </a:extLst>
            </p:cNvPr>
            <p:cNvSpPr txBox="1"/>
            <p:nvPr/>
          </p:nvSpPr>
          <p:spPr>
            <a:xfrm>
              <a:off x="1987157" y="1523999"/>
              <a:ext cx="7768500" cy="584775"/>
            </a:xfrm>
            <a:prstGeom prst="rect">
              <a:avLst/>
            </a:prstGeom>
            <a:solidFill>
              <a:srgbClr val="462E76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Bayes’ Rule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.999⋅.001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blipFill>
                <a:blip r:embed="rId3"/>
                <a:stretch>
                  <a:fillRect l="-1089" t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484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FABE-4343-4C25-9DBF-12BEEE24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We’ll use a trick called “the law of total probability”: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=0.999⋅.001+.01⋅.999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=.010989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256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partition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A partition of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family of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such that: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i.e. every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 exactly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564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1A0D-FACE-40D0-9796-53FE40A90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grpSp>
        <p:nvGrpSpPr>
          <p:cNvPr id="4" name="Group 3" descr="Definition box: Law of Total Probability">
            <a:extLst>
              <a:ext uri="{FF2B5EF4-FFF2-40B4-BE49-F238E27FC236}">
                <a16:creationId xmlns:a16="http://schemas.microsoft.com/office/drawing/2014/main" id="{359C476F-97BE-4995-B402-4B7158B0EBE2}"/>
              </a:ext>
            </a:extLst>
          </p:cNvPr>
          <p:cNvGrpSpPr/>
          <p:nvPr/>
        </p:nvGrpSpPr>
        <p:grpSpPr>
          <a:xfrm>
            <a:off x="533875" y="1504824"/>
            <a:ext cx="7768500" cy="2843058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/>
                </a:p>
                <a:p>
                  <a:endParaRPr lang="en-US" sz="2800" dirty="0"/>
                </a:p>
                <a:p>
                  <a:r>
                    <a:rPr lang="en-US" sz="2800" dirty="0"/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/>
                    <a:t> be a </a:t>
                  </a:r>
                  <a:r>
                    <a:rPr lang="en-US" sz="2800" b="1" dirty="0"/>
                    <a:t>partition </a:t>
                  </a:r>
                  <a:r>
                    <a:rPr lang="en-US" sz="2800" dirty="0"/>
                    <a:t>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800" b="1" dirty="0"/>
                    <a:t>.</a:t>
                  </a:r>
                </a:p>
                <a:p>
                  <a:r>
                    <a:rPr lang="en-US" sz="2800" b="1" dirty="0"/>
                    <a:t>For any event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a14:m>
                  <a:r>
                    <a:rPr lang="en-US" sz="2800" b="1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𝐥𝐥</m:t>
                            </m:r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6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D11787-A609-4D87-8C71-A0B9B91A783F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Law of Total Probability</a:t>
              </a:r>
            </a:p>
          </p:txBody>
        </p:sp>
      </p:grpSp>
      <p:grpSp>
        <p:nvGrpSpPr>
          <p:cNvPr id="16" name="Group 15" descr="Ω, split into partition 𝐴_1,𝐴_2,𝐴_3 with event 𝐸 inside. A_1, A_2, A_3 partition the universe into 3 parts, E is in each of these three parts.&#10;">
            <a:extLst>
              <a:ext uri="{FF2B5EF4-FFF2-40B4-BE49-F238E27FC236}">
                <a16:creationId xmlns:a16="http://schemas.microsoft.com/office/drawing/2014/main" id="{033C20F4-4274-9267-03CA-86613F1E71AC}"/>
              </a:ext>
            </a:extLst>
          </p:cNvPr>
          <p:cNvGrpSpPr/>
          <p:nvPr/>
        </p:nvGrpSpPr>
        <p:grpSpPr>
          <a:xfrm>
            <a:off x="8318871" y="4512268"/>
            <a:ext cx="3702424" cy="2068649"/>
            <a:chOff x="8318871" y="4512268"/>
            <a:chExt cx="3702424" cy="206864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240E0F3-E084-1AE4-7C0D-18E269E3ED77}"/>
                </a:ext>
              </a:extLst>
            </p:cNvPr>
            <p:cNvSpPr/>
            <p:nvPr/>
          </p:nvSpPr>
          <p:spPr>
            <a:xfrm>
              <a:off x="8387976" y="5220154"/>
              <a:ext cx="3285565" cy="133835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02D87A9-5D10-8F28-8745-1F194CA21DDB}"/>
                </a:ext>
              </a:extLst>
            </p:cNvPr>
            <p:cNvSpPr/>
            <p:nvPr/>
          </p:nvSpPr>
          <p:spPr>
            <a:xfrm>
              <a:off x="9314326" y="5381568"/>
              <a:ext cx="2048435" cy="84268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A8D43C3-5788-08CD-2D0E-4A30710A9750}"/>
                </a:ext>
              </a:extLst>
            </p:cNvPr>
            <p:cNvCxnSpPr>
              <a:cxnSpLocks/>
            </p:cNvCxnSpPr>
            <p:nvPr/>
          </p:nvCxnSpPr>
          <p:spPr>
            <a:xfrm>
              <a:off x="10030759" y="5242566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F1E45EF-EE2F-C491-9E7B-B8761BD46C2A}"/>
                </a:ext>
              </a:extLst>
            </p:cNvPr>
            <p:cNvCxnSpPr/>
            <p:nvPr/>
          </p:nvCxnSpPr>
          <p:spPr>
            <a:xfrm>
              <a:off x="10859995" y="5220154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EF1FA47-8179-2378-1BF1-DE3C6C267271}"/>
                    </a:ext>
                  </a:extLst>
                </p:cNvPr>
                <p:cNvSpPr txBox="1"/>
                <p:nvPr/>
              </p:nvSpPr>
              <p:spPr>
                <a:xfrm>
                  <a:off x="8902643" y="6132606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EF1FA47-8179-2378-1BF1-DE3C6C2672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2643" y="6132606"/>
                  <a:ext cx="53339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84C4DD5-3207-D465-CA5F-F4885593DFCC}"/>
                    </a:ext>
                  </a:extLst>
                </p:cNvPr>
                <p:cNvSpPr txBox="1"/>
                <p:nvPr/>
              </p:nvSpPr>
              <p:spPr>
                <a:xfrm>
                  <a:off x="10161556" y="6200379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84C4DD5-3207-D465-CA5F-F4885593DF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1556" y="6200379"/>
                  <a:ext cx="5333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93AB519-CDA0-49E9-BECE-148BE2C7F84E}"/>
                    </a:ext>
                  </a:extLst>
                </p:cNvPr>
                <p:cNvSpPr txBox="1"/>
                <p:nvPr/>
              </p:nvSpPr>
              <p:spPr>
                <a:xfrm>
                  <a:off x="11123021" y="6139289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93AB519-CDA0-49E9-BECE-148BE2C7F8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3021" y="6139289"/>
                  <a:ext cx="53339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3821C20-8977-2165-C147-5A6869F5FCA8}"/>
                    </a:ext>
                  </a:extLst>
                </p:cNvPr>
                <p:cNvSpPr txBox="1"/>
                <p:nvPr/>
              </p:nvSpPr>
              <p:spPr>
                <a:xfrm>
                  <a:off x="9482049" y="5370362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3821C20-8977-2165-C147-5A6869F5FC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2049" y="5370362"/>
                  <a:ext cx="5333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8B2945E-E6D0-EBCC-2A54-D59BE76C2646}"/>
                    </a:ext>
                  </a:extLst>
                </p:cNvPr>
                <p:cNvSpPr txBox="1"/>
                <p:nvPr/>
              </p:nvSpPr>
              <p:spPr>
                <a:xfrm>
                  <a:off x="8318871" y="4512268"/>
                  <a:ext cx="370242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split into partition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with event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inside.</a:t>
                  </a: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8B2945E-E6D0-EBCC-2A54-D59BE76C26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8871" y="4512268"/>
                  <a:ext cx="3702424" cy="707886"/>
                </a:xfrm>
                <a:prstGeom prst="rect">
                  <a:avLst/>
                </a:prstGeom>
                <a:blipFill>
                  <a:blip r:embed="rId7"/>
                  <a:stretch>
                    <a:fillRect l="-1812" t="-3448" b="-155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327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2F75-A722-4E96-8E58-25A87C33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Proof is actually pretty informative on what’s going on.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(definition of conditional probability)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 Then we just add up those probabilities. </a:t>
                </a:r>
              </a:p>
              <a:p>
                <a:pPr lvl="1"/>
                <a:r>
                  <a:rPr lang="en-US" dirty="0"/>
                  <a:t>Ability to add follows from the “countable additivity” axiom.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Ω, split into partition 𝐴_1,𝐴_2,𝐴_3 with event 𝐸 inside. A_1, A_2, A_3 partition the universe into 3 parts, E is in each of these three parts.&#10;">
            <a:extLst>
              <a:ext uri="{FF2B5EF4-FFF2-40B4-BE49-F238E27FC236}">
                <a16:creationId xmlns:a16="http://schemas.microsoft.com/office/drawing/2014/main" id="{F7F4F4D8-CEBC-56E0-342F-F4E324DF6CAF}"/>
              </a:ext>
            </a:extLst>
          </p:cNvPr>
          <p:cNvGrpSpPr/>
          <p:nvPr/>
        </p:nvGrpSpPr>
        <p:grpSpPr>
          <a:xfrm>
            <a:off x="8641976" y="125506"/>
            <a:ext cx="3285565" cy="1360763"/>
            <a:chOff x="8641976" y="125506"/>
            <a:chExt cx="3285565" cy="13607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014A8A-E25E-49CC-AF10-DF25EB3A746B}"/>
                </a:ext>
              </a:extLst>
            </p:cNvPr>
            <p:cNvSpPr/>
            <p:nvPr/>
          </p:nvSpPr>
          <p:spPr>
            <a:xfrm>
              <a:off x="8641976" y="125506"/>
              <a:ext cx="3285565" cy="133835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445AE8-56D5-475A-8B33-05C63E3AAF92}"/>
                </a:ext>
              </a:extLst>
            </p:cNvPr>
            <p:cNvSpPr/>
            <p:nvPr/>
          </p:nvSpPr>
          <p:spPr>
            <a:xfrm>
              <a:off x="9568326" y="286920"/>
              <a:ext cx="2048435" cy="84268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F5CB0B5-531B-49F2-9742-CF6D21738E36}"/>
                </a:ext>
              </a:extLst>
            </p:cNvPr>
            <p:cNvCxnSpPr>
              <a:cxnSpLocks/>
            </p:cNvCxnSpPr>
            <p:nvPr/>
          </p:nvCxnSpPr>
          <p:spPr>
            <a:xfrm>
              <a:off x="10284759" y="147918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C146598-D043-4944-B8FA-0CAF6930A0DE}"/>
                </a:ext>
              </a:extLst>
            </p:cNvPr>
            <p:cNvCxnSpPr/>
            <p:nvPr/>
          </p:nvCxnSpPr>
          <p:spPr>
            <a:xfrm>
              <a:off x="11113995" y="125506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7CC679A-FC06-43CE-B78F-53B014B63F5F}"/>
                    </a:ext>
                  </a:extLst>
                </p:cNvPr>
                <p:cNvSpPr txBox="1"/>
                <p:nvPr/>
              </p:nvSpPr>
              <p:spPr>
                <a:xfrm>
                  <a:off x="9156643" y="1037958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7CC679A-FC06-43CE-B78F-53B014B63F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6643" y="1037958"/>
                  <a:ext cx="53339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28865FD-DDEE-40AE-BBC8-06EC49E5E8BE}"/>
                    </a:ext>
                  </a:extLst>
                </p:cNvPr>
                <p:cNvSpPr txBox="1"/>
                <p:nvPr/>
              </p:nvSpPr>
              <p:spPr>
                <a:xfrm>
                  <a:off x="10415556" y="1105731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28865FD-DDEE-40AE-BBC8-06EC49E5E8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5556" y="1105731"/>
                  <a:ext cx="5333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C632FBD-1D14-4C57-A0A7-D42508DA6F55}"/>
                    </a:ext>
                  </a:extLst>
                </p:cNvPr>
                <p:cNvSpPr txBox="1"/>
                <p:nvPr/>
              </p:nvSpPr>
              <p:spPr>
                <a:xfrm>
                  <a:off x="11377021" y="1044641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C632FBD-1D14-4C57-A0A7-D42508DA6F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7021" y="1044641"/>
                  <a:ext cx="53339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D249075-93AE-4A46-B0A8-F837D63850C2}"/>
                    </a:ext>
                  </a:extLst>
                </p:cNvPr>
                <p:cNvSpPr txBox="1"/>
                <p:nvPr/>
              </p:nvSpPr>
              <p:spPr>
                <a:xfrm>
                  <a:off x="9736049" y="275714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D249075-93AE-4A46-B0A8-F837D63850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6049" y="275714"/>
                  <a:ext cx="5333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6315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 Example (Solution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different cards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pairs with equal values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481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1562100"/>
                <a:ext cx="11187259" cy="374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.999⋅.001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.010989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Solving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𝐺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i.e. about 0.0909.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about a 10% chance that the bar has the golden ticket!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62100"/>
                <a:ext cx="11187259" cy="3741024"/>
              </a:xfrm>
              <a:prstGeom prst="rect">
                <a:avLst/>
              </a:prstGeom>
              <a:blipFill>
                <a:blip r:embed="rId2"/>
                <a:stretch>
                  <a:fillRect l="-1089" t="-1629" b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0172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8006-3D75-4313-A0B6-FF84D02E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531AB-6BAC-4251-94BE-EE6FE5A6C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57" y="1615441"/>
            <a:ext cx="11473885" cy="4693920"/>
          </a:xfrm>
        </p:spPr>
        <p:txBody>
          <a:bodyPr>
            <a:normAutofit/>
          </a:bodyPr>
          <a:lstStyle/>
          <a:p>
            <a:r>
              <a:rPr lang="en-US" dirty="0"/>
              <a:t>That doesn’t fit with many of our guesses. What’s going on?</a:t>
            </a:r>
          </a:p>
          <a:p>
            <a:endParaRPr lang="en-US" dirty="0"/>
          </a:p>
          <a:p>
            <a:r>
              <a:rPr lang="en-US" dirty="0"/>
              <a:t>Instead of saying “we tested one and got a positive” imagine we tested 1000. </a:t>
            </a:r>
            <a:r>
              <a:rPr lang="en-US" b="1" dirty="0"/>
              <a:t>ABOUT </a:t>
            </a:r>
            <a:r>
              <a:rPr lang="en-US" dirty="0"/>
              <a:t>how many bars of each type are there?</a:t>
            </a:r>
          </a:p>
          <a:p>
            <a:r>
              <a:rPr lang="en-US" b="1" dirty="0"/>
              <a:t>(about) </a:t>
            </a:r>
            <a:r>
              <a:rPr lang="en-US" dirty="0"/>
              <a:t>1 with a golden ticket 999 without. Let’s say those are exactly right.</a:t>
            </a:r>
          </a:p>
          <a:p>
            <a:r>
              <a:rPr lang="en-US" dirty="0"/>
              <a:t>Let’s just say that one golden is truly found.</a:t>
            </a:r>
          </a:p>
          <a:p>
            <a:r>
              <a:rPr lang="en-US" b="1" dirty="0"/>
              <a:t>(about) </a:t>
            </a:r>
            <a:r>
              <a:rPr lang="en-US" dirty="0"/>
              <a:t>1% of the 999 without would be a positive. Let’s say it’s exactly 10.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9AE75-9970-4E0B-81ED-7A1DF67766CC}"/>
              </a:ext>
            </a:extLst>
          </p:cNvPr>
          <p:cNvSpPr txBox="1"/>
          <p:nvPr/>
        </p:nvSpPr>
        <p:spPr>
          <a:xfrm>
            <a:off x="4905375" y="138113"/>
            <a:ext cx="7143750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Willy Wonka has placed golden tickets on 0.1% of his Wonka Bars.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 a golden ticket, the scale will alert you 99.9% of the time.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does not have a golden ticket, the scale will (falsely) alert you only 1% of the time. </a:t>
            </a:r>
          </a:p>
        </p:txBody>
      </p:sp>
    </p:spTree>
    <p:extLst>
      <p:ext uri="{BB962C8B-B14F-4D97-AF65-F5344CB8AC3E}">
        <p14:creationId xmlns:p14="http://schemas.microsoft.com/office/powerpoint/2010/main" val="33837794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F28B-5FDB-496A-B059-690F10C2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</a:t>
            </a:r>
          </a:p>
        </p:txBody>
      </p:sp>
      <p:graphicFrame>
        <p:nvGraphicFramePr>
          <p:cNvPr id="10" name="Content Placeholder 9" descr="1000 rectangles (Wonka bars) split into 10 groups of 100. &#10;One is gold. &#10;In each group of 100, one is Red.&#10;The rest are purple. ">
            <a:hlinkClick r:id="" action="ppaction://ole?verb=0"/>
            <a:extLst>
              <a:ext uri="{FF2B5EF4-FFF2-40B4-BE49-F238E27FC236}">
                <a16:creationId xmlns:a16="http://schemas.microsoft.com/office/drawing/2014/main" id="{3F8CD0DF-19FD-4C35-B946-C5DC66C4C5A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617610"/>
              </p:ext>
            </p:extLst>
          </p:nvPr>
        </p:nvGraphicFramePr>
        <p:xfrm>
          <a:off x="619125" y="1392237"/>
          <a:ext cx="5038725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11887454" imgH="11430164" progId="PowerPoint.Show.12">
                  <p:embed/>
                </p:oleObj>
              </mc:Choice>
              <mc:Fallback>
                <p:oleObj name="Presentation" r:id="rId2" imgW="11887454" imgH="11430164" progId="PowerPoint.Show.12">
                  <p:embed/>
                  <p:pic>
                    <p:nvPicPr>
                      <p:cNvPr id="10" name="Content Placeholder 9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F8CD0DF-19FD-4C35-B946-C5DC66C4C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125" y="1392237"/>
                        <a:ext cx="5038725" cy="484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7294AAB-72A9-45B7-B2AF-EA72D1D8F923}"/>
              </a:ext>
            </a:extLst>
          </p:cNvPr>
          <p:cNvSpPr txBox="1"/>
          <p:nvPr/>
        </p:nvSpPr>
        <p:spPr>
          <a:xfrm>
            <a:off x="5829300" y="1524000"/>
            <a:ext cx="5886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Gold bar is the one (true) golden ticket bar.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Purple bars don’t have a ticket and tested negative.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Red bars don’t have a ticket, but tested positive.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test is, in a sense, doing really well.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almost always right.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problem is it’s also the case that the correct answer is almost always “no.”</a:t>
            </a:r>
          </a:p>
        </p:txBody>
      </p:sp>
    </p:spTree>
    <p:extLst>
      <p:ext uri="{BB962C8B-B14F-4D97-AF65-F5344CB8AC3E}">
        <p14:creationId xmlns:p14="http://schemas.microsoft.com/office/powerpoint/2010/main" val="7124243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 (Take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1: The test is </a:t>
            </a:r>
            <a:r>
              <a:rPr lang="en-US" b="1" dirty="0"/>
              <a:t>actually good </a:t>
            </a:r>
            <a:r>
              <a:rPr lang="en-US" dirty="0"/>
              <a:t>and has VASTLY increased our belief that there IS a golden ticket when you get a positive result.</a:t>
            </a:r>
          </a:p>
          <a:p>
            <a:endParaRPr lang="en-US" dirty="0"/>
          </a:p>
          <a:p>
            <a:r>
              <a:rPr lang="en-US" dirty="0"/>
              <a:t>If we told you “your job is to find a Wonka Bar with a golden ticket” without the test, you have 1/1000 chance, with the test, you have (about) a 1/11 chance. That’s (almost) 100 times better!</a:t>
            </a:r>
          </a:p>
          <a:p>
            <a:endParaRPr lang="en-US" dirty="0"/>
          </a:p>
          <a:p>
            <a:r>
              <a:rPr lang="en-US" dirty="0"/>
              <a:t>This is actually a huge improvement!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E90D13-BAF4-4A5A-882C-529B4BB3B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15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 (Take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2: Humans are really bad at intuitively understanding very large or very small numbers.</a:t>
            </a:r>
          </a:p>
          <a:p>
            <a:endParaRPr lang="en-US" dirty="0"/>
          </a:p>
          <a:p>
            <a:r>
              <a:rPr lang="en-US" dirty="0"/>
              <a:t>When I hear “99% chance”, “99.9% chance”, “99.99% chance” they all go into my brain as “well that’s basically guaranteed” And then I forget how many 9’s there actually were.</a:t>
            </a:r>
          </a:p>
          <a:p>
            <a:r>
              <a:rPr lang="en-US" dirty="0"/>
              <a:t>But the number of 9s matters because they end up “cancelling” with the “number of 9’s” in the population that’s truly negative. We’ll talk about this a little more on Friday in the applications.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E90D13-BAF4-4A5A-882C-529B4BB3B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0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 (Take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     Take 3: View tests as updating your beliefs, not as revealing the truth.</a:t>
                </a:r>
              </a:p>
              <a:p>
                <a:endParaRPr lang="en-US" dirty="0"/>
              </a:p>
              <a:p>
                <a:r>
                  <a:rPr lang="en-US" dirty="0"/>
                  <a:t>Bayes’ Rule says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it. You have to translate “The test says there’s a golden ticket” to “the test says you should increase your estimate of the chances that you have a golden ticket.”</a:t>
                </a:r>
              </a:p>
              <a:p>
                <a:r>
                  <a:rPr lang="en-US" dirty="0"/>
                  <a:t>A test takes you from your “prior” beliefs of the probability to your “posterior” beliefs.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F3E90D13-BAF4-4A5A-882C-529B4BB3B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006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7DBE76-FAEE-48B6-A473-98C759B0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Bayes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092F3-40AC-4594-8D2B-6E7893A6E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56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5176F0-1DE6-4B91-A09A-EB6B261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contrived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three red marbles and one blue marble in your left pocket, and one red marble and two blue marbles in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You will flip a fair coin; if it’s heads, you’ll draw a marble (uniformly) from your left pocket, if it’s tails, you’ll draw a marble (uniformly) from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you draw a blue marble.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coin is tails.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4187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ree diagram for sequential process:&#10;Root splits: Heads left (Probability 1/2), Tails right (Probability 1/2).&#10;Left child of root, labeled Heads has two children:&#10;Left child P(R|H)=3/4, leaf says P(R\cap H)=3/8.&#10;Right child P(B|H)=1/2, leaf says P(B\cap H)=1/8. &#10;&#10;Right child of root has two children:&#10;Left child P(R|T)=1/3, leaf says P(R\cap T) =1/6. &#10;Right child P(B|T)=2/3, leaf says P(B\cap T) = 1/3. ">
            <a:extLst>
              <a:ext uri="{FF2B5EF4-FFF2-40B4-BE49-F238E27FC236}">
                <a16:creationId xmlns:a16="http://schemas.microsoft.com/office/drawing/2014/main" id="{4D525A7E-05E2-CF8F-748A-C80D0A3FAE3C}"/>
              </a:ext>
            </a:extLst>
          </p:cNvPr>
          <p:cNvGrpSpPr/>
          <p:nvPr/>
        </p:nvGrpSpPr>
        <p:grpSpPr>
          <a:xfrm>
            <a:off x="109538" y="1487973"/>
            <a:ext cx="4860555" cy="4284122"/>
            <a:chOff x="109538" y="1487973"/>
            <a:chExt cx="4860555" cy="42841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06DD743-582C-4899-B2CE-C130E245A5D5}"/>
                </a:ext>
              </a:extLst>
            </p:cNvPr>
            <p:cNvSpPr/>
            <p:nvPr/>
          </p:nvSpPr>
          <p:spPr>
            <a:xfrm>
              <a:off x="2221928" y="1487973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51E52B9-F381-4A5D-8DDF-E8FD9B4583E5}"/>
                </a:ext>
              </a:extLst>
            </p:cNvPr>
            <p:cNvCxnSpPr>
              <a:stCxn id="6" idx="3"/>
            </p:cNvCxnSpPr>
            <p:nvPr/>
          </p:nvCxnSpPr>
          <p:spPr>
            <a:xfrm flipH="1">
              <a:off x="1609969" y="1788161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E261A9-9E49-4A40-8A6A-97962F67B875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2522116" y="1788161"/>
              <a:ext cx="543046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18B5F8-BE54-4CAD-8EE0-3167C3557936}"/>
                </a:ext>
              </a:extLst>
            </p:cNvPr>
            <p:cNvSpPr/>
            <p:nvPr/>
          </p:nvSpPr>
          <p:spPr>
            <a:xfrm>
              <a:off x="1361285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73F388-0DED-4CC8-86DF-DFDF18609FE7}"/>
                </a:ext>
              </a:extLst>
            </p:cNvPr>
            <p:cNvSpPr/>
            <p:nvPr/>
          </p:nvSpPr>
          <p:spPr>
            <a:xfrm>
              <a:off x="2889316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FC7BF9-B499-4753-8030-0FAA833E2FB9}"/>
                </a:ext>
              </a:extLst>
            </p:cNvPr>
            <p:cNvCxnSpPr/>
            <p:nvPr/>
          </p:nvCxnSpPr>
          <p:spPr>
            <a:xfrm flipH="1">
              <a:off x="772473" y="3583354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7215BA-8361-4C8F-A43C-EBADA17B75B5}"/>
                </a:ext>
              </a:extLst>
            </p:cNvPr>
            <p:cNvCxnSpPr>
              <a:cxnSpLocks/>
              <a:stCxn id="14" idx="5"/>
              <a:endCxn id="33" idx="0"/>
            </p:cNvCxnSpPr>
            <p:nvPr/>
          </p:nvCxnSpPr>
          <p:spPr>
            <a:xfrm>
              <a:off x="1661473" y="3553342"/>
              <a:ext cx="26007" cy="191097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BC20B2-93F9-46A8-B4E8-47852BE64EB0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H="1">
              <a:off x="2573620" y="3553342"/>
              <a:ext cx="367200" cy="1516497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0F81AA-D022-4F8D-9E06-7E5296DEFE09}"/>
                </a:ext>
              </a:extLst>
            </p:cNvPr>
            <p:cNvCxnSpPr>
              <a:cxnSpLocks/>
              <a:stCxn id="15" idx="5"/>
            </p:cNvCxnSpPr>
            <p:nvPr/>
          </p:nvCxnSpPr>
          <p:spPr>
            <a:xfrm>
              <a:off x="3189504" y="3553342"/>
              <a:ext cx="828578" cy="190547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/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/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/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blipFill>
                  <a:blip r:embed="rId5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/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blipFill>
                  <a:blip r:embed="rId6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/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blipFill>
                  <a:blip r:embed="rId7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/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/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=3/8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/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/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/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617629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 (answer)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ree diagram for sequential process:&#10;Root splits: Heads left (Probability 1/2), Tails right (Probability 1/2).&#10;Left child of root, labeled Heads has two children:&#10;Left child P(R|H)=3/4, leaf says P(R\cap H)=3/8.&#10;Right child P(B|H)=1/2, leaf says P(B\cap H)=1/8. &#10;&#10;Right child of root has two children:&#10;Left child P(R|T)=1/3, leaf says P(R\cap T) =1/6. &#10;Right child P(B|T)=2/3, leaf says P(B\cap T) = 1/3. ">
            <a:extLst>
              <a:ext uri="{FF2B5EF4-FFF2-40B4-BE49-F238E27FC236}">
                <a16:creationId xmlns:a16="http://schemas.microsoft.com/office/drawing/2014/main" id="{9ED9128B-AB8E-2351-5F81-3350281A39AC}"/>
              </a:ext>
            </a:extLst>
          </p:cNvPr>
          <p:cNvGrpSpPr/>
          <p:nvPr/>
        </p:nvGrpSpPr>
        <p:grpSpPr>
          <a:xfrm>
            <a:off x="109538" y="1487973"/>
            <a:ext cx="4860555" cy="4284122"/>
            <a:chOff x="109538" y="1487973"/>
            <a:chExt cx="4860555" cy="42841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06DD743-582C-4899-B2CE-C130E245A5D5}"/>
                </a:ext>
              </a:extLst>
            </p:cNvPr>
            <p:cNvSpPr/>
            <p:nvPr/>
          </p:nvSpPr>
          <p:spPr>
            <a:xfrm>
              <a:off x="2221928" y="1487973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51E52B9-F381-4A5D-8DDF-E8FD9B4583E5}"/>
                </a:ext>
              </a:extLst>
            </p:cNvPr>
            <p:cNvCxnSpPr>
              <a:stCxn id="6" idx="3"/>
            </p:cNvCxnSpPr>
            <p:nvPr/>
          </p:nvCxnSpPr>
          <p:spPr>
            <a:xfrm flipH="1">
              <a:off x="1609969" y="1788161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E261A9-9E49-4A40-8A6A-97962F67B875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2522116" y="1788161"/>
              <a:ext cx="543046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18B5F8-BE54-4CAD-8EE0-3167C3557936}"/>
                </a:ext>
              </a:extLst>
            </p:cNvPr>
            <p:cNvSpPr/>
            <p:nvPr/>
          </p:nvSpPr>
          <p:spPr>
            <a:xfrm>
              <a:off x="1361285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73F388-0DED-4CC8-86DF-DFDF18609FE7}"/>
                </a:ext>
              </a:extLst>
            </p:cNvPr>
            <p:cNvSpPr/>
            <p:nvPr/>
          </p:nvSpPr>
          <p:spPr>
            <a:xfrm>
              <a:off x="2889316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FC7BF9-B499-4753-8030-0FAA833E2FB9}"/>
                </a:ext>
              </a:extLst>
            </p:cNvPr>
            <p:cNvCxnSpPr/>
            <p:nvPr/>
          </p:nvCxnSpPr>
          <p:spPr>
            <a:xfrm flipH="1">
              <a:off x="772473" y="3583354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7215BA-8361-4C8F-A43C-EBADA17B75B5}"/>
                </a:ext>
              </a:extLst>
            </p:cNvPr>
            <p:cNvCxnSpPr>
              <a:cxnSpLocks/>
              <a:stCxn id="14" idx="5"/>
              <a:endCxn id="33" idx="0"/>
            </p:cNvCxnSpPr>
            <p:nvPr/>
          </p:nvCxnSpPr>
          <p:spPr>
            <a:xfrm>
              <a:off x="1661473" y="3553342"/>
              <a:ext cx="26007" cy="191097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BC20B2-93F9-46A8-B4E8-47852BE64EB0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H="1">
              <a:off x="2573620" y="3553342"/>
              <a:ext cx="367200" cy="1516497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0F81AA-D022-4F8D-9E06-7E5296DEFE09}"/>
                </a:ext>
              </a:extLst>
            </p:cNvPr>
            <p:cNvCxnSpPr>
              <a:cxnSpLocks/>
              <a:stCxn id="15" idx="5"/>
            </p:cNvCxnSpPr>
            <p:nvPr/>
          </p:nvCxnSpPr>
          <p:spPr>
            <a:xfrm>
              <a:off x="3189504" y="3553342"/>
              <a:ext cx="828578" cy="190547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/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/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/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blipFill>
                  <a:blip r:embed="rId5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/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blipFill>
                  <a:blip r:embed="rId6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/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blipFill>
                  <a:blip r:embed="rId7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/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/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=3/8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/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/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/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6670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 Example (Solution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lists that start with two cards of the same value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⋅50!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59076F7-83C7-0BCE-7BE5-E236AC205C81}"/>
              </a:ext>
            </a:extLst>
          </p:cNvPr>
          <p:cNvSpPr/>
          <p:nvPr/>
        </p:nvSpPr>
        <p:spPr>
          <a:xfrm>
            <a:off x="4288536" y="5742432"/>
            <a:ext cx="3447288" cy="694944"/>
          </a:xfrm>
          <a:prstGeom prst="wedgeRoundRectCallout">
            <a:avLst>
              <a:gd name="adj1" fmla="val -53694"/>
              <a:gd name="adj2" fmla="val -86184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lot of cancellation here!</a:t>
            </a:r>
          </a:p>
        </p:txBody>
      </p:sp>
    </p:spTree>
    <p:extLst>
      <p:ext uri="{BB962C8B-B14F-4D97-AF65-F5344CB8AC3E}">
        <p14:creationId xmlns:p14="http://schemas.microsoft.com/office/powerpoint/2010/main" val="8159043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6643016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 (marbles)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/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right (tails) pocket is far more likely to produce a blue marble if picked than the left (heads) pocket is. Seems like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should be greater than ½.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blipFill>
                <a:blip r:embed="rId3"/>
                <a:stretch>
                  <a:fillRect l="-758" t="-3521" b="-133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8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Flipping the conditioning (marbles, 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Bayes’ Rule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11/24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=8/11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20871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E3BF4-1B65-4699-AA57-F8C44FE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Technical Stuff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D0D54-26A5-453F-B1E2-A4BF1B90E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00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B0203-3BE7-47A6-B449-887B0F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by definition of conditional probability</a:t>
                </a:r>
              </a:p>
              <a:p>
                <a:r>
                  <a:rPr lang="en-US" dirty="0"/>
                  <a:t>Now, imagining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conditioning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should get a numerator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As required.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797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Technical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 condition on an event, what remains is a probability space.</a:t>
                </a:r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playing the role of the sample space,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playing the role of the probability measure.</a:t>
                </a:r>
              </a:p>
              <a:p>
                <a:endParaRPr lang="en-US" dirty="0"/>
              </a:p>
              <a:p>
                <a:r>
                  <a:rPr lang="en-US" dirty="0"/>
                  <a:t>All the axioms are satisfied (it’s a good exercise to check)</a:t>
                </a:r>
              </a:p>
              <a:p>
                <a:r>
                  <a:rPr lang="en-US" dirty="0"/>
                  <a:t>That means any theorem we write down has a version where you condition everything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8141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CAA-0CA3-4654-924F-030BD68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Theorem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9001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Technical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often see students write things like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not a thing. </a:t>
                </a:r>
              </a:p>
              <a:p>
                <a:endParaRPr lang="en-US" dirty="0"/>
              </a:p>
              <a:p>
                <a:r>
                  <a:rPr lang="en-US" dirty="0"/>
                  <a:t>You probably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isn’t an event – it’s describing an event </a:t>
                </a:r>
                <a:r>
                  <a:rPr lang="en-US" b="1" dirty="0"/>
                  <a:t>and </a:t>
                </a:r>
                <a:r>
                  <a:rPr lang="en-US" dirty="0"/>
                  <a:t>telling you to restrict the sample space. So you can’t ask for the probability of that conditioned on something else.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9871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D664ADE-DF5F-DBA9-0F3F-6FD4734A8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00A42-158E-DBB4-0A6E-32EFE0CE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725DD3-018E-D1FF-968A-6D431527EC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</a:t>
                </a:r>
              </a:p>
              <a:p>
                <a:r>
                  <a:rPr lang="en-US" dirty="0"/>
                  <a:t>Red die 6 conditioned on sum 9</a:t>
                </a:r>
              </a:p>
              <a:p>
                <a:r>
                  <a:rPr lang="en-US" dirty="0"/>
                  <a:t>Sum 7 conditioned on red die 6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725DD3-018E-D1FF-968A-6D431527EC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2CBD726-94CB-D448-3976-8E392DA9B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525698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D1=1</a:t>
                      </a:r>
                      <a:endParaRPr lang="en-US" sz="3000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(1,1)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(1,2)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(1,3)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(1,4)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(1,5)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(1.6)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D1=2</a:t>
                      </a:r>
                      <a:endParaRPr lang="en-US" sz="3000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(2,1)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(2,2)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(2,3)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(2,4)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(2,5)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(2,6)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D1=3</a:t>
                      </a:r>
                      <a:endParaRPr lang="en-US" sz="3000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(3,1)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(3,2)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(3,3)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(3,4)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(3,5)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(3,6)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D1=4</a:t>
                      </a:r>
                      <a:endParaRPr lang="en-US" sz="3000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(4,1)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(4,2)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(4,3)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(4,4)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(4,5)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(4,6)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D1=5</a:t>
                      </a:r>
                      <a:endParaRPr lang="en-US" sz="3000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(5,1)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(5,2)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(5,3)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(5,4)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(5,5)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(5,6)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D1=6</a:t>
                      </a:r>
                      <a:endParaRPr lang="en-US" sz="3000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(6,1)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(6,2)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(6,3)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(6,4)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(6,5)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(6,6)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7460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7D6C496-DCB8-1648-1AA3-6CD4C86C6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55CB-3FA7-F7DF-203C-D77BB8E5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653E35-15FD-E49E-F11B-CEAFC30472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Just like with the formal definition of probability, this is pretty abstract.</a:t>
                </a:r>
              </a:p>
              <a:p>
                <a:pPr lvl="1"/>
                <a:r>
                  <a:rPr lang="en-US" dirty="0"/>
                  <a:t>It does accurately reflect what happens in the real world.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can’t condition on it (it can’t happen! There’s no point in defining probabilities where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has not happened)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undefined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653E35-15FD-E49E-F11B-CEAFC3047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  <a:blipFill>
                <a:blip r:embed="rId2"/>
                <a:stretch>
                  <a:fillRect l="-708" t="-7042" r="-2015" b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Definition Box: law of total probability">
            <a:extLst>
              <a:ext uri="{FF2B5EF4-FFF2-40B4-BE49-F238E27FC236}">
                <a16:creationId xmlns:a16="http://schemas.microsoft.com/office/drawing/2014/main" id="{9B35FFB9-498F-985A-D695-89E27199D429}"/>
              </a:ext>
            </a:extLst>
          </p:cNvPr>
          <p:cNvGrpSpPr/>
          <p:nvPr/>
        </p:nvGrpSpPr>
        <p:grpSpPr>
          <a:xfrm>
            <a:off x="575239" y="1463859"/>
            <a:ext cx="11187258" cy="2650941"/>
            <a:chOff x="1185842" y="3429000"/>
            <a:chExt cx="6111311" cy="230473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8A8B3-A916-ABF0-78B8-37BDFA116F2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&gt;0,</m:t>
                      </m:r>
                    </m:oMath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t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he “Probability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conditioned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𝑩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𝑨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∩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8A8B3-A916-ABF0-78B8-37BDFA116F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75C237-7BB5-162F-68A3-D6379792B085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Conditional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177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often information you “don’t need” in your sample space.</a:t>
            </a:r>
          </a:p>
          <a:p>
            <a:r>
              <a:rPr lang="en-US" dirty="0"/>
              <a:t>It won’t give you the wrong answer.</a:t>
            </a:r>
          </a:p>
          <a:p>
            <a:r>
              <a:rPr lang="en-US" dirty="0"/>
              <a:t>But it sometimes makes for extra work/a harder counting problem,</a:t>
            </a:r>
          </a:p>
          <a:p>
            <a:endParaRPr lang="en-US" dirty="0"/>
          </a:p>
          <a:p>
            <a:r>
              <a:rPr lang="en-US" dirty="0"/>
              <a:t>Good indication: you cancelled A LOT of stuff that was common in the numerator and denominator.</a:t>
            </a:r>
          </a:p>
        </p:txBody>
      </p:sp>
    </p:spTree>
    <p:extLst>
      <p:ext uri="{BB962C8B-B14F-4D97-AF65-F5344CB8AC3E}">
        <p14:creationId xmlns:p14="http://schemas.microsoft.com/office/powerpoint/2010/main" val="19910080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414DE12-CD0D-88D8-FD2E-75B7E89D2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8586-630C-0FD5-6AD2-E9233D45A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LTP and Bayes</a:t>
            </a:r>
          </a:p>
        </p:txBody>
      </p:sp>
      <p:grpSp>
        <p:nvGrpSpPr>
          <p:cNvPr id="4" name="Group 3" descr="Definition box: Law of Total Probability">
            <a:extLst>
              <a:ext uri="{FF2B5EF4-FFF2-40B4-BE49-F238E27FC236}">
                <a16:creationId xmlns:a16="http://schemas.microsoft.com/office/drawing/2014/main" id="{22CC5569-75B2-948C-F8C9-3BB8B3289EAF}"/>
              </a:ext>
            </a:extLst>
          </p:cNvPr>
          <p:cNvGrpSpPr/>
          <p:nvPr/>
        </p:nvGrpSpPr>
        <p:grpSpPr>
          <a:xfrm>
            <a:off x="374641" y="1502368"/>
            <a:ext cx="7768500" cy="2843058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023E595-90DB-F0C9-E19B-A2D055C2B53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r>
                    <a:rPr lang="en-US" sz="2800" dirty="0">
                      <a:solidFill>
                        <a:schemeClr val="tx1"/>
                      </a:solidFill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 be a </a:t>
                  </a:r>
                  <a:r>
                    <a:rPr lang="en-US" sz="2800" b="1" dirty="0">
                      <a:solidFill>
                        <a:schemeClr val="tx1"/>
                      </a:solidFill>
                    </a:rPr>
                    <a:t>partition 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</a:rPr>
                    <a:t>.</a:t>
                  </a:r>
                </a:p>
                <a:p>
                  <a:r>
                    <a:rPr lang="en-US" sz="2800" b="1" dirty="0">
                      <a:solidFill>
                        <a:schemeClr val="tx1"/>
                      </a:solidFill>
                    </a:rPr>
                    <a:t>For any event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</a:rPr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𝐥𝐥</m:t>
                            </m:r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023E595-90DB-F0C9-E19B-A2D055C2B5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487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F3B2CC-E229-6B2D-2025-C0B6FCC11C39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Law of Total Probability</a:t>
              </a:r>
            </a:p>
          </p:txBody>
        </p:sp>
      </p:grpSp>
      <p:grpSp>
        <p:nvGrpSpPr>
          <p:cNvPr id="3" name="Group 2" descr="Ω, split into partition 𝐴_1,𝐴_2,𝐴_3 with event 𝐸 inside.&#10;">
            <a:extLst>
              <a:ext uri="{FF2B5EF4-FFF2-40B4-BE49-F238E27FC236}">
                <a16:creationId xmlns:a16="http://schemas.microsoft.com/office/drawing/2014/main" id="{E0280FD8-64E7-CEFA-1DFF-FFF166715653}"/>
              </a:ext>
            </a:extLst>
          </p:cNvPr>
          <p:cNvGrpSpPr/>
          <p:nvPr/>
        </p:nvGrpSpPr>
        <p:grpSpPr>
          <a:xfrm>
            <a:off x="8457826" y="2210254"/>
            <a:ext cx="3285565" cy="1360763"/>
            <a:chOff x="8457826" y="2210254"/>
            <a:chExt cx="3285565" cy="13607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9E7CE6-CB9A-FAE5-A151-287BA649EC55}"/>
                </a:ext>
              </a:extLst>
            </p:cNvPr>
            <p:cNvSpPr/>
            <p:nvPr/>
          </p:nvSpPr>
          <p:spPr>
            <a:xfrm>
              <a:off x="8457826" y="2210254"/>
              <a:ext cx="3285565" cy="133835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677F07-C09A-D067-A505-A6467B38EB4F}"/>
                </a:ext>
              </a:extLst>
            </p:cNvPr>
            <p:cNvSpPr/>
            <p:nvPr/>
          </p:nvSpPr>
          <p:spPr>
            <a:xfrm>
              <a:off x="9384176" y="2371668"/>
              <a:ext cx="2048435" cy="84268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55A76A-00B7-6962-9E6A-6B753102C5D2}"/>
                </a:ext>
              </a:extLst>
            </p:cNvPr>
            <p:cNvCxnSpPr>
              <a:cxnSpLocks/>
            </p:cNvCxnSpPr>
            <p:nvPr/>
          </p:nvCxnSpPr>
          <p:spPr>
            <a:xfrm>
              <a:off x="10100609" y="2232666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9BE0E86-D501-5673-7432-84DE89F33C9F}"/>
                </a:ext>
              </a:extLst>
            </p:cNvPr>
            <p:cNvCxnSpPr/>
            <p:nvPr/>
          </p:nvCxnSpPr>
          <p:spPr>
            <a:xfrm>
              <a:off x="10929845" y="2210254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92035D9-5D84-A07B-1311-7A4E007F44D8}"/>
                    </a:ext>
                  </a:extLst>
                </p:cNvPr>
                <p:cNvSpPr txBox="1"/>
                <p:nvPr/>
              </p:nvSpPr>
              <p:spPr>
                <a:xfrm>
                  <a:off x="8972493" y="3122706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92035D9-5D84-A07B-1311-7A4E007F4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2493" y="3122706"/>
                  <a:ext cx="53339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F167C64-FB85-B082-A353-FF7D081EB050}"/>
                    </a:ext>
                  </a:extLst>
                </p:cNvPr>
                <p:cNvSpPr txBox="1"/>
                <p:nvPr/>
              </p:nvSpPr>
              <p:spPr>
                <a:xfrm>
                  <a:off x="10231406" y="3190479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F167C64-FB85-B082-A353-FF7D081EB0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1406" y="3190479"/>
                  <a:ext cx="5333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1766653-BA6F-081F-5FE0-8D4780EB3914}"/>
                    </a:ext>
                  </a:extLst>
                </p:cNvPr>
                <p:cNvSpPr txBox="1"/>
                <p:nvPr/>
              </p:nvSpPr>
              <p:spPr>
                <a:xfrm>
                  <a:off x="11192871" y="3129389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1766653-BA6F-081F-5FE0-8D4780EB39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2871" y="3129389"/>
                  <a:ext cx="53339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6D1C1FC-B44B-32BB-A659-07C6B9E0C598}"/>
                    </a:ext>
                  </a:extLst>
                </p:cNvPr>
                <p:cNvSpPr txBox="1"/>
                <p:nvPr/>
              </p:nvSpPr>
              <p:spPr>
                <a:xfrm>
                  <a:off x="9551899" y="2360462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6D1C1FC-B44B-32BB-A659-07C6B9E0C5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899" y="2360462"/>
                  <a:ext cx="5333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D08ECB-5A99-7259-C529-BDC19F3AC695}"/>
                  </a:ext>
                </a:extLst>
              </p:cNvPr>
              <p:cNvSpPr txBox="1"/>
              <p:nvPr/>
            </p:nvSpPr>
            <p:spPr>
              <a:xfrm>
                <a:off x="8388721" y="1502368"/>
                <a:ext cx="37024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split into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event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inside.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D08ECB-5A99-7259-C529-BDC19F3AC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721" y="1502368"/>
                <a:ext cx="3702424" cy="707886"/>
              </a:xfrm>
              <a:prstGeom prst="rect">
                <a:avLst/>
              </a:prstGeom>
              <a:blipFill>
                <a:blip r:embed="rId7"/>
                <a:stretch>
                  <a:fillRect l="-1647" t="-3419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9CCD063-6410-B778-B024-1CF09B20B779}"/>
              </a:ext>
            </a:extLst>
          </p:cNvPr>
          <p:cNvSpPr txBox="1"/>
          <p:nvPr/>
        </p:nvSpPr>
        <p:spPr>
          <a:xfrm>
            <a:off x="376202" y="4512268"/>
            <a:ext cx="7768500" cy="5847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E51BB47-2A90-6EBD-CF7D-5CBD918642BE}"/>
                  </a:ext>
                </a:extLst>
              </p:cNvPr>
              <p:cNvSpPr/>
              <p:nvPr/>
            </p:nvSpPr>
            <p:spPr>
              <a:xfrm>
                <a:off x="376202" y="4512268"/>
                <a:ext cx="7768500" cy="2141221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E51BB47-2A90-6EBD-CF7D-5CBD91864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2" y="4512268"/>
                <a:ext cx="7768500" cy="2141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88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few notes about events and samples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If you’re dealing with a situation where you may be able to use a  uniform probability space, make sure to set up the sample space in a way that every outcome is equally likely.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Try not overcomplicate the sample space – only include the information that you need in it.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Be consistent</a:t>
            </a:r>
            <a:r>
              <a:rPr lang="en-US" dirty="0"/>
              <a:t> in your event and sample space: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If order doesn’t matter in one, it doesn’t matter in the other.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If you only think about the first two cards in one, you only think about the first two cards in the other.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Formally, this means when you define an event, you make sure it is a </a:t>
            </a:r>
            <a:r>
              <a:rPr lang="en-US" u="sng" dirty="0"/>
              <a:t>subset</a:t>
            </a:r>
            <a:r>
              <a:rPr lang="en-US" dirty="0"/>
              <a:t> of the sample space! (The “types” have to match for that assertion to be true).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6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and only if 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112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 (answers)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and only if an event can’t happen.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an event is guaranteed (every outcome outside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674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3494</TotalTime>
  <Words>5177</Words>
  <Application>Microsoft Office PowerPoint</Application>
  <PresentationFormat>Widescreen</PresentationFormat>
  <Paragraphs>966</Paragraphs>
  <Slides>60</Slides>
  <Notes>0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Aptos</vt:lpstr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Presentation</vt:lpstr>
      <vt:lpstr>Conditional Probability and Bayes Rule</vt:lpstr>
      <vt:lpstr>Last Time</vt:lpstr>
      <vt:lpstr>Cards Example</vt:lpstr>
      <vt:lpstr>Cards Example (Solution 1)</vt:lpstr>
      <vt:lpstr>Cards Example (Solution 2)</vt:lpstr>
      <vt:lpstr>Takeaway</vt:lpstr>
      <vt:lpstr>A few notes about events and samples spaces</vt:lpstr>
      <vt:lpstr>Some Quick Observations</vt:lpstr>
      <vt:lpstr>Some Quick Observations (answers)</vt:lpstr>
      <vt:lpstr>Conditioning</vt:lpstr>
      <vt:lpstr>Conditioning Intuition</vt:lpstr>
      <vt:lpstr>Conditioning Intuition (2)</vt:lpstr>
      <vt:lpstr>Restrict the Sample Space</vt:lpstr>
      <vt:lpstr>Conditional Probability (formally)</vt:lpstr>
      <vt:lpstr>Conditioning…</vt:lpstr>
      <vt:lpstr>Conditioning…A|B</vt:lpstr>
      <vt:lpstr>Conditioning…A|B, Solution</vt:lpstr>
      <vt:lpstr>Conditioning…A|C</vt:lpstr>
      <vt:lpstr>Conditioning…A|C Solution</vt:lpstr>
      <vt:lpstr>Conditioning Practice</vt:lpstr>
      <vt:lpstr>Conditioning Practice A|B</vt:lpstr>
      <vt:lpstr>Conditioning Practice A|C</vt:lpstr>
      <vt:lpstr>Conditioning Practice B|A</vt:lpstr>
      <vt:lpstr>Conditioning Practice (answers)</vt:lpstr>
      <vt:lpstr>Does Order Matter?</vt:lpstr>
      <vt:lpstr>Order Does Matter!</vt:lpstr>
      <vt:lpstr>Conditioning Tool: Bayes’ Rule</vt:lpstr>
      <vt:lpstr>Wonka Bars</vt:lpstr>
      <vt:lpstr>Willy Wonka</vt:lpstr>
      <vt:lpstr>Conditioning (Wonka Bars)</vt:lpstr>
      <vt:lpstr>Conditioning (labels)</vt:lpstr>
      <vt:lpstr>Reversing the Conditioning</vt:lpstr>
      <vt:lpstr>Bayes’ Rule</vt:lpstr>
      <vt:lpstr>Bayes’ Rule (2)</vt:lpstr>
      <vt:lpstr>Bayes’ Rule (3)</vt:lpstr>
      <vt:lpstr>Filling In</vt:lpstr>
      <vt:lpstr>Partition</vt:lpstr>
      <vt:lpstr>Law of Total Probability</vt:lpstr>
      <vt:lpstr>Why?</vt:lpstr>
      <vt:lpstr>Wonka Bars Answer</vt:lpstr>
      <vt:lpstr>Wait a minute…</vt:lpstr>
      <vt:lpstr>Visually</vt:lpstr>
      <vt:lpstr>Updating Your Intuition (Take 1)</vt:lpstr>
      <vt:lpstr>Updating Your Intuition (Take 2)</vt:lpstr>
      <vt:lpstr>Updating Your Intuition (Take 3)</vt:lpstr>
      <vt:lpstr>More Bayes Practice</vt:lpstr>
      <vt:lpstr>A contrived example</vt:lpstr>
      <vt:lpstr>Updated Sequential Processes</vt:lpstr>
      <vt:lpstr>Updated Sequential Processes (answer)</vt:lpstr>
      <vt:lpstr>Flipping the conditioning</vt:lpstr>
      <vt:lpstr>Flipping the conditioning (marbles)</vt:lpstr>
      <vt:lpstr>Flipping the conditioning (marbles, answer)</vt:lpstr>
      <vt:lpstr>The Technical Stuff</vt:lpstr>
      <vt:lpstr>Proof of Bayes’ Rule</vt:lpstr>
      <vt:lpstr>A Technical Note</vt:lpstr>
      <vt:lpstr>An Example</vt:lpstr>
      <vt:lpstr>A Quick Technical Remark</vt:lpstr>
      <vt:lpstr>Conditioning Practice</vt:lpstr>
      <vt:lpstr>Conditional Probability</vt:lpstr>
      <vt:lpstr>LTP and Bayes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Bayes’ Rule</dc:title>
  <dc:creator>rtweber2</dc:creator>
  <cp:lastModifiedBy>Robbie Weber</cp:lastModifiedBy>
  <cp:revision>35</cp:revision>
  <cp:lastPrinted>2026-01-15T19:49:35Z</cp:lastPrinted>
  <dcterms:created xsi:type="dcterms:W3CDTF">2021-04-10T20:31:08Z</dcterms:created>
  <dcterms:modified xsi:type="dcterms:W3CDTF">2026-01-15T22:49:22Z</dcterms:modified>
</cp:coreProperties>
</file>