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7" r:id="rId3"/>
    <p:sldId id="259" r:id="rId4"/>
    <p:sldId id="262" r:id="rId5"/>
    <p:sldId id="266" r:id="rId6"/>
    <p:sldId id="350" r:id="rId7"/>
    <p:sldId id="263" r:id="rId8"/>
    <p:sldId id="269" r:id="rId9"/>
    <p:sldId id="270" r:id="rId10"/>
    <p:sldId id="275" r:id="rId11"/>
    <p:sldId id="318" r:id="rId12"/>
    <p:sldId id="319" r:id="rId13"/>
    <p:sldId id="320" r:id="rId14"/>
    <p:sldId id="321" r:id="rId15"/>
    <p:sldId id="322" r:id="rId16"/>
    <p:sldId id="323" r:id="rId17"/>
    <p:sldId id="264" r:id="rId18"/>
    <p:sldId id="324" r:id="rId19"/>
    <p:sldId id="341" r:id="rId20"/>
    <p:sldId id="342" r:id="rId21"/>
    <p:sldId id="280" r:id="rId22"/>
    <p:sldId id="283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284" r:id="rId31"/>
    <p:sldId id="351" r:id="rId32"/>
    <p:sldId id="309" r:id="rId33"/>
    <p:sldId id="325" r:id="rId34"/>
    <p:sldId id="326" r:id="rId35"/>
    <p:sldId id="328" r:id="rId36"/>
    <p:sldId id="329" r:id="rId37"/>
    <p:sldId id="288" r:id="rId38"/>
    <p:sldId id="330" r:id="rId39"/>
    <p:sldId id="331" r:id="rId40"/>
    <p:sldId id="332" r:id="rId41"/>
    <p:sldId id="333" r:id="rId42"/>
    <p:sldId id="299" r:id="rId43"/>
    <p:sldId id="286" r:id="rId44"/>
    <p:sldId id="277" r:id="rId45"/>
    <p:sldId id="300" r:id="rId46"/>
    <p:sldId id="287" r:id="rId47"/>
    <p:sldId id="327" r:id="rId48"/>
    <p:sldId id="304" r:id="rId49"/>
    <p:sldId id="294" r:id="rId50"/>
    <p:sldId id="267" r:id="rId51"/>
    <p:sldId id="335" r:id="rId52"/>
    <p:sldId id="336" r:id="rId53"/>
    <p:sldId id="337" r:id="rId54"/>
    <p:sldId id="338" r:id="rId55"/>
    <p:sldId id="339" r:id="rId56"/>
    <p:sldId id="340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9T20:12:4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16783 0 0,'0'0'0'0'0,"0"0"704"0"0,0 0 0 0 0,0 0-704 0 0,-1-8 0 0 0,1 8 912 0 0,0-2-8 0 0,0 2-904 0 0,0 4 0 0 0,0-4 208 0 0,0 6-8 0 0,0-6-200 0 0,16 18 0 0 0,-16-18 360 0 0,49 36 0 0 0,-16-14-360 0 0,-1-2 0 0 0,-32-20-15863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7CDBB48-8836-4C5F-B61E-D943E678B74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4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2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2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43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0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01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64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7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7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9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8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4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7CDBB48-8836-4C5F-B61E-D943E678B74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84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image" Target="../media/image100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A549-3B0D-499E-BE6C-0162A55AE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Probability Definitions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C1548-279D-40A9-941C-3534AAA3D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77473FC-8B07-400B-8333-704DC48D7B25}"/>
                  </a:ext>
                </a:extLst>
              </p14:cNvPr>
              <p14:cNvContentPartPr/>
              <p14:nvPr/>
            </p14:nvContentPartPr>
            <p14:xfrm>
              <a:off x="1544378" y="3269116"/>
              <a:ext cx="47160" cy="38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77473FC-8B07-400B-8333-704DC48D7B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5738" y="3260476"/>
                <a:ext cx="64800" cy="5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435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012B-10EF-49EB-89E7-E3CB0B01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1014A-822A-4493-9095-3E9314EF2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hard to count sets where one of the conditions is “at least X”</a:t>
            </a:r>
          </a:p>
          <a:p>
            <a:r>
              <a:rPr lang="en-US" dirty="0"/>
              <a:t>You usually need to break those conditions up into disjoint sets and use the sum rule.</a:t>
            </a:r>
          </a:p>
        </p:txBody>
      </p:sp>
    </p:spTree>
    <p:extLst>
      <p:ext uri="{BB962C8B-B14F-4D97-AF65-F5344CB8AC3E}">
        <p14:creationId xmlns:p14="http://schemas.microsoft.com/office/powerpoint/2010/main" val="336601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EEC3FA-EA72-D12E-2029-3AE77ABF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34A96-2B29-C61D-01E3-F11D12167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14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0239-4FF5-476C-8CE1-D2517E7F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4C0A8-B50D-458C-AD5D-96391325D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is a way of </a:t>
            </a:r>
            <a:r>
              <a:rPr lang="en-US" b="1" dirty="0"/>
              <a:t>quantifying </a:t>
            </a:r>
            <a:r>
              <a:rPr lang="en-US" dirty="0"/>
              <a:t>under uncertainty. </a:t>
            </a:r>
          </a:p>
          <a:p>
            <a:r>
              <a:rPr lang="en-US" dirty="0"/>
              <a:t>When more than one outcome is possible, </a:t>
            </a:r>
          </a:p>
          <a:p>
            <a:endParaRPr lang="en-US" dirty="0"/>
          </a:p>
          <a:p>
            <a:r>
              <a:rPr lang="en-US" dirty="0"/>
              <a:t>To have “real-world” examples, we’ll need to start with some foundational processes that we’re going to assert exist</a:t>
            </a:r>
          </a:p>
          <a:p>
            <a:pPr lvl="1"/>
            <a:r>
              <a:rPr lang="en-US" dirty="0"/>
              <a:t>We can flip a coin, and each face is equally likely to come up</a:t>
            </a:r>
          </a:p>
          <a:p>
            <a:pPr lvl="1"/>
            <a:r>
              <a:rPr lang="en-US" dirty="0"/>
              <a:t>We can roll a die, and every number is equally likely to come up</a:t>
            </a:r>
          </a:p>
          <a:p>
            <a:pPr lvl="1"/>
            <a:r>
              <a:rPr lang="en-US" dirty="0"/>
              <a:t>We can shuffle a deck of cards so that every ordering is equally likely.</a:t>
            </a:r>
          </a:p>
        </p:txBody>
      </p:sp>
    </p:spTree>
    <p:extLst>
      <p:ext uri="{BB962C8B-B14F-4D97-AF65-F5344CB8AC3E}">
        <p14:creationId xmlns:p14="http://schemas.microsoft.com/office/powerpoint/2010/main" val="2246267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1542-E076-4C03-B8CE-DF6B18B9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</p:spPr>
            <p:txBody>
              <a:bodyPr/>
              <a:lstStyle/>
              <a:p>
                <a:r>
                  <a:rPr lang="en-US" dirty="0"/>
                  <a:t>Examples:</a:t>
                </a:r>
              </a:p>
              <a:p>
                <a:r>
                  <a:rPr lang="en-US" dirty="0"/>
                  <a:t>For a single coin flip,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a series of two coin flips,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rolling a (normal) die: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  <a:blipFill>
                <a:blip r:embed="rId2"/>
                <a:stretch>
                  <a:fillRect l="-654" t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6D379D9-5EFD-4C60-B685-47DA9B686E0B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sample space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set of all possible outcomes of an experiment.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0497C4-EC21-44BF-97D5-C260D453B7B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Sample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F1A844E6-F38B-4239-85B1-2552C8AB9BE4}"/>
                  </a:ext>
                </a:extLst>
              </p:cNvPr>
              <p:cNvSpPr/>
              <p:nvPr/>
            </p:nvSpPr>
            <p:spPr>
              <a:xfrm>
                <a:off x="3298370" y="3188678"/>
                <a:ext cx="3610947" cy="697522"/>
              </a:xfrm>
              <a:prstGeom prst="wedgeRoundRectCallout">
                <a:avLst>
                  <a:gd name="adj1" fmla="val -41759"/>
                  <a:gd name="adj2" fmla="val -8034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“outcome” is our word for a single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F1A844E6-F38B-4239-85B1-2552C8AB9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70" y="3188678"/>
                <a:ext cx="3610947" cy="697522"/>
              </a:xfrm>
              <a:prstGeom prst="wedgeRoundRectCallout">
                <a:avLst>
                  <a:gd name="adj1" fmla="val -41759"/>
                  <a:gd name="adj2" fmla="val -80342"/>
                  <a:gd name="adj3" fmla="val 16667"/>
                </a:avLst>
              </a:prstGeom>
              <a:blipFill>
                <a:blip r:embed="rId4"/>
                <a:stretch>
                  <a:fillRect l="-1345" r="-1176" b="-20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10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1542-E076-4C03-B8CE-DF6B18B9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</p:spPr>
            <p:txBody>
              <a:bodyPr/>
              <a:lstStyle/>
              <a:p>
                <a:r>
                  <a:rPr lang="en-US" dirty="0"/>
                  <a:t>Examples:</a:t>
                </a:r>
              </a:p>
              <a:p>
                <a:r>
                  <a:rPr lang="en-US" dirty="0"/>
                  <a:t>Get at least one head among two coin flips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Get an even number on a die-roll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={2,4,6}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  <a:blipFill>
                <a:blip r:embed="rId2"/>
                <a:stretch>
                  <a:fillRect l="-654" t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6D379D9-5EFD-4C60-B685-47DA9B686E0B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possible outcomes (i.e. a subset of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0497C4-EC21-44BF-97D5-C260D453B7B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0E7D-49C0-496F-98EA-3C1D603F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754D2A-5FF7-485D-A670-EF617CF1B2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29908" y="1463675"/>
          <a:ext cx="6931880" cy="378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376">
                  <a:extLst>
                    <a:ext uri="{9D8B030D-6E8A-4147-A177-3AD203B41FA5}">
                      <a16:colId xmlns:a16="http://schemas.microsoft.com/office/drawing/2014/main" val="348124607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14562381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456243527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68262300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3615557819"/>
                    </a:ext>
                  </a:extLst>
                </a:gridCol>
              </a:tblGrid>
              <a:tr h="75609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9715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9731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90264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07802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1026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E160EB-9129-4DD2-B41B-69BAB29FFDC5}"/>
              </a:ext>
            </a:extLst>
          </p:cNvPr>
          <p:cNvSpPr txBox="1"/>
          <p:nvPr/>
        </p:nvSpPr>
        <p:spPr>
          <a:xfrm>
            <a:off x="465667" y="1651000"/>
            <a:ext cx="411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 roll a </a:t>
            </a:r>
            <a:r>
              <a:rPr lang="en-US" sz="2800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blue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4-sided die and a </a:t>
            </a:r>
            <a:r>
              <a:rPr lang="en-US" sz="28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4-sided die. 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table contains the </a:t>
            </a:r>
            <a:r>
              <a:rPr lang="en-US" sz="28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sample space.</a:t>
            </a:r>
          </a:p>
          <a:p>
            <a:endParaRPr lang="en-US" sz="2800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</a:t>
            </a:r>
            <a:r>
              <a:rPr lang="en-US" sz="28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event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“the sum of the dice is even” is in </a:t>
            </a:r>
            <a:r>
              <a:rPr lang="en-US" sz="2800" dirty="0">
                <a:solidFill>
                  <a:schemeClr val="accent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gold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</a:t>
            </a: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event</a:t>
            </a:r>
            <a:r>
              <a:rPr lang="en-US" sz="2800" dirty="0">
                <a:solidFill>
                  <a:schemeClr val="accent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“the blue die is 1” is in </a:t>
            </a:r>
            <a:r>
              <a:rPr lang="en-US" sz="2800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green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73EEB22-6152-4CBD-8774-0E95A5238AA6}"/>
              </a:ext>
            </a:extLst>
          </p:cNvPr>
          <p:cNvSpPr/>
          <p:nvPr/>
        </p:nvSpPr>
        <p:spPr>
          <a:xfrm>
            <a:off x="6256867" y="2235200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B9CD4A5-9971-42F7-ACF3-FDFB293B7CB0}"/>
              </a:ext>
            </a:extLst>
          </p:cNvPr>
          <p:cNvSpPr/>
          <p:nvPr/>
        </p:nvSpPr>
        <p:spPr>
          <a:xfrm>
            <a:off x="9009327" y="2235200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FD603A8-7A73-4F7E-92D8-04957FDC5128}"/>
              </a:ext>
            </a:extLst>
          </p:cNvPr>
          <p:cNvSpPr/>
          <p:nvPr/>
        </p:nvSpPr>
        <p:spPr>
          <a:xfrm>
            <a:off x="7703873" y="2947894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AD65EFF-36B3-417F-9841-446843B4D8A8}"/>
              </a:ext>
            </a:extLst>
          </p:cNvPr>
          <p:cNvSpPr/>
          <p:nvPr/>
        </p:nvSpPr>
        <p:spPr>
          <a:xfrm>
            <a:off x="10456333" y="2947894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326C4DF-2316-4945-9E2A-35E4A6F667A4}"/>
              </a:ext>
            </a:extLst>
          </p:cNvPr>
          <p:cNvSpPr/>
          <p:nvPr/>
        </p:nvSpPr>
        <p:spPr>
          <a:xfrm>
            <a:off x="6256867" y="37194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EECE5110-3AF8-4404-96EE-927887BF3481}"/>
              </a:ext>
            </a:extLst>
          </p:cNvPr>
          <p:cNvSpPr/>
          <p:nvPr/>
        </p:nvSpPr>
        <p:spPr>
          <a:xfrm>
            <a:off x="9009327" y="37194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1E877827-F0C5-4ACC-8A1B-5DB79DE3DEBF}"/>
              </a:ext>
            </a:extLst>
          </p:cNvPr>
          <p:cNvSpPr/>
          <p:nvPr/>
        </p:nvSpPr>
        <p:spPr>
          <a:xfrm>
            <a:off x="7703873" y="4458426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899DB1E-7E2E-4848-80FD-DAAB74F2AAFB}"/>
              </a:ext>
            </a:extLst>
          </p:cNvPr>
          <p:cNvSpPr/>
          <p:nvPr/>
        </p:nvSpPr>
        <p:spPr>
          <a:xfrm>
            <a:off x="10456333" y="4458426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5B81F02-9804-456A-A57F-5B3CB2447639}"/>
              </a:ext>
            </a:extLst>
          </p:cNvPr>
          <p:cNvSpPr/>
          <p:nvPr/>
        </p:nvSpPr>
        <p:spPr>
          <a:xfrm>
            <a:off x="7660848" y="2194628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A1313156-D38B-4B4E-84FC-90FBF6630D43}"/>
              </a:ext>
            </a:extLst>
          </p:cNvPr>
          <p:cNvSpPr/>
          <p:nvPr/>
        </p:nvSpPr>
        <p:spPr>
          <a:xfrm>
            <a:off x="10413308" y="2162195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AC22F655-62EF-4596-8ACC-6C78394CC32E}"/>
              </a:ext>
            </a:extLst>
          </p:cNvPr>
          <p:cNvSpPr/>
          <p:nvPr/>
        </p:nvSpPr>
        <p:spPr>
          <a:xfrm>
            <a:off x="9115557" y="2101762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D9DF3809-4FB6-419C-8A0C-CCE8A8943A28}"/>
              </a:ext>
            </a:extLst>
          </p:cNvPr>
          <p:cNvSpPr/>
          <p:nvPr/>
        </p:nvSpPr>
        <p:spPr>
          <a:xfrm>
            <a:off x="6349222" y="2162195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B522-439F-4CF6-8665-EA468EC7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11BC8-C9FD-4F0B-8817-8BFEAF8079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8999"/>
                <a:ext cx="11187258" cy="2880361"/>
              </a:xfrm>
            </p:spPr>
            <p:txBody>
              <a:bodyPr/>
              <a:lstStyle/>
              <a:p>
                <a:r>
                  <a:rPr lang="en-US" dirty="0"/>
                  <a:t>We’ll define a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an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as input and outputs the probability of the outcome.</a:t>
                </a:r>
              </a:p>
              <a:p>
                <a:r>
                  <a:rPr lang="en-US" dirty="0"/>
                  <a:t>We’ll also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notation.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11BC8-C9FD-4F0B-8817-8BFEAF8079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8999"/>
                <a:ext cx="11187258" cy="2880361"/>
              </a:xfrm>
              <a:blipFill>
                <a:blip r:embed="rId2"/>
                <a:stretch>
                  <a:fillRect l="-708" t="-3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E39C948-1717-4134-BE80-A348DAE92FAE}"/>
              </a:ext>
            </a:extLst>
          </p:cNvPr>
          <p:cNvGrpSpPr/>
          <p:nvPr/>
        </p:nvGrpSpPr>
        <p:grpSpPr>
          <a:xfrm>
            <a:off x="575239" y="1552292"/>
            <a:ext cx="9373094" cy="1636386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E71A45-6391-4158-AA02-5B32FB89720B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probability is a number between 0 and 1 describing how likely a particular outcome is.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CEE180-4456-4554-A8F2-C780421D742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3820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AE11-DE69-4CB6-8FF1-B30B8E01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we toss one coin.</a:t>
                </a:r>
              </a:p>
              <a:p>
                <a:r>
                  <a:rPr lang="en-US" dirty="0"/>
                  <a:t>Our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to be?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396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AE11-DE69-4CB6-8FF1-B30B8E01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we toss one coin.</a:t>
                </a:r>
              </a:p>
              <a:p>
                <a:r>
                  <a:rPr lang="en-US" dirty="0"/>
                  <a:t>Our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to be?</a:t>
                </a:r>
              </a:p>
              <a:p>
                <a:endParaRPr lang="en-US" dirty="0"/>
              </a:p>
              <a:p>
                <a:r>
                  <a:rPr lang="en-US" dirty="0"/>
                  <a:t>It depends on what we want to model</a:t>
                </a:r>
              </a:p>
              <a:p>
                <a:r>
                  <a:rPr lang="en-US" dirty="0"/>
                  <a:t>If the coin is fair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we also might have a biased coin: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=.85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=0.15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238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DE1B-2B67-40EF-9FEE-49514F4A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a:rPr lang="en-US" sz="2800" b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=∅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blipFill>
                <a:blip r:embed="rId3"/>
                <a:stretch>
                  <a:fillRect l="-997" b="-38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01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DD1EF4-1A64-0205-5E8A-B932CDCE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F1D82-5660-8CB0-B2A8-F25AFE27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96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AA2D-BEC0-48A8-AC4E-13D8EB90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and roll a fair (6-sided) die.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this a valid probability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in elements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and outputs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245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14AB-886E-47D4-B63B-085BB526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what’s the probability of seeing a heads?</a:t>
                </a:r>
              </a:p>
              <a:p>
                <a:r>
                  <a:rPr lang="en-US" dirty="0"/>
                  <a:t>Seeing heads isn’t an element of the sample space!</a:t>
                </a:r>
              </a:p>
              <a:p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321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DE1B-2B67-40EF-9FEE-49514F4A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a:rPr lang="en-US" sz="2800" b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=∅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blipFill>
                <a:blip r:embed="rId3"/>
                <a:stretch>
                  <a:fillRect l="-997" b="-38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124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most common probability measure is the </a:t>
                </a:r>
                <a:r>
                  <a:rPr lang="en-US" b="1" dirty="0"/>
                  <a:t>uniform </a:t>
                </a:r>
                <a:r>
                  <a:rPr lang="en-US" dirty="0"/>
                  <a:t>probability measure. In the uniform measure, for every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your sample space be all possible outcomes of a sequence of 100 coin tosses. Assign the uniform measure to this sample space. What is the probability of the event “there are exactly 50 heads?</a:t>
                </a:r>
              </a:p>
              <a:p>
                <a:r>
                  <a:rPr lang="en-US" dirty="0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1/101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E. There is not enough information in this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580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078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5E36-5FBB-40DE-B5A5-FAE88B67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if they cannot happen simultaneously.</a:t>
                </a:r>
              </a:p>
              <a:p>
                <a:r>
                  <a:rPr lang="en-US" dirty="0"/>
                  <a:t>In notation,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(i.e. they’re disjoint subsets of the sample space).</a:t>
                </a:r>
              </a:p>
              <a:p>
                <a:endParaRPr lang="en-US" dirty="0"/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tails”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die showed an even number”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/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mutually exclusive.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not mutually exclusive.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blipFill>
                <a:blip r:embed="rId3"/>
                <a:stretch>
                  <a:fillRect l="-118" r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5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72A1-B958-402D-B17D-152CE5B4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and Consequences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wrote down 3 requirements (axioms) on probability measures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𝑥</m:t>
                    </m:r>
                  </m:oMath>
                </a14:m>
                <a:r>
                  <a:rPr lang="en-US" dirty="0"/>
                  <a:t> (non-negativity)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dirty="0"/>
                  <a:t>(normalization)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dirty="0"/>
                  <a:t> (countable additivity)</a:t>
                </a:r>
              </a:p>
              <a:p>
                <a:r>
                  <a:rPr lang="en-US" dirty="0"/>
                  <a:t>These lead quickly to these three corollaries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(complementation)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(monotonicity)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(inclusion-exclusion)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138" b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86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What is your event?</a:t>
                </a:r>
              </a:p>
              <a:p>
                <a:r>
                  <a:rPr lang="en-US" dirty="0"/>
                  <a:t>What is the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051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203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r>
                  <a:rPr lang="en-US" dirty="0"/>
                  <a:t>What if we can’t tell the dice apart and always put the dice in increasing order by value.</a:t>
                </a:r>
              </a:p>
              <a:p>
                <a:r>
                  <a:rPr lang="en-US" dirty="0"/>
                  <a:t>What is your sample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(2,6)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(6,6)}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=2/36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180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DBE0-F17D-45C4-8D7F-CC595CB8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B151-ABA0-4E39-AF6B-9346FF4E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often more than one sample space possible! But one is probably easier than the others. </a:t>
            </a:r>
          </a:p>
          <a:p>
            <a:r>
              <a:rPr lang="en-US" dirty="0"/>
              <a:t>Finding a sample space that will make the uniform measure correct will usually make finding the probabilities easier to calculate.</a:t>
            </a:r>
          </a:p>
        </p:txBody>
      </p:sp>
    </p:spTree>
    <p:extLst>
      <p:ext uri="{BB962C8B-B14F-4D97-AF65-F5344CB8AC3E}">
        <p14:creationId xmlns:p14="http://schemas.microsoft.com/office/powerpoint/2010/main" val="31428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B4B2-4E32-4AEE-9F2C-5CF17E3D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A6D59-DB3A-4700-9F26-DF24C3B7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which rule to apply? </a:t>
            </a:r>
          </a:p>
          <a:p>
            <a:r>
              <a:rPr lang="en-US" dirty="0"/>
              <a:t>With practice you can pick out patterns for which ones might be plausible.</a:t>
            </a:r>
          </a:p>
          <a:p>
            <a:r>
              <a:rPr lang="en-US" dirty="0"/>
              <a:t>But if as you’re working you realize things are getting out of control, put it aside and try something different.</a:t>
            </a:r>
          </a:p>
        </p:txBody>
      </p:sp>
    </p:spTree>
    <p:extLst>
      <p:ext uri="{BB962C8B-B14F-4D97-AF65-F5344CB8AC3E}">
        <p14:creationId xmlns:p14="http://schemas.microsoft.com/office/powerpoint/2010/main" val="3340332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1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Ω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∅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blipFill>
                <a:blip r:embed="rId3"/>
                <a:stretch>
                  <a:fillRect l="-1058"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471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9DED54-182D-80FA-930C-F7E6877A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Non-uniform measures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E705C0-96B8-48D1-AB91-9CAE9FC16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02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6A686-2108-9E59-E41B-B3A4EC75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96EA3-3DBA-E423-27B0-93737D6DC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E40490-362E-0960-F54C-95100032B99D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18F2EBD-92D5-1266-2BE1-D306C2FC796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sample space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set of all possible outcomes of an experiment.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C11CB8-A79B-3DF2-6E5E-B02651BE8134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Sample Space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17F4917-0FB7-D1F8-48F5-A963349292D5}"/>
              </a:ext>
            </a:extLst>
          </p:cNvPr>
          <p:cNvGrpSpPr/>
          <p:nvPr/>
        </p:nvGrpSpPr>
        <p:grpSpPr>
          <a:xfrm>
            <a:off x="575239" y="3429000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7064B15-0ABC-D292-233E-CBDE5F990BA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possible outcomes (i.e. a subset of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A61DC15-0A46-95DB-A22F-CCA4151E44B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24C6EC-FFE0-A1B7-EA55-7719404CFD66}"/>
              </a:ext>
            </a:extLst>
          </p:cNvPr>
          <p:cNvGrpSpPr/>
          <p:nvPr/>
        </p:nvGrpSpPr>
        <p:grpSpPr>
          <a:xfrm>
            <a:off x="515836" y="5221614"/>
            <a:ext cx="9373094" cy="1636386"/>
            <a:chOff x="1185842" y="3429000"/>
            <a:chExt cx="6111311" cy="192784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1178DE-7049-B2A5-6984-C7A117CA0A70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probability is a number between 0 and 1 describing how likely a particular outcome is.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95B42-24E6-C8A6-0FCE-65B4B0CC6597}"/>
                </a:ext>
              </a:extLst>
            </p:cNvPr>
            <p:cNvSpPr/>
            <p:nvPr/>
          </p:nvSpPr>
          <p:spPr>
            <a:xfrm>
              <a:off x="1195367" y="3429000"/>
              <a:ext cx="6101786" cy="599066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806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DE1B-2B67-40EF-9FEE-49514F4A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a:rPr lang="en-US" sz="2800" b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=∅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blipFill>
                <a:blip r:embed="rId3"/>
                <a:stretch>
                  <a:fillRect l="-997" b="-38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195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AA2D-BEC0-48A8-AC4E-13D8EB90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and roll a fair (6-sided) die.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this a valid probability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in elements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and outputs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64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5E36-5FBB-40DE-B5A5-FAE88B67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if they cannot happen simultaneously.</a:t>
                </a:r>
              </a:p>
              <a:p>
                <a:r>
                  <a:rPr lang="en-US" dirty="0"/>
                  <a:t>In notation,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(i.e. they’re disjoint subsets of the sample space).</a:t>
                </a:r>
              </a:p>
              <a:p>
                <a:endParaRPr lang="en-US" dirty="0"/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tails”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die showed an even number”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/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mutually exclusive.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not mutually exclusive.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blipFill>
                <a:blip r:embed="rId3"/>
                <a:stretch>
                  <a:fillRect l="-118" r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5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72A1-B958-402D-B17D-152CE5B4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and Consequences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wrote down 3 requirements (axioms) on probability measures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𝑥</m:t>
                    </m:r>
                  </m:oMath>
                </a14:m>
                <a:r>
                  <a:rPr lang="en-US" dirty="0"/>
                  <a:t> (non-negativity)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=1 </m:t>
                    </m:r>
                  </m:oMath>
                </a14:m>
                <a:r>
                  <a:rPr lang="en-US" dirty="0"/>
                  <a:t>(normalization)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dirty="0"/>
                  <a:t> (countable additivity)</a:t>
                </a:r>
              </a:p>
              <a:p>
                <a:r>
                  <a:rPr lang="en-US" dirty="0"/>
                  <a:t>These lead quickly to these three corollaries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(complementation)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(monotonicity)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(inclusion-exclusion)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138" b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957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824398-E94D-4170-9161-036170DE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932753" cy="590415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8C4A7-8059-4204-B278-7229AE59A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58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What is your event?</a:t>
                </a:r>
              </a:p>
              <a:p>
                <a:r>
                  <a:rPr lang="en-US" dirty="0"/>
                  <a:t>What is the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962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×{2,4,6}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08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643BB-E627-40E4-9B5A-9334F6D9A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“standard” deck of cards has 52 cards. Each card has a suit</a:t>
            </a:r>
          </a:p>
          <a:p>
            <a:pPr lvl="1"/>
            <a:r>
              <a:rPr lang="en-US" dirty="0"/>
              <a:t>diamonds </a:t>
            </a:r>
            <a:r>
              <a:rPr lang="en-US" dirty="0">
                <a:solidFill>
                  <a:srgbClr val="FF0000"/>
                </a:solidFill>
              </a:rPr>
              <a:t>️♦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hearts</a:t>
            </a:r>
            <a:r>
              <a:rPr lang="en-US" dirty="0">
                <a:solidFill>
                  <a:srgbClr val="FF0000"/>
                </a:solidFill>
              </a:rPr>
              <a:t> ♥️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clubs ♧, </a:t>
            </a:r>
          </a:p>
          <a:p>
            <a:pPr lvl="1"/>
            <a:r>
              <a:rPr lang="en-US" dirty="0"/>
              <a:t>spades ♠️</a:t>
            </a:r>
          </a:p>
          <a:p>
            <a:r>
              <a:rPr lang="en-US" dirty="0"/>
              <a:t>and a value (Ace,2,3,4,5,6,7,8,9,10,Jack,Queen, King). </a:t>
            </a:r>
          </a:p>
          <a:p>
            <a:r>
              <a:rPr lang="en-US" dirty="0"/>
              <a:t>A “5-card-hand” is a set of 5 cards</a:t>
            </a:r>
          </a:p>
          <a:p>
            <a:endParaRPr lang="en-US" dirty="0"/>
          </a:p>
          <a:p>
            <a:r>
              <a:rPr lang="en-US" dirty="0"/>
              <a:t>How many five-card “flushes” are there? – a flush is a hand of cards all of the same suit. </a:t>
            </a:r>
          </a:p>
        </p:txBody>
      </p:sp>
    </p:spTree>
    <p:extLst>
      <p:ext uri="{BB962C8B-B14F-4D97-AF65-F5344CB8AC3E}">
        <p14:creationId xmlns:p14="http://schemas.microsoft.com/office/powerpoint/2010/main" val="3372329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r>
                  <a:rPr lang="en-US" dirty="0"/>
                  <a:t>What if we can’t tell the dice apart and always put the dice in increasing order by value.</a:t>
                </a:r>
              </a:p>
              <a:p>
                <a:r>
                  <a:rPr lang="en-US" dirty="0"/>
                  <a:t>What is your sample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(2,6)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(6,6)}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=2/36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932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DBE0-F17D-45C4-8D7F-CC595CB8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B151-ABA0-4E39-AF6B-9346FF4E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often more than one sample space possible! But one is probably easier than the others. </a:t>
            </a:r>
          </a:p>
          <a:p>
            <a:r>
              <a:rPr lang="en-US" dirty="0"/>
              <a:t>Finding a sample space that will make the uniform measure correct will usually make finding the probabilities easier to calculate.</a:t>
            </a:r>
          </a:p>
        </p:txBody>
      </p:sp>
    </p:spTree>
    <p:extLst>
      <p:ext uri="{BB962C8B-B14F-4D97-AF65-F5344CB8AC3E}">
        <p14:creationId xmlns:p14="http://schemas.microsoft.com/office/powerpoint/2010/main" val="28972511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23FB-83D9-4EEA-8C35-ACC5E7FA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shuffle a deck of cards so any arrangement is equally likely. What is the probability that the top two cards have the same value?</a:t>
            </a:r>
          </a:p>
          <a:p>
            <a:endParaRPr lang="en-US" dirty="0"/>
          </a:p>
          <a:p>
            <a:r>
              <a:rPr lang="en-US" dirty="0"/>
              <a:t>Sample Space</a:t>
            </a:r>
          </a:p>
          <a:p>
            <a:r>
              <a:rPr lang="en-US" dirty="0"/>
              <a:t>Probability Measure</a:t>
            </a:r>
          </a:p>
          <a:p>
            <a:r>
              <a:rPr lang="en-US" dirty="0"/>
              <a:t>Event</a:t>
            </a:r>
          </a:p>
          <a:p>
            <a:r>
              <a:rPr lang="en-US" dirty="0"/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1077349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different cards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pairs with equal values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481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lists that start with two cards of the same value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904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lists that start with two cards of the same value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⋅50 ∗49 ∗48 ∗…. ∗2 ∗1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 ∗ 51 ∗ 50 ∗49 ∗48 ∗ …∗2∗1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1968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often information you “don’t need” in your sample space.</a:t>
            </a:r>
          </a:p>
          <a:p>
            <a:r>
              <a:rPr lang="en-US" dirty="0"/>
              <a:t>It won’t give you the wrong answer.</a:t>
            </a:r>
          </a:p>
          <a:p>
            <a:r>
              <a:rPr lang="en-US" dirty="0"/>
              <a:t>But it sometimes makes for extra work/a harder counting problem,</a:t>
            </a:r>
          </a:p>
          <a:p>
            <a:endParaRPr lang="en-US" dirty="0"/>
          </a:p>
          <a:p>
            <a:r>
              <a:rPr lang="en-US" dirty="0"/>
              <a:t>Good indication: you cancelled A LOT of stuff that was common in the numerator and denominator.</a:t>
            </a:r>
          </a:p>
        </p:txBody>
      </p:sp>
    </p:spTree>
    <p:extLst>
      <p:ext uri="{BB962C8B-B14F-4D97-AF65-F5344CB8AC3E}">
        <p14:creationId xmlns:p14="http://schemas.microsoft.com/office/powerpoint/2010/main" val="1991008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most common probability measure is the </a:t>
                </a:r>
                <a:r>
                  <a:rPr lang="en-US" b="1" dirty="0"/>
                  <a:t>uniform </a:t>
                </a:r>
                <a:r>
                  <a:rPr lang="en-US" dirty="0"/>
                  <a:t>probability measure. In the uniform measure, for every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your sample space be all possible outcomes of a sequence of 100 coin tosses. Assign the uniform measure to this sample space. What is the probability of the event “there are exactly 50 heads?</a:t>
                </a:r>
              </a:p>
              <a:p>
                <a:r>
                  <a:rPr lang="en-US" dirty="0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101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E. There is not enough information in this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580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5100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Few notes about events and samples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If you’re dealing with a situation where you may be able to use a  uniform probability space, make sure to set up the sample space in a way that every outcome is equally likely.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Try not overcomplicate the sample space – only include the information that you need in it.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you define an event, make sure it is a </a:t>
            </a:r>
            <a:r>
              <a:rPr lang="en-US" u="sng" dirty="0"/>
              <a:t>subset</a:t>
            </a:r>
            <a:r>
              <a:rPr lang="en-US" dirty="0"/>
              <a:t> of the sample space!</a:t>
            </a:r>
          </a:p>
        </p:txBody>
      </p:sp>
    </p:spTree>
    <p:extLst>
      <p:ext uri="{BB962C8B-B14F-4D97-AF65-F5344CB8AC3E}">
        <p14:creationId xmlns:p14="http://schemas.microsoft.com/office/powerpoint/2010/main" val="14016685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and only if 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11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five-card “flushes” are there? – a flush is a hand of cards all of the same suit. </a:t>
                </a:r>
              </a:p>
              <a:p>
                <a:endParaRPr lang="en-US" dirty="0"/>
              </a:p>
              <a:p>
                <a:r>
                  <a:rPr lang="en-US" dirty="0"/>
                  <a:t>Way 1: How can I describe a flush? Which suit it is, and which values: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3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if and only if an event can’t happen.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if and only if an event is guaranteed (every outcome outside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6742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458E7D-1DF0-BCB0-4EC0-7A0FC7F3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588E1-E9DD-74A7-3D38-1F6AD4DEE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61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E975F-313E-93FE-D3E0-E5780C0F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Probable Fruit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49DB64-61A2-E2CD-7CEB-18E55ABF3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fruit store sells apples, bananas, and oranges.</a:t>
            </a:r>
            <a:br>
              <a:rPr lang="en-US" dirty="0"/>
            </a:br>
            <a:r>
              <a:rPr lang="en-US" dirty="0"/>
              <a:t>Robbie will buy a bag of 10 fruits (order doesn’t matter) to bring to lecture, uniformly at random among all possible bags that contain at least one of each fruit type. </a:t>
            </a:r>
          </a:p>
          <a:p>
            <a:r>
              <a:rPr lang="en-US" dirty="0"/>
              <a:t>You and your friend are first in line to take fruit, and will take an apple each if it’s available---what is the probability you both get an apple? </a:t>
            </a:r>
          </a:p>
        </p:txBody>
      </p:sp>
    </p:spTree>
    <p:extLst>
      <p:ext uri="{BB962C8B-B14F-4D97-AF65-F5344CB8AC3E}">
        <p14:creationId xmlns:p14="http://schemas.microsoft.com/office/powerpoint/2010/main" val="7878400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1DC3-893A-BAE8-78A8-D0556E5C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Probable Fruit (Sample Space)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35801-2678-C8A7-2FBF-965AAA8B9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Defining the sample space (other than in English sentences) would be annoying--we’ll skip it.</a:t>
            </a:r>
          </a:p>
          <a:p>
            <a:r>
              <a:rPr lang="en-US" dirty="0"/>
              <a:t>But we need its size…two options</a:t>
            </a:r>
          </a:p>
        </p:txBody>
      </p:sp>
    </p:spTree>
    <p:extLst>
      <p:ext uri="{BB962C8B-B14F-4D97-AF65-F5344CB8AC3E}">
        <p14:creationId xmlns:p14="http://schemas.microsoft.com/office/powerpoint/2010/main" val="22403000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6BAB-C923-57C7-541C-DE50DB15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Complementary counting and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570C69-FCB6-1FD6-EDEB-860C43648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be bags with no apples, bananas, oranges.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set of all bags. We want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10 fruit, 3 types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10+2−1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 10 fruit, but only 2 types now. </a:t>
                </a:r>
              </a:p>
              <a:p>
                <a:r>
                  <a:rPr lang="en-US" dirty="0"/>
                  <a:t>(This formula actually simplifies to 11; think about why)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10+1−1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10 fruit, but only 1 type now.</a:t>
                </a:r>
              </a:p>
              <a:p>
                <a:r>
                  <a:rPr lang="en-US" dirty="0"/>
                  <a:t>(This formula simplifies to 1; think about why)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no way to have no types of fruit!</a:t>
                </a:r>
              </a:p>
              <a:p>
                <a:r>
                  <a:rPr lang="en-US" dirty="0"/>
                  <a:t>Combining: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10+3−1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−3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10+2−1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10+1−1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66−33+3=36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570C69-FCB6-1FD6-EDEB-860C43648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5997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0ED2C-C1E0-50E0-C66F-318DD4166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5C41-7C59-208B-EA82-BDEADD11E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Clever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7A77EE-10FD-4DBF-22EB-52DD5BAE00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Put the one fruit of each type in the bag first. We now need 7 more fruits (with no restrictions).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7A77EE-10FD-4DBF-22EB-52DD5BAE00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794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779BE-435F-DD9D-01C9-DC3294C0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event?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882BE8-EA46-5ABB-CBCC-05A6E1972F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need at least 2 apples, at least 1 banana, at least 1 orange.</a:t>
                </a:r>
              </a:p>
              <a:p>
                <a:r>
                  <a:rPr lang="en-US" dirty="0"/>
                  <a:t>Could do cases again, let’s use just the clever approach:</a:t>
                </a:r>
              </a:p>
              <a:p>
                <a:r>
                  <a:rPr lang="en-US" dirty="0"/>
                  <a:t>6 more fruits to add: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Since we’re in the uniform probability space, just divide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882BE8-EA46-5ABB-CBCC-05A6E1972F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27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A22A-6CF5-4B43-B708-5BB45BB4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Way 2: Pretend order matters. The first card can be anything, </a:t>
                </a:r>
              </a:p>
              <a:p>
                <a:r>
                  <a:rPr lang="en-US" dirty="0"/>
                  <a:t>After that, you’ll have 12 options (the remaining cards of the suit), then 11, …</a:t>
                </a:r>
              </a:p>
              <a:p>
                <a:r>
                  <a:rPr lang="en-US" dirty="0"/>
                  <a:t>Then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5!</m:t>
                    </m:r>
                  </m:oMath>
                </a14:m>
                <a:r>
                  <a:rPr lang="en-US" dirty="0"/>
                  <a:t>, since order isn’t supposed to matter.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52⋅12⋅11⋅10⋅9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the same number as what we got on the last slide!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07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73283"/>
                <a:ext cx="1118725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wish to count the number of 5-card hands with at least 3 aces.</a:t>
                </a:r>
              </a:p>
              <a:p>
                <a:r>
                  <a:rPr lang="en-US" dirty="0"/>
                  <a:t>There are 4 Aces (and 48 non aces)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Choose the three aces. Then of the 49 remaining cards (the last ace is allowed as well, because we’re allowed to have all 4) </a:t>
                </a:r>
              </a:p>
              <a:p>
                <a:endParaRPr lang="en-US" dirty="0"/>
              </a:p>
              <a:p>
                <a:r>
                  <a:rPr lang="en-US" dirty="0"/>
                  <a:t>What’s wrong with this calculation? </a:t>
                </a:r>
              </a:p>
              <a:p>
                <a:r>
                  <a:rPr lang="en-US" dirty="0"/>
                  <a:t>What’s the right answer?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73283"/>
                <a:ext cx="11187258" cy="4845504"/>
              </a:xfrm>
              <a:blipFill>
                <a:blip r:embed="rId2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6B70-1487-48D2-ADC3-C6D804FF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BC60-E941-4E60-9786-F04D7A45C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hand, there should be exactly one set of choices in the sequential process that gets us there.</a:t>
            </a:r>
          </a:p>
          <a:p>
            <a:endParaRPr lang="en-US" dirty="0"/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K ♠️}</a:t>
            </a:r>
          </a:p>
          <a:p>
            <a:r>
              <a:rPr lang="en-US" dirty="0"/>
              <a:t>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dirty="0"/>
              <a:t>A♧, A♠️,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}, {A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, K ♠️}</a:t>
            </a:r>
          </a:p>
          <a:p>
            <a:r>
              <a:rPr lang="en-US" dirty="0"/>
              <a:t>Are two different choices of the process, but they lead to the same hand!</a:t>
            </a:r>
          </a:p>
        </p:txBody>
      </p:sp>
    </p:spTree>
    <p:extLst>
      <p:ext uri="{BB962C8B-B14F-4D97-AF65-F5344CB8AC3E}">
        <p14:creationId xmlns:p14="http://schemas.microsoft.com/office/powerpoint/2010/main" val="87924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25-B95B-4921-B542-0671C5CE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 could count exactly which hands appear more than once, and how many times each appears and compensate for it. </a:t>
                </a:r>
              </a:p>
              <a:p>
                <a:r>
                  <a:rPr lang="en-US" dirty="0"/>
                  <a:t>See the extra slides at the end. </a:t>
                </a:r>
              </a:p>
              <a:p>
                <a:r>
                  <a:rPr lang="en-US" dirty="0"/>
                  <a:t>An easier solution is to try again…</a:t>
                </a:r>
              </a:p>
              <a:p>
                <a:r>
                  <a:rPr lang="en-US" dirty="0"/>
                  <a:t>The problem was trying to account for the “at least” – come up with disjoint sets and count separately.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there are exactly 3 aces, we choose which 3 of the 4, then choose which 2 cards among the 48 non-aces. If all 4 aces appear, then one of the remaining 48 cards finishes the hand. Applying the sum rule completes the calculation.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  <a:blipFill>
                <a:blip r:embed="rId2"/>
                <a:stretch>
                  <a:fillRect l="-1525" t="-2814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93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10268</TotalTime>
  <Words>3511</Words>
  <Application>Microsoft Office PowerPoint</Application>
  <PresentationFormat>Widescreen</PresentationFormat>
  <Paragraphs>400</Paragraphs>
  <Slides>56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Cambria Math</vt:lpstr>
      <vt:lpstr>Segoe UI</vt:lpstr>
      <vt:lpstr>Segoe UI Light</vt:lpstr>
      <vt:lpstr>Segoe UI Semibold</vt:lpstr>
      <vt:lpstr>Segoe UI Semilight</vt:lpstr>
      <vt:lpstr>Times New Roman</vt:lpstr>
      <vt:lpstr>Tw Cen MT</vt:lpstr>
      <vt:lpstr>Wingdings 3</vt:lpstr>
      <vt:lpstr>Integral</vt:lpstr>
      <vt:lpstr>Probability Definitions</vt:lpstr>
      <vt:lpstr>Extra Practice </vt:lpstr>
      <vt:lpstr>Practice </vt:lpstr>
      <vt:lpstr>Cards</vt:lpstr>
      <vt:lpstr>Cards</vt:lpstr>
      <vt:lpstr>Cards</vt:lpstr>
      <vt:lpstr>A Solution with a Problem</vt:lpstr>
      <vt:lpstr>A Solution with a Problem</vt:lpstr>
      <vt:lpstr>A Solution with a Problem</vt:lpstr>
      <vt:lpstr>Takeaway</vt:lpstr>
      <vt:lpstr>Probability</vt:lpstr>
      <vt:lpstr>Probability</vt:lpstr>
      <vt:lpstr>Sample Space</vt:lpstr>
      <vt:lpstr>Events</vt:lpstr>
      <vt:lpstr>Examples</vt:lpstr>
      <vt:lpstr>Probability</vt:lpstr>
      <vt:lpstr>Example</vt:lpstr>
      <vt:lpstr>Example</vt:lpstr>
      <vt:lpstr>Probability Space</vt:lpstr>
      <vt:lpstr>Probability Space</vt:lpstr>
      <vt:lpstr>Measure</vt:lpstr>
      <vt:lpstr>Probability Space</vt:lpstr>
      <vt:lpstr>Uniform Probability Space</vt:lpstr>
      <vt:lpstr>Mutually Exclusive Events</vt:lpstr>
      <vt:lpstr>Axioms and Consequences</vt:lpstr>
      <vt:lpstr>More Examples!</vt:lpstr>
      <vt:lpstr>More Examples!</vt:lpstr>
      <vt:lpstr>More Examples!</vt:lpstr>
      <vt:lpstr>Takeaways</vt:lpstr>
      <vt:lpstr>Probability Space</vt:lpstr>
      <vt:lpstr>Non-uniform measures</vt:lpstr>
      <vt:lpstr>Last Time</vt:lpstr>
      <vt:lpstr>Probability Space</vt:lpstr>
      <vt:lpstr>Probability Space</vt:lpstr>
      <vt:lpstr>Mutually Exclusive Events</vt:lpstr>
      <vt:lpstr>Axioms and Consequences</vt:lpstr>
      <vt:lpstr>Examples</vt:lpstr>
      <vt:lpstr>More Examples!</vt:lpstr>
      <vt:lpstr>More Examples!</vt:lpstr>
      <vt:lpstr>More Examples!</vt:lpstr>
      <vt:lpstr>Takeaways</vt:lpstr>
      <vt:lpstr>Another Example</vt:lpstr>
      <vt:lpstr>Another Example</vt:lpstr>
      <vt:lpstr>Another Example</vt:lpstr>
      <vt:lpstr>Another Example</vt:lpstr>
      <vt:lpstr>Takeaway</vt:lpstr>
      <vt:lpstr>Uniform Probability Space</vt:lpstr>
      <vt:lpstr>Few notes about events and samples spaces</vt:lpstr>
      <vt:lpstr>Some Quick Observations</vt:lpstr>
      <vt:lpstr>Some Quick Observations</vt:lpstr>
      <vt:lpstr>More Practice</vt:lpstr>
      <vt:lpstr>Probable Fruit</vt:lpstr>
      <vt:lpstr>Probable Fruit (Sample Space)</vt:lpstr>
      <vt:lpstr>Complementary counting and Inclusion-Exclusion</vt:lpstr>
      <vt:lpstr>Clever Solution</vt:lpstr>
      <vt:lpstr>What about the event?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 Probability</dc:title>
  <dc:creator>rtweber2</dc:creator>
  <cp:lastModifiedBy>Robbie Weber</cp:lastModifiedBy>
  <cp:revision>55</cp:revision>
  <cp:lastPrinted>2026-01-13T23:58:46Z</cp:lastPrinted>
  <dcterms:created xsi:type="dcterms:W3CDTF">2021-04-08T17:33:52Z</dcterms:created>
  <dcterms:modified xsi:type="dcterms:W3CDTF">2026-01-13T23:58:53Z</dcterms:modified>
</cp:coreProperties>
</file>