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01" r:id="rId11"/>
    <p:sldId id="343" r:id="rId12"/>
    <p:sldId id="344" r:id="rId13"/>
    <p:sldId id="345" r:id="rId14"/>
    <p:sldId id="300" r:id="rId15"/>
    <p:sldId id="346" r:id="rId16"/>
    <p:sldId id="347" r:id="rId17"/>
    <p:sldId id="348" r:id="rId18"/>
    <p:sldId id="349" r:id="rId19"/>
    <p:sldId id="350" r:id="rId20"/>
    <p:sldId id="342" r:id="rId21"/>
    <p:sldId id="260" r:id="rId22"/>
    <p:sldId id="306" r:id="rId23"/>
    <p:sldId id="316" r:id="rId24"/>
    <p:sldId id="261" r:id="rId25"/>
    <p:sldId id="307" r:id="rId26"/>
    <p:sldId id="308" r:id="rId27"/>
    <p:sldId id="265" r:id="rId28"/>
    <p:sldId id="309" r:id="rId29"/>
    <p:sldId id="310" r:id="rId30"/>
    <p:sldId id="314" r:id="rId31"/>
    <p:sldId id="258" r:id="rId32"/>
    <p:sldId id="351" r:id="rId33"/>
    <p:sldId id="317" r:id="rId34"/>
    <p:sldId id="259" r:id="rId35"/>
    <p:sldId id="262" r:id="rId36"/>
    <p:sldId id="266" r:id="rId37"/>
    <p:sldId id="267" r:id="rId38"/>
    <p:sldId id="263" r:id="rId39"/>
    <p:sldId id="269" r:id="rId40"/>
    <p:sldId id="270" r:id="rId41"/>
    <p:sldId id="275" r:id="rId42"/>
    <p:sldId id="268" r:id="rId43"/>
    <p:sldId id="312" r:id="rId44"/>
    <p:sldId id="313" r:id="rId45"/>
    <p:sldId id="315" r:id="rId46"/>
    <p:sldId id="334" r:id="rId47"/>
    <p:sldId id="271" r:id="rId48"/>
    <p:sldId id="273" r:id="rId49"/>
    <p:sldId id="272" r:id="rId50"/>
    <p:sldId id="274" r:id="rId51"/>
  </p:sldIdLst>
  <p:sldSz cx="12192000" cy="6858000"/>
  <p:notesSz cx="6858000" cy="9144000"/>
  <p:embeddedFontLst>
    <p:embeddedFont>
      <p:font typeface="Cambria Math" panose="02040503050406030204" pitchFamily="18" charset="0"/>
      <p:regular r:id="rId53"/>
    </p:embeddedFont>
    <p:embeddedFont>
      <p:font typeface="Segoe UI" panose="020B0502040204020203" pitchFamily="34" charset="0"/>
      <p:regular r:id="rId54"/>
      <p:bold r:id="rId55"/>
      <p:italic r:id="rId56"/>
      <p:boldItalic r:id="rId57"/>
    </p:embeddedFont>
    <p:embeddedFont>
      <p:font typeface="Segoe UI Light" panose="020B0502040204020203" pitchFamily="34" charset="0"/>
      <p:regular r:id="rId58"/>
      <p:italic r:id="rId59"/>
    </p:embeddedFont>
    <p:embeddedFont>
      <p:font typeface="Segoe UI Semibold" panose="020B0702040204020203" pitchFamily="34" charset="0"/>
      <p:bold r:id="rId60"/>
      <p:boldItalic r:id="rId61"/>
    </p:embeddedFont>
    <p:embeddedFont>
      <p:font typeface="Segoe UI Semilight" panose="020B0402040204020203" pitchFamily="34" charset="0"/>
      <p:regular r:id="rId62"/>
      <p:italic r:id="rId63"/>
    </p:embeddedFont>
    <p:embeddedFont>
      <p:font typeface="Tw Cen MT" panose="020B0602020104020603" pitchFamily="34" charset="0"/>
      <p:regular r:id="rId64"/>
      <p:bold r:id="rId65"/>
      <p:italic r:id="rId66"/>
      <p:boldItalic r:id="rId67"/>
    </p:embeddedFont>
    <p:embeddedFont>
      <p:font typeface="Wingdings 3" panose="05040102010807070707" pitchFamily="18" charset="2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5061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462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E4D9-1B03-47BB-8B89-ECF6D03616C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EEA5-F9A4-490A-AC37-DD1F3A52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going into 4 pigeonholes; two end up in hole 4, while one ends up in the other holes.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flying into 4 holes. Three go into hole 4, one each into holes 2 and 3; none into hole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3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2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18EEEE0-0497-4090-ABE6-D818975B7E6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7CF-4DE6-4061-BA28-9C189C750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Counting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7BD54-8721-4E06-A15C-8E3C8B9DF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312 Winter 26</a:t>
            </a:r>
            <a:endParaRPr lang="en-US" dirty="0"/>
          </a:p>
          <a:p>
            <a:r>
              <a:rPr lang="en-US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245951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F3F68-A23B-0E84-ED01-9375F1B5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230CC-A49A-05E8-4945-396A46B7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probably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6" y="4210174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4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/>
              <a:lstStyle/>
              <a:p>
                <a:r>
                  <a:rPr lang="en-US" dirty="0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each of the terms on the left. </a:t>
                </a:r>
              </a:p>
              <a:p>
                <a:r>
                  <a:rPr lang="en-US" dirty="0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do you get? 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Formal proof?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3837" r="-130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  <a:solidFill>
            <a:srgbClr val="7D5CC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Well…if you saw it before, now you have a better understanding now of why it’s true. </a:t>
                </a:r>
              </a:p>
              <a:p>
                <a:endParaRPr lang="en-US" dirty="0"/>
              </a:p>
              <a:p>
                <a:r>
                  <a:rPr lang="en-US" dirty="0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– you’ll do one </a:t>
                </a:r>
                <a:r>
                  <a:rPr lang="en-US"/>
                  <a:t>on HW2.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Exercise: reprove this equation (directly) with a combinatorial proof (where have we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recently?)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&quot;pigeonholes&quot;">
            <a:extLst>
              <a:ext uri="{FF2B5EF4-FFF2-40B4-BE49-F238E27FC236}">
                <a16:creationId xmlns:a16="http://schemas.microsoft.com/office/drawing/2014/main" id="{C615CEFA-D97C-4B32-1F5F-ED385BB00DB3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pigeonholes">
            <a:extLst>
              <a:ext uri="{FF2B5EF4-FFF2-40B4-BE49-F238E27FC236}">
                <a16:creationId xmlns:a16="http://schemas.microsoft.com/office/drawing/2014/main" id="{A1A35BEF-CD8A-0C91-867D-ED64A61CFC4C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class you take the quarter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(PHP)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4A62-CEE8-4A24-8DA6-1424B7E5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82FF-87E0-4233-96D4-A07AA0EE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/>
              <a:t>Wrap Inclusion-Exclusion</a:t>
            </a:r>
          </a:p>
          <a:p>
            <a:r>
              <a:rPr lang="en-US" dirty="0"/>
              <a:t>Two Niche Rules</a:t>
            </a:r>
          </a:p>
          <a:p>
            <a:pPr lvl="1"/>
            <a:r>
              <a:rPr lang="en-US" dirty="0"/>
              <a:t>Binomial Theorem</a:t>
            </a:r>
          </a:p>
          <a:p>
            <a:pPr lvl="1"/>
            <a:r>
              <a:rPr lang="en-US" dirty="0"/>
              <a:t>Pigeonhole Principle</a:t>
            </a:r>
          </a:p>
          <a:p>
            <a:r>
              <a:rPr lang="en-US" dirty="0"/>
              <a:t>Our last big Rule</a:t>
            </a:r>
          </a:p>
          <a:p>
            <a:r>
              <a:rPr lang="en-US" dirty="0"/>
              <a:t>Counting Practice</a:t>
            </a:r>
          </a:p>
        </p:txBody>
      </p:sp>
    </p:spTree>
    <p:extLst>
      <p:ext uri="{BB962C8B-B14F-4D97-AF65-F5344CB8AC3E}">
        <p14:creationId xmlns:p14="http://schemas.microsoft.com/office/powerpoint/2010/main" val="422194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4DD27-6C44-825F-69CB-0FB5F9F7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last counting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CBDB-439A-92C9-B198-C0E30E047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How many different donut boxes can you buy?</a:t>
            </a:r>
          </a:p>
          <a:p>
            <a:r>
              <a:rPr lang="en-US" dirty="0"/>
              <a:t>Consider two boxes the same if they contain the same number of every kind of donut (order doesn’t matter)</a:t>
            </a:r>
          </a:p>
          <a:p>
            <a:endParaRPr lang="en-US" dirty="0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4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Donuts, Divided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Put donuts in order by type, then put dividers between the types.</a:t>
            </a:r>
          </a:p>
          <a:p>
            <a:r>
              <a:rPr lang="en-US" dirty="0"/>
              <a:t>Counting the number of ways to place dividers instead.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91C27-1EBA-4FE3-95C4-B5EE480167DC}"/>
              </a:ext>
            </a:extLst>
          </p:cNvPr>
          <p:cNvCxnSpPr/>
          <p:nvPr/>
        </p:nvCxnSpPr>
        <p:spPr>
          <a:xfrm flipV="1">
            <a:off x="1992923" y="40014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510606-2350-4778-8136-C9EE4C78F12F}"/>
              </a:ext>
            </a:extLst>
          </p:cNvPr>
          <p:cNvCxnSpPr/>
          <p:nvPr/>
        </p:nvCxnSpPr>
        <p:spPr>
          <a:xfrm flipV="1">
            <a:off x="5121885" y="39633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BE9191-8171-4FBB-A2E2-5D0F966CDE70}"/>
              </a:ext>
            </a:extLst>
          </p:cNvPr>
          <p:cNvCxnSpPr/>
          <p:nvPr/>
        </p:nvCxnSpPr>
        <p:spPr>
          <a:xfrm flipV="1">
            <a:off x="102034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97C5E-50DE-41C5-ABCF-BA2FCE27B1C1}"/>
              </a:ext>
            </a:extLst>
          </p:cNvPr>
          <p:cNvCxnSpPr/>
          <p:nvPr/>
        </p:nvCxnSpPr>
        <p:spPr>
          <a:xfrm flipV="1">
            <a:off x="112702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3BC3-208E-4299-91AC-A4DD6C83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it as a string.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12+(5−1)</m:t>
                    </m:r>
                  </m:oMath>
                </a14:m>
                <a:r>
                  <a:rPr lang="en-US" dirty="0"/>
                  <a:t> characters.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are the “donut” character (identical)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are the “divider” character (identical). </a:t>
                </a:r>
              </a:p>
              <a:p>
                <a:r>
                  <a:rPr lang="en-US" dirty="0"/>
                  <a:t>So?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12!4!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endParaRPr lang="en-US" dirty="0"/>
              </a:p>
              <a:p>
                <a:r>
                  <a:rPr lang="en-US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– one of the previous spots was split (“before” and “after” the last divider)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 b="-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3031148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08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400" dirty="0"/>
                  <a:t> – before donut 1, before 2, …, before donut 12, after donut 12.</a:t>
                </a:r>
              </a:p>
              <a:p>
                <a:r>
                  <a:rPr lang="en-US" sz="2400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400" dirty="0"/>
                  <a:t> – one of the previous spots was split (“before” and “after” the first divider)</a:t>
                </a:r>
              </a:p>
              <a:p>
                <a:r>
                  <a:rPr lang="en-US" sz="2400" dirty="0"/>
                  <a:t>In general, placing divider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possible locations.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2978761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80CC-2B72-4466-8D46-87F598404AC4}"/>
              </a:ext>
            </a:extLst>
          </p:cNvPr>
          <p:cNvCxnSpPr/>
          <p:nvPr/>
        </p:nvCxnSpPr>
        <p:spPr>
          <a:xfrm flipV="1">
            <a:off x="3135923" y="1544027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90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dirty="0"/>
                  <a:t>We had 12 donuts, how many dividers do we need?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(to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groups)</a:t>
                </a:r>
              </a:p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we done?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count treats all dividers as different – they’re not!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types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That’s a combination!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wrote down a “string”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  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characters,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“donuts” are identical,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“dividers” are identical, so divide by the rearrangements (like we did for SEATTLE).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F5C10001-182E-4C15-9EAB-53338596EAB1}"/>
              </a:ext>
            </a:extLst>
          </p:cNvPr>
          <p:cNvSpPr/>
          <p:nvPr/>
        </p:nvSpPr>
        <p:spPr>
          <a:xfrm>
            <a:off x="7081605" y="398267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2994E-0ACF-4DB8-B1A5-92B24072AB8C}"/>
              </a:ext>
            </a:extLst>
          </p:cNvPr>
          <p:cNvCxnSpPr>
            <a:cxnSpLocks/>
          </p:cNvCxnSpPr>
          <p:nvPr/>
        </p:nvCxnSpPr>
        <p:spPr>
          <a:xfrm flipV="1">
            <a:off x="9565298" y="3929063"/>
            <a:ext cx="0" cy="77152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2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0" grpId="0" animBg="1"/>
      <p:bldP spid="9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5A57-F65A-4201-B7D0-335D1325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CF70-934C-4E2E-88D3-B86EE5EB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counting technique we did is often called “stars and bars” </a:t>
            </a:r>
          </a:p>
          <a:p>
            <a:pPr lvl="1"/>
            <a:r>
              <a:rPr lang="en-US" dirty="0"/>
              <a:t>using a “star” instead of a donut shape, and calling the dividers “bars”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/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pick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groups (where order doesn’t matter and every element of each group is indistinguishable), use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blipFill>
                <a:blip r:embed="rId2"/>
                <a:stretch>
                  <a:fillRect l="-1089" t="-608" r="-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1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seen lots of ways to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Sum rule (split into disjoint sets)</a:t>
                </a:r>
              </a:p>
              <a:p>
                <a:r>
                  <a:rPr lang="en-US" dirty="0"/>
                  <a:t>Product rule (use a sequential process)</a:t>
                </a:r>
              </a:p>
              <a:p>
                <a:r>
                  <a:rPr lang="en-US" dirty="0"/>
                  <a:t>Combinations (order doesn’t matter)</a:t>
                </a:r>
              </a:p>
              <a:p>
                <a:r>
                  <a:rPr lang="en-US" dirty="0"/>
                  <a:t>Permutations (order does matter)</a:t>
                </a:r>
              </a:p>
              <a:p>
                <a:r>
                  <a:rPr lang="en-US" dirty="0"/>
                  <a:t>Principle of Inclusion-Exclusion</a:t>
                </a:r>
              </a:p>
              <a:p>
                <a:r>
                  <a:rPr lang="en-US" dirty="0"/>
                  <a:t>Complementary Counting</a:t>
                </a:r>
              </a:p>
              <a:p>
                <a:pPr marL="0" indent="0">
                  <a:buNone/>
                </a:pPr>
                <a:r>
                  <a:rPr lang="en-US" dirty="0"/>
                  <a:t> “Stars and Bars”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Niche Rules (useful in very specific circumstances) </a:t>
                </a:r>
              </a:p>
              <a:p>
                <a:pPr lvl="1"/>
                <a:r>
                  <a:rPr lang="en-US" dirty="0"/>
                  <a:t>Binomial Theorem</a:t>
                </a:r>
              </a:p>
              <a:p>
                <a:pPr lvl="1"/>
                <a:r>
                  <a:rPr lang="en-US" dirty="0"/>
                  <a:t>Pigeonhole Principle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1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201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F21B-1EA5-CF48-5606-6E6D54C5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9C76-FE69-A987-BCB6-80B85600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Tool Do I Use?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CFD4665-6889-CC56-CE78-505AC89FE5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0004874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Pick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800" dirty="0"/>
                            <a:t> things</a:t>
                          </a:r>
                          <a:r>
                            <a:rPr lang="en-US" sz="2800" baseline="0" dirty="0"/>
                            <a:t> from universe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1953462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Combinations </a:t>
                          </a:r>
                          <a:br>
                            <a:rPr lang="en-US" sz="28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Stars and Bars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sz="2800" dirty="0"/>
                          </a:br>
                          <a:r>
                            <a:rPr lang="en-US" sz="1800" dirty="0"/>
                            <a:t>Be careful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and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. This</a:t>
                          </a:r>
                          <a:r>
                            <a:rPr lang="en-US" sz="18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 donuts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flavors.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Permutations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Product rule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CFD4665-6889-CC56-CE78-505AC89FE5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0004874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6410" r="-214530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202558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49850" r="-96401" b="-71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49850" r="-654" b="-71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212340" r="-964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212340" r="-654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925224-F376-4705-7E35-178617A70BC3}"/>
              </a:ext>
            </a:extLst>
          </p:cNvPr>
          <p:cNvSpPr txBox="1"/>
          <p:nvPr/>
        </p:nvSpPr>
        <p:spPr>
          <a:xfrm>
            <a:off x="575239" y="5634921"/>
            <a:ext cx="1118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foolproof! Sometimes you need a twist on the formula; sometimes it’s a completely different tool. But a sign where to start.</a:t>
            </a:r>
          </a:p>
        </p:txBody>
      </p:sp>
    </p:spTree>
    <p:extLst>
      <p:ext uri="{BB962C8B-B14F-4D97-AF65-F5344CB8AC3E}">
        <p14:creationId xmlns:p14="http://schemas.microsoft.com/office/powerpoint/2010/main" val="208593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1EF4-1A64-0205-5E8A-B932CDC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1D82-5660-8CB0-B2A8-F25AFE27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96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52⋅12⋅11⋅10⋅9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294-8E8E-4CCF-984B-76578AD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choose 8 pieces of fruit. There are apples, oranges, and bananas. </a:t>
            </a:r>
          </a:p>
          <a:p>
            <a:r>
              <a:rPr lang="en-US" dirty="0"/>
              <a:t>You need to pick at most 2 apples and at least 1 banana. How many sets of fruit can you choose?</a:t>
            </a:r>
          </a:p>
        </p:txBody>
      </p:sp>
    </p:spTree>
    <p:extLst>
      <p:ext uri="{BB962C8B-B14F-4D97-AF65-F5344CB8AC3E}">
        <p14:creationId xmlns:p14="http://schemas.microsoft.com/office/powerpoint/2010/main" val="3956300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to choose 8 pieces of fruit. There are apples, oranges, and bananas. </a:t>
                </a:r>
              </a:p>
              <a:p>
                <a:r>
                  <a:rPr lang="en-US" dirty="0"/>
                  <a:t>You need to pick at most 2 apples and at least 1 banana. How many sets of fruit can you choose?</a:t>
                </a:r>
              </a:p>
              <a:p>
                <a:r>
                  <a:rPr lang="en-US" dirty="0"/>
                  <a:t>Divide into cases 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apple: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options)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/>
                  <a:t> 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9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to choose 8 pieces of fruit. There are apples, oranges, and bananas.  You need to pick at most 2 apples and at least 1 banana. How many sets of fruit can you choose?</a:t>
                </a:r>
              </a:p>
              <a:p>
                <a:r>
                  <a:rPr lang="en-US" dirty="0"/>
                  <a:t>Pick out your first banana. Problem is now to pick 7 fruits (at most 2 apples, allowed to take apples oranges and bananas)</a:t>
                </a:r>
              </a:p>
              <a:p>
                <a:r>
                  <a:rPr lang="en-US" dirty="0"/>
                  <a:t>Ignore apple restriction, and subtract off when too many apples:</a:t>
                </a:r>
              </a:p>
              <a:p>
                <a:r>
                  <a:rPr lang="en-US" dirty="0"/>
                  <a:t>Ignore restriction: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apples,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(choose 3 apples first, pick 4 remaining)</a:t>
                </a:r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=36−15=21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BC8-03E0-4424-8ED9-4F6A34D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AD41-2F9C-4DD6-BE1A-2B4EC410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donut-counting style problems with “twists”, it sometimes helps to “just throw the first few in the box” to get a problem that is exactly in the donut-counting framework.</a:t>
            </a:r>
          </a:p>
          <a:p>
            <a:r>
              <a:rPr lang="en-US" dirty="0"/>
              <a:t>When you can do a problem two </a:t>
            </a:r>
            <a:r>
              <a:rPr lang="en-US" b="1" dirty="0"/>
              <a:t>very </a:t>
            </a:r>
            <a:r>
              <a:rPr lang="en-US" dirty="0"/>
              <a:t>different ways and get the same answer, you get much more confident in the answer.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532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862D-6621-528C-1829-D6CD1AD8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Tool Do I Use?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1287269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Pick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800" dirty="0"/>
                            <a:t> things</a:t>
                          </a:r>
                          <a:r>
                            <a:rPr lang="en-US" sz="2800" baseline="0" dirty="0"/>
                            <a:t> from universe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1953462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Combinations </a:t>
                          </a:r>
                          <a:br>
                            <a:rPr lang="en-US" sz="28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Stars and Bars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sz="2800" dirty="0"/>
                          </a:br>
                          <a:r>
                            <a:rPr lang="en-US" sz="1800" dirty="0"/>
                            <a:t>Be careful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and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. This</a:t>
                          </a:r>
                          <a:r>
                            <a:rPr lang="en-US" sz="18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 donuts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flavors.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Permutations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Product rule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1287269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6410" r="-214530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202558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49850" r="-96401" b="-71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49850" r="-654" b="-71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212340" r="-964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212340" r="-654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C4B532-43E5-4DFC-5C80-6F23595A4B0D}"/>
              </a:ext>
            </a:extLst>
          </p:cNvPr>
          <p:cNvSpPr txBox="1"/>
          <p:nvPr/>
        </p:nvSpPr>
        <p:spPr>
          <a:xfrm>
            <a:off x="575239" y="5634921"/>
            <a:ext cx="1118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foolproof! Sometimes you need a twist on the formula; sometimes it’s a completely different tool. But a sign where to start.</a:t>
            </a:r>
          </a:p>
        </p:txBody>
      </p:sp>
    </p:spTree>
    <p:extLst>
      <p:ext uri="{BB962C8B-B14F-4D97-AF65-F5344CB8AC3E}">
        <p14:creationId xmlns:p14="http://schemas.microsoft.com/office/powerpoint/2010/main" val="2370724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2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endParaRPr lang="en-US" dirty="0"/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80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we overcount?</a:t>
            </a:r>
          </a:p>
          <a:p>
            <a:endParaRPr lang="en-US" dirty="0"/>
          </a:p>
          <a:p>
            <a:r>
              <a:rPr lang="en-US" dirty="0"/>
              <a:t>If there are exactly 4 Aces in the hand, then we count the hand 4 different times (once for each ace as an “extra” one: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?}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♦️,</a:t>
            </a:r>
            <a:r>
              <a:rPr lang="en-US" dirty="0"/>
              <a:t> ?}</a:t>
            </a:r>
          </a:p>
          <a:p>
            <a:r>
              <a:rPr lang="en-US" dirty="0"/>
              <a:t>{A♧,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{A♠️, ?}</a:t>
            </a:r>
          </a:p>
          <a:p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{A♧, ?}</a:t>
            </a:r>
          </a:p>
        </p:txBody>
      </p:sp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6677-5A5D-49BE-A584-279C0650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overcount?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48 such hands (one for every card that could be “?” on the last slide)</a:t>
                </a:r>
              </a:p>
              <a:p>
                <a:endParaRPr lang="en-US" dirty="0"/>
              </a:p>
              <a:p>
                <a:r>
                  <a:rPr lang="en-US" dirty="0"/>
                  <a:t>So we’ve counted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3⋅48</m:t>
                    </m:r>
                  </m:oMath>
                </a14:m>
                <a:r>
                  <a:rPr lang="en-US" dirty="0"/>
                  <a:t> processes that shouldn’t count.</a:t>
                </a:r>
              </a:p>
              <a:p>
                <a:endParaRPr lang="en-US" dirty="0"/>
              </a:p>
              <a:p>
                <a:r>
                  <a:rPr lang="en-US" dirty="0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⋅48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the same number as we got during lecture with our other counting.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3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11,875,000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=11,875,000−1,814,400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=10,060,600+|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15,870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=10,076,470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Make a table of all the formulas you need before you start actually calculating.</a:t>
                </a:r>
              </a:p>
              <a:p>
                <a:endParaRPr lang="en-US" dirty="0"/>
              </a:p>
              <a:p>
                <a:r>
                  <a:rPr lang="en-US" dirty="0"/>
                  <a:t>Calculate “size-by-size” and incorporate into the total.</a:t>
                </a:r>
              </a:p>
              <a:p>
                <a:r>
                  <a:rPr lang="en-US" dirty="0"/>
                  <a:t>Basic check: If (in an intermediate step) you ever:</a:t>
                </a:r>
              </a:p>
              <a:p>
                <a:r>
                  <a:rPr lang="en-US" dirty="0"/>
                  <a:t>1. Get a negative value</a:t>
                </a:r>
              </a:p>
              <a:p>
                <a:r>
                  <a:rPr lang="en-US" dirty="0"/>
                  <a:t>2. Get a value greater than the prior max by adding (after all the single sets)</a:t>
                </a:r>
              </a:p>
              <a:p>
                <a:r>
                  <a:rPr lang="en-US" dirty="0"/>
                  <a:t>3. Get a value less than the prior min by subtracting (after all the pairwise intersections)</a:t>
                </a:r>
              </a:p>
              <a:p>
                <a:r>
                  <a:rPr lang="en-US" dirty="0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3742</TotalTime>
  <Words>3132</Words>
  <Application>Microsoft Office PowerPoint</Application>
  <PresentationFormat>Widescreen</PresentationFormat>
  <Paragraphs>349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Wingdings 3</vt:lpstr>
      <vt:lpstr>Segoe UI</vt:lpstr>
      <vt:lpstr>Cambria Math</vt:lpstr>
      <vt:lpstr>Aptos</vt:lpstr>
      <vt:lpstr>Tw Cen MT</vt:lpstr>
      <vt:lpstr>Segoe UI Semibold</vt:lpstr>
      <vt:lpstr>Times New Roman</vt:lpstr>
      <vt:lpstr>Segoe UI Semilight</vt:lpstr>
      <vt:lpstr>Segoe UI Light</vt:lpstr>
      <vt:lpstr>Integral</vt:lpstr>
      <vt:lpstr>Wrap Counting Rules</vt:lpstr>
      <vt:lpstr>Outline</vt:lpstr>
      <vt:lpstr>Principle of Inclusion-Exclusion</vt:lpstr>
      <vt:lpstr>Example</vt:lpstr>
      <vt:lpstr>In general:</vt:lpstr>
      <vt:lpstr>Example</vt:lpstr>
      <vt:lpstr>Example</vt:lpstr>
      <vt:lpstr>Example</vt:lpstr>
      <vt:lpstr>Practical tips</vt:lpstr>
      <vt:lpstr>The Binomial Theorem</vt:lpstr>
      <vt:lpstr>Binomial Theorem</vt:lpstr>
      <vt:lpstr>Some intuition</vt:lpstr>
      <vt:lpstr>So What?</vt:lpstr>
      <vt:lpstr>The Pigeonhole Principle</vt:lpstr>
      <vt:lpstr>Pigeonhole Principle</vt:lpstr>
      <vt:lpstr>Pigeonhole Principle (2)</vt:lpstr>
      <vt:lpstr>Strong Pigeonhole Principle</vt:lpstr>
      <vt:lpstr>An example</vt:lpstr>
      <vt:lpstr>Practical Tips (PHP)</vt:lpstr>
      <vt:lpstr>Our last counting rule</vt:lpstr>
      <vt:lpstr>Counting Donuts</vt:lpstr>
      <vt:lpstr>Donuts, Divided</vt:lpstr>
      <vt:lpstr>Explanation 1</vt:lpstr>
      <vt:lpstr>Placing Dividers</vt:lpstr>
      <vt:lpstr>Placing Dividers (1)</vt:lpstr>
      <vt:lpstr>Placing Dividers (2)</vt:lpstr>
      <vt:lpstr>Placing Dividers (3)</vt:lpstr>
      <vt:lpstr>Placing Dividers (4)</vt:lpstr>
      <vt:lpstr>Wrapping Up</vt:lpstr>
      <vt:lpstr>In General</vt:lpstr>
      <vt:lpstr>We’ve seen lots of ways to count</vt:lpstr>
      <vt:lpstr>Which Tool Do I Use?</vt:lpstr>
      <vt:lpstr>Extra Practice 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Another Problem</vt:lpstr>
      <vt:lpstr>Another Problem</vt:lpstr>
      <vt:lpstr>Another Problem</vt:lpstr>
      <vt:lpstr>Takeaways</vt:lpstr>
      <vt:lpstr>Which Tool Do I Use?</vt:lpstr>
      <vt:lpstr>Fixing The Overcounting</vt:lpstr>
      <vt:lpstr>A Solution with a Problem</vt:lpstr>
      <vt:lpstr>PowerPoint Presentation</vt:lpstr>
      <vt:lpstr>How much do we overcount?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50</cp:revision>
  <cp:lastPrinted>2025-10-01T16:04:58Z</cp:lastPrinted>
  <dcterms:created xsi:type="dcterms:W3CDTF">2021-04-01T21:18:29Z</dcterms:created>
  <dcterms:modified xsi:type="dcterms:W3CDTF">2026-01-09T23:47:13Z</dcterms:modified>
</cp:coreProperties>
</file>