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95" r:id="rId3"/>
    <p:sldId id="257" r:id="rId4"/>
    <p:sldId id="275" r:id="rId5"/>
    <p:sldId id="284" r:id="rId6"/>
    <p:sldId id="296" r:id="rId7"/>
    <p:sldId id="297" r:id="rId8"/>
    <p:sldId id="274" r:id="rId9"/>
    <p:sldId id="276" r:id="rId10"/>
    <p:sldId id="277" r:id="rId11"/>
    <p:sldId id="285" r:id="rId12"/>
    <p:sldId id="286" r:id="rId13"/>
    <p:sldId id="287" r:id="rId14"/>
    <p:sldId id="288" r:id="rId15"/>
    <p:sldId id="302" r:id="rId16"/>
    <p:sldId id="299" r:id="rId17"/>
    <p:sldId id="298" r:id="rId18"/>
    <p:sldId id="261" r:id="rId19"/>
    <p:sldId id="262" r:id="rId20"/>
    <p:sldId id="267" r:id="rId21"/>
    <p:sldId id="263" r:id="rId22"/>
    <p:sldId id="264" r:id="rId23"/>
    <p:sldId id="265" r:id="rId24"/>
    <p:sldId id="266" r:id="rId25"/>
    <p:sldId id="268" r:id="rId26"/>
    <p:sldId id="301" r:id="rId27"/>
    <p:sldId id="258" r:id="rId28"/>
    <p:sldId id="259" r:id="rId29"/>
    <p:sldId id="260" r:id="rId30"/>
    <p:sldId id="300" r:id="rId31"/>
    <p:sldId id="269" r:id="rId32"/>
    <p:sldId id="270" r:id="rId33"/>
    <p:sldId id="271" r:id="rId34"/>
    <p:sldId id="273" r:id="rId35"/>
    <p:sldId id="27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E76"/>
    <a:srgbClr val="7D5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0822" autoAdjust="0"/>
  </p:normalViewPr>
  <p:slideViewPr>
    <p:cSldViewPr snapToGrid="0">
      <p:cViewPr varScale="1">
        <p:scale>
          <a:sx n="144" d="100"/>
          <a:sy n="144" d="100"/>
        </p:scale>
        <p:origin x="204" y="126"/>
      </p:cViewPr>
      <p:guideLst/>
    </p:cSldViewPr>
  </p:slideViewPr>
  <p:outlineViewPr>
    <p:cViewPr>
      <p:scale>
        <a:sx n="33" d="100"/>
        <a:sy n="33" d="100"/>
      </p:scale>
      <p:origin x="0" y="-346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51FDF-BD22-4D10-81CC-4549DF0C90D5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564F1-BF5F-4169-B30B-4EDDAA1C5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4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Venn diagram showing 2 overlapping sets: A and B. When we add the sets; A turns red, B turns blue, but the overlap turns purple. When we subtract A \cap B, the intersection turns blue, so the entire diagram is colored in a primary color (counted once).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53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Venn diagram with three overlapping sets: A,B,C.</a:t>
            </a:r>
            <a:br>
              <a:rPr lang="en-US" dirty="0"/>
            </a:br>
            <a:r>
              <a:rPr lang="en-US" dirty="0"/>
              <a:t>When we add the sets A,B,C they turn blue, red, yellow; but the overlaps turn purple, orange, green, and black. </a:t>
            </a:r>
            <a:br>
              <a:rPr lang="en-US" dirty="0"/>
            </a:br>
            <a:r>
              <a:rPr lang="en-US" dirty="0"/>
              <a:t>When we subtract the pairwise intersections (A intersect B, A intersect C, B intersect C), the overlaps turn primary colors, except the very center which turns white.</a:t>
            </a:r>
            <a:br>
              <a:rPr lang="en-US" dirty="0"/>
            </a:br>
            <a:r>
              <a:rPr lang="en-US" dirty="0"/>
              <a:t>When we add the triple intersection (A intersect B intersect C), it turns red, and the entire diagram is colored in a primary color (and so counted once in the formula).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86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shows 5 pigeons going into 4 pigeonholes; two end up in hole 4, while one ends up in the other holes.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8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shows 5 pigeons flying into 4 holes. Three go into hole 4, one each into holes 2 and 3; none into hole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9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7AAA667-AA35-41D2-8C6D-1DAF9A676C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53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4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96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47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8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89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90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4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6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1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8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34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7AAA667-AA35-41D2-8C6D-1DAF9A676C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82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9D941-595A-4E6E-8098-BA63563AE7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 More 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278C1-2268-4E7D-A7A4-9141B47A33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2201425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14C80-98EE-4F2C-8613-9901960A2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Proofs of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38D0B-5912-4490-8D16-F4F2A5969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714820" cy="4845504"/>
              </a:xfrm>
            </p:spPr>
            <p:txBody>
              <a:bodyPr/>
              <a:lstStyle/>
              <a:p>
                <a:r>
                  <a:rPr lang="en-US" dirty="0"/>
                  <a:t>Proof 1: By algebra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br>
                  <a:rPr lang="en-US" b="0" dirty="0"/>
                </a:br>
                <a:endParaRPr lang="en-US" dirty="0"/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38D0B-5912-4490-8D16-F4F2A5969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714820" cy="4845504"/>
              </a:xfrm>
              <a:blipFill>
                <a:blip r:embed="rId2"/>
                <a:stretch>
                  <a:fillRect l="-1967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5F2884-3B6A-42E2-BC97-C8C05BE66295}"/>
              </a:ext>
            </a:extLst>
          </p:cNvPr>
          <p:cNvSpPr txBox="1"/>
          <p:nvPr/>
        </p:nvSpPr>
        <p:spPr>
          <a:xfrm>
            <a:off x="3345180" y="1363980"/>
            <a:ext cx="672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Definition of Combination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Algebra (commutativity of multiplication)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Definition of Combination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71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9FA2-43C3-4E4E-8028-F73DB5EE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Proofs of Symmetry (analysis)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08616-8E4E-4956-B5E8-7E2BB816C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Wasn’t that a great proof. </a:t>
            </a:r>
          </a:p>
          <a:p>
            <a:r>
              <a:rPr lang="en-US" dirty="0"/>
              <a:t>Airtight. No disputing it.</a:t>
            </a:r>
          </a:p>
          <a:p>
            <a:endParaRPr lang="en-US" dirty="0"/>
          </a:p>
          <a:p>
            <a:r>
              <a:rPr lang="en-US" dirty="0"/>
              <a:t>Got to say “commutativity of multiplication.”</a:t>
            </a:r>
          </a:p>
          <a:p>
            <a:endParaRPr lang="en-US" dirty="0"/>
          </a:p>
          <a:p>
            <a:r>
              <a:rPr lang="en-US" dirty="0"/>
              <a:t>But…do you know </a:t>
            </a:r>
            <a:r>
              <a:rPr lang="en-US" i="1" dirty="0"/>
              <a:t>why</a:t>
            </a:r>
            <a:r>
              <a:rPr lang="en-US" dirty="0"/>
              <a:t>? Can you </a:t>
            </a:r>
            <a:r>
              <a:rPr lang="en-US" i="1" dirty="0"/>
              <a:t>feel </a:t>
            </a:r>
            <a:r>
              <a:rPr lang="en-US" dirty="0"/>
              <a:t>why it’s true?</a:t>
            </a:r>
          </a:p>
        </p:txBody>
      </p:sp>
    </p:spTree>
    <p:extLst>
      <p:ext uri="{BB962C8B-B14F-4D97-AF65-F5344CB8AC3E}">
        <p14:creationId xmlns:p14="http://schemas.microsoft.com/office/powerpoint/2010/main" val="277463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B9702-4654-4771-A808-502E1292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Proof of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844E0-8B83-44FF-8CA9-2EF36DC261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479600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people, and need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people to be on your team. We will count the number of possible teams two different ways. </a:t>
                </a:r>
              </a:p>
              <a:p>
                <a:r>
                  <a:rPr lang="en-US" b="1" dirty="0"/>
                  <a:t>Way 1</a:t>
                </a:r>
                <a:r>
                  <a:rPr lang="en-US" dirty="0"/>
                  <a:t>: We choose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people to be on the team. Since order doesn’t matter (you’re on the team or not),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possible teams.</a:t>
                </a:r>
              </a:p>
              <a:p>
                <a:r>
                  <a:rPr lang="en-US" b="1" dirty="0"/>
                  <a:t>Way 2</a:t>
                </a:r>
                <a:r>
                  <a:rPr lang="en-US" dirty="0"/>
                  <a:t>: We choose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people to NOT be on the team. Everyone else is on it. Since order again doesn’t matter,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possible ways to choose the team. </a:t>
                </a:r>
              </a:p>
              <a:p>
                <a:r>
                  <a:rPr lang="en-US" dirty="0"/>
                  <a:t>Since we’re counting the same thing, the numbers must be equal.</a:t>
                </a:r>
                <a:br>
                  <a:rPr lang="en-US" dirty="0"/>
                </a:br>
                <a:r>
                  <a:rPr lang="en-US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844E0-8B83-44FF-8CA9-2EF36DC261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479600" cy="5130867"/>
              </a:xfrm>
              <a:blipFill>
                <a:blip r:embed="rId2"/>
                <a:stretch>
                  <a:fillRect l="-690" t="-2019" r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6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65A48E-40CE-4E41-BED4-710D219D5C1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algebraic proof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65A48E-40CE-4E41-BED4-710D219D5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3952" b="-3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 descr="A 7 step proof of Pascal's Rule; manipulating the factorial expressions purely algebraically. &#10;For fully accessible version, email Robbie (but remember the point of this slide is that these algebra proofs aren't helpful, while combinatorial proofs are)&#10;">
            <a:extLst>
              <a:ext uri="{FF2B5EF4-FFF2-40B4-BE49-F238E27FC236}">
                <a16:creationId xmlns:a16="http://schemas.microsoft.com/office/drawing/2014/main" id="{CF4DF70E-219C-43B9-A977-A810C5889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1588347"/>
            <a:ext cx="10851605" cy="4698153"/>
          </a:xfrm>
        </p:spPr>
      </p:pic>
    </p:spTree>
    <p:extLst>
      <p:ext uri="{BB962C8B-B14F-4D97-AF65-F5344CB8AC3E}">
        <p14:creationId xmlns:p14="http://schemas.microsoft.com/office/powerpoint/2010/main" val="1814455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8EFE07-83FD-4E0C-9E96-B81CACB6D68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combinatorial proof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8EFE07-83FD-4E0C-9E96-B81CACB6D6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3952" b="-3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6D3A9-34F9-4C6F-9389-24ACF5DA0B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464360" cy="530270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other people are trying out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person team. How many possible teams are there?</a:t>
                </a:r>
              </a:p>
              <a:p>
                <a:r>
                  <a:rPr lang="en-US" b="1" dirty="0"/>
                  <a:t>Way 1</a:t>
                </a:r>
                <a:r>
                  <a:rPr lang="en-US" dirty="0"/>
                  <a:t>: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total, of which we’re choosing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(and since it’s a team order doesn’t matter)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Way 2</a:t>
                </a:r>
                <a:r>
                  <a:rPr lang="en-US" dirty="0"/>
                  <a:t>: There are two types of teams. Those for which you make the team, and those for which you don’t. </a:t>
                </a:r>
              </a:p>
              <a:p>
                <a:pPr lvl="1"/>
                <a:r>
                  <a:rPr lang="en-US" dirty="0"/>
                  <a:t>If you do make the team,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of the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also make it. </a:t>
                </a:r>
              </a:p>
              <a:p>
                <a:pPr lvl="1"/>
                <a:r>
                  <a:rPr lang="en-US" dirty="0"/>
                  <a:t>If you don’t make the team,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also make it.</a:t>
                </a:r>
              </a:p>
              <a:p>
                <a:pPr lvl="1"/>
                <a:r>
                  <a:rPr lang="en-US" sz="2800" dirty="0"/>
                  <a:t>Overall, by sum rule,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US" sz="2800" dirty="0"/>
                  <a:t>Since we’re computing the same number two different ways, they must be equal. So: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:pPr lvl="1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6D3A9-34F9-4C6F-9389-24ACF5DA0B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464360" cy="5302703"/>
              </a:xfrm>
              <a:blipFill>
                <a:blip r:embed="rId3"/>
                <a:stretch>
                  <a:fillRect l="-691" t="-1954" r="-1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42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F18874-9234-400F-A25C-F8E414A9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A524A2-6125-4C27-9161-3FA2974D2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Formulas for factorial, permutations, combinations.</a:t>
            </a:r>
          </a:p>
          <a:p>
            <a:r>
              <a:rPr lang="en-US" dirty="0"/>
              <a:t>A useful trick for counting is to pretend order matters, then account for the overcounting at the end (by dividing out repetitions)</a:t>
            </a:r>
          </a:p>
          <a:p>
            <a:r>
              <a:rPr lang="en-US" dirty="0"/>
              <a:t>When trying to prove facts about counting, try to have each side of the equation count the same thing.</a:t>
            </a:r>
          </a:p>
          <a:p>
            <a:pPr lvl="1"/>
            <a:r>
              <a:rPr lang="en-US" dirty="0"/>
              <a:t>Much more fun and much more informative than just churning through algebra.</a:t>
            </a:r>
          </a:p>
        </p:txBody>
      </p:sp>
    </p:spTree>
    <p:extLst>
      <p:ext uri="{BB962C8B-B14F-4D97-AF65-F5344CB8AC3E}">
        <p14:creationId xmlns:p14="http://schemas.microsoft.com/office/powerpoint/2010/main" val="157480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7AB868-2634-4638-B6B2-33E1FFAD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76DDB-601C-4C86-84C9-07834D9FF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8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0138-3BD4-4273-8A91-D0A9DE08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contain:</a:t>
                </a:r>
              </a:p>
              <a:p>
                <a:r>
                  <a:rPr lang="en-US" dirty="0"/>
                  <a:t>Exactly 2 ‘a’s OR</a:t>
                </a:r>
              </a:p>
              <a:p>
                <a:r>
                  <a:rPr lang="en-US" dirty="0"/>
                  <a:t>Exactly 1 ‘b’ OR</a:t>
                </a:r>
              </a:p>
              <a:p>
                <a:r>
                  <a:rPr lang="en-US" dirty="0"/>
                  <a:t>No ‘x’s</a:t>
                </a:r>
              </a:p>
              <a:p>
                <a:endParaRPr lang="en-US" dirty="0"/>
              </a:p>
              <a:p>
                <a:r>
                  <a:rPr lang="en-US" dirty="0"/>
                  <a:t>For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do 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717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15FB-D45C-4A3C-9D26-09E620B4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 (2 sets)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150AC-6DB9-478D-BD55-AE6A7373DC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sum rule says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disjoint (no intersection), then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about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aren’t disjoint? </a:t>
                </a:r>
              </a:p>
              <a:p>
                <a:endParaRPr lang="en-US" dirty="0"/>
              </a:p>
              <a:p>
                <a:r>
                  <a:rPr lang="en-US" dirty="0"/>
                  <a:t>For two sets: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150AC-6DB9-478D-BD55-AE6A7373DC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 descr="Set A">
            <a:extLst>
              <a:ext uri="{FF2B5EF4-FFF2-40B4-BE49-F238E27FC236}">
                <a16:creationId xmlns:a16="http://schemas.microsoft.com/office/drawing/2014/main" id="{CECE3949-938D-4F08-89CB-4346D7DA008F}"/>
              </a:ext>
            </a:extLst>
          </p:cNvPr>
          <p:cNvSpPr/>
          <p:nvPr/>
        </p:nvSpPr>
        <p:spPr>
          <a:xfrm>
            <a:off x="7647343" y="3630794"/>
            <a:ext cx="2271091" cy="2271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080E8B-7E7E-4DFF-B169-F8A1CE23D2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7777370" y="3370446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080E8B-7E7E-4DFF-B169-F8A1CE23D2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370" y="3370446"/>
                <a:ext cx="6907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3CAF9-3D26-41B8-843C-A202AC7CBE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10520339" y="3370445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3CAF9-3D26-41B8-843C-A202AC7CBE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339" y="3370445"/>
                <a:ext cx="69076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6D36C2-9287-42AC-A2A1-E98BA9DDD1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9053951" y="3388668"/>
                <a:ext cx="99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6D36C2-9287-42AC-A2A1-E98BA9DDD1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951" y="3388668"/>
                <a:ext cx="9945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 descr="Set B">
            <a:extLst>
              <a:ext uri="{FF2B5EF4-FFF2-40B4-BE49-F238E27FC236}">
                <a16:creationId xmlns:a16="http://schemas.microsoft.com/office/drawing/2014/main" id="{158A5FD5-BB08-472E-A7FF-8530468C146C}"/>
              </a:ext>
            </a:extLst>
          </p:cNvPr>
          <p:cNvSpPr/>
          <p:nvPr/>
        </p:nvSpPr>
        <p:spPr>
          <a:xfrm>
            <a:off x="9144896" y="3608207"/>
            <a:ext cx="2271091" cy="227109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 descr="Intersection of A and B">
            <a:extLst>
              <a:ext uri="{FF2B5EF4-FFF2-40B4-BE49-F238E27FC236}">
                <a16:creationId xmlns:a16="http://schemas.microsoft.com/office/drawing/2014/main" id="{3468E60D-65A5-4A06-BD5D-2DF7254C2657}"/>
              </a:ext>
            </a:extLst>
          </p:cNvPr>
          <p:cNvSpPr/>
          <p:nvPr/>
        </p:nvSpPr>
        <p:spPr>
          <a:xfrm>
            <a:off x="9142343" y="3905841"/>
            <a:ext cx="766971" cy="1698412"/>
          </a:xfrm>
          <a:custGeom>
            <a:avLst/>
            <a:gdLst>
              <a:gd name="connsiteX0" fmla="*/ 363437 w 766971"/>
              <a:gd name="connsiteY0" fmla="*/ 0 h 1698412"/>
              <a:gd name="connsiteX1" fmla="*/ 434377 w 766971"/>
              <a:gd name="connsiteY1" fmla="*/ 64475 h 1698412"/>
              <a:gd name="connsiteX2" fmla="*/ 766971 w 766971"/>
              <a:gd name="connsiteY2" fmla="*/ 867427 h 1698412"/>
              <a:gd name="connsiteX3" fmla="*/ 434377 w 766971"/>
              <a:gd name="connsiteY3" fmla="*/ 1670380 h 1698412"/>
              <a:gd name="connsiteX4" fmla="*/ 403534 w 766971"/>
              <a:gd name="connsiteY4" fmla="*/ 1698412 h 1698412"/>
              <a:gd name="connsiteX5" fmla="*/ 332594 w 766971"/>
              <a:gd name="connsiteY5" fmla="*/ 1633937 h 1698412"/>
              <a:gd name="connsiteX6" fmla="*/ 0 w 766971"/>
              <a:gd name="connsiteY6" fmla="*/ 830984 h 1698412"/>
              <a:gd name="connsiteX7" fmla="*/ 332594 w 766971"/>
              <a:gd name="connsiteY7" fmla="*/ 28032 h 169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971" h="1698412">
                <a:moveTo>
                  <a:pt x="363437" y="0"/>
                </a:moveTo>
                <a:lnTo>
                  <a:pt x="434377" y="64475"/>
                </a:lnTo>
                <a:cubicBezTo>
                  <a:pt x="639871" y="269968"/>
                  <a:pt x="766971" y="553855"/>
                  <a:pt x="766971" y="867427"/>
                </a:cubicBezTo>
                <a:cubicBezTo>
                  <a:pt x="766971" y="1181000"/>
                  <a:pt x="639871" y="1464886"/>
                  <a:pt x="434377" y="1670380"/>
                </a:cubicBezTo>
                <a:lnTo>
                  <a:pt x="403534" y="1698412"/>
                </a:lnTo>
                <a:lnTo>
                  <a:pt x="332594" y="1633937"/>
                </a:lnTo>
                <a:cubicBezTo>
                  <a:pt x="127100" y="1428443"/>
                  <a:pt x="0" y="1144557"/>
                  <a:pt x="0" y="830984"/>
                </a:cubicBezTo>
                <a:cubicBezTo>
                  <a:pt x="0" y="517412"/>
                  <a:pt x="127100" y="233525"/>
                  <a:pt x="332594" y="28032"/>
                </a:cubicBezTo>
                <a:close/>
              </a:path>
            </a:pathLst>
          </a:custGeom>
          <a:solidFill>
            <a:schemeClr val="accent2">
              <a:alpha val="79000"/>
            </a:schemeClr>
          </a:solidFill>
          <a:ln w="412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5052-532B-4E27-B03A-56C82F8C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 (3 sets)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</p:spPr>
            <p:txBody>
              <a:bodyPr/>
              <a:lstStyle/>
              <a:p>
                <a:r>
                  <a:rPr lang="en-US" dirty="0"/>
                  <a:t>For three sets: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  <a:blipFill>
                <a:blip r:embed="rId3"/>
                <a:stretch>
                  <a:fillRect l="-638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 descr="Set A">
            <a:extLst>
              <a:ext uri="{FF2B5EF4-FFF2-40B4-BE49-F238E27FC236}">
                <a16:creationId xmlns:a16="http://schemas.microsoft.com/office/drawing/2014/main" id="{151C05D6-3DC5-452D-8098-A4BB11AD1B44}"/>
              </a:ext>
            </a:extLst>
          </p:cNvPr>
          <p:cNvSpPr/>
          <p:nvPr/>
        </p:nvSpPr>
        <p:spPr>
          <a:xfrm>
            <a:off x="4925083" y="2600326"/>
            <a:ext cx="2324420" cy="1168147"/>
          </a:xfrm>
          <a:custGeom>
            <a:avLst/>
            <a:gdLst>
              <a:gd name="connsiteX0" fmla="*/ 1170917 w 2324420"/>
              <a:gd name="connsiteY0" fmla="*/ 0 h 1168147"/>
              <a:gd name="connsiteX1" fmla="*/ 2319385 w 2324420"/>
              <a:gd name="connsiteY1" fmla="*/ 844935 h 1168147"/>
              <a:gd name="connsiteX2" fmla="*/ 2324420 w 2324420"/>
              <a:gd name="connsiteY2" fmla="*/ 864516 h 1168147"/>
              <a:gd name="connsiteX3" fmla="*/ 2280044 w 2324420"/>
              <a:gd name="connsiteY3" fmla="*/ 853106 h 1168147"/>
              <a:gd name="connsiteX4" fmla="*/ 2037692 w 2324420"/>
              <a:gd name="connsiteY4" fmla="*/ 828675 h 1168147"/>
              <a:gd name="connsiteX5" fmla="*/ 1272770 w 2324420"/>
              <a:gd name="connsiteY5" fmla="*/ 1103274 h 1168147"/>
              <a:gd name="connsiteX6" fmla="*/ 1201393 w 2324420"/>
              <a:gd name="connsiteY6" fmla="*/ 1168147 h 1168147"/>
              <a:gd name="connsiteX7" fmla="*/ 1166696 w 2324420"/>
              <a:gd name="connsiteY7" fmla="*/ 1136612 h 1168147"/>
              <a:gd name="connsiteX8" fmla="*/ 401774 w 2324420"/>
              <a:gd name="connsiteY8" fmla="*/ 862013 h 1168147"/>
              <a:gd name="connsiteX9" fmla="*/ 44178 w 2324420"/>
              <a:gd name="connsiteY9" fmla="*/ 916076 h 1168147"/>
              <a:gd name="connsiteX10" fmla="*/ 0 w 2324420"/>
              <a:gd name="connsiteY10" fmla="*/ 932246 h 1168147"/>
              <a:gd name="connsiteX11" fmla="*/ 22449 w 2324420"/>
              <a:gd name="connsiteY11" fmla="*/ 844935 h 1168147"/>
              <a:gd name="connsiteX12" fmla="*/ 1170917 w 2324420"/>
              <a:gd name="connsiteY12" fmla="*/ 0 h 116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4420" h="1168147">
                <a:moveTo>
                  <a:pt x="1170917" y="0"/>
                </a:moveTo>
                <a:cubicBezTo>
                  <a:pt x="1710531" y="0"/>
                  <a:pt x="2167131" y="355422"/>
                  <a:pt x="2319385" y="844935"/>
                </a:cubicBezTo>
                <a:lnTo>
                  <a:pt x="2324420" y="864516"/>
                </a:lnTo>
                <a:lnTo>
                  <a:pt x="2280044" y="853106"/>
                </a:lnTo>
                <a:cubicBezTo>
                  <a:pt x="2201762" y="837087"/>
                  <a:pt x="2120710" y="828675"/>
                  <a:pt x="2037692" y="828675"/>
                </a:cubicBezTo>
                <a:cubicBezTo>
                  <a:pt x="1747131" y="828675"/>
                  <a:pt x="1480639" y="931727"/>
                  <a:pt x="1272770" y="1103274"/>
                </a:cubicBezTo>
                <a:lnTo>
                  <a:pt x="1201393" y="1168147"/>
                </a:lnTo>
                <a:lnTo>
                  <a:pt x="1166696" y="1136612"/>
                </a:lnTo>
                <a:cubicBezTo>
                  <a:pt x="958828" y="965065"/>
                  <a:pt x="692335" y="862013"/>
                  <a:pt x="401774" y="862013"/>
                </a:cubicBezTo>
                <a:cubicBezTo>
                  <a:pt x="277248" y="862013"/>
                  <a:pt x="157143" y="880941"/>
                  <a:pt x="44178" y="916076"/>
                </a:cubicBezTo>
                <a:lnTo>
                  <a:pt x="0" y="932246"/>
                </a:lnTo>
                <a:lnTo>
                  <a:pt x="22449" y="844935"/>
                </a:lnTo>
                <a:cubicBezTo>
                  <a:pt x="174704" y="355422"/>
                  <a:pt x="631303" y="0"/>
                  <a:pt x="1170917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 descr="Set B">
            <a:extLst>
              <a:ext uri="{FF2B5EF4-FFF2-40B4-BE49-F238E27FC236}">
                <a16:creationId xmlns:a16="http://schemas.microsoft.com/office/drawing/2014/main" id="{BB55A4FA-82EB-4347-B989-DB8E2ECB2B03}"/>
              </a:ext>
            </a:extLst>
          </p:cNvPr>
          <p:cNvSpPr/>
          <p:nvPr/>
        </p:nvSpPr>
        <p:spPr>
          <a:xfrm>
            <a:off x="6163158" y="3464842"/>
            <a:ext cx="2002149" cy="2369221"/>
          </a:xfrm>
          <a:custGeom>
            <a:avLst/>
            <a:gdLst>
              <a:gd name="connsiteX0" fmla="*/ 1086346 w 2002149"/>
              <a:gd name="connsiteY0" fmla="*/ 0 h 2369221"/>
              <a:gd name="connsiteX1" fmla="*/ 1157214 w 2002149"/>
              <a:gd name="connsiteY1" fmla="*/ 18222 h 2369221"/>
              <a:gd name="connsiteX2" fmla="*/ 2002149 w 2002149"/>
              <a:gd name="connsiteY2" fmla="*/ 1166690 h 2369221"/>
              <a:gd name="connsiteX3" fmla="*/ 799618 w 2002149"/>
              <a:gd name="connsiteY3" fmla="*/ 2369221 h 2369221"/>
              <a:gd name="connsiteX4" fmla="*/ 34696 w 2002149"/>
              <a:gd name="connsiteY4" fmla="*/ 2094622 h 2369221"/>
              <a:gd name="connsiteX5" fmla="*/ 0 w 2002149"/>
              <a:gd name="connsiteY5" fmla="*/ 2063087 h 2369221"/>
              <a:gd name="connsiteX6" fmla="*/ 14018 w 2002149"/>
              <a:gd name="connsiteY6" fmla="*/ 2050346 h 2369221"/>
              <a:gd name="connsiteX7" fmla="*/ 312168 w 2002149"/>
              <a:gd name="connsiteY7" fmla="*/ 1557624 h 2369221"/>
              <a:gd name="connsiteX8" fmla="*/ 334618 w 2002149"/>
              <a:gd name="connsiteY8" fmla="*/ 1470314 h 2369221"/>
              <a:gd name="connsiteX9" fmla="*/ 400923 w 2002149"/>
              <a:gd name="connsiteY9" fmla="*/ 1446045 h 2369221"/>
              <a:gd name="connsiteX10" fmla="*/ 1135374 w 2002149"/>
              <a:gd name="connsiteY10" fmla="*/ 338015 h 2369221"/>
              <a:gd name="connsiteX11" fmla="*/ 1110943 w 2002149"/>
              <a:gd name="connsiteY11" fmla="*/ 95663 h 2369221"/>
              <a:gd name="connsiteX12" fmla="*/ 1086346 w 2002149"/>
              <a:gd name="connsiteY12" fmla="*/ 0 h 236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2149" h="2369221">
                <a:moveTo>
                  <a:pt x="1086346" y="0"/>
                </a:moveTo>
                <a:lnTo>
                  <a:pt x="1157214" y="18222"/>
                </a:lnTo>
                <a:cubicBezTo>
                  <a:pt x="1646727" y="170477"/>
                  <a:pt x="2002149" y="627076"/>
                  <a:pt x="2002149" y="1166690"/>
                </a:cubicBezTo>
                <a:cubicBezTo>
                  <a:pt x="2002149" y="1830830"/>
                  <a:pt x="1463758" y="2369221"/>
                  <a:pt x="799618" y="2369221"/>
                </a:cubicBezTo>
                <a:cubicBezTo>
                  <a:pt x="509057" y="2369221"/>
                  <a:pt x="242565" y="2266170"/>
                  <a:pt x="34696" y="2094622"/>
                </a:cubicBezTo>
                <a:lnTo>
                  <a:pt x="0" y="2063087"/>
                </a:lnTo>
                <a:lnTo>
                  <a:pt x="14018" y="2050346"/>
                </a:lnTo>
                <a:cubicBezTo>
                  <a:pt x="150028" y="1914337"/>
                  <a:pt x="253609" y="1745898"/>
                  <a:pt x="312168" y="1557624"/>
                </a:cubicBezTo>
                <a:lnTo>
                  <a:pt x="334618" y="1470314"/>
                </a:lnTo>
                <a:lnTo>
                  <a:pt x="400923" y="1446045"/>
                </a:lnTo>
                <a:cubicBezTo>
                  <a:pt x="832529" y="1263491"/>
                  <a:pt x="1135374" y="836120"/>
                  <a:pt x="1135374" y="338015"/>
                </a:cubicBezTo>
                <a:cubicBezTo>
                  <a:pt x="1135374" y="254998"/>
                  <a:pt x="1126962" y="173945"/>
                  <a:pt x="1110943" y="95663"/>
                </a:cubicBezTo>
                <a:lnTo>
                  <a:pt x="1086346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 descr="Set C">
            <a:extLst>
              <a:ext uri="{FF2B5EF4-FFF2-40B4-BE49-F238E27FC236}">
                <a16:creationId xmlns:a16="http://schemas.microsoft.com/office/drawing/2014/main" id="{4AABCEDE-8E9F-4C45-B82D-FFD716E91994}"/>
              </a:ext>
            </a:extLst>
          </p:cNvPr>
          <p:cNvSpPr/>
          <p:nvPr/>
        </p:nvSpPr>
        <p:spPr>
          <a:xfrm>
            <a:off x="4124327" y="3532572"/>
            <a:ext cx="2038831" cy="2334829"/>
          </a:xfrm>
          <a:custGeom>
            <a:avLst/>
            <a:gdLst>
              <a:gd name="connsiteX0" fmla="*/ 800757 w 2038831"/>
              <a:gd name="connsiteY0" fmla="*/ 0 h 2334829"/>
              <a:gd name="connsiteX1" fmla="*/ 793574 w 2038831"/>
              <a:gd name="connsiteY1" fmla="*/ 27933 h 2334829"/>
              <a:gd name="connsiteX2" fmla="*/ 769143 w 2038831"/>
              <a:gd name="connsiteY2" fmla="*/ 270285 h 2334829"/>
              <a:gd name="connsiteX3" fmla="*/ 1614078 w 2038831"/>
              <a:gd name="connsiteY3" fmla="*/ 1418753 h 2334829"/>
              <a:gd name="connsiteX4" fmla="*/ 1684946 w 2038831"/>
              <a:gd name="connsiteY4" fmla="*/ 1436975 h 2334829"/>
              <a:gd name="connsiteX5" fmla="*/ 1689981 w 2038831"/>
              <a:gd name="connsiteY5" fmla="*/ 1456556 h 2334829"/>
              <a:gd name="connsiteX6" fmla="*/ 1988131 w 2038831"/>
              <a:gd name="connsiteY6" fmla="*/ 1949278 h 2334829"/>
              <a:gd name="connsiteX7" fmla="*/ 2038831 w 2038831"/>
              <a:gd name="connsiteY7" fmla="*/ 1995357 h 2334829"/>
              <a:gd name="connsiteX8" fmla="*/ 1967453 w 2038831"/>
              <a:gd name="connsiteY8" fmla="*/ 2060230 h 2334829"/>
              <a:gd name="connsiteX9" fmla="*/ 1202531 w 2038831"/>
              <a:gd name="connsiteY9" fmla="*/ 2334829 h 2334829"/>
              <a:gd name="connsiteX10" fmla="*/ 0 w 2038831"/>
              <a:gd name="connsiteY10" fmla="*/ 1132298 h 2334829"/>
              <a:gd name="connsiteX11" fmla="*/ 734451 w 2038831"/>
              <a:gd name="connsiteY11" fmla="*/ 24268 h 2334829"/>
              <a:gd name="connsiteX12" fmla="*/ 800757 w 2038831"/>
              <a:gd name="connsiteY12" fmla="*/ 0 h 233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831" h="2334829">
                <a:moveTo>
                  <a:pt x="800757" y="0"/>
                </a:moveTo>
                <a:lnTo>
                  <a:pt x="793574" y="27933"/>
                </a:lnTo>
                <a:cubicBezTo>
                  <a:pt x="777556" y="106215"/>
                  <a:pt x="769143" y="187268"/>
                  <a:pt x="769143" y="270285"/>
                </a:cubicBezTo>
                <a:cubicBezTo>
                  <a:pt x="769143" y="809899"/>
                  <a:pt x="1124565" y="1266499"/>
                  <a:pt x="1614078" y="1418753"/>
                </a:cubicBezTo>
                <a:lnTo>
                  <a:pt x="1684946" y="1436975"/>
                </a:lnTo>
                <a:lnTo>
                  <a:pt x="1689981" y="1456556"/>
                </a:lnTo>
                <a:cubicBezTo>
                  <a:pt x="1748541" y="1644830"/>
                  <a:pt x="1852122" y="1813269"/>
                  <a:pt x="1988131" y="1949278"/>
                </a:cubicBezTo>
                <a:lnTo>
                  <a:pt x="2038831" y="1995357"/>
                </a:lnTo>
                <a:lnTo>
                  <a:pt x="1967453" y="2060230"/>
                </a:lnTo>
                <a:cubicBezTo>
                  <a:pt x="1759585" y="2231778"/>
                  <a:pt x="1493092" y="2334829"/>
                  <a:pt x="1202531" y="2334829"/>
                </a:cubicBezTo>
                <a:cubicBezTo>
                  <a:pt x="538391" y="2334829"/>
                  <a:pt x="0" y="1796438"/>
                  <a:pt x="0" y="1132298"/>
                </a:cubicBezTo>
                <a:cubicBezTo>
                  <a:pt x="0" y="634193"/>
                  <a:pt x="302845" y="206822"/>
                  <a:pt x="734451" y="24268"/>
                </a:cubicBezTo>
                <a:lnTo>
                  <a:pt x="800757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 descr="Intersection of A and B">
            <a:extLst>
              <a:ext uri="{FF2B5EF4-FFF2-40B4-BE49-F238E27FC236}">
                <a16:creationId xmlns:a16="http://schemas.microsoft.com/office/drawing/2014/main" id="{0D8B4940-A655-4414-A8C9-8B40D436BC0E}"/>
              </a:ext>
            </a:extLst>
          </p:cNvPr>
          <p:cNvSpPr/>
          <p:nvPr/>
        </p:nvSpPr>
        <p:spPr>
          <a:xfrm>
            <a:off x="6126477" y="3429001"/>
            <a:ext cx="1172055" cy="1506155"/>
          </a:xfrm>
          <a:custGeom>
            <a:avLst/>
            <a:gdLst>
              <a:gd name="connsiteX0" fmla="*/ 836299 w 1172055"/>
              <a:gd name="connsiteY0" fmla="*/ 0 h 1506155"/>
              <a:gd name="connsiteX1" fmla="*/ 1078651 w 1172055"/>
              <a:gd name="connsiteY1" fmla="*/ 24431 h 1506155"/>
              <a:gd name="connsiteX2" fmla="*/ 1123027 w 1172055"/>
              <a:gd name="connsiteY2" fmla="*/ 35841 h 1506155"/>
              <a:gd name="connsiteX3" fmla="*/ 1147624 w 1172055"/>
              <a:gd name="connsiteY3" fmla="*/ 131504 h 1506155"/>
              <a:gd name="connsiteX4" fmla="*/ 1172055 w 1172055"/>
              <a:gd name="connsiteY4" fmla="*/ 373856 h 1506155"/>
              <a:gd name="connsiteX5" fmla="*/ 437604 w 1172055"/>
              <a:gd name="connsiteY5" fmla="*/ 1481886 h 1506155"/>
              <a:gd name="connsiteX6" fmla="*/ 371299 w 1172055"/>
              <a:gd name="connsiteY6" fmla="*/ 1506155 h 1506155"/>
              <a:gd name="connsiteX7" fmla="*/ 378481 w 1172055"/>
              <a:gd name="connsiteY7" fmla="*/ 1478221 h 1506155"/>
              <a:gd name="connsiteX8" fmla="*/ 402912 w 1172055"/>
              <a:gd name="connsiteY8" fmla="*/ 1235869 h 1506155"/>
              <a:gd name="connsiteX9" fmla="*/ 50699 w 1172055"/>
              <a:gd name="connsiteY9" fmla="*/ 385551 h 1506155"/>
              <a:gd name="connsiteX10" fmla="*/ 0 w 1172055"/>
              <a:gd name="connsiteY10" fmla="*/ 339472 h 1506155"/>
              <a:gd name="connsiteX11" fmla="*/ 71377 w 1172055"/>
              <a:gd name="connsiteY11" fmla="*/ 274599 h 1506155"/>
              <a:gd name="connsiteX12" fmla="*/ 836299 w 1172055"/>
              <a:gd name="connsiteY12" fmla="*/ 0 h 150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2055" h="1506155">
                <a:moveTo>
                  <a:pt x="836299" y="0"/>
                </a:moveTo>
                <a:cubicBezTo>
                  <a:pt x="919317" y="0"/>
                  <a:pt x="1000369" y="8412"/>
                  <a:pt x="1078651" y="24431"/>
                </a:cubicBezTo>
                <a:lnTo>
                  <a:pt x="1123027" y="35841"/>
                </a:lnTo>
                <a:lnTo>
                  <a:pt x="1147624" y="131504"/>
                </a:lnTo>
                <a:cubicBezTo>
                  <a:pt x="1163643" y="209786"/>
                  <a:pt x="1172055" y="290839"/>
                  <a:pt x="1172055" y="373856"/>
                </a:cubicBezTo>
                <a:cubicBezTo>
                  <a:pt x="1172055" y="871961"/>
                  <a:pt x="869210" y="1299332"/>
                  <a:pt x="437604" y="1481886"/>
                </a:cubicBezTo>
                <a:lnTo>
                  <a:pt x="371299" y="1506155"/>
                </a:lnTo>
                <a:lnTo>
                  <a:pt x="378481" y="1478221"/>
                </a:lnTo>
                <a:cubicBezTo>
                  <a:pt x="394500" y="1399939"/>
                  <a:pt x="402912" y="1318887"/>
                  <a:pt x="402912" y="1235869"/>
                </a:cubicBezTo>
                <a:cubicBezTo>
                  <a:pt x="402912" y="903799"/>
                  <a:pt x="268314" y="603166"/>
                  <a:pt x="50699" y="385551"/>
                </a:cubicBezTo>
                <a:lnTo>
                  <a:pt x="0" y="339472"/>
                </a:lnTo>
                <a:lnTo>
                  <a:pt x="71377" y="274599"/>
                </a:lnTo>
                <a:cubicBezTo>
                  <a:pt x="279246" y="103052"/>
                  <a:pt x="545738" y="0"/>
                  <a:pt x="836299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 descr="Intersection of A and C">
            <a:extLst>
              <a:ext uri="{FF2B5EF4-FFF2-40B4-BE49-F238E27FC236}">
                <a16:creationId xmlns:a16="http://schemas.microsoft.com/office/drawing/2014/main" id="{09A6898A-E1A7-4A12-BDB1-0D254BDC5F5E}"/>
              </a:ext>
            </a:extLst>
          </p:cNvPr>
          <p:cNvSpPr/>
          <p:nvPr/>
        </p:nvSpPr>
        <p:spPr>
          <a:xfrm>
            <a:off x="4893470" y="3462338"/>
            <a:ext cx="1233007" cy="1507208"/>
          </a:xfrm>
          <a:custGeom>
            <a:avLst/>
            <a:gdLst>
              <a:gd name="connsiteX0" fmla="*/ 433388 w 1233007"/>
              <a:gd name="connsiteY0" fmla="*/ 0 h 1507208"/>
              <a:gd name="connsiteX1" fmla="*/ 1198310 w 1233007"/>
              <a:gd name="connsiteY1" fmla="*/ 274599 h 1507208"/>
              <a:gd name="connsiteX2" fmla="*/ 1233007 w 1233007"/>
              <a:gd name="connsiteY2" fmla="*/ 306134 h 1507208"/>
              <a:gd name="connsiteX3" fmla="*/ 1218988 w 1233007"/>
              <a:gd name="connsiteY3" fmla="*/ 318875 h 1507208"/>
              <a:gd name="connsiteX4" fmla="*/ 866775 w 1233007"/>
              <a:gd name="connsiteY4" fmla="*/ 1169193 h 1507208"/>
              <a:gd name="connsiteX5" fmla="*/ 891206 w 1233007"/>
              <a:gd name="connsiteY5" fmla="*/ 1411545 h 1507208"/>
              <a:gd name="connsiteX6" fmla="*/ 915803 w 1233007"/>
              <a:gd name="connsiteY6" fmla="*/ 1507208 h 1507208"/>
              <a:gd name="connsiteX7" fmla="*/ 844935 w 1233007"/>
              <a:gd name="connsiteY7" fmla="*/ 1488986 h 1507208"/>
              <a:gd name="connsiteX8" fmla="*/ 0 w 1233007"/>
              <a:gd name="connsiteY8" fmla="*/ 340518 h 1507208"/>
              <a:gd name="connsiteX9" fmla="*/ 24431 w 1233007"/>
              <a:gd name="connsiteY9" fmla="*/ 98166 h 1507208"/>
              <a:gd name="connsiteX10" fmla="*/ 31614 w 1233007"/>
              <a:gd name="connsiteY10" fmla="*/ 70233 h 1507208"/>
              <a:gd name="connsiteX11" fmla="*/ 75792 w 1233007"/>
              <a:gd name="connsiteY11" fmla="*/ 54063 h 1507208"/>
              <a:gd name="connsiteX12" fmla="*/ 433388 w 1233007"/>
              <a:gd name="connsiteY12" fmla="*/ 0 h 150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3007" h="1507208">
                <a:moveTo>
                  <a:pt x="433388" y="0"/>
                </a:moveTo>
                <a:cubicBezTo>
                  <a:pt x="723949" y="0"/>
                  <a:pt x="990442" y="103052"/>
                  <a:pt x="1198310" y="274599"/>
                </a:cubicBezTo>
                <a:lnTo>
                  <a:pt x="1233007" y="306134"/>
                </a:lnTo>
                <a:lnTo>
                  <a:pt x="1218988" y="318875"/>
                </a:lnTo>
                <a:cubicBezTo>
                  <a:pt x="1001373" y="536490"/>
                  <a:pt x="866775" y="837123"/>
                  <a:pt x="866775" y="1169193"/>
                </a:cubicBezTo>
                <a:cubicBezTo>
                  <a:pt x="866775" y="1252211"/>
                  <a:pt x="875188" y="1333263"/>
                  <a:pt x="891206" y="1411545"/>
                </a:cubicBezTo>
                <a:lnTo>
                  <a:pt x="915803" y="1507208"/>
                </a:lnTo>
                <a:lnTo>
                  <a:pt x="844935" y="1488986"/>
                </a:lnTo>
                <a:cubicBezTo>
                  <a:pt x="355422" y="1336732"/>
                  <a:pt x="0" y="880132"/>
                  <a:pt x="0" y="340518"/>
                </a:cubicBezTo>
                <a:cubicBezTo>
                  <a:pt x="0" y="257501"/>
                  <a:pt x="8413" y="176448"/>
                  <a:pt x="24431" y="98166"/>
                </a:cubicBezTo>
                <a:lnTo>
                  <a:pt x="31614" y="70233"/>
                </a:lnTo>
                <a:lnTo>
                  <a:pt x="75792" y="54063"/>
                </a:lnTo>
                <a:cubicBezTo>
                  <a:pt x="188757" y="18928"/>
                  <a:pt x="308862" y="0"/>
                  <a:pt x="433388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 descr="Intersection of B and C">
            <a:extLst>
              <a:ext uri="{FF2B5EF4-FFF2-40B4-BE49-F238E27FC236}">
                <a16:creationId xmlns:a16="http://schemas.microsoft.com/office/drawing/2014/main" id="{8E57724B-6645-4E1D-9E0E-BAB19C64E530}"/>
              </a:ext>
            </a:extLst>
          </p:cNvPr>
          <p:cNvSpPr/>
          <p:nvPr/>
        </p:nvSpPr>
        <p:spPr>
          <a:xfrm>
            <a:off x="5809273" y="4935156"/>
            <a:ext cx="688503" cy="592773"/>
          </a:xfrm>
          <a:custGeom>
            <a:avLst/>
            <a:gdLst>
              <a:gd name="connsiteX0" fmla="*/ 688503 w 688503"/>
              <a:gd name="connsiteY0" fmla="*/ 0 h 592773"/>
              <a:gd name="connsiteX1" fmla="*/ 666053 w 688503"/>
              <a:gd name="connsiteY1" fmla="*/ 87310 h 592773"/>
              <a:gd name="connsiteX2" fmla="*/ 367903 w 688503"/>
              <a:gd name="connsiteY2" fmla="*/ 580032 h 592773"/>
              <a:gd name="connsiteX3" fmla="*/ 353885 w 688503"/>
              <a:gd name="connsiteY3" fmla="*/ 592773 h 592773"/>
              <a:gd name="connsiteX4" fmla="*/ 303185 w 688503"/>
              <a:gd name="connsiteY4" fmla="*/ 546694 h 592773"/>
              <a:gd name="connsiteX5" fmla="*/ 5035 w 688503"/>
              <a:gd name="connsiteY5" fmla="*/ 53972 h 592773"/>
              <a:gd name="connsiteX6" fmla="*/ 0 w 688503"/>
              <a:gd name="connsiteY6" fmla="*/ 34391 h 592773"/>
              <a:gd name="connsiteX7" fmla="*/ 44376 w 688503"/>
              <a:gd name="connsiteY7" fmla="*/ 45801 h 592773"/>
              <a:gd name="connsiteX8" fmla="*/ 286728 w 688503"/>
              <a:gd name="connsiteY8" fmla="*/ 70232 h 592773"/>
              <a:gd name="connsiteX9" fmla="*/ 644324 w 688503"/>
              <a:gd name="connsiteY9" fmla="*/ 16169 h 592773"/>
              <a:gd name="connsiteX10" fmla="*/ 688503 w 688503"/>
              <a:gd name="connsiteY10" fmla="*/ 0 h 5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8503" h="592773">
                <a:moveTo>
                  <a:pt x="688503" y="0"/>
                </a:moveTo>
                <a:lnTo>
                  <a:pt x="666053" y="87310"/>
                </a:lnTo>
                <a:cubicBezTo>
                  <a:pt x="607494" y="275584"/>
                  <a:pt x="503913" y="444023"/>
                  <a:pt x="367903" y="580032"/>
                </a:cubicBezTo>
                <a:lnTo>
                  <a:pt x="353885" y="592773"/>
                </a:lnTo>
                <a:lnTo>
                  <a:pt x="303185" y="546694"/>
                </a:lnTo>
                <a:cubicBezTo>
                  <a:pt x="167176" y="410685"/>
                  <a:pt x="63595" y="242246"/>
                  <a:pt x="5035" y="53972"/>
                </a:cubicBezTo>
                <a:lnTo>
                  <a:pt x="0" y="34391"/>
                </a:lnTo>
                <a:lnTo>
                  <a:pt x="44376" y="45801"/>
                </a:lnTo>
                <a:cubicBezTo>
                  <a:pt x="122658" y="61820"/>
                  <a:pt x="203711" y="70232"/>
                  <a:pt x="286728" y="70232"/>
                </a:cubicBezTo>
                <a:cubicBezTo>
                  <a:pt x="411254" y="70232"/>
                  <a:pt x="531360" y="51304"/>
                  <a:pt x="644324" y="16169"/>
                </a:cubicBezTo>
                <a:lnTo>
                  <a:pt x="688503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 descr="Triple intersection (A and B and C)">
            <a:extLst>
              <a:ext uri="{FF2B5EF4-FFF2-40B4-BE49-F238E27FC236}">
                <a16:creationId xmlns:a16="http://schemas.microsoft.com/office/drawing/2014/main" id="{81D74ABA-FAEF-42F8-AF33-344B1F2E64C0}"/>
              </a:ext>
            </a:extLst>
          </p:cNvPr>
          <p:cNvSpPr/>
          <p:nvPr/>
        </p:nvSpPr>
        <p:spPr>
          <a:xfrm>
            <a:off x="5760244" y="3768473"/>
            <a:ext cx="769144" cy="1236915"/>
          </a:xfrm>
          <a:custGeom>
            <a:avLst/>
            <a:gdLst>
              <a:gd name="connsiteX0" fmla="*/ 366232 w 769144"/>
              <a:gd name="connsiteY0" fmla="*/ 0 h 1236915"/>
              <a:gd name="connsiteX1" fmla="*/ 416931 w 769144"/>
              <a:gd name="connsiteY1" fmla="*/ 46079 h 1236915"/>
              <a:gd name="connsiteX2" fmla="*/ 769144 w 769144"/>
              <a:gd name="connsiteY2" fmla="*/ 896397 h 1236915"/>
              <a:gd name="connsiteX3" fmla="*/ 744713 w 769144"/>
              <a:gd name="connsiteY3" fmla="*/ 1138749 h 1236915"/>
              <a:gd name="connsiteX4" fmla="*/ 737531 w 769144"/>
              <a:gd name="connsiteY4" fmla="*/ 1166683 h 1236915"/>
              <a:gd name="connsiteX5" fmla="*/ 693352 w 769144"/>
              <a:gd name="connsiteY5" fmla="*/ 1182852 h 1236915"/>
              <a:gd name="connsiteX6" fmla="*/ 335756 w 769144"/>
              <a:gd name="connsiteY6" fmla="*/ 1236915 h 1236915"/>
              <a:gd name="connsiteX7" fmla="*/ 93404 w 769144"/>
              <a:gd name="connsiteY7" fmla="*/ 1212484 h 1236915"/>
              <a:gd name="connsiteX8" fmla="*/ 49028 w 769144"/>
              <a:gd name="connsiteY8" fmla="*/ 1201074 h 1236915"/>
              <a:gd name="connsiteX9" fmla="*/ 24431 w 769144"/>
              <a:gd name="connsiteY9" fmla="*/ 1105411 h 1236915"/>
              <a:gd name="connsiteX10" fmla="*/ 0 w 769144"/>
              <a:gd name="connsiteY10" fmla="*/ 863059 h 1236915"/>
              <a:gd name="connsiteX11" fmla="*/ 352213 w 769144"/>
              <a:gd name="connsiteY11" fmla="*/ 12741 h 1236915"/>
              <a:gd name="connsiteX12" fmla="*/ 366232 w 769144"/>
              <a:gd name="connsiteY12" fmla="*/ 0 h 12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144" h="1236915">
                <a:moveTo>
                  <a:pt x="366232" y="0"/>
                </a:moveTo>
                <a:lnTo>
                  <a:pt x="416931" y="46079"/>
                </a:lnTo>
                <a:cubicBezTo>
                  <a:pt x="634546" y="263694"/>
                  <a:pt x="769144" y="564327"/>
                  <a:pt x="769144" y="896397"/>
                </a:cubicBezTo>
                <a:cubicBezTo>
                  <a:pt x="769144" y="979415"/>
                  <a:pt x="760732" y="1060467"/>
                  <a:pt x="744713" y="1138749"/>
                </a:cubicBezTo>
                <a:lnTo>
                  <a:pt x="737531" y="1166683"/>
                </a:lnTo>
                <a:lnTo>
                  <a:pt x="693352" y="1182852"/>
                </a:lnTo>
                <a:cubicBezTo>
                  <a:pt x="580388" y="1217987"/>
                  <a:pt x="460282" y="1236915"/>
                  <a:pt x="335756" y="1236915"/>
                </a:cubicBezTo>
                <a:cubicBezTo>
                  <a:pt x="252739" y="1236915"/>
                  <a:pt x="171686" y="1228503"/>
                  <a:pt x="93404" y="1212484"/>
                </a:cubicBezTo>
                <a:lnTo>
                  <a:pt x="49028" y="1201074"/>
                </a:lnTo>
                <a:lnTo>
                  <a:pt x="24431" y="1105411"/>
                </a:lnTo>
                <a:cubicBezTo>
                  <a:pt x="8413" y="1027129"/>
                  <a:pt x="0" y="946077"/>
                  <a:pt x="0" y="863059"/>
                </a:cubicBezTo>
                <a:cubicBezTo>
                  <a:pt x="0" y="530989"/>
                  <a:pt x="134598" y="230356"/>
                  <a:pt x="352213" y="12741"/>
                </a:cubicBezTo>
                <a:lnTo>
                  <a:pt x="366232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DF2554-8B07-4192-A046-BDE4C4711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76550" y="2000250"/>
            <a:ext cx="533400" cy="514350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3DBAC-4E46-438C-B852-9AF936D0D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38563" y="2000250"/>
            <a:ext cx="533400" cy="5143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302B98-6B38-4542-9FF7-245BF1C03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6770" y="2000250"/>
            <a:ext cx="533400" cy="514350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A8FF4E-0E4D-484E-88E3-8E1FA796F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09972" y="1981867"/>
            <a:ext cx="1176577" cy="514350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DC577B-2CB2-44ED-BD36-18624CF2C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1832" y="2000250"/>
            <a:ext cx="1176577" cy="514350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B58A0D-3C4E-4948-96B9-2361D356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2026" y="2000250"/>
            <a:ext cx="1176577" cy="514350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0DADE7-1AEE-46BA-A517-38A562C13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52220" y="2032091"/>
            <a:ext cx="1815930" cy="514350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5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9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9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9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14" grpId="0" animBg="1"/>
      <p:bldP spid="14" grpId="1" animBg="1"/>
      <p:bldP spid="14" grpId="2" animBg="1"/>
      <p:bldP spid="13" grpId="0" animBg="1"/>
      <p:bldP spid="13" grpId="1" animBg="1"/>
      <p:bldP spid="13" grpId="2" animBg="1"/>
      <p:bldP spid="12" grpId="0" animBg="1"/>
      <p:bldP spid="12" grpId="1" animBg="1"/>
      <p:bldP spid="12" grpId="2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C372E-BDAD-4E21-8FE3-707C82DB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82E72-B6D5-4B72-8B4A-2C6020432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Office hours start today! Visit now before others start on the homework. </a:t>
            </a:r>
          </a:p>
          <a:p>
            <a:r>
              <a:rPr lang="en-US" dirty="0"/>
              <a:t>Also, please start on the homework early.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42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9577-9CED-47F8-B130-DDF910F8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840F-BE06-4AB3-954D-9609FC77AC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323" y="1463857"/>
                <a:ext cx="11715262" cy="4845504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∪⋯∪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+(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 …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∩…∩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Add the individual sets, subtract all pairwise intersections, add all three-wise intersections, subtract all four-wise intersections,…, [add/subtract]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-wise intersection.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840F-BE06-4AB3-954D-9609FC77A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323" y="1463857"/>
                <a:ext cx="11715262" cy="4845504"/>
              </a:xfrm>
              <a:blipFill>
                <a:blip r:embed="rId2"/>
                <a:stretch>
                  <a:fillRect l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579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0138-3BD4-4273-8A91-D0A9DE08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contain:</a:t>
                </a:r>
              </a:p>
              <a:p>
                <a:r>
                  <a:rPr lang="en-US" dirty="0"/>
                  <a:t>Exactly 2 ‘a’s OR</a:t>
                </a:r>
              </a:p>
              <a:p>
                <a:r>
                  <a:rPr lang="en-US" dirty="0"/>
                  <a:t>Exactly 1 ‘b’ OR</a:t>
                </a:r>
              </a:p>
              <a:p>
                <a:r>
                  <a:rPr lang="en-US" dirty="0"/>
                  <a:t>No ‘x’s</a:t>
                </a:r>
              </a:p>
              <a:p>
                <a:endParaRPr lang="en-US" dirty="0"/>
              </a:p>
              <a:p>
                <a:r>
                  <a:rPr lang="en-US" dirty="0"/>
                  <a:t>For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do 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734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104E-F4B5-4546-A9C7-45758EAF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 Example (sets)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2 ‘a’s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1 ‘b’s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no ‘x’s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(need to choose which “spots” are ‘a’ and remaining string)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  <a:blipFill>
                <a:blip r:embed="rId2"/>
                <a:stretch>
                  <a:fillRect t="-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493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104E-F4B5-4546-A9C7-45758EAF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2 ‘a’s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1 ‘b’s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no ‘x’s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  <a:blipFill>
                <a:blip r:embed="rId2"/>
                <a:stretch>
                  <a:fillRect t="-2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/>
              <p:nvPr/>
            </p:nvSpPr>
            <p:spPr>
              <a:xfrm>
                <a:off x="8438322" y="2202268"/>
                <a:ext cx="2405269" cy="173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322" y="2202268"/>
                <a:ext cx="2405269" cy="17340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B5E6B4-B252-49BD-915F-A650AE2C3EEA}"/>
                  </a:ext>
                </a:extLst>
              </p:cNvPr>
              <p:cNvSpPr txBox="1"/>
              <p:nvPr/>
            </p:nvSpPr>
            <p:spPr>
              <a:xfrm>
                <a:off x="575239" y="4320042"/>
                <a:ext cx="11386504" cy="2189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(choose ‘a’ spots, ‘b’ spot, remaining chars)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(choose ‘a’ spots, remaining [non-’x’] chars)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(choose ‘a’ spots, ‘b’ spot, remaining [non-’x’] chars)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B5E6B4-B252-49BD-915F-A650AE2C3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20042"/>
                <a:ext cx="11386504" cy="2189317"/>
              </a:xfrm>
              <a:prstGeom prst="rect">
                <a:avLst/>
              </a:prstGeom>
              <a:blipFill>
                <a:blip r:embed="rId5"/>
                <a:stretch>
                  <a:fillRect t="-1393" b="-2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85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4994-F508-43B7-B7EC-6F0ECA95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B110E-957E-458C-8532-CDE5695B3A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502" y="1596090"/>
                <a:ext cx="5520760" cy="4595987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B110E-957E-458C-8532-CDE5695B3A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502" y="1596090"/>
                <a:ext cx="5520760" cy="4595987"/>
              </a:xfrm>
              <a:blipFill>
                <a:blip r:embed="rId2"/>
                <a:stretch>
                  <a:fillRect t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616D41-801A-442B-8436-A7BEAE4BADC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616D41-801A-442B-8436-A7BEAE4BA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0CC86A-E11B-4B22-8C11-D169C55AF74B}"/>
                  </a:ext>
                </a:extLst>
              </p:cNvPr>
              <p:cNvSpPr txBox="1"/>
              <p:nvPr/>
            </p:nvSpPr>
            <p:spPr>
              <a:xfrm>
                <a:off x="3821596" y="2449996"/>
                <a:ext cx="8179904" cy="3319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/>
                  <a:t>                 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   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11,875,000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=11,875,000−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=11,875,000−1,814,400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=10,060,600+|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,600+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,600+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15,870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=10,076,470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0CC86A-E11B-4B22-8C11-D169C55AF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596" y="2449996"/>
                <a:ext cx="8179904" cy="33193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276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C35BB-AA82-4E9F-A553-D43D0FDF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 (PIE)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9A546-9A4D-451F-8D05-58280C82FB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Give yourself clear definitions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Make a table of all the formulas you need before you start actually calculating.</a:t>
                </a:r>
              </a:p>
              <a:p>
                <a:endParaRPr lang="en-US" dirty="0"/>
              </a:p>
              <a:p>
                <a:r>
                  <a:rPr lang="en-US" dirty="0"/>
                  <a:t>Calculate “size-by-size” and incorporate into the total.</a:t>
                </a:r>
              </a:p>
              <a:p>
                <a:r>
                  <a:rPr lang="en-US" dirty="0"/>
                  <a:t>Basic check: If (in an intermediate step) you ever:</a:t>
                </a:r>
              </a:p>
              <a:p>
                <a:r>
                  <a:rPr lang="en-US" dirty="0"/>
                  <a:t>1. Get a negative value</a:t>
                </a:r>
              </a:p>
              <a:p>
                <a:r>
                  <a:rPr lang="en-US" dirty="0"/>
                  <a:t>2. Get a value greater than the prior max by adding (after all the single sets)</a:t>
                </a:r>
              </a:p>
              <a:p>
                <a:r>
                  <a:rPr lang="en-US" dirty="0"/>
                  <a:t>3. Get a value less than the prior min by subtracting (after all the pairwise intersections)</a:t>
                </a:r>
              </a:p>
              <a:p>
                <a:r>
                  <a:rPr lang="en-US" dirty="0"/>
                  <a:t>Then something has gone wrong.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9A546-9A4D-451F-8D05-58280C82F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85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7F3F68-A23B-0E84-ED01-9375F1B5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Binomial Theorem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C230CC-A49A-05E8-4945-396A46B7E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89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AAD84-C008-470F-8EEF-835AE27C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35AB4-9873-4765-B89B-DFE393027D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high school you probably memorized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 Binomial Theorem tells us what happens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35AB4-9873-4765-B89B-DFE393027D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Theorem Box">
            <a:extLst>
              <a:ext uri="{FF2B5EF4-FFF2-40B4-BE49-F238E27FC236}">
                <a16:creationId xmlns:a16="http://schemas.microsoft.com/office/drawing/2014/main" id="{F220EB23-5302-44A5-B36F-CD91DA412685}"/>
              </a:ext>
            </a:extLst>
          </p:cNvPr>
          <p:cNvGrpSpPr/>
          <p:nvPr/>
        </p:nvGrpSpPr>
        <p:grpSpPr>
          <a:xfrm>
            <a:off x="647926" y="4210174"/>
            <a:ext cx="6455607" cy="1970494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281900E-3A2B-41B4-9BFE-A6EC512751F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800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281900E-3A2B-41B4-9BFE-A6EC512751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284F50-8571-4EBC-8CFD-9B0A7B2CB91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Binomial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2444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1777-3D35-456B-B37A-61572112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08141-6D7E-4619-8515-3B96E9BF7D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609563"/>
                <a:ext cx="11187258" cy="2699798"/>
              </a:xfrm>
            </p:spPr>
            <p:txBody>
              <a:bodyPr/>
              <a:lstStyle/>
              <a:p>
                <a:r>
                  <a:rPr lang="en-US" dirty="0"/>
                  <a:t>Intuition: Every monomial on the right-hand-side has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from each of the terms on the left. </a:t>
                </a:r>
              </a:p>
              <a:p>
                <a:r>
                  <a:rPr lang="en-US" dirty="0"/>
                  <a:t>How many copies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do you get? Well how many ways are there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’s?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Formal proof? Induction!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08141-6D7E-4619-8515-3B96E9BF7D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609563"/>
                <a:ext cx="11187258" cy="2699798"/>
              </a:xfrm>
              <a:blipFill>
                <a:blip r:embed="rId2"/>
                <a:stretch>
                  <a:fillRect l="-708" t="-3837" r="-1307" b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Theorem box">
            <a:extLst>
              <a:ext uri="{FF2B5EF4-FFF2-40B4-BE49-F238E27FC236}">
                <a16:creationId xmlns:a16="http://schemas.microsoft.com/office/drawing/2014/main" id="{5C75975C-2A7A-4B22-893B-A62CCEFC2A3E}"/>
              </a:ext>
            </a:extLst>
          </p:cNvPr>
          <p:cNvGrpSpPr/>
          <p:nvPr/>
        </p:nvGrpSpPr>
        <p:grpSpPr>
          <a:xfrm>
            <a:off x="575239" y="1458506"/>
            <a:ext cx="6455607" cy="1970494"/>
            <a:chOff x="1185842" y="3429000"/>
            <a:chExt cx="6111311" cy="1927846"/>
          </a:xfrm>
          <a:solidFill>
            <a:srgbClr val="7D5CC0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CE090C4-7A35-4C26-972F-49B432B1C28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800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CE090C4-7A35-4C26-972F-49B432B1C2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30AB80-4130-49AA-8580-2360BCED2A65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Binomial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264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3B6D-6039-4EA3-85E8-C7694611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62142-364F-461C-B468-2A0A9E073C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Well…if you saw it before, now you have a better understanding now of why it’s true. </a:t>
                </a:r>
              </a:p>
              <a:p>
                <a:endParaRPr lang="en-US" dirty="0"/>
              </a:p>
              <a:p>
                <a:r>
                  <a:rPr lang="en-US" dirty="0"/>
                  <a:t>There are also a few cute applications of the binomial theorem to proving other theorems (usually by plugging in numbers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 – you’ll do one </a:t>
                </a:r>
                <a:r>
                  <a:rPr lang="en-US"/>
                  <a:t>on HW2.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example,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then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i.e. if you sum up binomial coefficients, you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Exercise: reprove this equation (directly) with a combinatorial proof (where have we seen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recently?)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62142-364F-461C-B468-2A0A9E073C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0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3B827-4D46-41B5-A033-A385AC25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D915-E892-490F-A3F8-E4C509BE9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</a:t>
            </a:r>
          </a:p>
          <a:p>
            <a:pPr lvl="1"/>
            <a:r>
              <a:rPr lang="en-US" dirty="0"/>
              <a:t>Sum and Product Rules</a:t>
            </a:r>
          </a:p>
          <a:p>
            <a:pPr lvl="1"/>
            <a:r>
              <a:rPr lang="en-US" dirty="0"/>
              <a:t>Combinations (order doesn’t matter) and Permutations (order does matter)</a:t>
            </a:r>
          </a:p>
          <a:p>
            <a:pPr lvl="1"/>
            <a:r>
              <a:rPr lang="en-US" dirty="0"/>
              <a:t>Introduce ordering or distinction and remove it to make calculations easier</a:t>
            </a:r>
          </a:p>
          <a:p>
            <a:endParaRPr lang="en-US" dirty="0"/>
          </a:p>
          <a:p>
            <a:r>
              <a:rPr lang="en-US" dirty="0"/>
              <a:t>This Time</a:t>
            </a:r>
          </a:p>
          <a:p>
            <a:pPr lvl="1"/>
            <a:r>
              <a:rPr lang="en-US" dirty="0"/>
              <a:t>Some Proofs by counting two ways</a:t>
            </a:r>
          </a:p>
          <a:p>
            <a:pPr lvl="1"/>
            <a:r>
              <a:rPr lang="en-US" dirty="0"/>
              <a:t>Principle of Inclusion-Exclusion</a:t>
            </a:r>
          </a:p>
        </p:txBody>
      </p:sp>
    </p:spTree>
    <p:extLst>
      <p:ext uri="{BB962C8B-B14F-4D97-AF65-F5344CB8AC3E}">
        <p14:creationId xmlns:p14="http://schemas.microsoft.com/office/powerpoint/2010/main" val="799037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33AAB5-7E0B-462A-A019-2F93C2E9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Pigeonhole Principle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68F6C-3A31-4BBF-AD44-6D42B77BA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40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holes, then…</a:t>
                </a:r>
              </a:p>
              <a:p>
                <a:endParaRPr lang="en-US" dirty="0"/>
              </a:p>
              <a:p>
                <a:r>
                  <a:rPr lang="en-US" dirty="0"/>
                  <a:t>At least two pigeons are in the same hole.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 descr="4 &quot;pigeonholes&quot;">
            <a:extLst>
              <a:ext uri="{FF2B5EF4-FFF2-40B4-BE49-F238E27FC236}">
                <a16:creationId xmlns:a16="http://schemas.microsoft.com/office/drawing/2014/main" id="{C615CEFA-D97C-4B32-1F5F-ED385BB00DB3}"/>
              </a:ext>
            </a:extLst>
          </p:cNvPr>
          <p:cNvGrpSpPr/>
          <p:nvPr/>
        </p:nvGrpSpPr>
        <p:grpSpPr>
          <a:xfrm>
            <a:off x="7604368" y="2844800"/>
            <a:ext cx="3950677" cy="3606800"/>
            <a:chOff x="7604368" y="2844800"/>
            <a:chExt cx="3950677" cy="3606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2D9D71-1EC8-4CD6-B826-1AFFC9BD7AA3}"/>
                </a:ext>
              </a:extLst>
            </p:cNvPr>
            <p:cNvSpPr/>
            <p:nvPr/>
          </p:nvSpPr>
          <p:spPr>
            <a:xfrm>
              <a:off x="7604368" y="2844800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1C0707-2E06-444B-8079-39EEBAAF06DC}"/>
                </a:ext>
              </a:extLst>
            </p:cNvPr>
            <p:cNvSpPr/>
            <p:nvPr/>
          </p:nvSpPr>
          <p:spPr>
            <a:xfrm>
              <a:off x="9616829" y="2844800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B3B38F-F3BA-4FA8-B3ED-6C01A6273D47}"/>
                </a:ext>
              </a:extLst>
            </p:cNvPr>
            <p:cNvSpPr/>
            <p:nvPr/>
          </p:nvSpPr>
          <p:spPr>
            <a:xfrm>
              <a:off x="7604368" y="4677508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81C1FE-E514-4E49-BCEB-6B7A2B89CB9F}"/>
                </a:ext>
              </a:extLst>
            </p:cNvPr>
            <p:cNvSpPr/>
            <p:nvPr/>
          </p:nvSpPr>
          <p:spPr>
            <a:xfrm>
              <a:off x="9616829" y="4677508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phic 8" descr="Pigeon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Pigeon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Pigeon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Pigeon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Pigeon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26068 -0.15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7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6094 -0.015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47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holes, then…</a:t>
                </a:r>
              </a:p>
              <a:p>
                <a:endParaRPr lang="en-US" dirty="0"/>
              </a:p>
              <a:p>
                <a:r>
                  <a:rPr lang="en-US" b="1" dirty="0"/>
                  <a:t>At least </a:t>
                </a:r>
                <a:r>
                  <a:rPr lang="en-US" dirty="0"/>
                  <a:t>two pigeons are in the same hole.</a:t>
                </a:r>
              </a:p>
              <a:p>
                <a:r>
                  <a:rPr lang="en-US" dirty="0"/>
                  <a:t>It might be more than two.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 descr="4 pigeonholes">
            <a:extLst>
              <a:ext uri="{FF2B5EF4-FFF2-40B4-BE49-F238E27FC236}">
                <a16:creationId xmlns:a16="http://schemas.microsoft.com/office/drawing/2014/main" id="{A1A35BEF-CD8A-0C91-867D-ED64A61CFC4C}"/>
              </a:ext>
            </a:extLst>
          </p:cNvPr>
          <p:cNvGrpSpPr/>
          <p:nvPr/>
        </p:nvGrpSpPr>
        <p:grpSpPr>
          <a:xfrm>
            <a:off x="7604368" y="2844800"/>
            <a:ext cx="3950677" cy="3606800"/>
            <a:chOff x="7604368" y="2844800"/>
            <a:chExt cx="3950677" cy="3606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2D9D71-1EC8-4CD6-B826-1AFFC9BD7AA3}"/>
                </a:ext>
              </a:extLst>
            </p:cNvPr>
            <p:cNvSpPr/>
            <p:nvPr/>
          </p:nvSpPr>
          <p:spPr>
            <a:xfrm>
              <a:off x="7604368" y="2844800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1C0707-2E06-444B-8079-39EEBAAF06DC}"/>
                </a:ext>
              </a:extLst>
            </p:cNvPr>
            <p:cNvSpPr/>
            <p:nvPr/>
          </p:nvSpPr>
          <p:spPr>
            <a:xfrm>
              <a:off x="9616829" y="2844800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B3B38F-F3BA-4FA8-B3ED-6C01A6273D47}"/>
                </a:ext>
              </a:extLst>
            </p:cNvPr>
            <p:cNvSpPr/>
            <p:nvPr/>
          </p:nvSpPr>
          <p:spPr>
            <a:xfrm>
              <a:off x="7604368" y="4677508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81C1FE-E514-4E49-BCEB-6B7A2B89CB9F}"/>
                </a:ext>
              </a:extLst>
            </p:cNvPr>
            <p:cNvSpPr/>
            <p:nvPr/>
          </p:nvSpPr>
          <p:spPr>
            <a:xfrm>
              <a:off x="9616829" y="4677508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phic 8" descr="Pigeon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Pigeon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Pigeon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Pigeon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Pigeon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2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278 L 0.48281 0.084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43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3893 0.01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0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0194-8013-43DB-9A4C-026CEB06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pigeons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pigeonholes, then there is at least one pigeonhole that has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pigeons.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is the “ceiling”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(it means always round up,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343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84BB-8855-4A86-9D3D-3C8E7959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to take 10 classes, and have 3 quarters to take them in, then…</a:t>
                </a:r>
              </a:p>
              <a:p>
                <a:endParaRPr lang="en-US" dirty="0"/>
              </a:p>
              <a:p>
                <a:r>
                  <a:rPr lang="en-US" dirty="0"/>
                  <a:t>Pigeons: The classes to take</a:t>
                </a:r>
              </a:p>
              <a:p>
                <a:r>
                  <a:rPr lang="en-US" dirty="0"/>
                  <a:t>Pigeonholes: The quarter</a:t>
                </a:r>
              </a:p>
              <a:p>
                <a:r>
                  <a:rPr lang="en-US" dirty="0"/>
                  <a:t>Mapping: Which class you take the quarter in.</a:t>
                </a:r>
              </a:p>
              <a:p>
                <a:endParaRPr lang="en-US" dirty="0"/>
              </a:p>
              <a:p>
                <a:r>
                  <a:rPr lang="en-US" dirty="0"/>
                  <a:t>Applying the (generalized) pigeonhole principle, there is at least one quarter where you take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courses.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0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F4DF-E976-41B0-A4B0-BBCE7D27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 (PHP)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35AA-3D33-496C-A7BE-827D81DC5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pigeonhole principle is the right tool, it’s usually the first thing you’d think of or the absolute last thing you’d think of. </a:t>
            </a:r>
          </a:p>
          <a:p>
            <a:r>
              <a:rPr lang="en-US" dirty="0"/>
              <a:t>For </a:t>
            </a:r>
            <a:r>
              <a:rPr lang="en-US" b="1" dirty="0"/>
              <a:t>really </a:t>
            </a:r>
            <a:r>
              <a:rPr lang="en-US" dirty="0"/>
              <a:t>tricky ones, we’ll warn you in advance that it’s the right method (you’ll see one in the section handout).</a:t>
            </a:r>
          </a:p>
          <a:p>
            <a:r>
              <a:rPr lang="en-US" dirty="0"/>
              <a:t>When applying the principle, say:</a:t>
            </a:r>
          </a:p>
          <a:p>
            <a:pPr lvl="1"/>
            <a:r>
              <a:rPr lang="en-US" dirty="0"/>
              <a:t>What are the pigeons</a:t>
            </a:r>
          </a:p>
          <a:p>
            <a:pPr lvl="1"/>
            <a:r>
              <a:rPr lang="en-US" dirty="0"/>
              <a:t>What are the pigeonholes</a:t>
            </a:r>
          </a:p>
          <a:p>
            <a:pPr lvl="1"/>
            <a:r>
              <a:rPr lang="en-US" dirty="0"/>
              <a:t>How do you map from pigeons to pigeonholes</a:t>
            </a:r>
          </a:p>
          <a:p>
            <a:r>
              <a:rPr lang="en-US" dirty="0"/>
              <a:t>Look for – a set you’re trying to divide into groups, where collisions would help you somehow.</a:t>
            </a:r>
          </a:p>
        </p:txBody>
      </p:sp>
    </p:spTree>
    <p:extLst>
      <p:ext uri="{BB962C8B-B14F-4D97-AF65-F5344CB8AC3E}">
        <p14:creationId xmlns:p14="http://schemas.microsoft.com/office/powerpoint/2010/main" val="247363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2619-50F8-4C6D-AAAF-0A922DA7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anagrams are there of SEATTLE</a:t>
                </a:r>
              </a:p>
              <a:p>
                <a:r>
                  <a:rPr lang="en-US" dirty="0"/>
                  <a:t>(an anagram is a rearrangement of letters). </a:t>
                </a:r>
              </a:p>
              <a:p>
                <a:endParaRPr lang="en-US" dirty="0"/>
              </a:p>
              <a:p>
                <a:r>
                  <a:rPr lang="en-US" b="0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7!</m:t>
                    </m:r>
                  </m:oMath>
                </a14:m>
                <a:r>
                  <a:rPr lang="en-US" dirty="0"/>
                  <a:t> That counts SEATTLE and SEATTLE as different things!</a:t>
                </a:r>
              </a:p>
              <a:p>
                <a:r>
                  <a:rPr lang="en-US" dirty="0"/>
                  <a:t>I swapped the Es (or maybe the Ts)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12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2619-50F8-4C6D-AAAF-0A922DA7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 (answer)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anagrams are there of SEATTLE</a:t>
                </a:r>
              </a:p>
              <a:p>
                <a:endParaRPr lang="en-US" dirty="0"/>
              </a:p>
              <a:p>
                <a:r>
                  <a:rPr lang="en-US" dirty="0"/>
                  <a:t>Pretend the order of the Es (and Ts) relative to each other matter (that SEATTLE and SEATTLE are different)</a:t>
                </a:r>
              </a:p>
              <a:p>
                <a:r>
                  <a:rPr lang="en-US" dirty="0"/>
                  <a:t>How many arrangements of S</a:t>
                </a:r>
                <a:r>
                  <a:rPr lang="en-US" dirty="0">
                    <a:solidFill>
                      <a:schemeClr val="accent4"/>
                    </a:solidFill>
                  </a:rPr>
                  <a:t>E</a:t>
                </a:r>
                <a:r>
                  <a:rPr lang="en-US" dirty="0"/>
                  <a:t>A</a:t>
                </a:r>
                <a:r>
                  <a:rPr lang="en-US" dirty="0">
                    <a:solidFill>
                      <a:schemeClr val="accent4"/>
                    </a:solidFill>
                  </a:rPr>
                  <a:t>T</a:t>
                </a:r>
                <a:r>
                  <a:rPr lang="en-US" dirty="0">
                    <a:solidFill>
                      <a:schemeClr val="accent2"/>
                    </a:solidFill>
                  </a:rPr>
                  <a:t>T</a:t>
                </a:r>
                <a:r>
                  <a:rPr lang="en-US" dirty="0"/>
                  <a:t>L</a:t>
                </a:r>
                <a:r>
                  <a:rPr lang="en-US" dirty="0">
                    <a:solidFill>
                      <a:schemeClr val="accent2"/>
                    </a:solidFill>
                  </a:rPr>
                  <a:t>E</a:t>
                </a:r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7!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have we overcounted? Es relative to each other and Ts relative to each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2!⋅2!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Final answer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2!⋅2!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39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8C3F-62F2-429F-A519-E3D9B06F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 (example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DCED4-EBF8-4BDB-AF12-F01B2D62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anagrams are there of GODOGGY?</a:t>
            </a:r>
          </a:p>
        </p:txBody>
      </p:sp>
    </p:spTree>
    <p:extLst>
      <p:ext uri="{BB962C8B-B14F-4D97-AF65-F5344CB8AC3E}">
        <p14:creationId xmlns:p14="http://schemas.microsoft.com/office/powerpoint/2010/main" val="267449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8C3F-62F2-429F-A519-E3D9B06F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 (answer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BDCED4-EBF8-4BDB-AF12-F01B2D6212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many anagrams are there of GODOGGY?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7!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2!3!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One more piece of notation – “multinomial coefficient”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is alternate notation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2!3!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In general: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!⋯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Popular notation among mathematicians.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BDCED4-EBF8-4BDB-AF12-F01B2D6212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2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FDC8-A5FA-44E2-B976-4073FD24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 Facts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88AA1-8190-4A8D-875C-23A182A96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2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440CF2-ED40-4E73-A0D6-D4466484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Facts about combinations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B4A9AB-3FE7-4287-9B21-870678F5DB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Symmetry of combinations: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B4A9AB-3FE7-4287-9B21-870678F5D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005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6237</TotalTime>
  <Words>2221</Words>
  <Application>Microsoft Office PowerPoint</Application>
  <PresentationFormat>Widescreen</PresentationFormat>
  <Paragraphs>241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Even More Counting</vt:lpstr>
      <vt:lpstr>Announcements</vt:lpstr>
      <vt:lpstr>Outline</vt:lpstr>
      <vt:lpstr>Overcounting</vt:lpstr>
      <vt:lpstr>Overcounting (answer)</vt:lpstr>
      <vt:lpstr>Overcounting (example 2)</vt:lpstr>
      <vt:lpstr>Overcounting (answer 2)</vt:lpstr>
      <vt:lpstr>Combination Facts</vt:lpstr>
      <vt:lpstr>Some Facts about combinations</vt:lpstr>
      <vt:lpstr>Two Proofs of Symmetry</vt:lpstr>
      <vt:lpstr>Two Proofs of Symmetry (analysis)</vt:lpstr>
      <vt:lpstr>Combinatorial Proof of Symmetry</vt:lpstr>
      <vt:lpstr>Pascal’s Rule: (n¦k)=((n-1)¦(k-1))+((n-1)¦k)  algebraic proof</vt:lpstr>
      <vt:lpstr>Pascal’s Rule: (n¦k)=((n-1)¦(k-1))+((n-1)¦k) combinatorial proof</vt:lpstr>
      <vt:lpstr>Takeaways</vt:lpstr>
      <vt:lpstr>Principle of Inclusion-Exclusion</vt:lpstr>
      <vt:lpstr>Example</vt:lpstr>
      <vt:lpstr>Principle of Inclusion-Exclusion (2 sets)</vt:lpstr>
      <vt:lpstr>Principle of Inclusion-Exclusion (3 sets)</vt:lpstr>
      <vt:lpstr>In general:</vt:lpstr>
      <vt:lpstr>PIE Example</vt:lpstr>
      <vt:lpstr>PIE Example (sets)</vt:lpstr>
      <vt:lpstr>Intersections</vt:lpstr>
      <vt:lpstr>Putting it together</vt:lpstr>
      <vt:lpstr>Practical tips (PIE)</vt:lpstr>
      <vt:lpstr>The Binomial Theorem</vt:lpstr>
      <vt:lpstr>Binomial Theorem</vt:lpstr>
      <vt:lpstr>Some intuition</vt:lpstr>
      <vt:lpstr>So What?</vt:lpstr>
      <vt:lpstr>The Pigeonhole Principle</vt:lpstr>
      <vt:lpstr>Pigeonhole Principle</vt:lpstr>
      <vt:lpstr>Pigeonhole Principle (2)</vt:lpstr>
      <vt:lpstr>Strong Pigeonhole Principle</vt:lpstr>
      <vt:lpstr>An example</vt:lpstr>
      <vt:lpstr>Practical Tips (PHP)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 More Counting</dc:title>
  <dc:creator>rtweber2</dc:creator>
  <cp:lastModifiedBy>Robbie Weber</cp:lastModifiedBy>
  <cp:revision>58</cp:revision>
  <cp:lastPrinted>2025-09-29T15:25:46Z</cp:lastPrinted>
  <dcterms:created xsi:type="dcterms:W3CDTF">2021-03-28T21:46:12Z</dcterms:created>
  <dcterms:modified xsi:type="dcterms:W3CDTF">2026-01-09T01:11:07Z</dcterms:modified>
</cp:coreProperties>
</file>