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361" r:id="rId4"/>
    <p:sldId id="362" r:id="rId5"/>
    <p:sldId id="356" r:id="rId6"/>
    <p:sldId id="363" r:id="rId7"/>
    <p:sldId id="364" r:id="rId8"/>
    <p:sldId id="258" r:id="rId9"/>
    <p:sldId id="259" r:id="rId10"/>
    <p:sldId id="260" r:id="rId11"/>
    <p:sldId id="360" r:id="rId12"/>
    <p:sldId id="262" r:id="rId13"/>
    <p:sldId id="263" r:id="rId14"/>
    <p:sldId id="264" r:id="rId15"/>
    <p:sldId id="265" r:id="rId16"/>
    <p:sldId id="273" r:id="rId17"/>
    <p:sldId id="266" r:id="rId18"/>
    <p:sldId id="283" r:id="rId19"/>
    <p:sldId id="271" r:id="rId20"/>
    <p:sldId id="278" r:id="rId21"/>
    <p:sldId id="279" r:id="rId22"/>
    <p:sldId id="282" r:id="rId23"/>
    <p:sldId id="272" r:id="rId24"/>
    <p:sldId id="284" r:id="rId25"/>
    <p:sldId id="292" r:id="rId26"/>
    <p:sldId id="274" r:id="rId27"/>
    <p:sldId id="276" r:id="rId28"/>
    <p:sldId id="277" r:id="rId29"/>
    <p:sldId id="285" r:id="rId30"/>
    <p:sldId id="286" r:id="rId31"/>
    <p:sldId id="287" r:id="rId32"/>
    <p:sldId id="288" r:id="rId33"/>
    <p:sldId id="275" r:id="rId34"/>
    <p:sldId id="267" r:id="rId35"/>
    <p:sldId id="268" r:id="rId36"/>
    <p:sldId id="269" r:id="rId37"/>
    <p:sldId id="270" r:id="rId38"/>
    <p:sldId id="365" r:id="rId39"/>
    <p:sldId id="366" r:id="rId40"/>
    <p:sldId id="367" r:id="rId41"/>
    <p:sldId id="35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76"/>
    <a:srgbClr val="7D5CC0"/>
    <a:srgbClr val="EE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88" autoAdjust="0"/>
  </p:normalViewPr>
  <p:slideViewPr>
    <p:cSldViewPr snapToGrid="0">
      <p:cViewPr varScale="1">
        <p:scale>
          <a:sx n="146" d="100"/>
          <a:sy n="146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8E9D-DED7-4503-861E-11FE189FC66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85CC5-B47B-4C20-B169-E4588463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9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7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8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5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26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39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5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1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for the first element.</a:t>
                </a:r>
              </a:p>
              <a:p>
                <a:r>
                  <a:rPr lang="en-US" dirty="0"/>
                  <a:t>Step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(remaining) options for the second element.</a:t>
                </a:r>
              </a:p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(remaining) option for the third element.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72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4EC6-72B8-43CB-88CA-5ABB2B2D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19784"/>
              </a:xfrm>
            </p:spPr>
            <p:txBody>
              <a:bodyPr/>
              <a:lstStyle/>
              <a:p>
                <a:r>
                  <a:rPr lang="en-US" dirty="0"/>
                  <a:t>That formula shows up a lot.</a:t>
                </a:r>
              </a:p>
              <a:p>
                <a:endParaRPr lang="en-US" dirty="0"/>
              </a:p>
              <a:p>
                <a:r>
                  <a:rPr lang="en-US" dirty="0"/>
                  <a:t>The number of ways to “permute” (i.e. “reorder”, i.e. “list without repeats”)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factorial”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19784"/>
              </a:xfrm>
              <a:blipFill>
                <a:blip r:embed="rId2"/>
                <a:stretch>
                  <a:fillRect l="-708" t="-4885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; definition of n factorial">
            <a:extLst>
              <a:ext uri="{FF2B5EF4-FFF2-40B4-BE49-F238E27FC236}">
                <a16:creationId xmlns:a16="http://schemas.microsoft.com/office/drawing/2014/main" id="{B4B3554E-C376-4D4D-97BA-F9A5C5AE67F1}"/>
              </a:ext>
            </a:extLst>
          </p:cNvPr>
          <p:cNvGrpSpPr/>
          <p:nvPr/>
        </p:nvGrpSpPr>
        <p:grpSpPr>
          <a:xfrm>
            <a:off x="749027" y="3696698"/>
            <a:ext cx="7768500" cy="1249289"/>
            <a:chOff x="1185842" y="3429001"/>
            <a:chExt cx="6111311" cy="10861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/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!=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62E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factorial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57CB42-FC64-4B25-EEC0-039144BEAC40}"/>
              </a:ext>
            </a:extLst>
          </p:cNvPr>
          <p:cNvSpPr txBox="1">
            <a:spLocks/>
          </p:cNvSpPr>
          <p:nvPr/>
        </p:nvSpPr>
        <p:spPr>
          <a:xfrm>
            <a:off x="579723" y="5038534"/>
            <a:ext cx="11187258" cy="118073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only define 𝑛! for natural numbers 𝑛.</a:t>
            </a:r>
          </a:p>
          <a:p>
            <a:r>
              <a:rPr lang="en-US" dirty="0"/>
              <a:t>As a convention, we define: 0!=1.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6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CE8D-9603-4668-A2AE-CBFE3383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Letters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03B4E-67D4-4871-AFEC-002A1B074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each string does not repeat a letter.</a:t>
                </a:r>
              </a:p>
              <a:p>
                <a:r>
                  <a:rPr lang="en-US" dirty="0"/>
                  <a:t>E.g. “azure” is an allowed string, but “</a:t>
                </a:r>
                <a:r>
                  <a:rPr lang="en-US" dirty="0" err="1"/>
                  <a:t>steve</a:t>
                </a:r>
                <a:r>
                  <a:rPr lang="en-US" dirty="0"/>
                  <a:t>” is not, nor is “</a:t>
                </a:r>
                <a:r>
                  <a:rPr lang="en-US" dirty="0" err="1"/>
                  <a:t>abcdef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03B4E-67D4-4871-AFEC-002A1B074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37F821-09BF-4044-A508-BE86AAFC1F95}"/>
                  </a:ext>
                </a:extLst>
              </p:cNvPr>
              <p:cNvSpPr txBox="1"/>
              <p:nvPr/>
            </p:nvSpPr>
            <p:spPr>
              <a:xfrm>
                <a:off x="656492" y="3429000"/>
                <a:ext cx="3681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26⋅25⋅24⋅23⋅22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37F821-09BF-4044-A508-BE86AAFC1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2" y="3429000"/>
                <a:ext cx="36810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6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45BA-BEE9-4D25-A734-79F4F470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63ADD-4263-4329-A14A-D6486B923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Said out loud as “P n k” or “n permute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” or “n pick k”</a:t>
                </a:r>
              </a:p>
              <a:p>
                <a:r>
                  <a:rPr lang="en-US" dirty="0"/>
                  <a:t>Alternative notation: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Edge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undefined.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63ADD-4263-4329-A14A-D6486B923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  <a:blipFill>
                <a:blip r:embed="rId2"/>
                <a:stretch>
                  <a:fillRect l="-545" t="-5738" b="-6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k-permutation definition box">
            <a:extLst>
              <a:ext uri="{FF2B5EF4-FFF2-40B4-BE49-F238E27FC236}">
                <a16:creationId xmlns:a16="http://schemas.microsoft.com/office/drawing/2014/main" id="{7FCA6332-53B5-42B7-9FFA-1532FA76E258}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22CC60-FB30-4C77-BBBF-409AF86945A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sequences of distinct symbols from a universe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22CC60-FB30-4C77-BBBF-409AF8694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3"/>
                  <a:stretch>
                    <a:fillRect l="-850" r="-20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4DB8FE5-DCB3-4004-B565-740900D4D90E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62E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-permutation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4DB8FE5-DCB3-4004-B565-740900D4D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738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3EF8-D376-43AE-9893-BC7D7195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it slightly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F6F1A-2411-45E3-A3EC-1FE3AD27B9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</a:t>
                </a:r>
                <a:r>
                  <a:rPr lang="en-US" b="1" dirty="0"/>
                  <a:t>subsets</a:t>
                </a:r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Remember subsets we don’t count repeats – so we still have that rule. </a:t>
                </a:r>
              </a:p>
              <a:p>
                <a:r>
                  <a:rPr lang="en-US" dirty="0"/>
                  <a:t>But for subsets order doesn’t matter.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the same set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(even though “azure” and “</a:t>
                </a:r>
                <a:r>
                  <a:rPr lang="en-US" dirty="0" err="1"/>
                  <a:t>aurez</a:t>
                </a:r>
                <a:r>
                  <a:rPr lang="en-US" dirty="0"/>
                  <a:t>” are different strings).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F6F1A-2411-45E3-A3EC-1FE3AD27B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43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9DFE-7E87-4930-9A92-4AC37C50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approach – count two 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artificially introduce a requirement that we are supposed to have an ordered list. </a:t>
                </a:r>
              </a:p>
              <a:p>
                <a:r>
                  <a:rPr lang="en-US" dirty="0"/>
                  <a:t>Then the total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(26,5)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else could we get an ordered list? With this sequential process:</a:t>
                </a:r>
              </a:p>
              <a:p>
                <a:r>
                  <a:rPr lang="en-US" dirty="0"/>
                  <a:t>Step 1: Choose a subset.</a:t>
                </a:r>
              </a:p>
              <a:p>
                <a:r>
                  <a:rPr lang="en-US" dirty="0"/>
                  <a:t>Step 2: Put the subset in order. </a:t>
                </a:r>
              </a:p>
              <a:p>
                <a:endParaRPr lang="en-US" dirty="0"/>
              </a:p>
              <a:p>
                <a:r>
                  <a:rPr lang="en-US" dirty="0"/>
                  <a:t>These better give us the same number, so: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=?⋅5!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3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9DFE-7E87-4930-9A92-4AC37C50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Clever approach – count two ways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artificially introduce a requirement that we are supposed to have an ordered list. </a:t>
                </a:r>
              </a:p>
              <a:p>
                <a:r>
                  <a:rPr lang="en-US" dirty="0"/>
                  <a:t>Then the total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(26,5)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else could we get an ordered list? With this sequential process:</a:t>
                </a:r>
              </a:p>
              <a:p>
                <a:r>
                  <a:rPr lang="en-US" dirty="0"/>
                  <a:t>Step 1: Choose a subset.</a:t>
                </a:r>
              </a:p>
              <a:p>
                <a:r>
                  <a:rPr lang="en-US" dirty="0"/>
                  <a:t>Step 2: Put the subset in order. </a:t>
                </a:r>
              </a:p>
              <a:p>
                <a:endParaRPr lang="en-US" dirty="0"/>
              </a:p>
              <a:p>
                <a:r>
                  <a:rPr lang="en-US" dirty="0"/>
                  <a:t>These better give us the same number, so: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=?⋅5!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ACA7A-3EB7-4F04-89E4-89F4FFC74365}"/>
                  </a:ext>
                </a:extLst>
              </p:cNvPr>
              <p:cNvSpPr txBox="1"/>
              <p:nvPr/>
            </p:nvSpPr>
            <p:spPr>
              <a:xfrm>
                <a:off x="4825190" y="5394143"/>
                <a:ext cx="6815016" cy="120776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the number of size-5 subsets of a size-26 set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26!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26−5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!5!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ACA7A-3EB7-4F04-89E4-89F4FFC74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90" y="5394143"/>
                <a:ext cx="6815016" cy="1207767"/>
              </a:xfrm>
              <a:prstGeom prst="rect">
                <a:avLst/>
              </a:prstGeom>
              <a:blipFill>
                <a:blip r:embed="rId3"/>
                <a:stretch>
                  <a:fillRect l="-1248" t="-2463" r="-713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48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52CA-16D1-47E3-9FE6-86C60A38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Subsets</a:t>
            </a:r>
          </a:p>
        </p:txBody>
      </p:sp>
      <p:grpSp>
        <p:nvGrpSpPr>
          <p:cNvPr id="4" name="Group 3" descr="k-combination definition box">
            <a:extLst>
              <a:ext uri="{FF2B5EF4-FFF2-40B4-BE49-F238E27FC236}">
                <a16:creationId xmlns:a16="http://schemas.microsoft.com/office/drawing/2014/main" id="{E089EA89-5261-451A-BC0A-F9EE93E5866A}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AD1B46-1FA9-4DC7-8442-1866D85D3C8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subsets from a 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AD1B46-1FA9-4DC7-8442-1866D85D3C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E7CA6A0-72BF-420D-8729-E556C9BA09FF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62E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-combination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E7CA6A0-72BF-420D-8729-E556C9BA0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3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2386-3914-4B1A-9C5F-4C25B1A9A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Said out loud “n choose k” (or sometimes: “n combination k”)</a:t>
                </a:r>
              </a:p>
              <a:p>
                <a:pPr marL="0" indent="0">
                  <a:buNone/>
                </a:pPr>
                <a:r>
                  <a:rPr lang="en-US" dirty="0"/>
                  <a:t>Lots of notation: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all mean “number of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subsets of a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set.”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Edge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undefined.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2386-3914-4B1A-9C5F-4C25B1A9A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  <a:blipFill>
                <a:blip r:embed="rId4"/>
                <a:stretch>
                  <a:fillRect l="-1253" t="-6557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1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1A1A-4E5E-4C42-B6F3-925F7577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6374-36DB-41D3-AD46-599B8D6DE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second way of counting hints at a generally useful trick:</a:t>
                </a:r>
              </a:p>
              <a:p>
                <a:r>
                  <a:rPr lang="en-US" dirty="0"/>
                  <a:t>Pretend that order does matter, then divide by the number of orderings of the parts where order doesn’t matter.</a:t>
                </a:r>
              </a:p>
              <a:p>
                <a:r>
                  <a:rPr lang="en-US" dirty="0"/>
                  <a:t>For example, here’s another way to get the formula for combinations:</a:t>
                </a:r>
              </a:p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elements. Put them in order, take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 your set.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Orderings overall. We’ve overcounted because:</a:t>
                </a:r>
              </a:p>
              <a:p>
                <a:pPr lvl="1"/>
                <a:r>
                  <a:rPr lang="en-US" dirty="0"/>
                  <a:t>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order doesn’t matter between them.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order doesn’t matter between them. Divide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6374-36DB-41D3-AD46-599B8D6DE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69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 (options)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8" name="Group 107" descr="A 4x4 uniform grid.">
            <a:extLst>
              <a:ext uri="{FF2B5EF4-FFF2-40B4-BE49-F238E27FC236}">
                <a16:creationId xmlns:a16="http://schemas.microsoft.com/office/drawing/2014/main" id="{F57CCE4E-7067-4776-B753-30AEB783C6C8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775447" y="2070847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21" idx="4"/>
              <a:endCxn id="5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45" idx="4"/>
              <a:endCxn id="21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6165476" y="3026227"/>
                <a:ext cx="5195047" cy="190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8,4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Something else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76" y="3026227"/>
                <a:ext cx="5195047" cy="1903085"/>
              </a:xfrm>
              <a:prstGeom prst="rect">
                <a:avLst/>
              </a:prstGeom>
              <a:blipFill>
                <a:blip r:embed="rId3"/>
                <a:stretch>
                  <a:fillRect l="-2814" b="-9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ECDB-53C9-49C9-B2C0-D399A586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9CBA-2396-411B-9457-1A1C43DD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time:</a:t>
            </a:r>
          </a:p>
          <a:p>
            <a:pPr lvl="1"/>
            <a:r>
              <a:rPr lang="en-US" dirty="0"/>
              <a:t>Sum and Product Rules</a:t>
            </a:r>
          </a:p>
          <a:p>
            <a:pPr lvl="1"/>
            <a:r>
              <a:rPr lang="en-US" dirty="0"/>
              <a:t>Sequential Processes</a:t>
            </a:r>
          </a:p>
          <a:p>
            <a:pPr lvl="1"/>
            <a:r>
              <a:rPr lang="en-US" dirty="0"/>
              <a:t>Different ways of thinking lead to different formulas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Today:</a:t>
            </a:r>
          </a:p>
          <a:p>
            <a:pPr lvl="1"/>
            <a:r>
              <a:rPr lang="en-US" sz="2800" dirty="0"/>
              <a:t>Wrap up the book example</a:t>
            </a:r>
          </a:p>
          <a:p>
            <a:pPr lvl="1"/>
            <a:r>
              <a:rPr lang="en-US" sz="2800" dirty="0"/>
              <a:t>A few more rules: Combinations and Permutations.</a:t>
            </a:r>
          </a:p>
          <a:p>
            <a:pPr lvl="1"/>
            <a:r>
              <a:rPr lang="en-US" sz="2800" dirty="0"/>
              <a:t>Proof by double counting</a:t>
            </a:r>
          </a:p>
        </p:txBody>
      </p:sp>
    </p:spTree>
    <p:extLst>
      <p:ext uri="{BB962C8B-B14F-4D97-AF65-F5344CB8AC3E}">
        <p14:creationId xmlns:p14="http://schemas.microsoft.com/office/powerpoint/2010/main" val="377697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57CCE4E-7067-4776-B753-30AEB783C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775447" y="2070847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21" idx="4"/>
              <a:endCxn id="5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45" idx="4"/>
              <a:endCxn id="21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877005" y="2965075"/>
                <a:ext cx="519504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 1: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Choose which SET of 4 of the steps will be up (the others will be down). 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05" y="2965075"/>
                <a:ext cx="5195047" cy="2246769"/>
              </a:xfrm>
              <a:prstGeom prst="rect">
                <a:avLst/>
              </a:prstGeom>
              <a:blipFill>
                <a:blip r:embed="rId2"/>
                <a:stretch>
                  <a:fillRect l="-2347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437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 (Idea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" name="Group 9" descr="4x4 grid, with path (starting in lower-left): up, up, right, right, right, right, up, up highlighted.">
            <a:extLst>
              <a:ext uri="{FF2B5EF4-FFF2-40B4-BE49-F238E27FC236}">
                <a16:creationId xmlns:a16="http://schemas.microsoft.com/office/drawing/2014/main" id="{F8C52626-C5A1-90B0-2D87-AB2F7620FF67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699247" y="1721223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699247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01906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04565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0722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0988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963706" y="549760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066365" y="5493124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169024" y="5493124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271683" y="5493124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699247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01906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04565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0722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0988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963706" y="465492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066365" y="4650441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169024" y="4650441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271683" y="4650441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4788271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1934136" y="4787152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036795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13945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24211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699247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01906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04565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0722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0988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cxnSpLocks/>
            </p:cNvCxnSpPr>
            <p:nvPr/>
          </p:nvCxnSpPr>
          <p:spPr>
            <a:xfrm>
              <a:off x="963706" y="3681130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6365" y="3676648"/>
              <a:ext cx="838200" cy="448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9024" y="3676648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</p:cNvCxnSpPr>
            <p:nvPr/>
          </p:nvCxnSpPr>
          <p:spPr>
            <a:xfrm>
              <a:off x="4271683" y="3676648"/>
              <a:ext cx="83820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699247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01906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04565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0722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0988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963706" y="283732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066365" y="2832846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169024" y="283284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271683" y="2832846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831477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1934136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036795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139454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242114" y="2965075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699247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01906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04565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0722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0988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963706" y="18579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066365" y="18534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169024" y="18534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271683" y="18534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3813359"/>
              <a:ext cx="0" cy="71045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1934136" y="3812240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036795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13945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24211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831477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1934136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036795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139454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242114" y="1985682"/>
              <a:ext cx="0" cy="71493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877005" y="2965075"/>
                <a:ext cx="5195047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 1: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Choose which SET of 4 of the steps will be up (the others will be down).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{1,2,7,8}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</a:t>
                </a:r>
              </a:p>
              <a:p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size-4 subsets of</a:t>
                </a:r>
                <a:r>
                  <a:rPr lang="en-US" sz="2800" b="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{1,2,3,4,5,6,7,8}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there?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05" y="2965075"/>
                <a:ext cx="5195047" cy="3539430"/>
              </a:xfrm>
              <a:prstGeom prst="rect">
                <a:avLst/>
              </a:prstGeom>
              <a:blipFill>
                <a:blip r:embed="rId2"/>
                <a:stretch>
                  <a:fillRect l="-2347" t="-1721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99E2CB-ACDC-17AC-B84E-C316D5DE37AC}"/>
                  </a:ext>
                </a:extLst>
              </p:cNvPr>
              <p:cNvSpPr txBox="1"/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answer.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99E2CB-ACDC-17AC-B84E-C316D5DE3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blipFill>
                <a:blip r:embed="rId3"/>
                <a:stretch>
                  <a:fillRect l="-6452" t="-1705" r="-5376" b="-13068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21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 (Idea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" name="Group 9" descr="4x4 grid, with path (starting in lower-left): up, up, right, right, right, right, up, up highlighted.">
            <a:extLst>
              <a:ext uri="{FF2B5EF4-FFF2-40B4-BE49-F238E27FC236}">
                <a16:creationId xmlns:a16="http://schemas.microsoft.com/office/drawing/2014/main" id="{0BA2647D-7FE0-D5DC-36B0-632C12812295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699247" y="1721223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699247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01906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04565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0722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0988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963706" y="549760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066365" y="5493124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169024" y="5493124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271683" y="5493124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699247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01906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04565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0722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0988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963706" y="465492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066365" y="4650441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169024" y="4650441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271683" y="4650441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4788271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1934136" y="4787152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036795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13945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24211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699247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01906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04565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0722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0988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cxnSpLocks/>
            </p:cNvCxnSpPr>
            <p:nvPr/>
          </p:nvCxnSpPr>
          <p:spPr>
            <a:xfrm>
              <a:off x="963706" y="3681130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6365" y="3676648"/>
              <a:ext cx="838200" cy="448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9024" y="3676648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</p:cNvCxnSpPr>
            <p:nvPr/>
          </p:nvCxnSpPr>
          <p:spPr>
            <a:xfrm>
              <a:off x="4271683" y="3676648"/>
              <a:ext cx="83820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699247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01906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04565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0722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0988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963706" y="283732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066365" y="2832846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169024" y="283284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271683" y="2832846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831477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1934136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036795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139454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242114" y="2965075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699247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01906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04565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0722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0988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963706" y="18579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066365" y="18534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169024" y="18534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271683" y="18534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3813359"/>
              <a:ext cx="0" cy="71045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1934136" y="3812240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036795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13945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24211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831477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1934136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036795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139454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242114" y="1985682"/>
              <a:ext cx="0" cy="71493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877005" y="2965075"/>
                <a:ext cx="5765266" cy="378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 2: Introduce artificial ordering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8!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Remove the overcounting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really the same,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4!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really the same,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4!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Total: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8!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4!⋅4!</m:t>
                        </m:r>
                      </m:den>
                    </m:f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05" y="2965075"/>
                <a:ext cx="5765266" cy="3781869"/>
              </a:xfrm>
              <a:prstGeom prst="rect">
                <a:avLst/>
              </a:prstGeom>
              <a:blipFill>
                <a:blip r:embed="rId2"/>
                <a:stretch>
                  <a:fillRect l="-2114" t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A20481-6F2D-42C2-A978-B08FBBC04FF3}"/>
                  </a:ext>
                </a:extLst>
              </p:cNvPr>
              <p:cNvSpPr txBox="1"/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answer.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A20481-6F2D-42C2-A978-B08FBBC0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blipFill>
                <a:blip r:embed="rId3"/>
                <a:stretch>
                  <a:fillRect l="-6452" t="-1705" r="-5376" b="-13068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r>
                  <a:rPr lang="en-US" dirty="0"/>
                  <a:t>(an anagram is a rearrangement of letters). </a:t>
                </a:r>
              </a:p>
              <a:p>
                <a:endParaRPr lang="en-US" dirty="0"/>
              </a:p>
              <a:p>
                <a:r>
                  <a:rPr lang="en-US" b="0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r>
                  <a:rPr lang="en-US" dirty="0"/>
                  <a:t> That counts SEATTLE and SEATTLE as different things!</a:t>
                </a:r>
              </a:p>
              <a:p>
                <a:r>
                  <a:rPr lang="en-US" dirty="0"/>
                  <a:t>I swapped the Es (or maybe the 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12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endParaRPr lang="en-US" dirty="0"/>
              </a:p>
              <a:p>
                <a:r>
                  <a:rPr lang="en-US" dirty="0"/>
                  <a:t>Pretend the order of the Es (and Ts) relative to each other matter (that SEATTLE and SEATTLE are different)</a:t>
                </a:r>
              </a:p>
              <a:p>
                <a:r>
                  <a:rPr lang="en-US" dirty="0"/>
                  <a:t>How many arrangements of S</a:t>
                </a:r>
                <a:r>
                  <a:rPr lang="en-US" dirty="0">
                    <a:solidFill>
                      <a:schemeClr val="accent4"/>
                    </a:solidFill>
                  </a:rPr>
                  <a:t>E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chemeClr val="accent4"/>
                    </a:solidFill>
                  </a:rPr>
                  <a:t>T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/>
                  <a:t>L</a:t>
                </a:r>
                <a:r>
                  <a:rPr lang="en-US" dirty="0">
                    <a:solidFill>
                      <a:schemeClr val="accent2"/>
                    </a:solidFill>
                  </a:rPr>
                  <a:t>E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have we overcounted? Es relative to each other and Ts relative to each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2!⋅2!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2!⋅2!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D2A0-02FF-420B-832D-B55224CD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7A77BA-BD1F-4EEA-83D5-61F0C3966A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Complementary Counting</a:t>
                </a:r>
              </a:p>
              <a:p>
                <a:r>
                  <a:rPr lang="en-US" dirty="0"/>
                  <a:t>Count the complement of the set you’re interested in.</a:t>
                </a:r>
              </a:p>
              <a:p>
                <a:endParaRPr lang="en-US" dirty="0"/>
              </a:p>
              <a:p>
                <a:r>
                  <a:rPr lang="en-US" dirty="0"/>
                  <a:t>How many length 5 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are there with </a:t>
                </a:r>
                <a:r>
                  <a:rPr lang="en-US" b="1" dirty="0"/>
                  <a:t>at least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‘a’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set of strings we’re interested 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 be all length 5 strings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7A77BA-BD1F-4EEA-83D5-61F0C3966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894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40CF2-ED40-4E73-A0D6-D4466484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Symmetry of combinations: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005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4C80-98EE-4F2C-8613-9901960A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</p:spPr>
            <p:txBody>
              <a:bodyPr/>
              <a:lstStyle/>
              <a:p>
                <a:r>
                  <a:rPr lang="en-US" dirty="0"/>
                  <a:t>Proof 1: By algebra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  <a:blipFill>
                <a:blip r:embed="rId2"/>
                <a:stretch>
                  <a:fillRect l="-196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5F2884-3B6A-42E2-BC97-C8C05BE66295}"/>
              </a:ext>
            </a:extLst>
          </p:cNvPr>
          <p:cNvSpPr txBox="1"/>
          <p:nvPr/>
        </p:nvSpPr>
        <p:spPr>
          <a:xfrm>
            <a:off x="3345180" y="1363980"/>
            <a:ext cx="672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Algebra (commutativity of multiplication)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1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9FA2-43C3-4E4E-8028-F73DB5EE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 (analysis)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8616-8E4E-4956-B5E8-7E2BB816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Wasn’t that a great proof. </a:t>
            </a:r>
          </a:p>
          <a:p>
            <a:r>
              <a:rPr lang="en-US" dirty="0"/>
              <a:t>Airtight. No disputing it.</a:t>
            </a:r>
          </a:p>
          <a:p>
            <a:endParaRPr lang="en-US" dirty="0"/>
          </a:p>
          <a:p>
            <a:r>
              <a:rPr lang="en-US" dirty="0"/>
              <a:t>Got to say “commutativity of multiplication.”</a:t>
            </a:r>
          </a:p>
          <a:p>
            <a:endParaRPr lang="en-US" dirty="0"/>
          </a:p>
          <a:p>
            <a:r>
              <a:rPr lang="en-US" dirty="0"/>
              <a:t>But…do you know </a:t>
            </a:r>
            <a:r>
              <a:rPr lang="en-US" i="1" dirty="0"/>
              <a:t>why</a:t>
            </a:r>
            <a:r>
              <a:rPr lang="en-US" dirty="0"/>
              <a:t>? Can you </a:t>
            </a:r>
            <a:r>
              <a:rPr lang="en-US" i="1" dirty="0"/>
              <a:t>feel </a:t>
            </a:r>
            <a:r>
              <a:rPr lang="en-US" dirty="0"/>
              <a:t>why it’s true?</a:t>
            </a:r>
          </a:p>
        </p:txBody>
      </p:sp>
    </p:spTree>
    <p:extLst>
      <p:ext uri="{BB962C8B-B14F-4D97-AF65-F5344CB8AC3E}">
        <p14:creationId xmlns:p14="http://schemas.microsoft.com/office/powerpoint/2010/main" val="277463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9DB-E116-451E-ABED-63A2237B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to 3 people (Alice, Bob, and Charlie)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grpSp>
        <p:nvGrpSpPr>
          <p:cNvPr id="4" name="Group 3" descr="Books, labeled 1 to 5 are assigned to silhouettes of people, labeled Alice, Bob, Charlie. Lines show Alice getting book 1; Bob getting books 2 and 4; Charlie getting books 3 and 5.">
            <a:extLst>
              <a:ext uri="{FF2B5EF4-FFF2-40B4-BE49-F238E27FC236}">
                <a16:creationId xmlns:a16="http://schemas.microsoft.com/office/drawing/2014/main" id="{CFB4D0BD-7269-A957-A7FC-B049E5A702AA}"/>
              </a:ext>
            </a:extLst>
          </p:cNvPr>
          <p:cNvGrpSpPr/>
          <p:nvPr/>
        </p:nvGrpSpPr>
        <p:grpSpPr>
          <a:xfrm>
            <a:off x="348508" y="2944987"/>
            <a:ext cx="11494242" cy="3698341"/>
            <a:chOff x="348508" y="2944987"/>
            <a:chExt cx="11494242" cy="3698341"/>
          </a:xfrm>
        </p:grpSpPr>
        <p:pic>
          <p:nvPicPr>
            <p:cNvPr id="5" name="Graphic 4" descr="Closed book">
              <a:extLst>
                <a:ext uri="{FF2B5EF4-FFF2-40B4-BE49-F238E27FC236}">
                  <a16:creationId xmlns:a16="http://schemas.microsoft.com/office/drawing/2014/main" id="{D037951C-9A40-475D-92E6-E229A281D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239" y="2944987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Closed book">
              <a:extLst>
                <a:ext uri="{FF2B5EF4-FFF2-40B4-BE49-F238E27FC236}">
                  <a16:creationId xmlns:a16="http://schemas.microsoft.com/office/drawing/2014/main" id="{01D180B9-10FD-4289-96FE-FC74B42C0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9139" y="3614914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Closed book">
              <a:extLst>
                <a:ext uri="{FF2B5EF4-FFF2-40B4-BE49-F238E27FC236}">
                  <a16:creationId xmlns:a16="http://schemas.microsoft.com/office/drawing/2014/main" id="{08090C58-5E9C-49EA-92C6-0A4AAEB2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5239" y="4328901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losed book">
              <a:extLst>
                <a:ext uri="{FF2B5EF4-FFF2-40B4-BE49-F238E27FC236}">
                  <a16:creationId xmlns:a16="http://schemas.microsoft.com/office/drawing/2014/main" id="{95772930-C38F-4808-86B4-CCB6E3B91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99139" y="5110122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losed book">
              <a:extLst>
                <a:ext uri="{FF2B5EF4-FFF2-40B4-BE49-F238E27FC236}">
                  <a16:creationId xmlns:a16="http://schemas.microsoft.com/office/drawing/2014/main" id="{42001D50-5259-4B93-BC30-8199F2CBE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5239" y="5728928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Male profile">
              <a:extLst>
                <a:ext uri="{FF2B5EF4-FFF2-40B4-BE49-F238E27FC236}">
                  <a16:creationId xmlns:a16="http://schemas.microsoft.com/office/drawing/2014/main" id="{7E2130DF-92CB-4622-B694-9DF2CB80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605524" y="4093951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Female Profile">
              <a:extLst>
                <a:ext uri="{FF2B5EF4-FFF2-40B4-BE49-F238E27FC236}">
                  <a16:creationId xmlns:a16="http://schemas.microsoft.com/office/drawing/2014/main" id="{9819758D-000F-4A13-A927-1EA765407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605524" y="2993637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Cricket">
              <a:extLst>
                <a:ext uri="{FF2B5EF4-FFF2-40B4-BE49-F238E27FC236}">
                  <a16:creationId xmlns:a16="http://schemas.microsoft.com/office/drawing/2014/main" id="{A5F20A00-3D33-486A-A50C-4AF9F679D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605524" y="5243301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2B6BB-0633-4F20-B631-495A82F395C1}"/>
                </a:ext>
              </a:extLst>
            </p:cNvPr>
            <p:cNvSpPr txBox="1"/>
            <p:nvPr/>
          </p:nvSpPr>
          <p:spPr>
            <a:xfrm>
              <a:off x="406400" y="3181350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FF2751-3705-45AF-A56C-4B9ED6D9B51C}"/>
                </a:ext>
              </a:extLst>
            </p:cNvPr>
            <p:cNvSpPr txBox="1"/>
            <p:nvPr/>
          </p:nvSpPr>
          <p:spPr>
            <a:xfrm>
              <a:off x="1140389" y="3801851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39E986-3179-4D17-8E8C-22CEE5A9A88E}"/>
                </a:ext>
              </a:extLst>
            </p:cNvPr>
            <p:cNvSpPr txBox="1"/>
            <p:nvPr/>
          </p:nvSpPr>
          <p:spPr>
            <a:xfrm>
              <a:off x="367558" y="460143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B9A656-2712-4EC5-B974-CDDE52781A71}"/>
                </a:ext>
              </a:extLst>
            </p:cNvPr>
            <p:cNvSpPr txBox="1"/>
            <p:nvPr/>
          </p:nvSpPr>
          <p:spPr>
            <a:xfrm>
              <a:off x="1154958" y="534438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55D02-06A5-48D6-B951-AB6F66455F86}"/>
                </a:ext>
              </a:extLst>
            </p:cNvPr>
            <p:cNvSpPr txBox="1"/>
            <p:nvPr/>
          </p:nvSpPr>
          <p:spPr>
            <a:xfrm>
              <a:off x="348508" y="597938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793A6F4-7BA5-4913-B664-79787E218669}"/>
                </a:ext>
              </a:extLst>
            </p:cNvPr>
            <p:cNvCxnSpPr>
              <a:stCxn id="5" idx="3"/>
              <a:endCxn id="13" idx="1"/>
            </p:cNvCxnSpPr>
            <p:nvPr/>
          </p:nvCxnSpPr>
          <p:spPr>
            <a:xfrm>
              <a:off x="1489639" y="3402187"/>
              <a:ext cx="8115885" cy="48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F9AD4A-A424-44D2-A80E-7C126EF13F6A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2213539" y="4072114"/>
              <a:ext cx="7391985" cy="479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7A570AF-68EB-4D98-8EB8-AFB63CA903AE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 flipV="1">
              <a:off x="2213539" y="4551151"/>
              <a:ext cx="7391985" cy="1016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FE36B85-5032-41C1-8B51-D40050AB6B8E}"/>
                </a:ext>
              </a:extLst>
            </p:cNvPr>
            <p:cNvCxnSpPr>
              <a:stCxn id="7" idx="3"/>
              <a:endCxn id="15" idx="1"/>
            </p:cNvCxnSpPr>
            <p:nvPr/>
          </p:nvCxnSpPr>
          <p:spPr>
            <a:xfrm>
              <a:off x="1489639" y="4786101"/>
              <a:ext cx="8115885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F682087-69E9-4CF7-8E4F-50DA409AB21C}"/>
                </a:ext>
              </a:extLst>
            </p:cNvPr>
            <p:cNvCxnSpPr>
              <a:stCxn id="9" idx="3"/>
              <a:endCxn id="15" idx="1"/>
            </p:cNvCxnSpPr>
            <p:nvPr/>
          </p:nvCxnSpPr>
          <p:spPr>
            <a:xfrm flipV="1">
              <a:off x="1489639" y="5700501"/>
              <a:ext cx="8115885" cy="485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8C33E2-75E6-4526-9C88-43DBA34511C5}"/>
                </a:ext>
              </a:extLst>
            </p:cNvPr>
            <p:cNvSpPr txBox="1"/>
            <p:nvPr/>
          </p:nvSpPr>
          <p:spPr>
            <a:xfrm>
              <a:off x="10464800" y="3232150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Alice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1D42F4-5BA9-42DF-AD27-2526C2594F33}"/>
                </a:ext>
              </a:extLst>
            </p:cNvPr>
            <p:cNvSpPr txBox="1"/>
            <p:nvPr/>
          </p:nvSpPr>
          <p:spPr>
            <a:xfrm>
              <a:off x="10452236" y="4308488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Bob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6CC6F2-C91A-4C19-B463-A5899F34B8CC}"/>
                </a:ext>
              </a:extLst>
            </p:cNvPr>
            <p:cNvSpPr txBox="1"/>
            <p:nvPr/>
          </p:nvSpPr>
          <p:spPr>
            <a:xfrm>
              <a:off x="10464800" y="5442884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Charlie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669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9702-4654-4771-A808-502E129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and need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your team. We will count the number of possible teams two different ways. 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the team. Since order doesn’t matter (you’re on the team or not),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teams.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NOT be on the team. Everyone else is on it. Since order again doesn’t matter,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ways to choose the team. </a:t>
                </a:r>
              </a:p>
              <a:p>
                <a:r>
                  <a:rPr lang="en-US" dirty="0"/>
                  <a:t>Since we’re counting the same thing, the numbers must be equal.</a:t>
                </a:r>
                <a:br>
                  <a:rPr lang="en-US" dirty="0"/>
                </a:br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  <a:blipFill>
                <a:blip r:embed="rId2"/>
                <a:stretch>
                  <a:fillRect l="-690" t="-201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6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algebraic proof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7 step proof of Pascal's Rule; manipulating the factorial expressions purely algebraically. &#10;For fully accessible version, email Robbie (but remember the point of this slide is that these algebra proofs aren't helpful, while combinatorial proofs are)&#10;">
            <a:extLst>
              <a:ext uri="{FF2B5EF4-FFF2-40B4-BE49-F238E27FC236}">
                <a16:creationId xmlns:a16="http://schemas.microsoft.com/office/drawing/2014/main" id="{CF4DF70E-219C-43B9-A977-A810C5889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588347"/>
            <a:ext cx="10851605" cy="4698153"/>
          </a:xfrm>
        </p:spPr>
      </p:pic>
    </p:spTree>
    <p:extLst>
      <p:ext uri="{BB962C8B-B14F-4D97-AF65-F5344CB8AC3E}">
        <p14:creationId xmlns:p14="http://schemas.microsoft.com/office/powerpoint/2010/main" val="1814455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combinatorial proof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other people are trying out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person team. How many possible teams are there?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total, of which we’re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(and since it’s a team order doesn’t matter)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There are two types of teams. Those for which you make the team, and those for which you don’t. </a:t>
                </a:r>
              </a:p>
              <a:p>
                <a:pPr lvl="1"/>
                <a:r>
                  <a:rPr lang="en-US" dirty="0"/>
                  <a:t>If you do make the team,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 </a:t>
                </a:r>
              </a:p>
              <a:p>
                <a:pPr lvl="1"/>
                <a:r>
                  <a:rPr lang="en-US" dirty="0"/>
                  <a:t>If you don’t make the team,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</a:t>
                </a:r>
              </a:p>
              <a:p>
                <a:pPr lvl="1"/>
                <a:r>
                  <a:rPr lang="en-US" sz="2800" dirty="0"/>
                  <a:t>Overall, by sum rule,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Since we’re computing the same number two different ways, they must be equal. So: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  <a:blipFill>
                <a:blip r:embed="rId3"/>
                <a:stretch>
                  <a:fillRect l="-691" t="-1954" r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4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Formulas for factorial, permutations, combinations.</a:t>
            </a:r>
          </a:p>
          <a:p>
            <a:r>
              <a:rPr lang="en-US" dirty="0"/>
              <a:t>A useful trick for counting is to pretend order matters, then account for the overcounting at the end (by dividing out repetitions)</a:t>
            </a:r>
          </a:p>
          <a:p>
            <a:r>
              <a:rPr lang="en-US" dirty="0"/>
              <a:t>When trying to prove facts about counting, try to have each side of the equation count the same thing.</a:t>
            </a:r>
          </a:p>
          <a:p>
            <a:pPr lvl="1"/>
            <a:r>
              <a:rPr lang="en-US" dirty="0"/>
              <a:t>Much more fun and much more informative than just churning through algebra.</a:t>
            </a:r>
          </a:p>
        </p:txBody>
      </p:sp>
    </p:spTree>
    <p:extLst>
      <p:ext uri="{BB962C8B-B14F-4D97-AF65-F5344CB8AC3E}">
        <p14:creationId xmlns:p14="http://schemas.microsoft.com/office/powerpoint/2010/main" val="157480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AFF86-3C1B-44CC-B66E-A9231183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8E84B-9C90-49C0-8D62-12E747DC6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4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B3AE9-C4ED-4727-B1E5-52C37814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879A2-F02E-4F63-A4C4-C8138D84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books problem from lecture 1? Books 1,2,3,4,5 need to be assigned to Alice, Bob, and Charlie (each book to exactly one person).</a:t>
            </a:r>
          </a:p>
          <a:p>
            <a:r>
              <a:rPr lang="en-US" dirty="0"/>
              <a:t>Now that we know combinations, try a sequential process approach. It won’t be as nice as the change of perspective, but we can make it work.</a:t>
            </a:r>
          </a:p>
          <a:p>
            <a:endParaRPr lang="en-US" dirty="0"/>
          </a:p>
          <a:p>
            <a:r>
              <a:rPr lang="en-US" dirty="0"/>
              <a:t>Break into cases based on how many books Alice gets, use the sum rule to combine.</a:t>
            </a:r>
          </a:p>
        </p:txBody>
      </p:sp>
    </p:spTree>
    <p:extLst>
      <p:ext uri="{BB962C8B-B14F-4D97-AF65-F5344CB8AC3E}">
        <p14:creationId xmlns:p14="http://schemas.microsoft.com/office/powerpoint/2010/main" val="1094399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7376-E043-4402-B844-64C0FE7F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82DA-5C74-4819-A6E5-29AB2FEFB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give Alice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books (1 way to do this)</a:t>
                </a:r>
              </a:p>
              <a:p>
                <a:r>
                  <a:rPr lang="en-US" dirty="0"/>
                  <a:t>Step 2: give Bob a subset of the remaining books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ways.</a:t>
                </a:r>
              </a:p>
              <a:p>
                <a:r>
                  <a:rPr lang="en-US" dirty="0"/>
                  <a:t>Step 3: give Charlie the remaining books (no choice – 1 way)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give Alice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book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ways to do this)</a:t>
                </a:r>
              </a:p>
              <a:p>
                <a:r>
                  <a:rPr lang="en-US" dirty="0"/>
                  <a:t>Step 2: give Bob a subset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remaining books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ways.</a:t>
                </a:r>
              </a:p>
              <a:p>
                <a:r>
                  <a:rPr lang="en-US" dirty="0"/>
                  <a:t>Step 3: give Charlie the remaining books (no choice – 1 way)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82DA-5C74-4819-A6E5-29AB2FEFB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929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13A4-3E4D-47D9-AEED-1510EA3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E4EDB-BC8D-45FF-AE31-FA29C0E48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all the options together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you plug and chug, you’ll get the number we got last time. It took quite a bit of work, but we got there!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E4EDB-BC8D-45FF-AE31-FA29C0E48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734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CEEBDD-B9F2-2776-A1C0-E7B68687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Divide?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AE9F1-7EB2-A13A-0E0D-C8E6163FC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31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5ADAD-E69D-816C-64A6-034DAE85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divide by 2! (not subtract)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D98EFDB-A602-21F5-BC8F-5B11B1909E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had two copies of the same thing, we divided by 2!, why was it division?</a:t>
                </a:r>
              </a:p>
              <a:p>
                <a:r>
                  <a:rPr lang="en-US" dirty="0"/>
                  <a:t>It sometimes helps to see all the options. Imagine we are looking at anagrams of AABC. </a:t>
                </a:r>
              </a:p>
              <a:p>
                <a:r>
                  <a:rPr lang="en-US" dirty="0"/>
                  <a:t>If we can tell the difference between A’s (one is black, the other is red), we have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4!=</m:t>
                    </m:r>
                  </m:oMath>
                </a14:m>
                <a:r>
                  <a:rPr lang="en-US" dirty="0"/>
                  <a:t>24 options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D98EFDB-A602-21F5-BC8F-5B11B1909E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38ACC7-68FF-9CAA-34D2-9BB08EED8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02800"/>
              </p:ext>
            </p:extLst>
          </p:nvPr>
        </p:nvGraphicFramePr>
        <p:xfrm>
          <a:off x="2050848" y="420219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51701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18205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97562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33064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Anagrams</a:t>
                      </a: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6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7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6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7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22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9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 (attempt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to 3 people (Alice, Bob, and Charlie)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142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2A4F7-F539-4F22-EF57-9E69CAD3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A14AC2-D8DA-D291-7ADC-5872BD59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divide (in general)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F8AD20-7A2C-3625-A48F-166C15CF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66" y="1240337"/>
            <a:ext cx="11187258" cy="901656"/>
          </a:xfrm>
        </p:spPr>
        <p:txBody>
          <a:bodyPr/>
          <a:lstStyle/>
          <a:p>
            <a:r>
              <a:rPr lang="en-US" dirty="0"/>
              <a:t>If we can tell the difference between A’s (one is black, the other is red), we have these 24 options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AD2274-6FBE-0796-F4AF-37CB7200C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25691"/>
              </p:ext>
            </p:extLst>
          </p:nvPr>
        </p:nvGraphicFramePr>
        <p:xfrm>
          <a:off x="2058359" y="2099808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51701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18205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97562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33064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bg1"/>
                          </a:solidFill>
                        </a:rPr>
                        <a:t>Anagrams</a:t>
                      </a: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none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none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97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AACB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AACB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ACBA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ACBA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7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CBAA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CBAA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6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ACAB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ACAB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7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BAAC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BAAC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CAAB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CAAB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2200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07546742-997D-6EF8-FB70-A4B3C8903F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478" y="4724400"/>
                <a:ext cx="11187258" cy="21336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But if we can’t tell the difference between the A’s, there’s two copies of each of the strings---so there weren’t 24, options but 12; 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copies of everything, dividing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fixes the overcounting.</a:t>
                </a:r>
              </a:p>
              <a:p>
                <a:r>
                  <a:rPr lang="en-US" dirty="0"/>
                  <a:t>In general,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 of a character,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copies of each item (try this yourself with AAAB); dividing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corrects the overcounting.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07546742-997D-6EF8-FB70-A4B3C8903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8" y="4724400"/>
                <a:ext cx="11187258" cy="2133600"/>
              </a:xfrm>
              <a:prstGeom prst="rect">
                <a:avLst/>
              </a:prstGeom>
              <a:blipFill>
                <a:blip r:embed="rId2"/>
                <a:stretch>
                  <a:fillRect l="-708" t="-6857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243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4BA4-8435-D1F7-740C-093441FC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16A9-7DF2-A4B6-EA7E-79854C880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50D71-20B9-D428-D3F5-685D9DF2E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DEB8107-7A80-A3F9-99DB-488662D3F84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sequences of distinct symbols from a universe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DEB8107-7A80-A3F9-99DB-488662D3F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2"/>
                  <a:stretch>
                    <a:fillRect l="-783" r="-1958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8EDB590-0286-401E-F428-9B2C73262358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-permutation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8EDB590-0286-401E-F428-9B2C7326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3"/>
                  <a:stretch>
                    <a:fillRect t="-14894" b="-35106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AA2806-187B-3E4D-0C0E-D5C77261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2500" y="4077224"/>
            <a:ext cx="9317314" cy="2363443"/>
            <a:chOff x="1185842" y="3429000"/>
            <a:chExt cx="6111311" cy="2054781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C5B9068-065C-DC50-C058-1CEC4EFCCD2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subsets from a 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C5B9068-065C-DC50-C058-1CEC4EFCCD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87A5AD3-6287-DD96-DEDD-41A84EE53C11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-combination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87A5AD3-6287-DD96-DEDD-41A84EE53C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5"/>
                  <a:stretch>
                    <a:fillRect t="-15054" b="-36559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4388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Attempt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overcounted! </a:t>
                </a:r>
              </a:p>
              <a:p>
                <a:pPr marL="0" indent="0">
                  <a:buNone/>
                </a:pPr>
                <a:r>
                  <a:rPr lang="en-US" dirty="0"/>
                  <a:t>If Alice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Bob can’t get any subset, he can only get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{3,4,5}</m:t>
                    </m:r>
                  </m:oMath>
                </a14:m>
                <a:r>
                  <a:rPr lang="en-US" dirty="0"/>
                  <a:t>. And Charlie’s subset is just whatever is leftover after Alice and Bob get theirs…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67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676-BE62-4DAE-AD58-3E4A0E2F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 (attempt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1623-81AB-4363-8DD0-4230D1D6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those (separately), list all the possible options for Bob and Charlie.</a:t>
            </a:r>
          </a:p>
          <a:p>
            <a:r>
              <a:rPr lang="en-US" dirty="0"/>
              <a:t>Use the Summation rule to combine.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~OR~ you could come at the problem from a different angle.</a:t>
            </a:r>
          </a:p>
        </p:txBody>
      </p:sp>
    </p:spTree>
    <p:extLst>
      <p:ext uri="{BB962C8B-B14F-4D97-AF65-F5344CB8AC3E}">
        <p14:creationId xmlns:p14="http://schemas.microsoft.com/office/powerpoint/2010/main" val="31266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AA8-ED15-4F14-B18B-21452442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 (attempt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(Alice, Bob, or Charlie).</a:t>
                </a:r>
              </a:p>
              <a:p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(A, B, or C)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options. 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73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48-C6FD-4595-B540-8FA836C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Questions in combinatorics and probability are often dense. A single word can totally change the answer. Does order matter or not? Are repeats allowed or not? What makes two things “count the same” or “count as different”?</a:t>
                </a:r>
              </a:p>
              <a:p>
                <a:r>
                  <a:rPr lang="en-US" dirty="0"/>
                  <a:t>Let’s look for some keywords</a:t>
                </a:r>
              </a:p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/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Sequences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order matters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(2,1,3) are different.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Distinct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you can’t repeat elements (1,2,1) doesn’t count.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our “universe” – our set of allowed elements.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blipFill>
                <a:blip r:embed="rId4"/>
                <a:stretch>
                  <a:fillRect l="-99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068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6874</TotalTime>
  <Words>2762</Words>
  <Application>Microsoft Office PowerPoint</Application>
  <PresentationFormat>Widescreen</PresentationFormat>
  <Paragraphs>333</Paragraphs>
  <Slides>41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Counting</vt:lpstr>
      <vt:lpstr>Where Are We?</vt:lpstr>
      <vt:lpstr>Assigning Books</vt:lpstr>
      <vt:lpstr>Assigning Books (attempt 1)</vt:lpstr>
      <vt:lpstr>Analyzing Attempt 1</vt:lpstr>
      <vt:lpstr>Fixing All The Books (attempt 1)</vt:lpstr>
      <vt:lpstr>Fixing All the Books (attempt 2)</vt:lpstr>
      <vt:lpstr>More sequence practice</vt:lpstr>
      <vt:lpstr>Pause</vt:lpstr>
      <vt:lpstr>More sequence practice (answer)</vt:lpstr>
      <vt:lpstr>Factorial</vt:lpstr>
      <vt:lpstr>Distinct Letters</vt:lpstr>
      <vt:lpstr>In General</vt:lpstr>
      <vt:lpstr>Change it slightly</vt:lpstr>
      <vt:lpstr>Clever approach – count two ways</vt:lpstr>
      <vt:lpstr>Clever approach – count two ways (answer)</vt:lpstr>
      <vt:lpstr>Number of Subsets</vt:lpstr>
      <vt:lpstr>Second Takeaway</vt:lpstr>
      <vt:lpstr>Path Counting (options)</vt:lpstr>
      <vt:lpstr>Path Counting</vt:lpstr>
      <vt:lpstr>Path Counting (Idea 1)</vt:lpstr>
      <vt:lpstr>Path Counting (Idea 2)</vt:lpstr>
      <vt:lpstr>Overcounting</vt:lpstr>
      <vt:lpstr>Overcounting (answer)</vt:lpstr>
      <vt:lpstr>One More Counting Technique</vt:lpstr>
      <vt:lpstr>Combination Facts</vt:lpstr>
      <vt:lpstr>Some Facts about combinations</vt:lpstr>
      <vt:lpstr>Two Proofs of Symmetry</vt:lpstr>
      <vt:lpstr>Two Proofs of Symmetry (analysis)</vt:lpstr>
      <vt:lpstr>Combinatorial Proof of Symmetry</vt:lpstr>
      <vt:lpstr>Pascal’s Rule: (n¦k)=((n-1)¦(k-1))+((n-1)¦k)  algebraic proof</vt:lpstr>
      <vt:lpstr>Pascal’s Rule: (n¦k)=((n-1)¦(k-1))+((n-1)¦k) combinatorial proof</vt:lpstr>
      <vt:lpstr>Takeaways</vt:lpstr>
      <vt:lpstr>Extra Practice</vt:lpstr>
      <vt:lpstr>Books, revisited</vt:lpstr>
      <vt:lpstr>Books, revisited (2)</vt:lpstr>
      <vt:lpstr>Books, revisited (3)</vt:lpstr>
      <vt:lpstr>Why Divide?</vt:lpstr>
      <vt:lpstr>Why divide by 2! (not subtract)</vt:lpstr>
      <vt:lpstr>Why divide (in general)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Counting</dc:title>
  <dc:creator>rtweber2</dc:creator>
  <cp:lastModifiedBy>Robbie Weber</cp:lastModifiedBy>
  <cp:revision>53</cp:revision>
  <cp:lastPrinted>2026-01-06T22:56:54Z</cp:lastPrinted>
  <dcterms:created xsi:type="dcterms:W3CDTF">2021-03-26T20:50:20Z</dcterms:created>
  <dcterms:modified xsi:type="dcterms:W3CDTF">2026-01-06T22:59:31Z</dcterms:modified>
</cp:coreProperties>
</file>