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30" r:id="rId2"/>
    <p:sldId id="256" r:id="rId3"/>
    <p:sldId id="331" r:id="rId4"/>
    <p:sldId id="260" r:id="rId5"/>
    <p:sldId id="362" r:id="rId6"/>
    <p:sldId id="363" r:id="rId7"/>
    <p:sldId id="332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6" r:id="rId17"/>
    <p:sldId id="352" r:id="rId18"/>
    <p:sldId id="342" r:id="rId19"/>
    <p:sldId id="343" r:id="rId20"/>
    <p:sldId id="353" r:id="rId21"/>
    <p:sldId id="347" r:id="rId22"/>
    <p:sldId id="350" r:id="rId23"/>
    <p:sldId id="351" r:id="rId24"/>
    <p:sldId id="344" r:id="rId25"/>
    <p:sldId id="355" r:id="rId26"/>
    <p:sldId id="345" r:id="rId27"/>
    <p:sldId id="356" r:id="rId28"/>
    <p:sldId id="357" r:id="rId29"/>
    <p:sldId id="358" r:id="rId30"/>
    <p:sldId id="258" r:id="rId31"/>
    <p:sldId id="360" r:id="rId32"/>
    <p:sldId id="361" r:id="rId33"/>
    <p:sldId id="261" r:id="rId34"/>
    <p:sldId id="348" r:id="rId35"/>
    <p:sldId id="349" r:id="rId36"/>
    <p:sldId id="359" r:id="rId37"/>
    <p:sldId id="36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E76"/>
    <a:srgbClr val="7D5CC0"/>
    <a:srgbClr val="A48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4688" autoAdjust="0"/>
  </p:normalViewPr>
  <p:slideViewPr>
    <p:cSldViewPr snapToGrid="0">
      <p:cViewPr varScale="1">
        <p:scale>
          <a:sx n="70" d="100"/>
          <a:sy n="70" d="100"/>
        </p:scale>
        <p:origin x="4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84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68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72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7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6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19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5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4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4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9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tweber2@cs.washington.ed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12/26w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for CSE 312?</a:t>
            </a:r>
          </a:p>
          <a:p>
            <a:r>
              <a:rPr lang="en-US" dirty="0"/>
              <a:t>Welcome! You’re early!</a:t>
            </a:r>
          </a:p>
          <a:p>
            <a:endParaRPr lang="en-US" dirty="0"/>
          </a:p>
          <a:p>
            <a:r>
              <a:rPr lang="en-US" dirty="0"/>
              <a:t>Want a copy of these slides to take notes?</a:t>
            </a:r>
          </a:p>
          <a:p>
            <a:pPr lvl="1"/>
            <a:r>
              <a:rPr lang="en-US" dirty="0"/>
              <a:t> You can download them from the webpage cs.uw.edu/312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7965-730F-4A34-ADC1-0B490371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F3ADD-5FD2-49C7-8A1C-8406A44EA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mathematical communication</a:t>
            </a:r>
          </a:p>
          <a:p>
            <a:pPr lvl="1"/>
            <a:r>
              <a:rPr lang="en-US" dirty="0"/>
              <a:t>Both reading and writing dense statements.</a:t>
            </a:r>
          </a:p>
          <a:p>
            <a:endParaRPr lang="en-US" dirty="0"/>
          </a:p>
          <a:p>
            <a:r>
              <a:rPr lang="en-US" dirty="0"/>
              <a:t>Probability in the “real world”</a:t>
            </a:r>
          </a:p>
          <a:p>
            <a:pPr lvl="1"/>
            <a:r>
              <a:rPr lang="en-US" dirty="0"/>
              <a:t>A mix of CS applications</a:t>
            </a:r>
          </a:p>
          <a:p>
            <a:pPr lvl="1"/>
            <a:r>
              <a:rPr lang="en-US" dirty="0"/>
              <a:t>And some actual “real life” ones.</a:t>
            </a:r>
          </a:p>
          <a:p>
            <a:pPr lvl="1"/>
            <a:endParaRPr lang="en-US" dirty="0"/>
          </a:p>
          <a:p>
            <a:r>
              <a:rPr lang="en-US" dirty="0"/>
              <a:t>Refine your intuition</a:t>
            </a:r>
          </a:p>
          <a:p>
            <a:pPr lvl="1"/>
            <a:r>
              <a:rPr lang="en-US" dirty="0"/>
              <a:t>Most people have some base level feeling of what the chances of some event are.</a:t>
            </a:r>
          </a:p>
          <a:p>
            <a:pPr lvl="1"/>
            <a:r>
              <a:rPr lang="en-US" dirty="0"/>
              <a:t>We’re going to train you to have better gut feelings. </a:t>
            </a:r>
          </a:p>
        </p:txBody>
      </p:sp>
    </p:spTree>
    <p:extLst>
      <p:ext uri="{BB962C8B-B14F-4D97-AF65-F5344CB8AC3E}">
        <p14:creationId xmlns:p14="http://schemas.microsoft.com/office/powerpoint/2010/main" val="211585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E1462-4271-4139-B615-36757502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93D0D-1B52-49AE-8BC5-D2F8F1C61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ECD1F3-DB84-4052-9205-9D5CC6C3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Counting?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B4FB4-7F90-42AE-8AB4-7A0365A0C7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Sometimes useful for algorithm analysis.</a:t>
                </a:r>
              </a:p>
              <a:p>
                <a:pPr lvl="1"/>
                <a:r>
                  <a:rPr lang="en-US" dirty="0"/>
                  <a:t>The easiest code to write for “find X” is “try checking every spot where X could be”</a:t>
                </a:r>
              </a:p>
              <a:p>
                <a:pPr lvl="1"/>
                <a:r>
                  <a:rPr lang="en-US" dirty="0"/>
                  <a:t>“Given an array, find a set of elements that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“Given an array, find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elements that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Gut check of “we can ‘brute force’ this or we can’t” is super useful.</a:t>
                </a:r>
              </a:p>
              <a:p>
                <a:endParaRPr lang="en-US" dirty="0"/>
              </a:p>
              <a:p>
                <a:r>
                  <a:rPr lang="en-US" dirty="0"/>
                  <a:t>A building block toward probability theory</a:t>
                </a:r>
              </a:p>
              <a:p>
                <a:r>
                  <a:rPr lang="en-US" dirty="0"/>
                  <a:t>“What are the chances” is usually calculated by</a:t>
                </a:r>
                <a:br>
                  <a:rPr lang="en-US" dirty="0"/>
                </a:b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succeed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succeed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fail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B4FB4-7F90-42AE-8AB4-7A0365A0C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3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04F0-86D7-49C5-AC08-92DD0995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3AC0B-14C8-4CEA-8038-6300EB6245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list of elements, ignoring repeats.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is a set. It’s the same set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{2,1,3}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{1,1,2,3}</m:t>
                    </m:r>
                  </m:oMath>
                </a14:m>
                <a:r>
                  <a:rPr lang="en-US" dirty="0"/>
                  <a:t> is a very confusing way of writing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cardinality </a:t>
                </a:r>
                <a:r>
                  <a:rPr lang="en-US" dirty="0"/>
                  <a:t>of a set is the number of elements in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has cardinality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3AC0B-14C8-4CEA-8038-6300EB6245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11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23A3-2226-4CDE-A8D1-7F44A6E7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 #1 (problem)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EF44E-983C-4C35-9621-BACD504267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options do I have for dinner?</a:t>
                </a:r>
              </a:p>
              <a:p>
                <a:r>
                  <a:rPr lang="en-US" dirty="0"/>
                  <a:t>I could go to Chili’s where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meals I choose from, or I could go to Little Thai where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meals I choose from (and none of them are the same between the two).</a:t>
                </a:r>
              </a:p>
              <a:p>
                <a:r>
                  <a:rPr lang="en-US" dirty="0"/>
                  <a:t>How many total choices?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3+5=8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EF44E-983C-4C35-9621-BACD504267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/>
              <p:nvPr/>
            </p:nvSpPr>
            <p:spPr>
              <a:xfrm>
                <a:off x="171450" y="5242589"/>
                <a:ext cx="11709400" cy="1145999"/>
              </a:xfrm>
              <a:prstGeom prst="rect">
                <a:avLst/>
              </a:prstGeom>
              <a:solidFill>
                <a:srgbClr val="7D5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5242589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8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E9BB-6BEA-44AF-B594-DF442327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 #2 (problem)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97C56-92FA-48F8-9DB1-68A342E70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still hungry…</a:t>
            </a:r>
          </a:p>
          <a:p>
            <a:r>
              <a:rPr lang="en-US" dirty="0"/>
              <a:t>I decide to make a sandwich. My sandwiches are always:</a:t>
            </a:r>
          </a:p>
          <a:p>
            <a:pPr lvl="1"/>
            <a:r>
              <a:rPr lang="en-US" dirty="0"/>
              <a:t>One of three types of bread (white, wheat, or sourdough).</a:t>
            </a:r>
          </a:p>
          <a:p>
            <a:pPr lvl="1"/>
            <a:r>
              <a:rPr lang="en-US" dirty="0"/>
              <a:t>One of two spreads (mayo or mustard)</a:t>
            </a:r>
          </a:p>
          <a:p>
            <a:pPr lvl="1"/>
            <a:r>
              <a:rPr lang="en-US" dirty="0"/>
              <a:t>One of four cheeses (American, cheddar, swiss, or Havarti)</a:t>
            </a:r>
          </a:p>
          <a:p>
            <a:r>
              <a:rPr lang="en-US" dirty="0"/>
              <a:t>How many sandwiches can I make?</a:t>
            </a:r>
          </a:p>
        </p:txBody>
      </p:sp>
    </p:spTree>
    <p:extLst>
      <p:ext uri="{BB962C8B-B14F-4D97-AF65-F5344CB8AC3E}">
        <p14:creationId xmlns:p14="http://schemas.microsoft.com/office/powerpoint/2010/main" val="2590141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F8A8-64B6-44E7-BA93-4CA16AF2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Sandwiches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50CD2-C4AA-46B7-9B74-D4F4E2EF6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1250" y="1463857"/>
                <a:ext cx="4301248" cy="4845504"/>
              </a:xfrm>
            </p:spPr>
            <p:txBody>
              <a:bodyPr/>
              <a:lstStyle/>
              <a:p>
                <a:r>
                  <a:rPr lang="en-US" dirty="0"/>
                  <a:t>Step 1: choose one of the three breads.</a:t>
                </a:r>
              </a:p>
              <a:p>
                <a:r>
                  <a:rPr lang="en-US" dirty="0"/>
                  <a:t>Step 2: regardless of step 1, choose one of the two spreads.</a:t>
                </a:r>
              </a:p>
              <a:p>
                <a:r>
                  <a:rPr lang="en-US" dirty="0"/>
                  <a:t>Step 3: regardless of steps 1 and 2, choose one of the four cheeses.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3⋅2⋅4=24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50CD2-C4AA-46B7-9B74-D4F4E2EF6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1250" y="1463857"/>
                <a:ext cx="4301248" cy="4845504"/>
              </a:xfrm>
              <a:blipFill>
                <a:blip r:embed="rId2"/>
                <a:stretch>
                  <a:fillRect l="-1841" t="-2138" r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A tree diagram showing the sequential process.&#10;Level 1 has (one) root node, with three children; edges labeled White, Wheat, Sourdough.&#10;Level 2 has three nodes, each with two children; edges labeled Mayo, Mustard.&#10;Level three has 6 nodes, each with 4 children; edges labeled A,C,S,H.&#10;&#10;Some edges and vertices of the original diagram are omitted for space.">
            <a:extLst>
              <a:ext uri="{FF2B5EF4-FFF2-40B4-BE49-F238E27FC236}">
                <a16:creationId xmlns:a16="http://schemas.microsoft.com/office/drawing/2014/main" id="{C0AE70D9-FF16-D1A6-592C-D4AC3F76D7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85715" y="1892300"/>
            <a:ext cx="5243557" cy="2758103"/>
            <a:chOff x="585715" y="1892300"/>
            <a:chExt cx="5243557" cy="27581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4199B34-C362-48F7-B2CD-D627092EF869}"/>
                </a:ext>
              </a:extLst>
            </p:cNvPr>
            <p:cNvSpPr/>
            <p:nvPr/>
          </p:nvSpPr>
          <p:spPr>
            <a:xfrm>
              <a:off x="3713154" y="1892300"/>
              <a:ext cx="260350" cy="254000"/>
            </a:xfrm>
            <a:prstGeom prst="ellipse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6A0F064-6B18-4D40-AA1C-316DF3CA9A60}"/>
                </a:ext>
              </a:extLst>
            </p:cNvPr>
            <p:cNvCxnSpPr>
              <a:cxnSpLocks/>
              <a:stCxn id="4" idx="3"/>
              <a:endCxn id="10" idx="7"/>
            </p:cNvCxnSpPr>
            <p:nvPr/>
          </p:nvCxnSpPr>
          <p:spPr>
            <a:xfrm flipH="1">
              <a:off x="2216109" y="2109103"/>
              <a:ext cx="1535172" cy="64971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5BAD80D-93E5-49C4-83CB-1B07C740E000}"/>
                </a:ext>
              </a:extLst>
            </p:cNvPr>
            <p:cNvCxnSpPr>
              <a:cxnSpLocks/>
              <a:stCxn id="4" idx="5"/>
              <a:endCxn id="16" idx="0"/>
            </p:cNvCxnSpPr>
            <p:nvPr/>
          </p:nvCxnSpPr>
          <p:spPr>
            <a:xfrm>
              <a:off x="3935377" y="2109103"/>
              <a:ext cx="1192247" cy="54700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9CA6C2C-6025-4C0B-BA49-77BA33D48539}"/>
                </a:ext>
              </a:extLst>
            </p:cNvPr>
            <p:cNvSpPr/>
            <p:nvPr/>
          </p:nvSpPr>
          <p:spPr>
            <a:xfrm>
              <a:off x="1993886" y="2721625"/>
              <a:ext cx="260350" cy="254000"/>
            </a:xfrm>
            <a:prstGeom prst="ellipse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24BF132-017F-4411-9711-1D8E4C4FAAB7}"/>
                </a:ext>
              </a:extLst>
            </p:cNvPr>
            <p:cNvCxnSpPr>
              <a:stCxn id="10" idx="3"/>
            </p:cNvCxnSpPr>
            <p:nvPr/>
          </p:nvCxnSpPr>
          <p:spPr>
            <a:xfrm flipH="1">
              <a:off x="1384286" y="2938428"/>
              <a:ext cx="647727" cy="7102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36A6DA9-3098-4D03-8276-725507C78038}"/>
                </a:ext>
              </a:extLst>
            </p:cNvPr>
            <p:cNvCxnSpPr>
              <a:cxnSpLocks/>
              <a:stCxn id="10" idx="5"/>
            </p:cNvCxnSpPr>
            <p:nvPr/>
          </p:nvCxnSpPr>
          <p:spPr>
            <a:xfrm>
              <a:off x="2216109" y="2938428"/>
              <a:ext cx="609600" cy="7102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1A9872-1954-44B3-BF5B-6B27E9621D45}"/>
                </a:ext>
              </a:extLst>
            </p:cNvPr>
            <p:cNvSpPr/>
            <p:nvPr/>
          </p:nvSpPr>
          <p:spPr>
            <a:xfrm>
              <a:off x="4997449" y="2656106"/>
              <a:ext cx="260350" cy="254000"/>
            </a:xfrm>
            <a:prstGeom prst="ellipse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2A0E0FC-6AD0-44B2-9C0E-FEF4D51330BE}"/>
                </a:ext>
              </a:extLst>
            </p:cNvPr>
            <p:cNvCxnSpPr>
              <a:stCxn id="16" idx="3"/>
            </p:cNvCxnSpPr>
            <p:nvPr/>
          </p:nvCxnSpPr>
          <p:spPr>
            <a:xfrm flipH="1">
              <a:off x="4387849" y="2872909"/>
              <a:ext cx="647727" cy="7102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A228837-CD96-49A8-BF87-C05F379E2B68}"/>
                </a:ext>
              </a:extLst>
            </p:cNvPr>
            <p:cNvCxnSpPr>
              <a:cxnSpLocks/>
              <a:stCxn id="16" idx="5"/>
            </p:cNvCxnSpPr>
            <p:nvPr/>
          </p:nvCxnSpPr>
          <p:spPr>
            <a:xfrm>
              <a:off x="5219672" y="2872909"/>
              <a:ext cx="609600" cy="7102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89D8E3-CE4B-4F0C-8BFE-775D295D4415}"/>
                </a:ext>
              </a:extLst>
            </p:cNvPr>
            <p:cNvSpPr/>
            <p:nvPr/>
          </p:nvSpPr>
          <p:spPr>
            <a:xfrm>
              <a:off x="1254111" y="3669978"/>
              <a:ext cx="260350" cy="25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D8046C7-C3FC-4D02-AB67-9E1CFF3EB46A}"/>
                </a:ext>
              </a:extLst>
            </p:cNvPr>
            <p:cNvCxnSpPr>
              <a:stCxn id="23" idx="3"/>
            </p:cNvCxnSpPr>
            <p:nvPr/>
          </p:nvCxnSpPr>
          <p:spPr>
            <a:xfrm flipH="1">
              <a:off x="644511" y="3886781"/>
              <a:ext cx="647727" cy="7102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7F49DDC-1D04-45FD-A51C-A0E71167715E}"/>
                </a:ext>
              </a:extLst>
            </p:cNvPr>
            <p:cNvCxnSpPr>
              <a:cxnSpLocks/>
              <a:stCxn id="23" idx="5"/>
            </p:cNvCxnSpPr>
            <p:nvPr/>
          </p:nvCxnSpPr>
          <p:spPr>
            <a:xfrm>
              <a:off x="1476334" y="3886781"/>
              <a:ext cx="609600" cy="7102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8EDEC6F-9831-451C-915D-8601CFFFB089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 flipH="1">
              <a:off x="1041346" y="3923978"/>
              <a:ext cx="342940" cy="7264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3ED06B2-65BF-4886-9879-7E24E796826F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>
              <a:off x="1384286" y="3923978"/>
              <a:ext cx="184096" cy="6731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02DDF1D-493A-4DE4-B549-1DCF34B385B7}"/>
                </a:ext>
              </a:extLst>
            </p:cNvPr>
            <p:cNvSpPr/>
            <p:nvPr/>
          </p:nvSpPr>
          <p:spPr>
            <a:xfrm>
              <a:off x="3675027" y="2711634"/>
              <a:ext cx="260350" cy="254000"/>
            </a:xfrm>
            <a:prstGeom prst="ellipse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840E985-C6F5-46BE-836B-746C0635B7D9}"/>
                </a:ext>
              </a:extLst>
            </p:cNvPr>
            <p:cNvCxnSpPr>
              <a:stCxn id="32" idx="3"/>
            </p:cNvCxnSpPr>
            <p:nvPr/>
          </p:nvCxnSpPr>
          <p:spPr>
            <a:xfrm flipH="1">
              <a:off x="3065427" y="2928437"/>
              <a:ext cx="647727" cy="7102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C7E98FC-9006-4B08-B1C6-B31D68463C2D}"/>
                </a:ext>
              </a:extLst>
            </p:cNvPr>
            <p:cNvCxnSpPr>
              <a:cxnSpLocks/>
              <a:stCxn id="32" idx="5"/>
            </p:cNvCxnSpPr>
            <p:nvPr/>
          </p:nvCxnSpPr>
          <p:spPr>
            <a:xfrm>
              <a:off x="3897250" y="2928437"/>
              <a:ext cx="609600" cy="7102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9D49BB4-6507-40EA-A43D-00D54D76B18C}"/>
                </a:ext>
              </a:extLst>
            </p:cNvPr>
            <p:cNvCxnSpPr>
              <a:cxnSpLocks/>
              <a:stCxn id="4" idx="4"/>
              <a:endCxn id="32" idx="0"/>
            </p:cNvCxnSpPr>
            <p:nvPr/>
          </p:nvCxnSpPr>
          <p:spPr>
            <a:xfrm flipH="1">
              <a:off x="3805202" y="2146300"/>
              <a:ext cx="38127" cy="5653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52D01F-2E37-4082-90A1-23C3A716B0C3}"/>
                </a:ext>
              </a:extLst>
            </p:cNvPr>
            <p:cNvSpPr txBox="1"/>
            <p:nvPr/>
          </p:nvSpPr>
          <p:spPr>
            <a:xfrm>
              <a:off x="2559035" y="2146300"/>
              <a:ext cx="80646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White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5E8827-C1BB-4A20-AE0B-7685E585F806}"/>
                </a:ext>
              </a:extLst>
            </p:cNvPr>
            <p:cNvSpPr txBox="1"/>
            <p:nvPr/>
          </p:nvSpPr>
          <p:spPr>
            <a:xfrm>
              <a:off x="3457548" y="2256498"/>
              <a:ext cx="968427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Wheat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1D430DB-E923-41DA-98B0-C005D43CB6A9}"/>
                </a:ext>
              </a:extLst>
            </p:cNvPr>
            <p:cNvSpPr txBox="1"/>
            <p:nvPr/>
          </p:nvSpPr>
          <p:spPr>
            <a:xfrm>
              <a:off x="4240193" y="2071832"/>
              <a:ext cx="115410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Sourdough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29D887-0681-4F3F-999A-5812415D73C6}"/>
                </a:ext>
              </a:extLst>
            </p:cNvPr>
            <p:cNvSpPr txBox="1"/>
            <p:nvPr/>
          </p:nvSpPr>
          <p:spPr>
            <a:xfrm>
              <a:off x="1099292" y="2957607"/>
              <a:ext cx="80646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Mayo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D80FC3F-6F2D-477C-B386-DA063FA08D26}"/>
                </a:ext>
              </a:extLst>
            </p:cNvPr>
            <p:cNvSpPr txBox="1"/>
            <p:nvPr/>
          </p:nvSpPr>
          <p:spPr>
            <a:xfrm>
              <a:off x="2190752" y="2923858"/>
              <a:ext cx="95637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Mustard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607BA6-274F-48A3-B7B3-A33110DE5A44}"/>
                </a:ext>
              </a:extLst>
            </p:cNvPr>
            <p:cNvSpPr txBox="1"/>
            <p:nvPr/>
          </p:nvSpPr>
          <p:spPr>
            <a:xfrm>
              <a:off x="585715" y="3993000"/>
              <a:ext cx="271535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E4223E7-6B4F-4C50-8111-96F89D393823}"/>
                </a:ext>
              </a:extLst>
            </p:cNvPr>
            <p:cNvSpPr txBox="1"/>
            <p:nvPr/>
          </p:nvSpPr>
          <p:spPr>
            <a:xfrm>
              <a:off x="986608" y="4102406"/>
              <a:ext cx="271535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D4C5AE0-5CBB-4841-A468-3C9CD83D0328}"/>
                </a:ext>
              </a:extLst>
            </p:cNvPr>
            <p:cNvSpPr txBox="1"/>
            <p:nvPr/>
          </p:nvSpPr>
          <p:spPr>
            <a:xfrm>
              <a:off x="1340567" y="4053429"/>
              <a:ext cx="271535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4114B1C-1187-4130-85B4-094C48590BC4}"/>
                </a:ext>
              </a:extLst>
            </p:cNvPr>
            <p:cNvSpPr txBox="1"/>
            <p:nvPr/>
          </p:nvSpPr>
          <p:spPr>
            <a:xfrm>
              <a:off x="1751626" y="4042003"/>
              <a:ext cx="271535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112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B56D-B1FC-4F8D-A2DB-DD2BD57A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1035BD-A220-48C7-82D8-6E9D730529F1}"/>
                  </a:ext>
                </a:extLst>
              </p:cNvPr>
              <p:cNvSpPr/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solidFill>
                <a:srgbClr val="7D5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1035BD-A220-48C7-82D8-6E9D73052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7C3D4B-57AB-403D-8E30-E38E056D1E77}"/>
                  </a:ext>
                </a:extLst>
              </p:cNvPr>
              <p:cNvSpPr/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solidFill>
                <a:srgbClr val="7D5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Product Rule: If you have a sequential process, where 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𝟏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step 2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options,…,step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and you choose one from each step, the total number of possibilities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⋯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5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7C3D4B-57AB-403D-8E30-E38E056D1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 t="-7979" b="-170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6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1752-D32B-4267-A824-50597B52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the 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09F95-039E-49C1-9F09-904DC2BF7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 Cartesian products?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big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? (i.e.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?)</a:t>
                </a:r>
              </a:p>
              <a:p>
                <a:pPr lvl="1"/>
                <a:r>
                  <a:rPr lang="en-US" dirty="0"/>
                  <a:t>Step 1: choose the element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Step 2: choose the element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options: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09F95-039E-49C1-9F09-904DC2BF7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6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5B5-7AD1-4BCC-BCBE-3FEF3072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∅,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subsets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i.e. what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61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755A2-75B1-4177-A0C5-A54245C97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and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CBFEC-0BA9-4ED0-AED7-13478DD2E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26Wi</a:t>
            </a:r>
          </a:p>
          <a:p>
            <a:r>
              <a:rPr lang="en-US" dirty="0"/>
              <a:t>Lecture 1</a:t>
            </a:r>
          </a:p>
        </p:txBody>
      </p:sp>
    </p:spTree>
    <p:extLst>
      <p:ext uri="{BB962C8B-B14F-4D97-AF65-F5344CB8AC3E}">
        <p14:creationId xmlns:p14="http://schemas.microsoft.com/office/powerpoint/2010/main" val="45795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5B5-7AD1-4BCC-BCBE-3FEF3072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Sets (answer)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∅,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subsets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i.e. what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1: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:r>
                  <a:rPr lang="en-US" dirty="0"/>
                  <a:t>Step 2: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Step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2⋅2⋯2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times,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20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7467-F1FD-4C3C-8356-44FD4622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 (setup)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D6484-605C-4B9C-A902-451E70674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Husky baseball team has three hats (purple, black, gray)</a:t>
            </a:r>
          </a:p>
          <a:p>
            <a:r>
              <a:rPr lang="en-US" dirty="0"/>
              <a:t>Three jerseys (pinstripe, purple, gold)</a:t>
            </a:r>
          </a:p>
          <a:p>
            <a:r>
              <a:rPr lang="en-US" dirty="0"/>
              <a:t>And three pairs of pants (gray, white, black)</a:t>
            </a:r>
          </a:p>
          <a:p>
            <a:endParaRPr lang="en-US" dirty="0"/>
          </a:p>
          <a:p>
            <a:r>
              <a:rPr lang="en-US" dirty="0"/>
              <a:t>How many outfits are there (consisting of one hat, jersey, and pair of pants) if </a:t>
            </a:r>
          </a:p>
          <a:p>
            <a:pPr lvl="1"/>
            <a:r>
              <a:rPr lang="en-US" dirty="0"/>
              <a:t>the pinstripe jersey cannot be worn with gray pants, </a:t>
            </a:r>
          </a:p>
          <a:p>
            <a:pPr lvl="1"/>
            <a:r>
              <a:rPr lang="en-US" dirty="0"/>
              <a:t>the purple jersey cannot be worn with white pants, </a:t>
            </a:r>
          </a:p>
          <a:p>
            <a:pPr lvl="1"/>
            <a:r>
              <a:rPr lang="en-US" dirty="0"/>
              <a:t>and the gold jersey cannot be worn with black pants. </a:t>
            </a:r>
          </a:p>
        </p:txBody>
      </p:sp>
    </p:spTree>
    <p:extLst>
      <p:ext uri="{BB962C8B-B14F-4D97-AF65-F5344CB8AC3E}">
        <p14:creationId xmlns:p14="http://schemas.microsoft.com/office/powerpoint/2010/main" val="67942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82EB-B3D5-4339-9B82-2565C6BE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 (attempt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138D-1D09-4447-91A9-31C45DBFF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3 choices for hats.</a:t>
            </a:r>
          </a:p>
          <a:p>
            <a:r>
              <a:rPr lang="en-US" dirty="0"/>
              <a:t>Step 2: 3 choices for jerseys</a:t>
            </a:r>
          </a:p>
          <a:p>
            <a:r>
              <a:rPr lang="en-US" dirty="0"/>
              <a:t>Step 3:…</a:t>
            </a:r>
          </a:p>
        </p:txBody>
      </p:sp>
    </p:spTree>
    <p:extLst>
      <p:ext uri="{BB962C8B-B14F-4D97-AF65-F5344CB8AC3E}">
        <p14:creationId xmlns:p14="http://schemas.microsoft.com/office/powerpoint/2010/main" val="2417889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82EB-B3D5-4339-9B82-2565C6BE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 (answer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138D-1D09-4447-91A9-31C45DBFF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1: 3 choices for hats.</a:t>
                </a:r>
              </a:p>
              <a:p>
                <a:r>
                  <a:rPr lang="en-US" dirty="0"/>
                  <a:t>Step 2: 3 choices for jerseys.</a:t>
                </a:r>
              </a:p>
              <a:p>
                <a:r>
                  <a:rPr lang="en-US" dirty="0"/>
                  <a:t>Step 3: Regardless of which jersey we choose, we have 2 options for pants (even though there are three options overall).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3⋅3⋅2=18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138D-1D09-4447-91A9-31C45DBFF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284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29DB-E116-451E-ABED-63A2237B2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5 books to split to 3 people (Alice, Bob, and Charlie)</a:t>
            </a:r>
          </a:p>
          <a:p>
            <a:r>
              <a:rPr lang="en-US" dirty="0"/>
              <a:t>Every book goes to exactly one person, but each person could end up with no books (or all of them, or something in between).</a:t>
            </a:r>
          </a:p>
          <a:p>
            <a:endParaRPr lang="en-US" dirty="0"/>
          </a:p>
        </p:txBody>
      </p:sp>
      <p:grpSp>
        <p:nvGrpSpPr>
          <p:cNvPr id="4" name="Group 3" descr="Books, labeled 1 to 5 are assigned to silhouettes of people, labeled Alice, Bob, Charlie. Lines show Alice getting book 1; Bob getting books 2 and 4; Charlie getting books 3 and 5.">
            <a:extLst>
              <a:ext uri="{FF2B5EF4-FFF2-40B4-BE49-F238E27FC236}">
                <a16:creationId xmlns:a16="http://schemas.microsoft.com/office/drawing/2014/main" id="{CFB4D0BD-7269-A957-A7FC-B049E5A702AA}"/>
              </a:ext>
            </a:extLst>
          </p:cNvPr>
          <p:cNvGrpSpPr/>
          <p:nvPr/>
        </p:nvGrpSpPr>
        <p:grpSpPr>
          <a:xfrm>
            <a:off x="348508" y="2944987"/>
            <a:ext cx="11494242" cy="3698341"/>
            <a:chOff x="348508" y="2944987"/>
            <a:chExt cx="11494242" cy="3698341"/>
          </a:xfrm>
        </p:grpSpPr>
        <p:pic>
          <p:nvPicPr>
            <p:cNvPr id="5" name="Graphic 4" descr="Closed book">
              <a:extLst>
                <a:ext uri="{FF2B5EF4-FFF2-40B4-BE49-F238E27FC236}">
                  <a16:creationId xmlns:a16="http://schemas.microsoft.com/office/drawing/2014/main" id="{D037951C-9A40-475D-92E6-E229A281D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239" y="2944987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Closed book">
              <a:extLst>
                <a:ext uri="{FF2B5EF4-FFF2-40B4-BE49-F238E27FC236}">
                  <a16:creationId xmlns:a16="http://schemas.microsoft.com/office/drawing/2014/main" id="{01D180B9-10FD-4289-96FE-FC74B42C0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9139" y="3614914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Closed book">
              <a:extLst>
                <a:ext uri="{FF2B5EF4-FFF2-40B4-BE49-F238E27FC236}">
                  <a16:creationId xmlns:a16="http://schemas.microsoft.com/office/drawing/2014/main" id="{08090C58-5E9C-49EA-92C6-0A4AAEB2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5239" y="4328901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losed book">
              <a:extLst>
                <a:ext uri="{FF2B5EF4-FFF2-40B4-BE49-F238E27FC236}">
                  <a16:creationId xmlns:a16="http://schemas.microsoft.com/office/drawing/2014/main" id="{95772930-C38F-4808-86B4-CCB6E3B91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99139" y="5110122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Closed book">
              <a:extLst>
                <a:ext uri="{FF2B5EF4-FFF2-40B4-BE49-F238E27FC236}">
                  <a16:creationId xmlns:a16="http://schemas.microsoft.com/office/drawing/2014/main" id="{42001D50-5259-4B93-BC30-8199F2CBE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5239" y="5728928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Male profile">
              <a:extLst>
                <a:ext uri="{FF2B5EF4-FFF2-40B4-BE49-F238E27FC236}">
                  <a16:creationId xmlns:a16="http://schemas.microsoft.com/office/drawing/2014/main" id="{7E2130DF-92CB-4622-B694-9DF2CB80E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605524" y="4093951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Female Profile">
              <a:extLst>
                <a:ext uri="{FF2B5EF4-FFF2-40B4-BE49-F238E27FC236}">
                  <a16:creationId xmlns:a16="http://schemas.microsoft.com/office/drawing/2014/main" id="{9819758D-000F-4A13-A927-1EA765407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605524" y="2993637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Cricket">
              <a:extLst>
                <a:ext uri="{FF2B5EF4-FFF2-40B4-BE49-F238E27FC236}">
                  <a16:creationId xmlns:a16="http://schemas.microsoft.com/office/drawing/2014/main" id="{A5F20A00-3D33-486A-A50C-4AF9F679D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605524" y="5243301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82B6BB-0633-4F20-B631-495A82F395C1}"/>
                </a:ext>
              </a:extLst>
            </p:cNvPr>
            <p:cNvSpPr txBox="1"/>
            <p:nvPr/>
          </p:nvSpPr>
          <p:spPr>
            <a:xfrm>
              <a:off x="406400" y="3181350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FF2751-3705-45AF-A56C-4B9ED6D9B51C}"/>
                </a:ext>
              </a:extLst>
            </p:cNvPr>
            <p:cNvSpPr txBox="1"/>
            <p:nvPr/>
          </p:nvSpPr>
          <p:spPr>
            <a:xfrm>
              <a:off x="1140389" y="3801851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39E986-3179-4D17-8E8C-22CEE5A9A88E}"/>
                </a:ext>
              </a:extLst>
            </p:cNvPr>
            <p:cNvSpPr txBox="1"/>
            <p:nvPr/>
          </p:nvSpPr>
          <p:spPr>
            <a:xfrm>
              <a:off x="367558" y="4601435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B9A656-2712-4EC5-B974-CDDE52781A71}"/>
                </a:ext>
              </a:extLst>
            </p:cNvPr>
            <p:cNvSpPr txBox="1"/>
            <p:nvPr/>
          </p:nvSpPr>
          <p:spPr>
            <a:xfrm>
              <a:off x="1154958" y="5344385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E55D02-06A5-48D6-B951-AB6F66455F86}"/>
                </a:ext>
              </a:extLst>
            </p:cNvPr>
            <p:cNvSpPr txBox="1"/>
            <p:nvPr/>
          </p:nvSpPr>
          <p:spPr>
            <a:xfrm>
              <a:off x="348508" y="5979385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793A6F4-7BA5-4913-B664-79787E218669}"/>
                </a:ext>
              </a:extLst>
            </p:cNvPr>
            <p:cNvCxnSpPr>
              <a:stCxn id="5" idx="3"/>
              <a:endCxn id="13" idx="1"/>
            </p:cNvCxnSpPr>
            <p:nvPr/>
          </p:nvCxnSpPr>
          <p:spPr>
            <a:xfrm>
              <a:off x="1489639" y="3402187"/>
              <a:ext cx="8115885" cy="48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9F9AD4A-A424-44D2-A80E-7C126EF13F6A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>
            <a:xfrm>
              <a:off x="2213539" y="4072114"/>
              <a:ext cx="7391985" cy="4790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7A570AF-68EB-4D98-8EB8-AFB63CA903AE}"/>
                </a:ext>
              </a:extLst>
            </p:cNvPr>
            <p:cNvCxnSpPr>
              <a:stCxn id="8" idx="3"/>
              <a:endCxn id="11" idx="1"/>
            </p:cNvCxnSpPr>
            <p:nvPr/>
          </p:nvCxnSpPr>
          <p:spPr>
            <a:xfrm flipV="1">
              <a:off x="2213539" y="4551151"/>
              <a:ext cx="7391985" cy="10161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FE36B85-5032-41C1-8B51-D40050AB6B8E}"/>
                </a:ext>
              </a:extLst>
            </p:cNvPr>
            <p:cNvCxnSpPr>
              <a:stCxn id="7" idx="3"/>
              <a:endCxn id="15" idx="1"/>
            </p:cNvCxnSpPr>
            <p:nvPr/>
          </p:nvCxnSpPr>
          <p:spPr>
            <a:xfrm>
              <a:off x="1489639" y="4786101"/>
              <a:ext cx="8115885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F682087-69E9-4CF7-8E4F-50DA409AB21C}"/>
                </a:ext>
              </a:extLst>
            </p:cNvPr>
            <p:cNvCxnSpPr>
              <a:stCxn id="9" idx="3"/>
              <a:endCxn id="15" idx="1"/>
            </p:cNvCxnSpPr>
            <p:nvPr/>
          </p:nvCxnSpPr>
          <p:spPr>
            <a:xfrm flipV="1">
              <a:off x="1489639" y="5700501"/>
              <a:ext cx="8115885" cy="4856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8C33E2-75E6-4526-9C88-43DBA34511C5}"/>
                </a:ext>
              </a:extLst>
            </p:cNvPr>
            <p:cNvSpPr txBox="1"/>
            <p:nvPr/>
          </p:nvSpPr>
          <p:spPr>
            <a:xfrm>
              <a:off x="10464800" y="3232150"/>
              <a:ext cx="1377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Alice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C1D42F4-5BA9-42DF-AD27-2526C2594F33}"/>
                </a:ext>
              </a:extLst>
            </p:cNvPr>
            <p:cNvSpPr txBox="1"/>
            <p:nvPr/>
          </p:nvSpPr>
          <p:spPr>
            <a:xfrm>
              <a:off x="10452236" y="4308488"/>
              <a:ext cx="1377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Bob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6CC6F2-C91A-4C19-B463-A5899F34B8CC}"/>
                </a:ext>
              </a:extLst>
            </p:cNvPr>
            <p:cNvSpPr txBox="1"/>
            <p:nvPr/>
          </p:nvSpPr>
          <p:spPr>
            <a:xfrm>
              <a:off x="10464800" y="5442884"/>
              <a:ext cx="1377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Charlie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714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 (attempt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5 books to split to 3 people (Alice, Bob, and Charlie)</a:t>
                </a:r>
              </a:p>
              <a:p>
                <a:r>
                  <a:rPr lang="en-US" dirty="0"/>
                  <a:t>Every book goes to exactly one person, but each person could end up with no books (or all of them, or something in between).</a:t>
                </a:r>
              </a:p>
              <a:p>
                <a:endParaRPr lang="en-US" dirty="0"/>
              </a:p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130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A577-A213-4D87-962F-CA4B3EE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947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A577-A213-4D87-962F-CA4B3EE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(answer)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overcounted! </a:t>
                </a:r>
              </a:p>
              <a:p>
                <a:pPr marL="0" indent="0">
                  <a:buNone/>
                </a:pPr>
                <a:r>
                  <a:rPr lang="en-US" dirty="0"/>
                  <a:t>If Alice gets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Bob can’t get any subset, he can only get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{3,4,5}</m:t>
                    </m:r>
                  </m:oMath>
                </a14:m>
                <a:r>
                  <a:rPr lang="en-US" dirty="0"/>
                  <a:t>. And Charlie’s subset is just whatever is leftover after Alice and Bob get theirs…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677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4676-BE62-4DAE-AD58-3E4A0E2F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 (attempt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1623-81AB-4363-8DD0-4230D1D62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b="1" dirty="0"/>
              <a:t>could</a:t>
            </a:r>
          </a:p>
          <a:p>
            <a:r>
              <a:rPr lang="en-US" dirty="0"/>
              <a:t>List out all the options for Alice.</a:t>
            </a:r>
          </a:p>
          <a:p>
            <a:r>
              <a:rPr lang="en-US" dirty="0"/>
              <a:t>For each of those (separately), list all the possible options for Bob and Charlie.</a:t>
            </a:r>
          </a:p>
          <a:p>
            <a:r>
              <a:rPr lang="en-US" dirty="0"/>
              <a:t>Use the Summation rule to combine.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~OR~ you could come at the problem from a different angle.</a:t>
            </a:r>
          </a:p>
        </p:txBody>
      </p:sp>
    </p:spTree>
    <p:extLst>
      <p:ext uri="{BB962C8B-B14F-4D97-AF65-F5344CB8AC3E}">
        <p14:creationId xmlns:p14="http://schemas.microsoft.com/office/powerpoint/2010/main" val="11847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CAA8-ED15-4F14-B18B-21452442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 (attempt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figuring out which books Alice gets, choose book by book which person they go to.</a:t>
                </a:r>
              </a:p>
              <a:p>
                <a:endParaRPr lang="en-US" dirty="0"/>
              </a:p>
              <a:p>
                <a:r>
                  <a:rPr lang="en-US" dirty="0"/>
                  <a:t>Step 1: Book 1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(Alice, Bob, or Charlie).</a:t>
                </a:r>
              </a:p>
              <a:p>
                <a:r>
                  <a:rPr lang="en-US" dirty="0"/>
                  <a:t>Step 2: Book 2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(A, B, or C)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Step 5: Book 5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options. </a:t>
                </a:r>
              </a:p>
              <a:p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61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pic>
        <p:nvPicPr>
          <p:cNvPr id="4" name="Content Placeholder 3" descr="Image of Robbie with Dubs, the UW Husky mascot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1620929"/>
            <a:ext cx="1290007" cy="1040733"/>
          </a:xfrm>
        </p:spPr>
      </p:pic>
      <p:sp>
        <p:nvSpPr>
          <p:cNvPr id="5" name="TextBox 4"/>
          <p:cNvSpPr txBox="1"/>
          <p:nvPr/>
        </p:nvSpPr>
        <p:spPr>
          <a:xfrm>
            <a:off x="777545" y="2737376"/>
            <a:ext cx="49331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Instructor: Robbie Weber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from UW CSE in theory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Sixth year as teaching faculty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rtweber2@cs.washington.edu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Office: CSE2 311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733452"/>
              </p:ext>
            </p:extLst>
          </p:nvPr>
        </p:nvGraphicFramePr>
        <p:xfrm>
          <a:off x="5733167" y="1970263"/>
          <a:ext cx="6331790" cy="5774958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682815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  <a:gridCol w="3648975">
                  <a:extLst>
                    <a:ext uri="{9D8B030D-6E8A-4147-A177-3AD203B41FA5}">
                      <a16:colId xmlns:a16="http://schemas.microsoft.com/office/drawing/2014/main" val="1121764241"/>
                    </a:ext>
                  </a:extLst>
                </a:gridCol>
              </a:tblGrid>
              <a:tr h="271168">
                <a:tc>
                  <a:txBody>
                    <a:bodyPr/>
                    <a:lstStyle/>
                    <a:p>
                      <a:pPr algn="r" fontAlgn="t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TAs</a:t>
                      </a: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val="61175538"/>
                  </a:ext>
                </a:extLst>
              </a:tr>
              <a:tr h="271168"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val="140139932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Aadi Anand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Vlad Murad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583842836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Anika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Arugunta</a:t>
                      </a:r>
                      <a:endParaRPr lang="en-US" sz="22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Lucas Ng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524219566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Advait Bhargav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Cindy Ni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830640610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Owen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Boseley</a:t>
                      </a:r>
                      <a:endParaRPr lang="en-US" sz="22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Vinay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Pritamani</a:t>
                      </a:r>
                      <a:endParaRPr lang="en-US" sz="22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448173683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Isaiah Greenlee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Sam Sullivan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689031401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Caleb Hsu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Cleah Winston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713191432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Emma Huang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Jai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Wongcharoensangsiri</a:t>
                      </a:r>
                      <a:endParaRPr lang="en-US" sz="22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818252199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Heon Jwa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Alice Zhu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719815588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Krisha Khandelwal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22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533382991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 dirty="0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02801002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304276827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814450830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544071600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965338710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64604531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261686156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 dirty="0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 dirty="0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56156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82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AE48-C6FD-4595-B540-8FA836C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Questions in combinatorics and probability are often dense. A single word can totally change the answer. Does order matter or not? Are repeats allowed or not? What makes two things “count the same” or “count as different”?</a:t>
                </a:r>
              </a:p>
              <a:p>
                <a:r>
                  <a:rPr lang="en-US" dirty="0"/>
                  <a:t>Let’s look for some keywords</a:t>
                </a:r>
              </a:p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/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Sequences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order matters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(1,2,3)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(2,1,3) are different.</a:t>
                </a:r>
              </a:p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Distinct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you can’t repeat elements (1,2,1) doesn’t count.</a:t>
                </a:r>
              </a:p>
              <a:p>
                <a:endParaRPr lang="en-US" sz="2400" b="1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our “universe” – our set of allowed elements.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blipFill>
                <a:blip r:embed="rId3"/>
                <a:stretch>
                  <a:fillRect l="-998" t="-271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068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 (result)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Step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for the first element.</a:t>
                </a:r>
              </a:p>
              <a:p>
                <a:r>
                  <a:rPr lang="en-US" dirty="0"/>
                  <a:t>Step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(remaining) options for the second element.</a:t>
                </a:r>
              </a:p>
              <a:p>
                <a:r>
                  <a:rPr lang="en-US" dirty="0"/>
                  <a:t>Step 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(remaining) option for the third element.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721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4EC6-72B8-43CB-88CA-5ABB2B2D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19784"/>
              </a:xfrm>
            </p:spPr>
            <p:txBody>
              <a:bodyPr/>
              <a:lstStyle/>
              <a:p>
                <a:r>
                  <a:rPr lang="en-US" dirty="0"/>
                  <a:t>That formula shows up a lot.</a:t>
                </a:r>
              </a:p>
              <a:p>
                <a:endParaRPr lang="en-US" dirty="0"/>
              </a:p>
              <a:p>
                <a:r>
                  <a:rPr lang="en-US" dirty="0"/>
                  <a:t>The number of ways to “permute” (i.e. “reorder”, i.e. “list without repeats”)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factorial”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19784"/>
              </a:xfrm>
              <a:blipFill>
                <a:blip r:embed="rId2"/>
                <a:stretch>
                  <a:fillRect l="-708" t="-4885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; definition of n factorial">
            <a:extLst>
              <a:ext uri="{FF2B5EF4-FFF2-40B4-BE49-F238E27FC236}">
                <a16:creationId xmlns:a16="http://schemas.microsoft.com/office/drawing/2014/main" id="{B4B3554E-C376-4D4D-97BA-F9A5C5AE67F1}"/>
              </a:ext>
            </a:extLst>
          </p:cNvPr>
          <p:cNvGrpSpPr/>
          <p:nvPr/>
        </p:nvGrpSpPr>
        <p:grpSpPr>
          <a:xfrm>
            <a:off x="749027" y="3696698"/>
            <a:ext cx="7768500" cy="1249289"/>
            <a:chOff x="1185842" y="3429001"/>
            <a:chExt cx="6111311" cy="1086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/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!=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62E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factorial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4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57CB42-FC64-4B25-EEC0-039144BEAC40}"/>
              </a:ext>
            </a:extLst>
          </p:cNvPr>
          <p:cNvSpPr txBox="1">
            <a:spLocks/>
          </p:cNvSpPr>
          <p:nvPr/>
        </p:nvSpPr>
        <p:spPr>
          <a:xfrm>
            <a:off x="579723" y="5038534"/>
            <a:ext cx="11187258" cy="118073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only define 𝑛! for natural numbers 𝑛.</a:t>
            </a:r>
          </a:p>
          <a:p>
            <a:r>
              <a:rPr lang="en-US" dirty="0"/>
              <a:t>As a convention, we define: 0!=1.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84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6CF2F-5C65-4395-B8CB-61DE68C4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80AA9-1CAA-4DF5-A9E2-425499ECC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3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A4AC-5A6C-4EE4-BB91-488A1A8B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(repeated characters allowed)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there?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597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A4AC-5A6C-4EE4-BB91-488A1A8B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(result)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(repeated characters allowed)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How many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there?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528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7CFA943-8035-9DB8-A2C4-8C6B417B2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CB7D-7E22-8BD7-09AF-1EE1EE76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B85BEE-EF4C-5A68-D2ED-D3265A78972D}"/>
                  </a:ext>
                </a:extLst>
              </p:cNvPr>
              <p:cNvSpPr/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B85BEE-EF4C-5A68-D2ED-D3265A789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7BA54D-CCAC-8BF0-ED8C-1821DA6418E3}"/>
                  </a:ext>
                </a:extLst>
              </p:cNvPr>
              <p:cNvSpPr/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Product Rule: If you have a sequential process, where 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𝟏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step 2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options,…,step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and you choose one from each step, the total number of possibilities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⋯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5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7BA54D-CCAC-8BF0-ED8C-1821DA6418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 t="-7330" b="-1570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8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4999-4114-4C1F-B2F6-B2C75EF8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EE46F-32FF-47DC-9EF2-0DA1F0F2A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Sections meet on Thursdays (starting this week)</a:t>
            </a:r>
          </a:p>
          <a:p>
            <a:r>
              <a:rPr lang="en-US" dirty="0"/>
              <a:t>Please go to your assigned section.</a:t>
            </a:r>
          </a:p>
          <a:p>
            <a:r>
              <a:rPr lang="en-US" dirty="0"/>
              <a:t>If you can’t make your assigned section occasionally, you can ask the TA(s) in charge of another for permission to join.</a:t>
            </a:r>
          </a:p>
          <a:p>
            <a:r>
              <a:rPr lang="en-US" dirty="0"/>
              <a:t>Section participation is </a:t>
            </a:r>
            <a:r>
              <a:rPr lang="en-US" b="1" dirty="0"/>
              <a:t>required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course is designed to give you high-level ideas here and practice in section.</a:t>
            </a:r>
          </a:p>
          <a:p>
            <a:pPr lvl="1"/>
            <a:r>
              <a:rPr lang="en-US" dirty="0"/>
              <a:t>Get participation credit by doing problems; either in section or emailed to your TA.</a:t>
            </a:r>
          </a:p>
          <a:p>
            <a:pPr lvl="1"/>
            <a:r>
              <a:rPr lang="en-US" dirty="0"/>
              <a:t>Details on Syllabus and Ed (including what to do if you can’t attend section).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Sections will </a:t>
            </a:r>
            <a:r>
              <a:rPr lang="en-US" b="1" dirty="0"/>
              <a:t>not</a:t>
            </a:r>
            <a:r>
              <a:rPr lang="en-US" dirty="0"/>
              <a:t> be recorded – we want you to be able to ask questions and give feedback without worrying about being recorded.</a:t>
            </a:r>
          </a:p>
          <a:p>
            <a:r>
              <a:rPr lang="en-US" dirty="0"/>
              <a:t>Handouts and solutions will be posted.</a:t>
            </a:r>
          </a:p>
        </p:txBody>
      </p:sp>
    </p:spTree>
    <p:extLst>
      <p:ext uri="{BB962C8B-B14F-4D97-AF65-F5344CB8AC3E}">
        <p14:creationId xmlns:p14="http://schemas.microsoft.com/office/powerpoint/2010/main" val="311517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2849-442B-BB38-4EAA-380B0896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0F342-D046-E905-19A1-A94AB1F3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247494"/>
          </a:xfrm>
        </p:spPr>
        <p:txBody>
          <a:bodyPr/>
          <a:lstStyle/>
          <a:p>
            <a:r>
              <a:rPr lang="en-US" dirty="0"/>
              <a:t>Each Lecture will have a “concept check” associated with it.</a:t>
            </a:r>
          </a:p>
          <a:p>
            <a:r>
              <a:rPr lang="en-US" dirty="0"/>
              <a:t>Idea: Make sure you’ve understood today’s topic before we build on it 2 days later. </a:t>
            </a:r>
          </a:p>
          <a:p>
            <a:r>
              <a:rPr lang="en-US" dirty="0"/>
              <a:t>Available on </a:t>
            </a:r>
            <a:r>
              <a:rPr lang="en-US" dirty="0" err="1"/>
              <a:t>gradescope</a:t>
            </a:r>
            <a:r>
              <a:rPr lang="en-US" dirty="0"/>
              <a:t> at 2:20 (after B lecture). Due the day of the next lecture at 9:30 (start of A lecture).</a:t>
            </a:r>
          </a:p>
          <a:p>
            <a:pPr lvl="1"/>
            <a:r>
              <a:rPr lang="en-US" dirty="0"/>
              <a:t>You can submit as many times as you want. </a:t>
            </a:r>
          </a:p>
          <a:p>
            <a:pPr lvl="1"/>
            <a:r>
              <a:rPr lang="en-US" dirty="0"/>
              <a:t>When you get an answer correct the explanation will appear.</a:t>
            </a:r>
          </a:p>
          <a:p>
            <a:pPr lvl="1"/>
            <a:r>
              <a:rPr lang="en-US" sz="2800" dirty="0"/>
              <a:t>Worth a small amount of your grade, and an 80% average for the quarter is all you need for full credit.</a:t>
            </a:r>
          </a:p>
          <a:p>
            <a:pPr lvl="1"/>
            <a:r>
              <a:rPr lang="en-US" dirty="0"/>
              <a:t>Details in the syllabus.</a:t>
            </a:r>
          </a:p>
          <a:p>
            <a:pPr lvl="1"/>
            <a:r>
              <a:rPr lang="en-US" dirty="0"/>
              <a:t>You can (and should!) submit until you get full credit! </a:t>
            </a:r>
          </a:p>
          <a:p>
            <a:pPr lvl="1"/>
            <a:r>
              <a:rPr lang="en-US" dirty="0"/>
              <a:t>CC1 out this afternoon; due on Friday (in case of late adds/logistics issues)</a:t>
            </a:r>
          </a:p>
        </p:txBody>
      </p:sp>
    </p:spTree>
    <p:extLst>
      <p:ext uri="{BB962C8B-B14F-4D97-AF65-F5344CB8AC3E}">
        <p14:creationId xmlns:p14="http://schemas.microsoft.com/office/powerpoint/2010/main" val="378113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994A-837F-FF52-C05F-9BC1DE64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D444-FCFD-0496-7155-3CFDAEA21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going to have 4 quizzes in sections(20 minutes each)</a:t>
            </a:r>
          </a:p>
          <a:p>
            <a:pPr lvl="1"/>
            <a:r>
              <a:rPr lang="en-US" dirty="0"/>
              <a:t>Thursdays: Jan 22, Feb 5, Feb 26, Mar 5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One evening midterm: Thursday February 19th (6 PM)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“Second chance quizzes”;</a:t>
            </a:r>
            <a:r>
              <a:rPr lang="en-US" dirty="0"/>
              <a:t> optional chances to retake two of your quizzes to improve scores</a:t>
            </a:r>
          </a:p>
          <a:p>
            <a:pPr lvl="1"/>
            <a:r>
              <a:rPr lang="en-US" dirty="0"/>
              <a:t>Quiz second-chance: Evening Thursday Mar 12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Final Exam: </a:t>
            </a:r>
            <a:r>
              <a:rPr lang="en-US" b="1" dirty="0"/>
              <a:t>Combined</a:t>
            </a:r>
            <a:r>
              <a:rPr lang="en-US" dirty="0"/>
              <a:t> Mon March 16, 12:30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093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14E9-B496-40D3-9C71-09022352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2D22F-4571-4BC4-9DFE-169219C7F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in doubt, it’s on the webpage:</a:t>
            </a:r>
          </a:p>
          <a:p>
            <a:r>
              <a:rPr lang="en-US" dirty="0"/>
              <a:t>(or it will be soon </a:t>
            </a:r>
            <a:r>
              <a:rPr lang="en-US" dirty="0">
                <a:sym typeface="Wingdings" panose="05000000000000000000" pitchFamily="2" charset="2"/>
              </a:rPr>
              <a:t> )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https://courses.cs.washington.edu/courses/cse312/26wi/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Video coming later this week covering more syllabus information.</a:t>
            </a:r>
          </a:p>
        </p:txBody>
      </p:sp>
    </p:spTree>
    <p:extLst>
      <p:ext uri="{BB962C8B-B14F-4D97-AF65-F5344CB8AC3E}">
        <p14:creationId xmlns:p14="http://schemas.microsoft.com/office/powerpoint/2010/main" val="264319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5264-34E5-498D-AE68-EDC1ADEB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15E59-8238-4FE3-8B7E-1E4F66069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going to learn fundamentals of probability theory.</a:t>
            </a:r>
          </a:p>
          <a:p>
            <a:r>
              <a:rPr lang="en-US" dirty="0"/>
              <a:t>A </a:t>
            </a:r>
            <a:r>
              <a:rPr lang="en-US" b="1" dirty="0"/>
              <a:t>beautiful </a:t>
            </a:r>
            <a:r>
              <a:rPr lang="en-US" dirty="0"/>
              <a:t>and </a:t>
            </a:r>
            <a:r>
              <a:rPr lang="en-US" b="1" i="1" dirty="0"/>
              <a:t>useful</a:t>
            </a:r>
            <a:r>
              <a:rPr lang="en-US" dirty="0"/>
              <a:t> branch of mathematics.</a:t>
            </a:r>
            <a:endParaRPr lang="en-US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4E7CB-1E85-4F8A-95E2-7E1658A479FE}"/>
              </a:ext>
            </a:extLst>
          </p:cNvPr>
          <p:cNvSpPr txBox="1"/>
          <p:nvPr/>
        </p:nvSpPr>
        <p:spPr>
          <a:xfrm>
            <a:off x="1368697" y="2533650"/>
            <a:ext cx="10585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Applications in: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Machine Learning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Natural Language Processing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Cryptography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Error-Correcting Codes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 Structures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 Compression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Complexity Theory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Algorithm Design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73539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E09F-1B2A-4883-B355-7D801CCC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E014A-1BEC-4271-9656-ACCF9D656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14849"/>
          </a:xfrm>
        </p:spPr>
        <p:txBody>
          <a:bodyPr/>
          <a:lstStyle/>
          <a:p>
            <a:r>
              <a:rPr lang="en-US" dirty="0"/>
              <a:t>Combinatorics (</a:t>
            </a:r>
            <a:r>
              <a:rPr lang="en-US" i="1" dirty="0"/>
              <a:t>fancy </a:t>
            </a:r>
            <a:r>
              <a:rPr lang="en-US" dirty="0"/>
              <a:t>counting)</a:t>
            </a:r>
          </a:p>
          <a:p>
            <a:pPr lvl="1"/>
            <a:r>
              <a:rPr lang="en-US" dirty="0"/>
              <a:t>Permutations, combinations, inclusion-exclusion, pigeonhole principle</a:t>
            </a:r>
          </a:p>
          <a:p>
            <a:r>
              <a:rPr lang="en-US" dirty="0"/>
              <a:t>Formal definitions for Probability</a:t>
            </a:r>
          </a:p>
          <a:p>
            <a:pPr lvl="1"/>
            <a:r>
              <a:rPr lang="en-US" dirty="0"/>
              <a:t>Probability space, events, conditional probability, independence, expectation, variance</a:t>
            </a:r>
          </a:p>
          <a:p>
            <a:r>
              <a:rPr lang="en-US" dirty="0"/>
              <a:t>Common patterns in probability</a:t>
            </a:r>
          </a:p>
          <a:p>
            <a:pPr lvl="1"/>
            <a:r>
              <a:rPr lang="en-US" dirty="0"/>
              <a:t>Equations and inequalities, “zoo” of common random variables, tail bounds</a:t>
            </a:r>
          </a:p>
          <a:p>
            <a:r>
              <a:rPr lang="en-US" dirty="0"/>
              <a:t>Continuous Probability</a:t>
            </a:r>
          </a:p>
          <a:p>
            <a:pPr lvl="1"/>
            <a:r>
              <a:rPr lang="en-US" dirty="0"/>
              <a:t>pdf, </a:t>
            </a:r>
            <a:r>
              <a:rPr lang="en-US" dirty="0" err="1"/>
              <a:t>cdf</a:t>
            </a:r>
            <a:r>
              <a:rPr lang="en-US" dirty="0"/>
              <a:t>, sample distributions, central limit theorem, estimating probabilities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Across CS, but with some focus on ML.</a:t>
            </a:r>
          </a:p>
        </p:txBody>
      </p:sp>
    </p:spTree>
    <p:extLst>
      <p:ext uri="{BB962C8B-B14F-4D97-AF65-F5344CB8AC3E}">
        <p14:creationId xmlns:p14="http://schemas.microsoft.com/office/powerpoint/2010/main" val="1229222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12981</TotalTime>
  <Words>2438</Words>
  <Application>Microsoft Office PowerPoint</Application>
  <PresentationFormat>Widescreen</PresentationFormat>
  <Paragraphs>296</Paragraphs>
  <Slides>37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Cambria Math</vt:lpstr>
      <vt:lpstr>Open Sans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Here Early?</vt:lpstr>
      <vt:lpstr>Introduction and Counting</vt:lpstr>
      <vt:lpstr>Staff</vt:lpstr>
      <vt:lpstr>Logistics</vt:lpstr>
      <vt:lpstr>Concept Checks</vt:lpstr>
      <vt:lpstr>Exam Dates</vt:lpstr>
      <vt:lpstr>Syllabus</vt:lpstr>
      <vt:lpstr>What is This Class?</vt:lpstr>
      <vt:lpstr>Content</vt:lpstr>
      <vt:lpstr>Themes</vt:lpstr>
      <vt:lpstr>Counting</vt:lpstr>
      <vt:lpstr>Why Counting?</vt:lpstr>
      <vt:lpstr>Remember sets?</vt:lpstr>
      <vt:lpstr>Counting Rule #1 (problem)</vt:lpstr>
      <vt:lpstr>Counting Rule #2 (problem)</vt:lpstr>
      <vt:lpstr>Sandwiches</vt:lpstr>
      <vt:lpstr>Counting Rules</vt:lpstr>
      <vt:lpstr>Applications of the product rule</vt:lpstr>
      <vt:lpstr>Power Sets</vt:lpstr>
      <vt:lpstr>Power Sets (answer)</vt:lpstr>
      <vt:lpstr>Baseball Outfits (setup)</vt:lpstr>
      <vt:lpstr>Baseball Outfits (attempt 1)</vt:lpstr>
      <vt:lpstr>Baseball Outfits (answer 1)</vt:lpstr>
      <vt:lpstr>Assigning Books</vt:lpstr>
      <vt:lpstr>Assigning Books (attempt 1)</vt:lpstr>
      <vt:lpstr>Activity</vt:lpstr>
      <vt:lpstr>Activity (answer)</vt:lpstr>
      <vt:lpstr>Fixing All The Books (attempt 1)</vt:lpstr>
      <vt:lpstr>Fixing All the Books (attempt 2)</vt:lpstr>
      <vt:lpstr>More sequence practice</vt:lpstr>
      <vt:lpstr>Pause</vt:lpstr>
      <vt:lpstr>More sequence practice (result)</vt:lpstr>
      <vt:lpstr>Factorial</vt:lpstr>
      <vt:lpstr>More Practice</vt:lpstr>
      <vt:lpstr>Strings</vt:lpstr>
      <vt:lpstr>Strings (result)</vt:lpstr>
      <vt:lpstr>Counting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Counting</dc:title>
  <dc:creator>rtweber2</dc:creator>
  <cp:lastModifiedBy>Robbie Weber</cp:lastModifiedBy>
  <cp:revision>73</cp:revision>
  <cp:lastPrinted>2026-01-04T22:09:25Z</cp:lastPrinted>
  <dcterms:created xsi:type="dcterms:W3CDTF">2021-03-15T21:57:11Z</dcterms:created>
  <dcterms:modified xsi:type="dcterms:W3CDTF">2026-01-06T21:37:13Z</dcterms:modified>
</cp:coreProperties>
</file>