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 id="2147483686" r:id="rId3"/>
  </p:sldMasterIdLst>
  <p:notesMasterIdLst>
    <p:notesMasterId r:id="rId100"/>
  </p:notesMasterIdLst>
  <p:handoutMasterIdLst>
    <p:handoutMasterId r:id="rId101"/>
  </p:handoutMasterIdLst>
  <p:sldIdLst>
    <p:sldId id="394" r:id="rId4"/>
    <p:sldId id="1415" r:id="rId5"/>
    <p:sldId id="1531" r:id="rId6"/>
    <p:sldId id="1532" r:id="rId7"/>
    <p:sldId id="1461" r:id="rId8"/>
    <p:sldId id="1445" r:id="rId9"/>
    <p:sldId id="1534" r:id="rId10"/>
    <p:sldId id="1536" r:id="rId11"/>
    <p:sldId id="1535" r:id="rId12"/>
    <p:sldId id="1537" r:id="rId13"/>
    <p:sldId id="1539" r:id="rId14"/>
    <p:sldId id="1538" r:id="rId15"/>
    <p:sldId id="1540" r:id="rId16"/>
    <p:sldId id="1449" r:id="rId17"/>
    <p:sldId id="1541" r:id="rId18"/>
    <p:sldId id="1542" r:id="rId19"/>
    <p:sldId id="1451" r:id="rId20"/>
    <p:sldId id="1543" r:id="rId21"/>
    <p:sldId id="1544" r:id="rId22"/>
    <p:sldId id="1548" r:id="rId23"/>
    <p:sldId id="1549" r:id="rId24"/>
    <p:sldId id="1547" r:id="rId25"/>
    <p:sldId id="1452" r:id="rId26"/>
    <p:sldId id="1455" r:id="rId27"/>
    <p:sldId id="1550" r:id="rId28"/>
    <p:sldId id="1457" r:id="rId29"/>
    <p:sldId id="1459" r:id="rId30"/>
    <p:sldId id="1458" r:id="rId31"/>
    <p:sldId id="1460" r:id="rId32"/>
    <p:sldId id="1440" r:id="rId33"/>
    <p:sldId id="1442" r:id="rId34"/>
    <p:sldId id="1443" r:id="rId35"/>
    <p:sldId id="1444" r:id="rId36"/>
    <p:sldId id="1551" r:id="rId37"/>
    <p:sldId id="1552" r:id="rId38"/>
    <p:sldId id="1553" r:id="rId39"/>
    <p:sldId id="1529" r:id="rId40"/>
    <p:sldId id="1555" r:id="rId41"/>
    <p:sldId id="1556" r:id="rId42"/>
    <p:sldId id="1557" r:id="rId43"/>
    <p:sldId id="1558" r:id="rId44"/>
    <p:sldId id="1559" r:id="rId45"/>
    <p:sldId id="1560" r:id="rId46"/>
    <p:sldId id="1561" r:id="rId47"/>
    <p:sldId id="1562" r:id="rId48"/>
    <p:sldId id="1563" r:id="rId49"/>
    <p:sldId id="1564" r:id="rId50"/>
    <p:sldId id="1565" r:id="rId51"/>
    <p:sldId id="1566" r:id="rId52"/>
    <p:sldId id="1567" r:id="rId53"/>
    <p:sldId id="1473" r:id="rId54"/>
    <p:sldId id="1475" r:id="rId55"/>
    <p:sldId id="1476" r:id="rId56"/>
    <p:sldId id="1477" r:id="rId57"/>
    <p:sldId id="1490" r:id="rId58"/>
    <p:sldId id="1478" r:id="rId59"/>
    <p:sldId id="1502" r:id="rId60"/>
    <p:sldId id="1503" r:id="rId61"/>
    <p:sldId id="1504" r:id="rId62"/>
    <p:sldId id="1505" r:id="rId63"/>
    <p:sldId id="1506" r:id="rId64"/>
    <p:sldId id="1480" r:id="rId65"/>
    <p:sldId id="1481" r:id="rId66"/>
    <p:sldId id="1483" r:id="rId67"/>
    <p:sldId id="1484" r:id="rId68"/>
    <p:sldId id="1485" r:id="rId69"/>
    <p:sldId id="1554" r:id="rId70"/>
    <p:sldId id="1516" r:id="rId71"/>
    <p:sldId id="1519" r:id="rId72"/>
    <p:sldId id="1520" r:id="rId73"/>
    <p:sldId id="1521" r:id="rId74"/>
    <p:sldId id="1530" r:id="rId75"/>
    <p:sldId id="1524" r:id="rId76"/>
    <p:sldId id="1467" r:id="rId77"/>
    <p:sldId id="1523" r:id="rId78"/>
    <p:sldId id="1465" r:id="rId79"/>
    <p:sldId id="1469" r:id="rId80"/>
    <p:sldId id="318" r:id="rId81"/>
    <p:sldId id="319" r:id="rId82"/>
    <p:sldId id="320" r:id="rId83"/>
    <p:sldId id="321" r:id="rId84"/>
    <p:sldId id="300" r:id="rId85"/>
    <p:sldId id="322" r:id="rId86"/>
    <p:sldId id="323" r:id="rId87"/>
    <p:sldId id="330" r:id="rId88"/>
    <p:sldId id="331" r:id="rId89"/>
    <p:sldId id="332" r:id="rId90"/>
    <p:sldId id="304" r:id="rId91"/>
    <p:sldId id="306" r:id="rId92"/>
    <p:sldId id="305" r:id="rId93"/>
    <p:sldId id="307" r:id="rId94"/>
    <p:sldId id="308" r:id="rId95"/>
    <p:sldId id="309" r:id="rId96"/>
    <p:sldId id="310" r:id="rId97"/>
    <p:sldId id="312" r:id="rId98"/>
    <p:sldId id="313" r:id="rId9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72" userDrawn="1">
          <p15:clr>
            <a:srgbClr val="A4A3A4"/>
          </p15:clr>
        </p15:guide>
        <p15:guide id="2" pos="41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D9F3"/>
    <a:srgbClr val="1CADE4"/>
    <a:srgbClr val="036A18"/>
    <a:srgbClr val="0070C0"/>
    <a:srgbClr val="008F21"/>
    <a:srgbClr val="FFFDF2"/>
    <a:srgbClr val="EEE9D3"/>
    <a:srgbClr val="FEE9E8"/>
    <a:srgbClr val="6DB12E"/>
    <a:srgbClr val="FFFDA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681" autoAdjust="0"/>
    <p:restoredTop sz="63260" autoAdjust="0"/>
  </p:normalViewPr>
  <p:slideViewPr>
    <p:cSldViewPr snapToGrid="0" snapToObjects="1">
      <p:cViewPr varScale="1">
        <p:scale>
          <a:sx n="81" d="100"/>
          <a:sy n="81" d="100"/>
        </p:scale>
        <p:origin x="954" y="90"/>
      </p:cViewPr>
      <p:guideLst>
        <p:guide orient="horz" pos="1872"/>
        <p:guide pos="41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91"/>
    </p:cViewPr>
  </p:sorterViewPr>
  <p:notesViewPr>
    <p:cSldViewPr snapToGrid="0" snapToObjects="1">
      <p:cViewPr varScale="1">
        <p:scale>
          <a:sx n="172" d="100"/>
          <a:sy n="172" d="100"/>
        </p:scale>
        <p:origin x="5344" y="2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presProps" Target="presProps.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notesMaster" Target="notesMasters/notesMaster1.xml"/><Relationship Id="rId105"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A1B5C43-E108-F443-9DEE-AB5FF8C2E37D}" type="datetimeFigureOut">
              <a:rPr lang="en-US" smtClean="0"/>
              <a:t>8/17/2026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E3FD2D7-6F5D-BE44-BA1D-A91511DC2AA0}" type="slidenum">
              <a:rPr lang="en-US" smtClean="0"/>
              <a:t>‹#›</a:t>
            </a:fld>
            <a:endParaRPr lang="en-US" dirty="0"/>
          </a:p>
        </p:txBody>
      </p:sp>
    </p:spTree>
    <p:extLst>
      <p:ext uri="{BB962C8B-B14F-4D97-AF65-F5344CB8AC3E}">
        <p14:creationId xmlns:p14="http://schemas.microsoft.com/office/powerpoint/2010/main" val="10602150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7EE2F5-01C9-E446-86D7-49DB8E5ABC38}" type="datetimeFigureOut">
              <a:rPr lang="en-US" smtClean="0"/>
              <a:t>8/17/2026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F8DADB-08B8-674F-B7D9-7A1ACF1733EC}" type="slidenum">
              <a:rPr lang="en-US" smtClean="0"/>
              <a:t>‹#›</a:t>
            </a:fld>
            <a:endParaRPr lang="en-US" dirty="0"/>
          </a:p>
        </p:txBody>
      </p:sp>
    </p:spTree>
    <p:extLst>
      <p:ext uri="{BB962C8B-B14F-4D97-AF65-F5344CB8AC3E}">
        <p14:creationId xmlns:p14="http://schemas.microsoft.com/office/powerpoint/2010/main" val="48048345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Adapted from Robbie’s 25wi adaptation of Tessaro / Rao</a:t>
            </a:r>
          </a:p>
          <a:p>
            <a:r>
              <a:rPr lang="en-US" dirty="0"/>
              <a:t>And Shreya</a:t>
            </a:r>
          </a:p>
          <a:p>
            <a:endParaRPr lang="en-US" dirty="0"/>
          </a:p>
          <a:p>
            <a:r>
              <a:rPr lang="en-US" dirty="0"/>
              <a:t>Announcements:</a:t>
            </a:r>
          </a:p>
          <a:p>
            <a:r>
              <a:rPr lang="en-US" dirty="0" err="1"/>
              <a:t>Pset</a:t>
            </a:r>
            <a:r>
              <a:rPr lang="en-US" dirty="0"/>
              <a:t> 7 due tonight</a:t>
            </a:r>
          </a:p>
          <a:p>
            <a:r>
              <a:rPr lang="en-US" dirty="0"/>
              <a:t>Late deadline is Wednesday</a:t>
            </a:r>
          </a:p>
          <a:p>
            <a:endParaRPr lang="en-US" dirty="0"/>
          </a:p>
          <a:p>
            <a:r>
              <a:rPr lang="en-US" dirty="0"/>
              <a:t>Final is Thursday + Friday</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643C65-9615-45CB-89FC-774C3A7D248D}" type="slidenum">
              <a:rPr kumimoji="0" lang="en-US" sz="12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91028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1AFDF-CDA2-AE27-284A-98D94E4C03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642366-F81A-FAEA-A96B-7C51090FA9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C05128-32DF-4E50-FA6D-61654446EC68}"/>
              </a:ext>
            </a:extLst>
          </p:cNvPr>
          <p:cNvSpPr>
            <a:spLocks noGrp="1"/>
          </p:cNvSpPr>
          <p:nvPr>
            <p:ph type="body" idx="1"/>
          </p:nvPr>
        </p:nvSpPr>
        <p:spPr/>
        <p:txBody>
          <a:bodyPr/>
          <a:lstStyle/>
          <a:p>
            <a:r>
              <a:rPr lang="en-US" dirty="0"/>
              <a:t>Row vector is [ 1 0 0 ] at t=0</a:t>
            </a:r>
          </a:p>
          <a:p>
            <a:r>
              <a:rPr lang="en-US" dirty="0"/>
              <a:t>Row vector is [0.4 0.6 0] at t=1</a:t>
            </a:r>
          </a:p>
        </p:txBody>
      </p:sp>
      <p:sp>
        <p:nvSpPr>
          <p:cNvPr id="4" name="Slide Number Placeholder 3">
            <a:extLst>
              <a:ext uri="{FF2B5EF4-FFF2-40B4-BE49-F238E27FC236}">
                <a16:creationId xmlns:a16="http://schemas.microsoft.com/office/drawing/2014/main" id="{3A3A165B-0755-5418-6DC2-E8245F731DF7}"/>
              </a:ext>
            </a:extLst>
          </p:cNvPr>
          <p:cNvSpPr>
            <a:spLocks noGrp="1"/>
          </p:cNvSpPr>
          <p:nvPr>
            <p:ph type="sldNum" sz="quarter" idx="5"/>
          </p:nvPr>
        </p:nvSpPr>
        <p:spPr/>
        <p:txBody>
          <a:bodyPr/>
          <a:lstStyle/>
          <a:p>
            <a:fld id="{7CF8DADB-08B8-674F-B7D9-7A1ACF1733EC}" type="slidenum">
              <a:rPr lang="en-US" smtClean="0"/>
              <a:t>21</a:t>
            </a:fld>
            <a:endParaRPr lang="en-US" dirty="0"/>
          </a:p>
        </p:txBody>
      </p:sp>
    </p:spTree>
    <p:extLst>
      <p:ext uri="{BB962C8B-B14F-4D97-AF65-F5344CB8AC3E}">
        <p14:creationId xmlns:p14="http://schemas.microsoft.com/office/powerpoint/2010/main" val="8230298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FB95B-9F35-F934-3091-4117AB630D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920782-166E-0482-571C-F5602F7EE3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665709-9647-B0FA-3225-4C6DCF297871}"/>
              </a:ext>
            </a:extLst>
          </p:cNvPr>
          <p:cNvSpPr>
            <a:spLocks noGrp="1"/>
          </p:cNvSpPr>
          <p:nvPr>
            <p:ph type="body" idx="1"/>
          </p:nvPr>
        </p:nvSpPr>
        <p:spPr/>
        <p:txBody>
          <a:bodyPr/>
          <a:lstStyle/>
          <a:p>
            <a:r>
              <a:rPr lang="en-US" dirty="0"/>
              <a:t>Row vector is [ 1 0 0 ] at t=0</a:t>
            </a:r>
          </a:p>
          <a:p>
            <a:r>
              <a:rPr lang="en-US" dirty="0"/>
              <a:t>Row vector is [0.4 0.6 0] at t=1</a:t>
            </a:r>
          </a:p>
        </p:txBody>
      </p:sp>
      <p:sp>
        <p:nvSpPr>
          <p:cNvPr id="4" name="Slide Number Placeholder 3">
            <a:extLst>
              <a:ext uri="{FF2B5EF4-FFF2-40B4-BE49-F238E27FC236}">
                <a16:creationId xmlns:a16="http://schemas.microsoft.com/office/drawing/2014/main" id="{7C6C9A1B-A636-C0DB-41B0-993F5DC3B388}"/>
              </a:ext>
            </a:extLst>
          </p:cNvPr>
          <p:cNvSpPr>
            <a:spLocks noGrp="1"/>
          </p:cNvSpPr>
          <p:nvPr>
            <p:ph type="sldNum" sz="quarter" idx="5"/>
          </p:nvPr>
        </p:nvSpPr>
        <p:spPr/>
        <p:txBody>
          <a:bodyPr/>
          <a:lstStyle/>
          <a:p>
            <a:fld id="{7CF8DADB-08B8-674F-B7D9-7A1ACF1733EC}" type="slidenum">
              <a:rPr lang="en-US" smtClean="0"/>
              <a:t>22</a:t>
            </a:fld>
            <a:endParaRPr lang="en-US" dirty="0"/>
          </a:p>
        </p:txBody>
      </p:sp>
    </p:spTree>
    <p:extLst>
      <p:ext uri="{BB962C8B-B14F-4D97-AF65-F5344CB8AC3E}">
        <p14:creationId xmlns:p14="http://schemas.microsoft.com/office/powerpoint/2010/main" val="29986925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 d</a:t>
            </a:r>
          </a:p>
        </p:txBody>
      </p:sp>
      <p:sp>
        <p:nvSpPr>
          <p:cNvPr id="4" name="Slide Number Placeholder 3"/>
          <p:cNvSpPr>
            <a:spLocks noGrp="1"/>
          </p:cNvSpPr>
          <p:nvPr>
            <p:ph type="sldNum" sz="quarter" idx="5"/>
          </p:nvPr>
        </p:nvSpPr>
        <p:spPr/>
        <p:txBody>
          <a:bodyPr/>
          <a:lstStyle/>
          <a:p>
            <a:fld id="{7CF8DADB-08B8-674F-B7D9-7A1ACF1733EC}" type="slidenum">
              <a:rPr lang="en-US" smtClean="0"/>
              <a:t>26</a:t>
            </a:fld>
            <a:endParaRPr lang="en-US" dirty="0"/>
          </a:p>
        </p:txBody>
      </p:sp>
    </p:spTree>
    <p:extLst>
      <p:ext uri="{BB962C8B-B14F-4D97-AF65-F5344CB8AC3E}">
        <p14:creationId xmlns:p14="http://schemas.microsoft.com/office/powerpoint/2010/main" val="3207034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you’re curious:</a:t>
            </a:r>
            <a:br>
              <a:rPr lang="en-US" dirty="0"/>
            </a:br>
            <a:r>
              <a:rPr lang="en-US" dirty="0"/>
              <a:t>Aperiodic intuitively means you’re not forced into some sort of cycling behavior (e.g., it’s not just a simple cycle or bipartite or something like that)</a:t>
            </a:r>
            <a:br>
              <a:rPr lang="en-US" dirty="0"/>
            </a:br>
            <a:r>
              <a:rPr lang="en-US" dirty="0"/>
              <a:t>Irreducible means you’ll never say “you can’t get there from here” (graph is strongly connected). </a:t>
            </a:r>
            <a:br>
              <a:rPr lang="en-US" dirty="0"/>
            </a:br>
            <a:r>
              <a:rPr lang="en-US" dirty="0"/>
              <a:t>But those are rough intuition, not the formal definitions. Get a textbook for the formal statement. </a:t>
            </a:r>
          </a:p>
          <a:p>
            <a:endParaRPr lang="en-US" dirty="0"/>
          </a:p>
          <a:p>
            <a:pPr lvl="0" rtl="0"/>
            <a:r>
              <a:rPr lang="en-US" sz="1200" b="1" u="none" strike="noStrike" kern="1200" dirty="0">
                <a:solidFill>
                  <a:schemeClr val="tx1"/>
                </a:solidFill>
                <a:effectLst/>
                <a:latin typeface="+mn-lt"/>
                <a:ea typeface="+mn-ea"/>
                <a:cs typeface="+mn-cs"/>
              </a:rPr>
              <a:t>Stationary distribution (π):</a:t>
            </a:r>
            <a:r>
              <a:rPr lang="en-US" sz="1200" b="0" u="none" strike="noStrike" kern="1200" dirty="0">
                <a:solidFill>
                  <a:schemeClr val="tx1"/>
                </a:solidFill>
                <a:effectLst/>
                <a:latin typeface="+mn-lt"/>
                <a:ea typeface="+mn-ea"/>
                <a:cs typeface="+mn-cs"/>
              </a:rPr>
              <a:t> A distribution that does not change when multiplied by the transition matrix (π = π P</a:t>
            </a:r>
          </a:p>
          <a:p>
            <a:pPr lvl="0" rtl="0"/>
            <a:r>
              <a:rPr lang="en-US" sz="1200" b="1" u="none" strike="noStrike" kern="1200" dirty="0">
                <a:solidFill>
                  <a:schemeClr val="tx1"/>
                </a:solidFill>
                <a:effectLst/>
                <a:latin typeface="+mn-lt"/>
                <a:ea typeface="+mn-ea"/>
                <a:cs typeface="+mn-cs"/>
              </a:rPr>
              <a:t>Limiting distribution:</a:t>
            </a:r>
            <a:r>
              <a:rPr lang="en-US" sz="1200" b="0" u="none" strike="noStrike" kern="1200" dirty="0">
                <a:solidFill>
                  <a:schemeClr val="tx1"/>
                </a:solidFill>
                <a:effectLst/>
                <a:latin typeface="+mn-lt"/>
                <a:ea typeface="+mn-ea"/>
                <a:cs typeface="+mn-cs"/>
              </a:rPr>
              <a:t> The actual limit of the n-step transition probabilities as n → ∞ (\(\</a:t>
            </a:r>
            <a:r>
              <a:rPr lang="en-US" sz="1200" b="0" u="none" strike="noStrike" kern="1200" dirty="0" err="1">
                <a:solidFill>
                  <a:schemeClr val="tx1"/>
                </a:solidFill>
                <a:effectLst/>
                <a:latin typeface="+mn-lt"/>
                <a:ea typeface="+mn-ea"/>
                <a:cs typeface="+mn-cs"/>
              </a:rPr>
              <a:t>lim</a:t>
            </a:r>
            <a:r>
              <a:rPr lang="en-US" sz="1200" b="0" u="none" strike="noStrike" kern="1200" dirty="0">
                <a:solidFill>
                  <a:schemeClr val="tx1"/>
                </a:solidFill>
                <a:effectLst/>
                <a:latin typeface="+mn-lt"/>
                <a:ea typeface="+mn-ea"/>
                <a:cs typeface="+mn-cs"/>
              </a:rPr>
              <a:t>_{n \to \</a:t>
            </a:r>
            <a:r>
              <a:rPr lang="en-US" sz="1200" b="0" u="none" strike="noStrike" kern="1200" dirty="0" err="1">
                <a:solidFill>
                  <a:schemeClr val="tx1"/>
                </a:solidFill>
                <a:effectLst/>
                <a:latin typeface="+mn-lt"/>
                <a:ea typeface="+mn-ea"/>
                <a:cs typeface="+mn-cs"/>
              </a:rPr>
              <a:t>infty</a:t>
            </a:r>
            <a:r>
              <a:rPr lang="en-US" sz="1200" b="0" u="none" strike="noStrike" kern="1200" dirty="0">
                <a:solidFill>
                  <a:schemeClr val="tx1"/>
                </a:solidFill>
                <a:effectLst/>
                <a:latin typeface="+mn-lt"/>
                <a:ea typeface="+mn-ea"/>
                <a:cs typeface="+mn-cs"/>
              </a:rPr>
              <a:t>} P^{(n)}\</a:t>
            </a:r>
          </a:p>
          <a:p>
            <a:pPr lvl="0" rtl="0"/>
            <a:r>
              <a:rPr lang="en-US" sz="1200" b="1" u="none" strike="noStrike" kern="1200" dirty="0">
                <a:solidFill>
                  <a:schemeClr val="tx1"/>
                </a:solidFill>
                <a:effectLst/>
                <a:latin typeface="+mn-lt"/>
                <a:ea typeface="+mn-ea"/>
                <a:cs typeface="+mn-cs"/>
              </a:rPr>
              <a:t>Ergodic chain:</a:t>
            </a:r>
            <a:r>
              <a:rPr lang="en-US" sz="1200" b="0" u="none" strike="noStrike" kern="1200" dirty="0">
                <a:solidFill>
                  <a:schemeClr val="tx1"/>
                </a:solidFill>
                <a:effectLst/>
                <a:latin typeface="+mn-lt"/>
                <a:ea typeface="+mn-ea"/>
                <a:cs typeface="+mn-cs"/>
              </a:rPr>
              <a:t> If a chain is irreducible (all states connect) and aperiodic (no stuck cycles), a unique limiting distribution always exists and equals the stationary distribution</a:t>
            </a:r>
          </a:p>
          <a:p>
            <a:pPr lvl="0" rtl="0"/>
            <a:r>
              <a:rPr lang="en-US" sz="1200" b="1" u="none" strike="noStrike" kern="1200" dirty="0">
                <a:solidFill>
                  <a:schemeClr val="tx1"/>
                </a:solidFill>
                <a:effectLst/>
                <a:latin typeface="+mn-lt"/>
                <a:ea typeface="+mn-ea"/>
                <a:cs typeface="+mn-cs"/>
              </a:rPr>
              <a:t>Periodic chains:</a:t>
            </a:r>
            <a:r>
              <a:rPr lang="en-US" sz="1200" b="0" u="none" strike="noStrike" kern="1200" dirty="0">
                <a:solidFill>
                  <a:schemeClr val="tx1"/>
                </a:solidFill>
                <a:effectLst/>
                <a:latin typeface="+mn-lt"/>
                <a:ea typeface="+mn-ea"/>
                <a:cs typeface="+mn-cs"/>
              </a:rPr>
              <a:t> If a chain has fixed repeating cycles (like alternating back and forth), the limit of \(P^{(n)}\) may not exist in the traditional sense, but the stationary distribution still tells you the long-run average time spent in each state</a:t>
            </a:r>
          </a:p>
          <a:p>
            <a:pPr lvl="0" rtl="0"/>
            <a:endParaRPr lang="en-US" sz="1200" b="0" u="none" strike="noStrike" kern="1200" dirty="0">
              <a:solidFill>
                <a:schemeClr val="tx1"/>
              </a:solidFill>
              <a:effectLst/>
              <a:latin typeface="+mn-lt"/>
              <a:ea typeface="+mn-ea"/>
              <a:cs typeface="+mn-cs"/>
            </a:endParaRPr>
          </a:p>
          <a:p>
            <a:pPr lvl="0" rtl="0"/>
            <a:r>
              <a:rPr lang="en-US" sz="1200" b="0" u="none" strike="noStrike" kern="1200" dirty="0">
                <a:solidFill>
                  <a:schemeClr val="tx1"/>
                </a:solidFill>
                <a:effectLst/>
                <a:latin typeface="+mn-lt"/>
                <a:ea typeface="+mn-ea"/>
                <a:cs typeface="+mn-cs"/>
              </a:rPr>
              <a:t>The main difference is that a </a:t>
            </a:r>
            <a:r>
              <a:rPr lang="en-US" sz="1200" b="1" u="none" strike="noStrike" kern="1200" dirty="0">
                <a:solidFill>
                  <a:schemeClr val="tx1"/>
                </a:solidFill>
                <a:effectLst/>
                <a:latin typeface="+mn-lt"/>
                <a:ea typeface="+mn-ea"/>
                <a:cs typeface="+mn-cs"/>
              </a:rPr>
              <a:t>stationary distribution</a:t>
            </a:r>
            <a:r>
              <a:rPr lang="en-US" sz="1200" b="0" u="none" strike="noStrike" kern="1200" dirty="0">
                <a:solidFill>
                  <a:schemeClr val="tx1"/>
                </a:solidFill>
                <a:effectLst/>
                <a:latin typeface="+mn-lt"/>
                <a:ea typeface="+mn-ea"/>
                <a:cs typeface="+mn-cs"/>
              </a:rPr>
              <a:t> is an equilibrium state that stays constant once reached, while a </a:t>
            </a:r>
            <a:r>
              <a:rPr lang="en-US" sz="1200" b="1" u="none" strike="noStrike" kern="1200" dirty="0">
                <a:solidFill>
                  <a:schemeClr val="tx1"/>
                </a:solidFill>
                <a:effectLst/>
                <a:latin typeface="+mn-lt"/>
                <a:ea typeface="+mn-ea"/>
                <a:cs typeface="+mn-cs"/>
              </a:rPr>
              <a:t>limiting distribution</a:t>
            </a:r>
            <a:r>
              <a:rPr lang="en-US" sz="1200" b="0" u="none" strike="noStrike" kern="1200" dirty="0">
                <a:solidFill>
                  <a:schemeClr val="tx1"/>
                </a:solidFill>
                <a:effectLst/>
                <a:latin typeface="+mn-lt"/>
                <a:ea typeface="+mn-ea"/>
                <a:cs typeface="+mn-cs"/>
              </a:rPr>
              <a:t> is the long-run destination the system approaches regardless of its starting state.</a:t>
            </a:r>
          </a:p>
          <a:p>
            <a:pPr rtl="0"/>
            <a:r>
              <a:rPr lang="en-US" sz="1200" b="0" u="none" strike="noStrike" kern="1200" dirty="0">
                <a:solidFill>
                  <a:schemeClr val="tx1"/>
                </a:solidFill>
                <a:effectLst/>
                <a:latin typeface="+mn-lt"/>
                <a:ea typeface="+mn-ea"/>
                <a:cs typeface="+mn-cs"/>
              </a:rPr>
              <a:t>Every limiting distribution is stationary, but not every stationary distribution is a limiting distribution.</a:t>
            </a:r>
          </a:p>
          <a:p>
            <a:pPr rtl="0"/>
            <a:endParaRPr lang="en-US" sz="1200" b="0" u="none" strike="noStrike" kern="1200" dirty="0">
              <a:solidFill>
                <a:schemeClr val="tx1"/>
              </a:solidFill>
              <a:effectLst/>
              <a:latin typeface="+mn-lt"/>
              <a:ea typeface="+mn-ea"/>
              <a:cs typeface="+mn-cs"/>
            </a:endParaRPr>
          </a:p>
          <a:p>
            <a:pPr rtl="0"/>
            <a:r>
              <a:rPr lang="en-US" sz="1200" b="0" u="none" strike="noStrike" kern="1200" dirty="0">
                <a:solidFill>
                  <a:schemeClr val="tx1"/>
                </a:solidFill>
                <a:effectLst/>
                <a:latin typeface="+mn-lt"/>
                <a:ea typeface="+mn-ea"/>
                <a:cs typeface="+mn-cs"/>
              </a:rPr>
              <a:t>Limiting requires convergence, from any state</a:t>
            </a:r>
          </a:p>
          <a:p>
            <a:pPr rtl="0"/>
            <a:endParaRPr lang="en-US" sz="1200" b="0" u="none" strike="noStrike" kern="1200" dirty="0">
              <a:solidFill>
                <a:schemeClr val="tx1"/>
              </a:solidFill>
              <a:effectLst/>
              <a:latin typeface="+mn-lt"/>
              <a:ea typeface="+mn-ea"/>
              <a:cs typeface="+mn-cs"/>
            </a:endParaRPr>
          </a:p>
          <a:p>
            <a:pPr rtl="0"/>
            <a:r>
              <a:rPr lang="en-US" sz="1200" b="0" u="none" strike="noStrike" kern="1200" dirty="0">
                <a:solidFill>
                  <a:schemeClr val="tx1"/>
                </a:solidFill>
                <a:effectLst/>
                <a:latin typeface="+mn-lt"/>
                <a:ea typeface="+mn-ea"/>
                <a:cs typeface="+mn-cs"/>
              </a:rPr>
              <a:t>Stationary could exist for only some starting states</a:t>
            </a:r>
          </a:p>
          <a:p>
            <a:endParaRPr lang="en-US" dirty="0"/>
          </a:p>
        </p:txBody>
      </p:sp>
      <p:sp>
        <p:nvSpPr>
          <p:cNvPr id="4" name="Slide Number Placeholder 3"/>
          <p:cNvSpPr>
            <a:spLocks noGrp="1"/>
          </p:cNvSpPr>
          <p:nvPr>
            <p:ph type="sldNum" sz="quarter" idx="5"/>
          </p:nvPr>
        </p:nvSpPr>
        <p:spPr/>
        <p:txBody>
          <a:bodyPr/>
          <a:lstStyle/>
          <a:p>
            <a:fld id="{7CF8DADB-08B8-674F-B7D9-7A1ACF1733EC}" type="slidenum">
              <a:rPr lang="en-US" smtClean="0"/>
              <a:t>33</a:t>
            </a:fld>
            <a:endParaRPr lang="en-US" dirty="0"/>
          </a:p>
        </p:txBody>
      </p:sp>
    </p:spTree>
    <p:extLst>
      <p:ext uri="{BB962C8B-B14F-4D97-AF65-F5344CB8AC3E}">
        <p14:creationId xmlns:p14="http://schemas.microsoft.com/office/powerpoint/2010/main" val="5900332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2D2B9-D16D-BE7E-2944-4ED9CF8232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3D5328-7244-577B-3C5B-DB3C52FF86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54E276-3964-188B-79D1-2F173DC6E4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37F69F-0ED9-F319-F33C-1B463FCE7EBD}"/>
              </a:ext>
            </a:extLst>
          </p:cNvPr>
          <p:cNvSpPr>
            <a:spLocks noGrp="1"/>
          </p:cNvSpPr>
          <p:nvPr>
            <p:ph type="sldNum" sz="quarter" idx="5"/>
          </p:nvPr>
        </p:nvSpPr>
        <p:spPr/>
        <p:txBody>
          <a:bodyPr/>
          <a:lstStyle/>
          <a:p>
            <a:fld id="{7CF8DADB-08B8-674F-B7D9-7A1ACF1733EC}" type="slidenum">
              <a:rPr lang="en-US" smtClean="0"/>
              <a:t>35</a:t>
            </a:fld>
            <a:endParaRPr lang="en-US" dirty="0"/>
          </a:p>
        </p:txBody>
      </p:sp>
    </p:spTree>
    <p:extLst>
      <p:ext uri="{BB962C8B-B14F-4D97-AF65-F5344CB8AC3E}">
        <p14:creationId xmlns:p14="http://schemas.microsoft.com/office/powerpoint/2010/main" val="9225480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2^n</a:t>
            </a:r>
          </a:p>
        </p:txBody>
      </p:sp>
      <p:sp>
        <p:nvSpPr>
          <p:cNvPr id="4" name="Slide Number Placeholder 3"/>
          <p:cNvSpPr>
            <a:spLocks noGrp="1"/>
          </p:cNvSpPr>
          <p:nvPr>
            <p:ph type="sldNum" sz="quarter" idx="5"/>
          </p:nvPr>
        </p:nvSpPr>
        <p:spPr/>
        <p:txBody>
          <a:bodyPr/>
          <a:lstStyle/>
          <a:p>
            <a:fld id="{7CF8DADB-08B8-674F-B7D9-7A1ACF1733EC}" type="slidenum">
              <a:rPr lang="en-US" smtClean="0"/>
              <a:t>43</a:t>
            </a:fld>
            <a:endParaRPr lang="en-US" dirty="0"/>
          </a:p>
        </p:txBody>
      </p:sp>
    </p:spTree>
    <p:extLst>
      <p:ext uri="{BB962C8B-B14F-4D97-AF65-F5344CB8AC3E}">
        <p14:creationId xmlns:p14="http://schemas.microsoft.com/office/powerpoint/2010/main" val="11687529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CBC19-8927-5C0A-0B53-961C94557C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2EDEF1-699B-D543-7DD5-939395ACB1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F2D862-9BBC-462C-9E5A-1454E365C398}"/>
              </a:ext>
            </a:extLst>
          </p:cNvPr>
          <p:cNvSpPr>
            <a:spLocks noGrp="1"/>
          </p:cNvSpPr>
          <p:nvPr>
            <p:ph type="body" idx="1"/>
          </p:nvPr>
        </p:nvSpPr>
        <p:spPr/>
        <p:txBody>
          <a:bodyPr/>
          <a:lstStyle/>
          <a:p>
            <a:r>
              <a:rPr lang="en-US" dirty="0"/>
              <a:t>2^n</a:t>
            </a:r>
          </a:p>
        </p:txBody>
      </p:sp>
      <p:sp>
        <p:nvSpPr>
          <p:cNvPr id="4" name="Slide Number Placeholder 3">
            <a:extLst>
              <a:ext uri="{FF2B5EF4-FFF2-40B4-BE49-F238E27FC236}">
                <a16:creationId xmlns:a16="http://schemas.microsoft.com/office/drawing/2014/main" id="{23DB66F5-51AB-77AF-957F-EA386679B4BA}"/>
              </a:ext>
            </a:extLst>
          </p:cNvPr>
          <p:cNvSpPr>
            <a:spLocks noGrp="1"/>
          </p:cNvSpPr>
          <p:nvPr>
            <p:ph type="sldNum" sz="quarter" idx="5"/>
          </p:nvPr>
        </p:nvSpPr>
        <p:spPr/>
        <p:txBody>
          <a:bodyPr/>
          <a:lstStyle/>
          <a:p>
            <a:fld id="{7CF8DADB-08B8-674F-B7D9-7A1ACF1733EC}" type="slidenum">
              <a:rPr lang="en-US" smtClean="0"/>
              <a:t>44</a:t>
            </a:fld>
            <a:endParaRPr lang="en-US" dirty="0"/>
          </a:p>
        </p:txBody>
      </p:sp>
    </p:spTree>
    <p:extLst>
      <p:ext uri="{BB962C8B-B14F-4D97-AF65-F5344CB8AC3E}">
        <p14:creationId xmlns:p14="http://schemas.microsoft.com/office/powerpoint/2010/main" val="26779190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DFD1F-6BE5-6608-7F4F-0B962FE1F0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FA57D3-B525-1BF4-5FC5-F2A774FBEF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FC4B28-7170-6F8F-38B7-31EE83570729}"/>
              </a:ext>
            </a:extLst>
          </p:cNvPr>
          <p:cNvSpPr>
            <a:spLocks noGrp="1"/>
          </p:cNvSpPr>
          <p:nvPr>
            <p:ph type="body" idx="1"/>
          </p:nvPr>
        </p:nvSpPr>
        <p:spPr/>
        <p:txBody>
          <a:bodyPr/>
          <a:lstStyle/>
          <a:p>
            <a:r>
              <a:rPr lang="en-US" dirty="0"/>
              <a:t>2^n</a:t>
            </a:r>
          </a:p>
        </p:txBody>
      </p:sp>
      <p:sp>
        <p:nvSpPr>
          <p:cNvPr id="4" name="Slide Number Placeholder 3">
            <a:extLst>
              <a:ext uri="{FF2B5EF4-FFF2-40B4-BE49-F238E27FC236}">
                <a16:creationId xmlns:a16="http://schemas.microsoft.com/office/drawing/2014/main" id="{41927709-C917-3589-A1F2-1FD73E642901}"/>
              </a:ext>
            </a:extLst>
          </p:cNvPr>
          <p:cNvSpPr>
            <a:spLocks noGrp="1"/>
          </p:cNvSpPr>
          <p:nvPr>
            <p:ph type="sldNum" sz="quarter" idx="5"/>
          </p:nvPr>
        </p:nvSpPr>
        <p:spPr/>
        <p:txBody>
          <a:bodyPr/>
          <a:lstStyle/>
          <a:p>
            <a:fld id="{7CF8DADB-08B8-674F-B7D9-7A1ACF1733EC}" type="slidenum">
              <a:rPr lang="en-US" smtClean="0"/>
              <a:t>45</a:t>
            </a:fld>
            <a:endParaRPr lang="en-US" dirty="0"/>
          </a:p>
        </p:txBody>
      </p:sp>
    </p:spTree>
    <p:extLst>
      <p:ext uri="{BB962C8B-B14F-4D97-AF65-F5344CB8AC3E}">
        <p14:creationId xmlns:p14="http://schemas.microsoft.com/office/powerpoint/2010/main" val="22221372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C4C8A-8754-DF27-8EDA-0BB85C6F4D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748850-0FBB-2829-2FD7-6EDBC3E337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D2B399-ADE0-A6D7-B44F-44DE2F431598}"/>
              </a:ext>
            </a:extLst>
          </p:cNvPr>
          <p:cNvSpPr>
            <a:spLocks noGrp="1"/>
          </p:cNvSpPr>
          <p:nvPr>
            <p:ph type="body" idx="1"/>
          </p:nvPr>
        </p:nvSpPr>
        <p:spPr/>
        <p:txBody>
          <a:bodyPr/>
          <a:lstStyle/>
          <a:p>
            <a:r>
              <a:rPr lang="en-US" dirty="0"/>
              <a:t>2^n</a:t>
            </a:r>
          </a:p>
        </p:txBody>
      </p:sp>
      <p:sp>
        <p:nvSpPr>
          <p:cNvPr id="4" name="Slide Number Placeholder 3">
            <a:extLst>
              <a:ext uri="{FF2B5EF4-FFF2-40B4-BE49-F238E27FC236}">
                <a16:creationId xmlns:a16="http://schemas.microsoft.com/office/drawing/2014/main" id="{92599A29-7AE3-F83E-79D7-209E80047911}"/>
              </a:ext>
            </a:extLst>
          </p:cNvPr>
          <p:cNvSpPr>
            <a:spLocks noGrp="1"/>
          </p:cNvSpPr>
          <p:nvPr>
            <p:ph type="sldNum" sz="quarter" idx="5"/>
          </p:nvPr>
        </p:nvSpPr>
        <p:spPr/>
        <p:txBody>
          <a:bodyPr/>
          <a:lstStyle/>
          <a:p>
            <a:fld id="{7CF8DADB-08B8-674F-B7D9-7A1ACF1733EC}" type="slidenum">
              <a:rPr lang="en-US" smtClean="0"/>
              <a:t>46</a:t>
            </a:fld>
            <a:endParaRPr lang="en-US" dirty="0"/>
          </a:p>
        </p:txBody>
      </p:sp>
    </p:spTree>
    <p:extLst>
      <p:ext uri="{BB962C8B-B14F-4D97-AF65-F5344CB8AC3E}">
        <p14:creationId xmlns:p14="http://schemas.microsoft.com/office/powerpoint/2010/main" val="10220270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DEC45-651C-FD32-E25A-CDE380A872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5A771D-4799-25A6-3360-D2558D6C9C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B4F9B0-B1C0-251F-FC41-A8D8759D4974}"/>
              </a:ext>
            </a:extLst>
          </p:cNvPr>
          <p:cNvSpPr>
            <a:spLocks noGrp="1"/>
          </p:cNvSpPr>
          <p:nvPr>
            <p:ph type="body" idx="1"/>
          </p:nvPr>
        </p:nvSpPr>
        <p:spPr/>
        <p:txBody>
          <a:bodyPr/>
          <a:lstStyle/>
          <a:p>
            <a:r>
              <a:rPr lang="en-US" dirty="0"/>
              <a:t>2^n</a:t>
            </a:r>
          </a:p>
        </p:txBody>
      </p:sp>
      <p:sp>
        <p:nvSpPr>
          <p:cNvPr id="4" name="Slide Number Placeholder 3">
            <a:extLst>
              <a:ext uri="{FF2B5EF4-FFF2-40B4-BE49-F238E27FC236}">
                <a16:creationId xmlns:a16="http://schemas.microsoft.com/office/drawing/2014/main" id="{BF25D2B8-7D7F-2BBA-A965-3C55825B5545}"/>
              </a:ext>
            </a:extLst>
          </p:cNvPr>
          <p:cNvSpPr>
            <a:spLocks noGrp="1"/>
          </p:cNvSpPr>
          <p:nvPr>
            <p:ph type="sldNum" sz="quarter" idx="5"/>
          </p:nvPr>
        </p:nvSpPr>
        <p:spPr/>
        <p:txBody>
          <a:bodyPr/>
          <a:lstStyle/>
          <a:p>
            <a:fld id="{7CF8DADB-08B8-674F-B7D9-7A1ACF1733EC}" type="slidenum">
              <a:rPr lang="en-US" smtClean="0"/>
              <a:t>47</a:t>
            </a:fld>
            <a:endParaRPr lang="en-US" dirty="0"/>
          </a:p>
        </p:txBody>
      </p:sp>
    </p:spTree>
    <p:extLst>
      <p:ext uri="{BB962C8B-B14F-4D97-AF65-F5344CB8AC3E}">
        <p14:creationId xmlns:p14="http://schemas.microsoft.com/office/powerpoint/2010/main" val="3535908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spent a lot of time looking at probabilities for “single-shot” experiments</a:t>
            </a:r>
          </a:p>
        </p:txBody>
      </p:sp>
      <p:sp>
        <p:nvSpPr>
          <p:cNvPr id="4" name="Slide Number Placeholder 3"/>
          <p:cNvSpPr>
            <a:spLocks noGrp="1"/>
          </p:cNvSpPr>
          <p:nvPr>
            <p:ph type="sldNum" sz="quarter" idx="5"/>
          </p:nvPr>
        </p:nvSpPr>
        <p:spPr/>
        <p:txBody>
          <a:bodyPr/>
          <a:lstStyle/>
          <a:p>
            <a:fld id="{7CF8DADB-08B8-674F-B7D9-7A1ACF1733EC}" type="slidenum">
              <a:rPr lang="en-US" smtClean="0"/>
              <a:t>2</a:t>
            </a:fld>
            <a:endParaRPr lang="en-US" dirty="0"/>
          </a:p>
        </p:txBody>
      </p:sp>
    </p:spTree>
    <p:extLst>
      <p:ext uri="{BB962C8B-B14F-4D97-AF65-F5344CB8AC3E}">
        <p14:creationId xmlns:p14="http://schemas.microsoft.com/office/powerpoint/2010/main" val="14454077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31A1F-CBF5-2052-79E9-0E96AE4092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B4DCF0-D683-54F2-B661-DB3E291F65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E9A157-5FFD-5833-E96F-22AFFE07B87E}"/>
              </a:ext>
            </a:extLst>
          </p:cNvPr>
          <p:cNvSpPr>
            <a:spLocks noGrp="1"/>
          </p:cNvSpPr>
          <p:nvPr>
            <p:ph type="body" idx="1"/>
          </p:nvPr>
        </p:nvSpPr>
        <p:spPr/>
        <p:txBody>
          <a:bodyPr/>
          <a:lstStyle/>
          <a:p>
            <a:r>
              <a:rPr lang="en-US" dirty="0"/>
              <a:t>2^n</a:t>
            </a:r>
          </a:p>
        </p:txBody>
      </p:sp>
      <p:sp>
        <p:nvSpPr>
          <p:cNvPr id="4" name="Slide Number Placeholder 3">
            <a:extLst>
              <a:ext uri="{FF2B5EF4-FFF2-40B4-BE49-F238E27FC236}">
                <a16:creationId xmlns:a16="http://schemas.microsoft.com/office/drawing/2014/main" id="{40ED0B63-0C8D-D0E2-B206-CBAFF9024817}"/>
              </a:ext>
            </a:extLst>
          </p:cNvPr>
          <p:cNvSpPr>
            <a:spLocks noGrp="1"/>
          </p:cNvSpPr>
          <p:nvPr>
            <p:ph type="sldNum" sz="quarter" idx="5"/>
          </p:nvPr>
        </p:nvSpPr>
        <p:spPr/>
        <p:txBody>
          <a:bodyPr/>
          <a:lstStyle/>
          <a:p>
            <a:fld id="{7CF8DADB-08B8-674F-B7D9-7A1ACF1733EC}" type="slidenum">
              <a:rPr lang="en-US" smtClean="0"/>
              <a:t>48</a:t>
            </a:fld>
            <a:endParaRPr lang="en-US" dirty="0"/>
          </a:p>
        </p:txBody>
      </p:sp>
    </p:spTree>
    <p:extLst>
      <p:ext uri="{BB962C8B-B14F-4D97-AF65-F5344CB8AC3E}">
        <p14:creationId xmlns:p14="http://schemas.microsoft.com/office/powerpoint/2010/main" val="8405341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D083D-676C-7E02-4C60-2457338159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E2EAB5-7015-FD3E-3A91-8DCE7C6497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A2E52C-A4FE-6F7A-36E6-6C5633E4EA47}"/>
              </a:ext>
            </a:extLst>
          </p:cNvPr>
          <p:cNvSpPr>
            <a:spLocks noGrp="1"/>
          </p:cNvSpPr>
          <p:nvPr>
            <p:ph type="body" idx="1"/>
          </p:nvPr>
        </p:nvSpPr>
        <p:spPr/>
        <p:txBody>
          <a:bodyPr/>
          <a:lstStyle/>
          <a:p>
            <a:r>
              <a:rPr lang="en-US" dirty="0"/>
              <a:t>2^n</a:t>
            </a:r>
          </a:p>
        </p:txBody>
      </p:sp>
      <p:sp>
        <p:nvSpPr>
          <p:cNvPr id="4" name="Slide Number Placeholder 3">
            <a:extLst>
              <a:ext uri="{FF2B5EF4-FFF2-40B4-BE49-F238E27FC236}">
                <a16:creationId xmlns:a16="http://schemas.microsoft.com/office/drawing/2014/main" id="{E1365E10-9CDC-2296-8A16-F742F8A5A8B3}"/>
              </a:ext>
            </a:extLst>
          </p:cNvPr>
          <p:cNvSpPr>
            <a:spLocks noGrp="1"/>
          </p:cNvSpPr>
          <p:nvPr>
            <p:ph type="sldNum" sz="quarter" idx="5"/>
          </p:nvPr>
        </p:nvSpPr>
        <p:spPr/>
        <p:txBody>
          <a:bodyPr/>
          <a:lstStyle/>
          <a:p>
            <a:fld id="{7CF8DADB-08B8-674F-B7D9-7A1ACF1733EC}" type="slidenum">
              <a:rPr lang="en-US" smtClean="0"/>
              <a:t>49</a:t>
            </a:fld>
            <a:endParaRPr lang="en-US" dirty="0"/>
          </a:p>
        </p:txBody>
      </p:sp>
    </p:spTree>
    <p:extLst>
      <p:ext uri="{BB962C8B-B14F-4D97-AF65-F5344CB8AC3E}">
        <p14:creationId xmlns:p14="http://schemas.microsoft.com/office/powerpoint/2010/main" val="10966656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F9BD9-A9EC-383B-AF5D-F8E6FC303E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46969C-ACAB-862F-5F57-817C0D1383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70273A-988D-81F3-0318-6E97F4A6B68C}"/>
              </a:ext>
            </a:extLst>
          </p:cNvPr>
          <p:cNvSpPr>
            <a:spLocks noGrp="1"/>
          </p:cNvSpPr>
          <p:nvPr>
            <p:ph type="body" idx="1"/>
          </p:nvPr>
        </p:nvSpPr>
        <p:spPr/>
        <p:txBody>
          <a:bodyPr/>
          <a:lstStyle/>
          <a:p>
            <a:r>
              <a:rPr lang="en-US" dirty="0"/>
              <a:t>2^n</a:t>
            </a:r>
          </a:p>
        </p:txBody>
      </p:sp>
      <p:sp>
        <p:nvSpPr>
          <p:cNvPr id="4" name="Slide Number Placeholder 3">
            <a:extLst>
              <a:ext uri="{FF2B5EF4-FFF2-40B4-BE49-F238E27FC236}">
                <a16:creationId xmlns:a16="http://schemas.microsoft.com/office/drawing/2014/main" id="{A6C9DFAA-1D14-603D-555E-E7C74C773484}"/>
              </a:ext>
            </a:extLst>
          </p:cNvPr>
          <p:cNvSpPr>
            <a:spLocks noGrp="1"/>
          </p:cNvSpPr>
          <p:nvPr>
            <p:ph type="sldNum" sz="quarter" idx="5"/>
          </p:nvPr>
        </p:nvSpPr>
        <p:spPr/>
        <p:txBody>
          <a:bodyPr/>
          <a:lstStyle/>
          <a:p>
            <a:fld id="{7CF8DADB-08B8-674F-B7D9-7A1ACF1733EC}" type="slidenum">
              <a:rPr lang="en-US" smtClean="0"/>
              <a:t>50</a:t>
            </a:fld>
            <a:endParaRPr lang="en-US" dirty="0"/>
          </a:p>
        </p:txBody>
      </p:sp>
    </p:spTree>
    <p:extLst>
      <p:ext uri="{BB962C8B-B14F-4D97-AF65-F5344CB8AC3E}">
        <p14:creationId xmlns:p14="http://schemas.microsoft.com/office/powerpoint/2010/main" val="5444071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8DADB-08B8-674F-B7D9-7A1ACF1733EC}" type="slidenum">
              <a:rPr lang="en-US" smtClean="0"/>
              <a:t>54</a:t>
            </a:fld>
            <a:endParaRPr lang="en-US" dirty="0"/>
          </a:p>
        </p:txBody>
      </p:sp>
    </p:spTree>
    <p:extLst>
      <p:ext uri="{BB962C8B-B14F-4D97-AF65-F5344CB8AC3E}">
        <p14:creationId xmlns:p14="http://schemas.microsoft.com/office/powerpoint/2010/main" val="36653885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8DADB-08B8-674F-B7D9-7A1ACF1733EC}" type="slidenum">
              <a:rPr lang="en-US" smtClean="0"/>
              <a:t>73</a:t>
            </a:fld>
            <a:endParaRPr lang="en-US" dirty="0"/>
          </a:p>
        </p:txBody>
      </p:sp>
    </p:spTree>
    <p:extLst>
      <p:ext uri="{BB962C8B-B14F-4D97-AF65-F5344CB8AC3E}">
        <p14:creationId xmlns:p14="http://schemas.microsoft.com/office/powerpoint/2010/main" val="26811164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F8DADB-08B8-674F-B7D9-7A1ACF1733EC}" type="slidenum">
              <a:rPr lang="en-US" smtClean="0"/>
              <a:t>75</a:t>
            </a:fld>
            <a:endParaRPr lang="en-US" dirty="0"/>
          </a:p>
        </p:txBody>
      </p:sp>
    </p:spTree>
    <p:extLst>
      <p:ext uri="{BB962C8B-B14F-4D97-AF65-F5344CB8AC3E}">
        <p14:creationId xmlns:p14="http://schemas.microsoft.com/office/powerpoint/2010/main" val="26499079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LTP approach w/ Markov assumption</a:t>
            </a:r>
          </a:p>
          <a:p>
            <a:endParaRPr lang="en-US" dirty="0"/>
          </a:p>
          <a:p>
            <a:r>
              <a:rPr lang="en-US" dirty="0"/>
              <a:t>t=0 [0,1,0,0,0]</a:t>
            </a:r>
          </a:p>
          <a:p>
            <a:r>
              <a:rPr lang="en-US" dirty="0"/>
              <a:t>T=1: [1/2,0,0,1/2,0]</a:t>
            </a:r>
          </a:p>
          <a:p>
            <a:r>
              <a:rPr lang="en-US" dirty="0"/>
              <a:t>T=2: [0,1/4+1/6,1/4+1/6,0,1/6]=[0,5/12,5/12,0,1/6]</a:t>
            </a:r>
          </a:p>
          <a:p>
            <a:r>
              <a:rPr lang="en-US" dirty="0"/>
              <a:t>X^{(2)}=3 is third entry so 5/12. </a:t>
            </a:r>
          </a:p>
        </p:txBody>
      </p:sp>
      <p:sp>
        <p:nvSpPr>
          <p:cNvPr id="4" name="Slide Number Placeholder 3"/>
          <p:cNvSpPr>
            <a:spLocks noGrp="1"/>
          </p:cNvSpPr>
          <p:nvPr>
            <p:ph type="sldNum" sz="quarter" idx="5"/>
          </p:nvPr>
        </p:nvSpPr>
        <p:spPr/>
        <p:txBody>
          <a:bodyPr/>
          <a:lstStyle/>
          <a:p>
            <a:fld id="{7CF8DADB-08B8-674F-B7D9-7A1ACF1733EC}" type="slidenum">
              <a:rPr lang="en-US" smtClean="0"/>
              <a:t>77</a:t>
            </a:fld>
            <a:endParaRPr lang="en-US" dirty="0"/>
          </a:p>
        </p:txBody>
      </p:sp>
    </p:spTree>
    <p:extLst>
      <p:ext uri="{BB962C8B-B14F-4D97-AF65-F5344CB8AC3E}">
        <p14:creationId xmlns:p14="http://schemas.microsoft.com/office/powerpoint/2010/main" val="18296719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Largest absolute increase is between .15 and .2, happens at P(C)approx. .4. Plot x-x/(.5(1-x)+.5) </a:t>
            </a:r>
          </a:p>
        </p:txBody>
      </p:sp>
      <p:sp>
        <p:nvSpPr>
          <p:cNvPr id="4" name="Slide Number Placeholder 3"/>
          <p:cNvSpPr>
            <a:spLocks noGrp="1"/>
          </p:cNvSpPr>
          <p:nvPr>
            <p:ph type="sldNum" sz="quarter" idx="5"/>
          </p:nvPr>
        </p:nvSpPr>
        <p:spPr/>
        <p:txBody>
          <a:bodyPr/>
          <a:lstStyle/>
          <a:p>
            <a:fld id="{2BB5DD81-9A02-4705-8BB0-A0D66B07475E}" type="slidenum">
              <a:rPr lang="en-US" smtClean="0"/>
              <a:t>84</a:t>
            </a:fld>
            <a:endParaRPr lang="en-US"/>
          </a:p>
        </p:txBody>
      </p:sp>
    </p:spTree>
    <p:extLst>
      <p:ext uri="{BB962C8B-B14F-4D97-AF65-F5344CB8AC3E}">
        <p14:creationId xmlns:p14="http://schemas.microsoft.com/office/powerpoint/2010/main" val="33242191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actually dubious logic. We’ve found *an* unbiased estimator, but we should really use a more justified method. Tune in next week for MLEs, this is actually also the MLE.</a:t>
            </a:r>
          </a:p>
        </p:txBody>
      </p:sp>
      <p:sp>
        <p:nvSpPr>
          <p:cNvPr id="4" name="Slide Number Placeholder 3"/>
          <p:cNvSpPr>
            <a:spLocks noGrp="1"/>
          </p:cNvSpPr>
          <p:nvPr>
            <p:ph type="sldNum" sz="quarter" idx="5"/>
          </p:nvPr>
        </p:nvSpPr>
        <p:spPr/>
        <p:txBody>
          <a:bodyPr/>
          <a:lstStyle/>
          <a:p>
            <a:fld id="{2BB5DD81-9A02-4705-8BB0-A0D66B07475E}" type="slidenum">
              <a:rPr lang="en-US" smtClean="0"/>
              <a:t>85</a:t>
            </a:fld>
            <a:endParaRPr lang="en-US"/>
          </a:p>
        </p:txBody>
      </p:sp>
    </p:spTree>
    <p:extLst>
      <p:ext uri="{BB962C8B-B14F-4D97-AF65-F5344CB8AC3E}">
        <p14:creationId xmlns:p14="http://schemas.microsoft.com/office/powerpoint/2010/main" val="29371969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actually dubious logic. We’ve found *an* unbiased estimator, but we should really use a more justified method. Tune in next week for MLEs, this is actually also the MLE.</a:t>
            </a:r>
          </a:p>
        </p:txBody>
      </p:sp>
      <p:sp>
        <p:nvSpPr>
          <p:cNvPr id="4" name="Slide Number Placeholder 3"/>
          <p:cNvSpPr>
            <a:spLocks noGrp="1"/>
          </p:cNvSpPr>
          <p:nvPr>
            <p:ph type="sldNum" sz="quarter" idx="5"/>
          </p:nvPr>
        </p:nvSpPr>
        <p:spPr/>
        <p:txBody>
          <a:bodyPr/>
          <a:lstStyle/>
          <a:p>
            <a:fld id="{2BB5DD81-9A02-4705-8BB0-A0D66B07475E}" type="slidenum">
              <a:rPr lang="en-US" smtClean="0"/>
              <a:t>86</a:t>
            </a:fld>
            <a:endParaRPr lang="en-US"/>
          </a:p>
        </p:txBody>
      </p:sp>
    </p:spTree>
    <p:extLst>
      <p:ext uri="{BB962C8B-B14F-4D97-AF65-F5344CB8AC3E}">
        <p14:creationId xmlns:p14="http://schemas.microsoft.com/office/powerpoint/2010/main" val="3437167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B478C-35D1-EE13-BE0E-4A05DFF393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BA10B1-E496-9DA2-E181-4002E42FBF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A91395-CAD9-02F7-A788-D8DFEBF080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F9E696-768C-D7CD-20E2-2FED3A40D97B}"/>
              </a:ext>
            </a:extLst>
          </p:cNvPr>
          <p:cNvSpPr>
            <a:spLocks noGrp="1"/>
          </p:cNvSpPr>
          <p:nvPr>
            <p:ph type="sldNum" sz="quarter" idx="5"/>
          </p:nvPr>
        </p:nvSpPr>
        <p:spPr/>
        <p:txBody>
          <a:bodyPr/>
          <a:lstStyle/>
          <a:p>
            <a:fld id="{7CF8DADB-08B8-674F-B7D9-7A1ACF1733EC}" type="slidenum">
              <a:rPr lang="en-US" smtClean="0"/>
              <a:t>3</a:t>
            </a:fld>
            <a:endParaRPr lang="en-US" dirty="0"/>
          </a:p>
        </p:txBody>
      </p:sp>
    </p:spTree>
    <p:extLst>
      <p:ext uri="{BB962C8B-B14F-4D97-AF65-F5344CB8AC3E}">
        <p14:creationId xmlns:p14="http://schemas.microsoft.com/office/powerpoint/2010/main" val="1784869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F2855-D668-8E61-8B58-DA79C64532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41908A-1A97-2DB8-5929-7B93E3847E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794BAF-4C12-F53A-3EC3-FABD0F2E69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123360-9585-138C-563C-6B3276A92C68}"/>
              </a:ext>
            </a:extLst>
          </p:cNvPr>
          <p:cNvSpPr>
            <a:spLocks noGrp="1"/>
          </p:cNvSpPr>
          <p:nvPr>
            <p:ph type="sldNum" sz="quarter" idx="5"/>
          </p:nvPr>
        </p:nvSpPr>
        <p:spPr/>
        <p:txBody>
          <a:bodyPr/>
          <a:lstStyle/>
          <a:p>
            <a:fld id="{7CF8DADB-08B8-674F-B7D9-7A1ACF1733EC}" type="slidenum">
              <a:rPr lang="en-US" smtClean="0"/>
              <a:t>4</a:t>
            </a:fld>
            <a:endParaRPr lang="en-US" dirty="0"/>
          </a:p>
        </p:txBody>
      </p:sp>
    </p:spTree>
    <p:extLst>
      <p:ext uri="{BB962C8B-B14F-4D97-AF65-F5344CB8AC3E}">
        <p14:creationId xmlns:p14="http://schemas.microsoft.com/office/powerpoint/2010/main" val="3322830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LTP with X2 given X1</a:t>
            </a:r>
          </a:p>
        </p:txBody>
      </p:sp>
      <p:sp>
        <p:nvSpPr>
          <p:cNvPr id="4" name="Slide Number Placeholder 3"/>
          <p:cNvSpPr>
            <a:spLocks noGrp="1"/>
          </p:cNvSpPr>
          <p:nvPr>
            <p:ph type="sldNum" sz="quarter" idx="5"/>
          </p:nvPr>
        </p:nvSpPr>
        <p:spPr/>
        <p:txBody>
          <a:bodyPr/>
          <a:lstStyle/>
          <a:p>
            <a:fld id="{7CF8DADB-08B8-674F-B7D9-7A1ACF1733EC}" type="slidenum">
              <a:rPr lang="en-US" smtClean="0"/>
              <a:t>15</a:t>
            </a:fld>
            <a:endParaRPr lang="en-US" dirty="0"/>
          </a:p>
        </p:txBody>
      </p:sp>
    </p:spTree>
    <p:extLst>
      <p:ext uri="{BB962C8B-B14F-4D97-AF65-F5344CB8AC3E}">
        <p14:creationId xmlns:p14="http://schemas.microsoft.com/office/powerpoint/2010/main" val="38240755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Row vector is [ 1 0 0 ] at t=0</a:t>
            </a:r>
          </a:p>
          <a:p>
            <a:r>
              <a:rPr lang="en-US" dirty="0"/>
              <a:t>Row vector is [0.4 0.6 0] at t=1</a:t>
            </a:r>
          </a:p>
        </p:txBody>
      </p:sp>
      <p:sp>
        <p:nvSpPr>
          <p:cNvPr id="4" name="Slide Number Placeholder 3"/>
          <p:cNvSpPr>
            <a:spLocks noGrp="1"/>
          </p:cNvSpPr>
          <p:nvPr>
            <p:ph type="sldNum" sz="quarter" idx="5"/>
          </p:nvPr>
        </p:nvSpPr>
        <p:spPr/>
        <p:txBody>
          <a:bodyPr/>
          <a:lstStyle/>
          <a:p>
            <a:fld id="{7CF8DADB-08B8-674F-B7D9-7A1ACF1733EC}" type="slidenum">
              <a:rPr lang="en-US" smtClean="0"/>
              <a:t>17</a:t>
            </a:fld>
            <a:endParaRPr lang="en-US" dirty="0"/>
          </a:p>
        </p:txBody>
      </p:sp>
    </p:spTree>
    <p:extLst>
      <p:ext uri="{BB962C8B-B14F-4D97-AF65-F5344CB8AC3E}">
        <p14:creationId xmlns:p14="http://schemas.microsoft.com/office/powerpoint/2010/main" val="917171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60623-249A-64FE-44EB-7459FCF1A2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32FE69-B09A-6B22-1E22-92C2526C2D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D14C7E-AAA6-19D8-B2F5-A8AF7ACD24A7}"/>
              </a:ext>
            </a:extLst>
          </p:cNvPr>
          <p:cNvSpPr>
            <a:spLocks noGrp="1"/>
          </p:cNvSpPr>
          <p:nvPr>
            <p:ph type="body" idx="1"/>
          </p:nvPr>
        </p:nvSpPr>
        <p:spPr/>
        <p:txBody>
          <a:bodyPr/>
          <a:lstStyle/>
          <a:p>
            <a:r>
              <a:rPr lang="en-US" dirty="0"/>
              <a:t>Row vector is [ 1 0 0 ] at t=0</a:t>
            </a:r>
          </a:p>
          <a:p>
            <a:r>
              <a:rPr lang="en-US" dirty="0"/>
              <a:t>Row vector is [0.4 0.6 0] at t=1</a:t>
            </a:r>
          </a:p>
        </p:txBody>
      </p:sp>
      <p:sp>
        <p:nvSpPr>
          <p:cNvPr id="4" name="Slide Number Placeholder 3">
            <a:extLst>
              <a:ext uri="{FF2B5EF4-FFF2-40B4-BE49-F238E27FC236}">
                <a16:creationId xmlns:a16="http://schemas.microsoft.com/office/drawing/2014/main" id="{CDAEA56A-F70D-0B38-FFF7-5917C8D3ECC3}"/>
              </a:ext>
            </a:extLst>
          </p:cNvPr>
          <p:cNvSpPr>
            <a:spLocks noGrp="1"/>
          </p:cNvSpPr>
          <p:nvPr>
            <p:ph type="sldNum" sz="quarter" idx="5"/>
          </p:nvPr>
        </p:nvSpPr>
        <p:spPr/>
        <p:txBody>
          <a:bodyPr/>
          <a:lstStyle/>
          <a:p>
            <a:fld id="{7CF8DADB-08B8-674F-B7D9-7A1ACF1733EC}" type="slidenum">
              <a:rPr lang="en-US" smtClean="0"/>
              <a:t>18</a:t>
            </a:fld>
            <a:endParaRPr lang="en-US" dirty="0"/>
          </a:p>
        </p:txBody>
      </p:sp>
    </p:spTree>
    <p:extLst>
      <p:ext uri="{BB962C8B-B14F-4D97-AF65-F5344CB8AC3E}">
        <p14:creationId xmlns:p14="http://schemas.microsoft.com/office/powerpoint/2010/main" val="1302439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2CFDC-23CD-95F5-0AF2-C438D87CDF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B27E4F-0EC0-90C8-6549-D0931E4E37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11CF72-2317-9B6B-4E6E-4F774009D8DC}"/>
              </a:ext>
            </a:extLst>
          </p:cNvPr>
          <p:cNvSpPr>
            <a:spLocks noGrp="1"/>
          </p:cNvSpPr>
          <p:nvPr>
            <p:ph type="body" idx="1"/>
          </p:nvPr>
        </p:nvSpPr>
        <p:spPr/>
        <p:txBody>
          <a:bodyPr/>
          <a:lstStyle/>
          <a:p>
            <a:r>
              <a:rPr lang="en-US" dirty="0"/>
              <a:t>Row vector is [ 1 0 0 ] at t=0</a:t>
            </a:r>
          </a:p>
          <a:p>
            <a:r>
              <a:rPr lang="en-US" dirty="0"/>
              <a:t>Row vector is [0.4 0.6 0] at t=1</a:t>
            </a:r>
          </a:p>
        </p:txBody>
      </p:sp>
      <p:sp>
        <p:nvSpPr>
          <p:cNvPr id="4" name="Slide Number Placeholder 3">
            <a:extLst>
              <a:ext uri="{FF2B5EF4-FFF2-40B4-BE49-F238E27FC236}">
                <a16:creationId xmlns:a16="http://schemas.microsoft.com/office/drawing/2014/main" id="{B4F3D1E3-DF23-4E23-7B80-F812389CADA7}"/>
              </a:ext>
            </a:extLst>
          </p:cNvPr>
          <p:cNvSpPr>
            <a:spLocks noGrp="1"/>
          </p:cNvSpPr>
          <p:nvPr>
            <p:ph type="sldNum" sz="quarter" idx="5"/>
          </p:nvPr>
        </p:nvSpPr>
        <p:spPr/>
        <p:txBody>
          <a:bodyPr/>
          <a:lstStyle/>
          <a:p>
            <a:fld id="{7CF8DADB-08B8-674F-B7D9-7A1ACF1733EC}" type="slidenum">
              <a:rPr lang="en-US" smtClean="0"/>
              <a:t>19</a:t>
            </a:fld>
            <a:endParaRPr lang="en-US" dirty="0"/>
          </a:p>
        </p:txBody>
      </p:sp>
    </p:spTree>
    <p:extLst>
      <p:ext uri="{BB962C8B-B14F-4D97-AF65-F5344CB8AC3E}">
        <p14:creationId xmlns:p14="http://schemas.microsoft.com/office/powerpoint/2010/main" val="2118050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088F9-07E3-71BA-BD52-C143B6C775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139223-A41C-84E1-F5F0-185E6C9D3E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0D2061-892A-944F-5549-44ADDF25A070}"/>
              </a:ext>
            </a:extLst>
          </p:cNvPr>
          <p:cNvSpPr>
            <a:spLocks noGrp="1"/>
          </p:cNvSpPr>
          <p:nvPr>
            <p:ph type="body" idx="1"/>
          </p:nvPr>
        </p:nvSpPr>
        <p:spPr/>
        <p:txBody>
          <a:bodyPr/>
          <a:lstStyle/>
          <a:p>
            <a:r>
              <a:rPr lang="en-US" dirty="0"/>
              <a:t>Row vector is [ 1 0 0 ] at t=0</a:t>
            </a:r>
          </a:p>
          <a:p>
            <a:r>
              <a:rPr lang="en-US" dirty="0"/>
              <a:t>Row vector is [0.4 0.6 0] at t=1</a:t>
            </a:r>
          </a:p>
        </p:txBody>
      </p:sp>
      <p:sp>
        <p:nvSpPr>
          <p:cNvPr id="4" name="Slide Number Placeholder 3">
            <a:extLst>
              <a:ext uri="{FF2B5EF4-FFF2-40B4-BE49-F238E27FC236}">
                <a16:creationId xmlns:a16="http://schemas.microsoft.com/office/drawing/2014/main" id="{B9BE8DCF-DCF2-0AAE-6EF5-6189A24E215D}"/>
              </a:ext>
            </a:extLst>
          </p:cNvPr>
          <p:cNvSpPr>
            <a:spLocks noGrp="1"/>
          </p:cNvSpPr>
          <p:nvPr>
            <p:ph type="sldNum" sz="quarter" idx="5"/>
          </p:nvPr>
        </p:nvSpPr>
        <p:spPr/>
        <p:txBody>
          <a:bodyPr/>
          <a:lstStyle/>
          <a:p>
            <a:fld id="{7CF8DADB-08B8-674F-B7D9-7A1ACF1733EC}" type="slidenum">
              <a:rPr lang="en-US" smtClean="0"/>
              <a:t>20</a:t>
            </a:fld>
            <a:endParaRPr lang="en-US" dirty="0"/>
          </a:p>
        </p:txBody>
      </p:sp>
    </p:spTree>
    <p:extLst>
      <p:ext uri="{BB962C8B-B14F-4D97-AF65-F5344CB8AC3E}">
        <p14:creationId xmlns:p14="http://schemas.microsoft.com/office/powerpoint/2010/main" val="3574517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atin typeface="Candara" panose="020E0502030303020204" pitchFamily="34" charset="0"/>
              </a:defRPr>
            </a:lvl1pPr>
          </a:lstStyle>
          <a:p>
            <a:fld id="{9EDFE80D-3963-684E-A567-BA22A7121D54}" type="datetime1">
              <a:rPr lang="en-US" smtClean="0"/>
              <a:pPr/>
              <a:t>8/17/2026</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atin typeface="Candara" panose="020E0502030303020204" pitchFamily="34" charset="0"/>
              </a:defRPr>
            </a:lvl1p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lvl1pPr algn="r">
              <a:defRPr>
                <a:latin typeface="Candara" panose="020E0502030303020204" pitchFamily="34" charset="0"/>
              </a:defRPr>
            </a:lvl1pPr>
          </a:lstStyle>
          <a:p>
            <a:fld id="{39E65F0E-D8D0-8548-A870-8F1E432EFAAD}" type="slidenum">
              <a:rPr lang="en-US" smtClean="0"/>
              <a:pPr/>
              <a:t>‹#›</a:t>
            </a:fld>
            <a:endParaRPr lang="en-US" dirty="0"/>
          </a:p>
        </p:txBody>
      </p:sp>
    </p:spTree>
    <p:extLst>
      <p:ext uri="{BB962C8B-B14F-4D97-AF65-F5344CB8AC3E}">
        <p14:creationId xmlns:p14="http://schemas.microsoft.com/office/powerpoint/2010/main" val="348720377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C6C2899E-02B9-474E-B539-67B6316AC150}" type="datetime1">
              <a:rPr lang="en-US" smtClean="0"/>
              <a:t>8/17/2026</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39E65F0E-D8D0-8548-A870-8F1E432EFAAD}" type="slidenum">
              <a:rPr lang="en-US" smtClean="0"/>
              <a:t>‹#›</a:t>
            </a:fld>
            <a:endParaRPr lang="en-US" dirty="0"/>
          </a:p>
        </p:txBody>
      </p:sp>
    </p:spTree>
    <p:extLst>
      <p:ext uri="{BB962C8B-B14F-4D97-AF65-F5344CB8AC3E}">
        <p14:creationId xmlns:p14="http://schemas.microsoft.com/office/powerpoint/2010/main" val="3760734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3E0301AB-0F6E-FD45-B64D-F11FC15C2C6E}" type="datetime1">
              <a:rPr lang="en-US" smtClean="0"/>
              <a:t>8/17/2026</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39E65F0E-D8D0-8548-A870-8F1E432EFAAD}" type="slidenum">
              <a:rPr lang="en-US" smtClean="0"/>
              <a:t>‹#›</a:t>
            </a:fld>
            <a:endParaRPr lang="en-US" dirty="0"/>
          </a:p>
        </p:txBody>
      </p:sp>
    </p:spTree>
    <p:extLst>
      <p:ext uri="{BB962C8B-B14F-4D97-AF65-F5344CB8AC3E}">
        <p14:creationId xmlns:p14="http://schemas.microsoft.com/office/powerpoint/2010/main" val="588934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9EDFE80D-3963-684E-A567-BA22A7121D54}" type="datetime1">
              <a:rPr lang="en-US" smtClean="0"/>
              <a:pPr/>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E65F0E-D8D0-8548-A870-8F1E432EFAAD}" type="slidenum">
              <a:rPr lang="en-US" smtClean="0"/>
              <a:pPr/>
              <a:t>‹#›</a:t>
            </a:fld>
            <a:endParaRPr lang="en-US" dirty="0"/>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1106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hasCustomPrompt="1"/>
          </p:nvPr>
        </p:nvSpPr>
        <p:spPr/>
        <p:txBody>
          <a:bodyPr/>
          <a:lstStyle>
            <a:lvl1pPr>
              <a:defRPr sz="2800"/>
            </a:lvl1pPr>
            <a:lvl2pPr marL="128016" indent="0">
              <a:buNone/>
              <a:defRPr sz="2400" baseline="0"/>
            </a:lvl2pPr>
            <a:lvl3pPr>
              <a:defRPr sz="2400"/>
            </a:lvl3pPr>
            <a:lvl4pPr>
              <a:defRPr sz="2400"/>
            </a:lvl4pPr>
            <a:lvl5pPr>
              <a:defRPr sz="2400"/>
            </a:lvl5pPr>
          </a:lstStyle>
          <a:p>
            <a:pPr lvl="0"/>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163EBF2-CAB8-2646-AC0A-701503E9B99A}" type="datetime1">
              <a:rPr lang="en-US" smtClean="0"/>
              <a:pPr/>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E65F0E-D8D0-8548-A870-8F1E432EFAAD}" type="slidenum">
              <a:rPr lang="en-US" smtClean="0"/>
              <a:pPr/>
              <a:t>‹#›</a:t>
            </a:fld>
            <a:endParaRPr lang="en-US" dirty="0"/>
          </a:p>
        </p:txBody>
      </p:sp>
    </p:spTree>
    <p:extLst>
      <p:ext uri="{BB962C8B-B14F-4D97-AF65-F5344CB8AC3E}">
        <p14:creationId xmlns:p14="http://schemas.microsoft.com/office/powerpoint/2010/main" val="10514752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2_Custom Layou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356FD08-8E43-4554-8ACC-11234BCBCF4E}"/>
              </a:ext>
            </a:extLst>
          </p:cNvPr>
          <p:cNvCxnSpPr/>
          <p:nvPr/>
        </p:nvCxnSpPr>
        <p:spPr>
          <a:xfrm>
            <a:off x="127669" y="3557888"/>
            <a:ext cx="11914495" cy="0"/>
          </a:xfrm>
          <a:prstGeom prst="line">
            <a:avLst/>
          </a:prstGeom>
          <a:ln w="19050">
            <a:solidFill>
              <a:srgbClr val="D8D8D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777F25E-8269-472E-9791-7EB74F793C8D}"/>
              </a:ext>
            </a:extLst>
          </p:cNvPr>
          <p:cNvSpPr>
            <a:spLocks noGrp="1"/>
          </p:cNvSpPr>
          <p:nvPr>
            <p:ph type="title"/>
          </p:nvPr>
        </p:nvSpPr>
        <p:spPr>
          <a:xfrm>
            <a:off x="1902775" y="3262680"/>
            <a:ext cx="6504161" cy="590415"/>
          </a:xfrm>
          <a:solidFill>
            <a:schemeClr val="bg1"/>
          </a:solidFill>
        </p:spPr>
        <p:txBody>
          <a:bodyPr>
            <a:noAutofit/>
          </a:bodyPr>
          <a:lstStyle>
            <a:lvl1pPr>
              <a:defRPr sz="3200">
                <a:latin typeface="Segoe UI Semibold" panose="020B0702040204020203" pitchFamily="34" charset="0"/>
                <a:cs typeface="Segoe UI Semibold" panose="020B0702040204020203" pitchFamily="34" charset="0"/>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A7D8F82-27EF-4582-903A-FAC779261E7E}"/>
              </a:ext>
            </a:extLst>
          </p:cNvPr>
          <p:cNvSpPr>
            <a:spLocks noGrp="1"/>
          </p:cNvSpPr>
          <p:nvPr>
            <p:ph type="dt" sz="half" idx="10"/>
          </p:nvPr>
        </p:nvSpPr>
        <p:spPr/>
        <p:txBody>
          <a:bodyPr/>
          <a:lstStyle/>
          <a:p>
            <a:fld id="{2A8B4228-9B20-4E1C-BAF9-1CE2D488642F}" type="datetimeFigureOut">
              <a:rPr lang="en-US" smtClean="0"/>
              <a:t>8/17/2026</a:t>
            </a:fld>
            <a:endParaRPr lang="en-US"/>
          </a:p>
        </p:txBody>
      </p:sp>
      <p:sp>
        <p:nvSpPr>
          <p:cNvPr id="4" name="Footer Placeholder 3">
            <a:extLst>
              <a:ext uri="{FF2B5EF4-FFF2-40B4-BE49-F238E27FC236}">
                <a16:creationId xmlns:a16="http://schemas.microsoft.com/office/drawing/2014/main" id="{E706C1EE-E506-47FA-A188-0DF16D497E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80F48F-87DE-4815-AD70-D0F2CA558E7D}"/>
              </a:ext>
            </a:extLst>
          </p:cNvPr>
          <p:cNvSpPr>
            <a:spLocks noGrp="1"/>
          </p:cNvSpPr>
          <p:nvPr>
            <p:ph type="sldNum" sz="quarter" idx="12"/>
          </p:nvPr>
        </p:nvSpPr>
        <p:spPr/>
        <p:txBody>
          <a:bodyPr/>
          <a:lstStyle/>
          <a:p>
            <a:fld id="{1B44C132-2C5F-4912-A98C-B26154093141}" type="slidenum">
              <a:rPr lang="en-US" smtClean="0"/>
              <a:t>‹#›</a:t>
            </a:fld>
            <a:endParaRPr lang="en-US"/>
          </a:p>
        </p:txBody>
      </p:sp>
      <p:sp>
        <p:nvSpPr>
          <p:cNvPr id="7" name="Oval 6">
            <a:extLst>
              <a:ext uri="{FF2B5EF4-FFF2-40B4-BE49-F238E27FC236}">
                <a16:creationId xmlns:a16="http://schemas.microsoft.com/office/drawing/2014/main" id="{886714E5-EBF9-4569-A5F7-79EC8ADBC566}"/>
              </a:ext>
            </a:extLst>
          </p:cNvPr>
          <p:cNvSpPr/>
          <p:nvPr/>
        </p:nvSpPr>
        <p:spPr>
          <a:xfrm>
            <a:off x="743453" y="3050554"/>
            <a:ext cx="897775" cy="897775"/>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48A67AF-FC3C-498E-9019-5526D4E35E56}"/>
              </a:ext>
            </a:extLst>
          </p:cNvPr>
          <p:cNvSpPr/>
          <p:nvPr/>
        </p:nvSpPr>
        <p:spPr>
          <a:xfrm>
            <a:off x="321425" y="60960"/>
            <a:ext cx="171797" cy="1474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Shape 496">
            <a:extLst>
              <a:ext uri="{FF2B5EF4-FFF2-40B4-BE49-F238E27FC236}">
                <a16:creationId xmlns:a16="http://schemas.microsoft.com/office/drawing/2014/main" id="{A9D83950-EFA8-45B6-9842-F0E75D62D1E4}"/>
              </a:ext>
            </a:extLst>
          </p:cNvPr>
          <p:cNvGrpSpPr/>
          <p:nvPr/>
        </p:nvGrpSpPr>
        <p:grpSpPr>
          <a:xfrm>
            <a:off x="1042384" y="3287057"/>
            <a:ext cx="299911" cy="424768"/>
            <a:chOff x="3979850" y="1598950"/>
            <a:chExt cx="356825" cy="505375"/>
          </a:xfrm>
        </p:grpSpPr>
        <p:sp>
          <p:nvSpPr>
            <p:cNvPr id="11" name="Shape 497">
              <a:extLst>
                <a:ext uri="{FF2B5EF4-FFF2-40B4-BE49-F238E27FC236}">
                  <a16:creationId xmlns:a16="http://schemas.microsoft.com/office/drawing/2014/main" id="{5AC1FC31-D74E-4136-9F49-9396640AE6A7}"/>
                </a:ext>
              </a:extLst>
            </p:cNvPr>
            <p:cNvSpPr/>
            <p:nvPr/>
          </p:nvSpPr>
          <p:spPr>
            <a:xfrm>
              <a:off x="3979850" y="1602600"/>
              <a:ext cx="44475" cy="501725"/>
            </a:xfrm>
            <a:custGeom>
              <a:avLst/>
              <a:gdLst/>
              <a:ahLst/>
              <a:cxnLst/>
              <a:rect l="0" t="0" r="0" b="0"/>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498">
              <a:extLst>
                <a:ext uri="{FF2B5EF4-FFF2-40B4-BE49-F238E27FC236}">
                  <a16:creationId xmlns:a16="http://schemas.microsoft.com/office/drawing/2014/main" id="{55224696-5DAC-453B-AD17-A914F23CD917}"/>
                </a:ext>
              </a:extLst>
            </p:cNvPr>
            <p:cNvSpPr/>
            <p:nvPr/>
          </p:nvSpPr>
          <p:spPr>
            <a:xfrm>
              <a:off x="4037075" y="1598950"/>
              <a:ext cx="299600" cy="228950"/>
            </a:xfrm>
            <a:custGeom>
              <a:avLst/>
              <a:gdLst/>
              <a:ahLst/>
              <a:cxnLst/>
              <a:rect l="0" t="0" r="0" b="0"/>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4" name="Text Placeholder 2">
            <a:extLst>
              <a:ext uri="{FF2B5EF4-FFF2-40B4-BE49-F238E27FC236}">
                <a16:creationId xmlns:a16="http://schemas.microsoft.com/office/drawing/2014/main" id="{75FA472A-7AFD-46BC-8C3E-7439952E8F2E}"/>
              </a:ext>
            </a:extLst>
          </p:cNvPr>
          <p:cNvSpPr>
            <a:spLocks noGrp="1"/>
          </p:cNvSpPr>
          <p:nvPr>
            <p:ph type="body" idx="1"/>
          </p:nvPr>
        </p:nvSpPr>
        <p:spPr>
          <a:xfrm>
            <a:off x="1902775" y="3931493"/>
            <a:ext cx="6504161" cy="506283"/>
          </a:xfrm>
        </p:spPr>
        <p:txBody>
          <a:bodyPr lIns="91440" rIns="91440" anchor="t">
            <a:normAutofit/>
          </a:bodyPr>
          <a:lstStyle>
            <a:lvl1pPr marL="0" indent="0">
              <a:lnSpc>
                <a:spcPct val="100000"/>
              </a:lnSpc>
              <a:spcBef>
                <a:spcPts val="0"/>
              </a:spcBef>
              <a:buNone/>
              <a:defRPr sz="1800">
                <a:solidFill>
                  <a:schemeClr val="tx1">
                    <a:lumMod val="95000"/>
                    <a:lumOff val="5000"/>
                  </a:schemeClr>
                </a:solidFill>
                <a:latin typeface="Segoe UI Light" panose="020B0502040204020203" pitchFamily="34" charset="0"/>
                <a:cs typeface="Segoe UI Light" panose="020B0502040204020203"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98888557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575239" y="1531279"/>
            <a:ext cx="5397688" cy="447646"/>
          </a:xfrm>
        </p:spPr>
        <p:txBody>
          <a:bodyPr lIns="137160" rIns="137160" anchor="ctr">
            <a:noAutofit/>
          </a:bodyPr>
          <a:lstStyle>
            <a:lvl1pPr marL="0" indent="0">
              <a:spcBef>
                <a:spcPts val="0"/>
              </a:spcBef>
              <a:spcAft>
                <a:spcPts val="0"/>
              </a:spcAft>
              <a:buNone/>
              <a:defRPr lang="en-US" sz="2800" b="0" kern="1200" cap="all" baseline="0" dirty="0" smtClean="0">
                <a:solidFill>
                  <a:srgbClr val="4C3282"/>
                </a:solidFill>
                <a:latin typeface="Segoe UI" panose="020B0502040204020203" pitchFamily="34" charset="0"/>
                <a:ea typeface="+mn-ea"/>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spcAft>
                <a:spcPts val="0"/>
              </a:spcAft>
              <a:buClr>
                <a:schemeClr val="accent1"/>
              </a:buClr>
              <a:buSzPct val="100000"/>
              <a:buFont typeface="Tw Cen MT" panose="020B0602020104020603" pitchFamily="34" charset="0"/>
              <a:buNone/>
            </a:pPr>
            <a:r>
              <a:rPr lang="en-US"/>
              <a:t>Click to edit Master text styles</a:t>
            </a:r>
          </a:p>
        </p:txBody>
      </p:sp>
      <p:sp>
        <p:nvSpPr>
          <p:cNvPr id="7" name="Date Placeholder 6"/>
          <p:cNvSpPr>
            <a:spLocks noGrp="1"/>
          </p:cNvSpPr>
          <p:nvPr>
            <p:ph type="dt" sz="half" idx="10"/>
          </p:nvPr>
        </p:nvSpPr>
        <p:spPr/>
        <p:txBody>
          <a:bodyPr/>
          <a:lstStyle/>
          <a:p>
            <a:fld id="{2A8B4228-9B20-4E1C-BAF9-1CE2D488642F}" type="datetimeFigureOut">
              <a:rPr lang="en-US" smtClean="0"/>
              <a:t>8/17/2026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44C132-2C5F-4912-A98C-B26154093141}" type="slidenum">
              <a:rPr lang="en-US" smtClean="0"/>
              <a:t>‹#›</a:t>
            </a:fld>
            <a:endParaRPr lang="en-US"/>
          </a:p>
        </p:txBody>
      </p:sp>
      <p:sp>
        <p:nvSpPr>
          <p:cNvPr id="11" name="Content Placeholder 2">
            <a:extLst>
              <a:ext uri="{FF2B5EF4-FFF2-40B4-BE49-F238E27FC236}">
                <a16:creationId xmlns:a16="http://schemas.microsoft.com/office/drawing/2014/main" id="{57CD2F29-FDCB-4CD4-A706-8477E063ED40}"/>
              </a:ext>
            </a:extLst>
          </p:cNvPr>
          <p:cNvSpPr>
            <a:spLocks noGrp="1"/>
          </p:cNvSpPr>
          <p:nvPr>
            <p:ph sz="half" idx="13" hasCustomPrompt="1"/>
          </p:nvPr>
        </p:nvSpPr>
        <p:spPr>
          <a:xfrm>
            <a:off x="584218" y="2096446"/>
            <a:ext cx="5397689" cy="433043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a:extLst>
              <a:ext uri="{FF2B5EF4-FFF2-40B4-BE49-F238E27FC236}">
                <a16:creationId xmlns:a16="http://schemas.microsoft.com/office/drawing/2014/main" id="{F6C8EDAC-3655-4870-AA43-44830ED94DF0}"/>
              </a:ext>
            </a:extLst>
          </p:cNvPr>
          <p:cNvSpPr>
            <a:spLocks noGrp="1"/>
          </p:cNvSpPr>
          <p:nvPr>
            <p:ph type="body" idx="14"/>
          </p:nvPr>
        </p:nvSpPr>
        <p:spPr>
          <a:xfrm>
            <a:off x="6355830" y="1531279"/>
            <a:ext cx="5397688" cy="447646"/>
          </a:xfrm>
        </p:spPr>
        <p:txBody>
          <a:bodyPr lIns="137160" rIns="137160" anchor="ctr">
            <a:noAutofit/>
          </a:bodyPr>
          <a:lstStyle>
            <a:lvl1pPr marL="0" indent="0">
              <a:spcBef>
                <a:spcPts val="0"/>
              </a:spcBef>
              <a:spcAft>
                <a:spcPts val="0"/>
              </a:spcAft>
              <a:buNone/>
              <a:defRPr lang="en-US" sz="2800" b="0" kern="1200" cap="all" baseline="0" dirty="0" smtClean="0">
                <a:solidFill>
                  <a:srgbClr val="4C3282"/>
                </a:solidFill>
                <a:latin typeface="Segoe UI" panose="020B0502040204020203" pitchFamily="34" charset="0"/>
                <a:ea typeface="+mn-ea"/>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spcAft>
                <a:spcPts val="0"/>
              </a:spcAft>
              <a:buClr>
                <a:schemeClr val="accent1"/>
              </a:buClr>
              <a:buSzPct val="100000"/>
              <a:buFont typeface="Tw Cen MT" panose="020B0602020104020603" pitchFamily="34" charset="0"/>
              <a:buNone/>
            </a:pPr>
            <a:r>
              <a:rPr lang="en-US"/>
              <a:t>Click to edit Master text styles</a:t>
            </a:r>
          </a:p>
        </p:txBody>
      </p:sp>
      <p:sp>
        <p:nvSpPr>
          <p:cNvPr id="13" name="Content Placeholder 2">
            <a:extLst>
              <a:ext uri="{FF2B5EF4-FFF2-40B4-BE49-F238E27FC236}">
                <a16:creationId xmlns:a16="http://schemas.microsoft.com/office/drawing/2014/main" id="{C6DFFB8E-9225-4B12-B4C6-960DAE3BDB96}"/>
              </a:ext>
            </a:extLst>
          </p:cNvPr>
          <p:cNvSpPr>
            <a:spLocks noGrp="1"/>
          </p:cNvSpPr>
          <p:nvPr>
            <p:ph sz="half" idx="15" hasCustomPrompt="1"/>
          </p:nvPr>
        </p:nvSpPr>
        <p:spPr>
          <a:xfrm>
            <a:off x="6364809" y="2096446"/>
            <a:ext cx="5397689" cy="433043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98687237"/>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92707F2-4376-7447-AE98-42AACD2C1EA7}" type="datetime1">
              <a:rPr lang="en-US" smtClean="0"/>
              <a:pPr/>
              <a:t>8/17/2026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9E65F0E-D8D0-8548-A870-8F1E432EFAAD}" type="slidenum">
              <a:rPr lang="en-US" smtClean="0"/>
              <a:pPr/>
              <a:t>‹#›</a:t>
            </a:fld>
            <a:endParaRPr lang="en-US" dirty="0"/>
          </a:p>
        </p:txBody>
      </p:sp>
    </p:spTree>
    <p:extLst>
      <p:ext uri="{BB962C8B-B14F-4D97-AF65-F5344CB8AC3E}">
        <p14:creationId xmlns:p14="http://schemas.microsoft.com/office/powerpoint/2010/main" val="14394337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634620" y="1512985"/>
            <a:ext cx="5397689" cy="4796375"/>
          </a:xfrm>
        </p:spPr>
        <p:txBody>
          <a:bodyPr/>
          <a:lstStyle>
            <a:lvl1pPr marL="91440" indent="-91440">
              <a:buFontTx/>
              <a:buChar char=" "/>
              <a:defRPr sz="2800"/>
            </a:lvl1pPr>
            <a:lvl2pPr marL="128016" indent="0">
              <a:buNone/>
              <a:defRPr sz="2400"/>
            </a:lvl2pPr>
            <a:lvl3pPr>
              <a:defRPr sz="2400"/>
            </a:lvl3pPr>
            <a:lvl4pPr>
              <a:defRPr sz="2400"/>
            </a:lvl4pPr>
            <a:lvl5pPr>
              <a:defRPr sz="2400"/>
            </a:lvl5pPr>
          </a:lstStyle>
          <a:p>
            <a:pPr lvl="0"/>
            <a:r>
              <a:rPr lang="en-US" dirty="0"/>
              <a:t>Edit Master text styles</a:t>
            </a:r>
          </a:p>
          <a:p>
            <a:pPr lvl="0"/>
            <a:r>
              <a:rPr lang="en-US" dirty="0"/>
              <a:t>  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64809" y="1512984"/>
            <a:ext cx="5397689" cy="479637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Edit Master text styles</a:t>
            </a:r>
          </a:p>
          <a:p>
            <a:pPr lvl="0"/>
            <a:r>
              <a:rPr lang="en-US" dirty="0"/>
              <a:t>  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0A352B45-879A-3843-B88F-62D5BA8DD0E8}" type="datetime1">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9E65F0E-D8D0-8548-A870-8F1E432EFAAD}" type="slidenum">
              <a:rPr lang="en-US" smtClean="0"/>
              <a:t>‹#›</a:t>
            </a:fld>
            <a:endParaRPr lang="en-US" dirty="0"/>
          </a:p>
        </p:txBody>
      </p:sp>
      <p:sp>
        <p:nvSpPr>
          <p:cNvPr id="8" name="Title Placeholder 1">
            <a:extLst>
              <a:ext uri="{FF2B5EF4-FFF2-40B4-BE49-F238E27FC236}">
                <a16:creationId xmlns:a16="http://schemas.microsoft.com/office/drawing/2014/main" id="{F45E9297-2ED3-49ED-918C-68275E6EDE6A}"/>
              </a:ext>
            </a:extLst>
          </p:cNvPr>
          <p:cNvSpPr>
            <a:spLocks noGrp="1"/>
          </p:cNvSpPr>
          <p:nvPr>
            <p:ph type="title"/>
          </p:nvPr>
        </p:nvSpPr>
        <p:spPr>
          <a:xfrm>
            <a:off x="575239" y="263276"/>
            <a:ext cx="11187259" cy="1014667"/>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419004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A40C6D-D04A-7540-83DD-154F90882B91}" type="datetime1">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9E65F0E-D8D0-8548-A870-8F1E432EFAAD}" type="slidenum">
              <a:rPr lang="en-US" smtClean="0"/>
              <a:t>‹#›</a:t>
            </a:fld>
            <a:endParaRPr lang="en-US" dirty="0"/>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pic>
        <p:nvPicPr>
          <p:cNvPr id="2050" name="Picture 2" descr="UW building">
            <a:extLst>
              <a:ext uri="{FF2B5EF4-FFF2-40B4-BE49-F238E27FC236}">
                <a16:creationId xmlns:a16="http://schemas.microsoft.com/office/drawing/2014/main" id="{8DB080C4-5F0D-47C3-B99E-D2AD3B91FD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185" b="5565"/>
          <a:stretch/>
        </p:blipFill>
        <p:spPr bwMode="auto">
          <a:xfrm>
            <a:off x="3" y="0"/>
            <a:ext cx="12191997" cy="4572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76128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7ABF1D-C22C-2F41-AC0A-B7A7B6BB363F}" type="datetime1">
              <a:rPr lang="en-US" smtClean="0"/>
              <a:pPr/>
              <a:t>8/17/2026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9E65F0E-D8D0-8548-A870-8F1E432EFAAD}" type="slidenum">
              <a:rPr lang="en-US" smtClean="0"/>
              <a:pPr/>
              <a:t>‹#›</a:t>
            </a:fld>
            <a:endParaRPr lang="en-US" dirty="0"/>
          </a:p>
        </p:txBody>
      </p:sp>
    </p:spTree>
    <p:extLst>
      <p:ext uri="{BB962C8B-B14F-4D97-AF65-F5344CB8AC3E}">
        <p14:creationId xmlns:p14="http://schemas.microsoft.com/office/powerpoint/2010/main" val="591265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atin typeface="Candara" panose="020E0502030303020204" pitchFamily="34" charset="0"/>
              </a:defRPr>
            </a:lvl1pPr>
          </a:lstStyle>
          <a:p>
            <a:fld id="{1163EBF2-CAB8-2646-AC0A-701503E9B99A}" type="datetime1">
              <a:rPr lang="en-US" smtClean="0"/>
              <a:pPr/>
              <a:t>8/17/2026</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atin typeface="Candara" panose="020E0502030303020204" pitchFamily="34" charset="0"/>
              </a:defRPr>
            </a:lvl1p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lvl1pPr algn="r">
              <a:defRPr>
                <a:latin typeface="Candara" panose="020E0502030303020204" pitchFamily="34" charset="0"/>
              </a:defRPr>
            </a:lvl1pPr>
          </a:lstStyle>
          <a:p>
            <a:fld id="{39E65F0E-D8D0-8548-A870-8F1E432EFAAD}" type="slidenum">
              <a:rPr lang="en-US" smtClean="0"/>
              <a:pPr/>
              <a:t>‹#›</a:t>
            </a:fld>
            <a:endParaRPr lang="en-US" dirty="0"/>
          </a:p>
        </p:txBody>
      </p:sp>
    </p:spTree>
    <p:extLst>
      <p:ext uri="{BB962C8B-B14F-4D97-AF65-F5344CB8AC3E}">
        <p14:creationId xmlns:p14="http://schemas.microsoft.com/office/powerpoint/2010/main" val="39059132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7C84649-F92F-054C-918A-7FA715221EC5}" type="datetime1">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9E65F0E-D8D0-8548-A870-8F1E432EFAAD}" type="slidenum">
              <a:rPr lang="en-US" smtClean="0"/>
              <a:t>‹#›</a:t>
            </a:fld>
            <a:endParaRPr lang="en-US" dirty="0"/>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02144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CB2A4-11AD-445D-9449-ECE97BF7265C}"/>
              </a:ext>
            </a:extLst>
          </p:cNvPr>
          <p:cNvSpPr>
            <a:spLocks noGrp="1"/>
          </p:cNvSpPr>
          <p:nvPr>
            <p:ph type="title" hasCustomPrompt="1"/>
          </p:nvPr>
        </p:nvSpPr>
        <p:spPr>
          <a:xfrm>
            <a:off x="3315881" y="3446573"/>
            <a:ext cx="5590283" cy="1014667"/>
          </a:xfrm>
        </p:spPr>
        <p:txBody>
          <a:bodyPr/>
          <a:lstStyle>
            <a:lvl1pPr algn="ctr">
              <a:defRPr cap="none" baseline="0"/>
            </a:lvl1pPr>
          </a:lstStyle>
          <a:p>
            <a:r>
              <a:rPr lang="en-US" dirty="0"/>
              <a:t>Big Concept</a:t>
            </a:r>
          </a:p>
        </p:txBody>
      </p:sp>
      <p:sp>
        <p:nvSpPr>
          <p:cNvPr id="3" name="Date Placeholder 2">
            <a:extLst>
              <a:ext uri="{FF2B5EF4-FFF2-40B4-BE49-F238E27FC236}">
                <a16:creationId xmlns:a16="http://schemas.microsoft.com/office/drawing/2014/main" id="{E45E7B94-0CB0-48FD-9BA2-0BCEF75A76A1}"/>
              </a:ext>
            </a:extLst>
          </p:cNvPr>
          <p:cNvSpPr>
            <a:spLocks noGrp="1"/>
          </p:cNvSpPr>
          <p:nvPr>
            <p:ph type="dt" sz="half" idx="10"/>
          </p:nvPr>
        </p:nvSpPr>
        <p:spPr/>
        <p:txBody>
          <a:bodyPr/>
          <a:lstStyle/>
          <a:p>
            <a:fld id="{2A8B4228-9B20-4E1C-BAF9-1CE2D488642F}" type="datetimeFigureOut">
              <a:rPr lang="en-US" smtClean="0"/>
              <a:t>8/17/2026</a:t>
            </a:fld>
            <a:endParaRPr lang="en-US"/>
          </a:p>
        </p:txBody>
      </p:sp>
      <p:sp>
        <p:nvSpPr>
          <p:cNvPr id="4" name="Footer Placeholder 3">
            <a:extLst>
              <a:ext uri="{FF2B5EF4-FFF2-40B4-BE49-F238E27FC236}">
                <a16:creationId xmlns:a16="http://schemas.microsoft.com/office/drawing/2014/main" id="{F7BA529F-BA16-4C50-8761-34379098BF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E838C27-C210-4D9C-AB83-9BF54E32912E}"/>
              </a:ext>
            </a:extLst>
          </p:cNvPr>
          <p:cNvSpPr>
            <a:spLocks noGrp="1"/>
          </p:cNvSpPr>
          <p:nvPr>
            <p:ph type="sldNum" sz="quarter" idx="12"/>
          </p:nvPr>
        </p:nvSpPr>
        <p:spPr/>
        <p:txBody>
          <a:bodyPr/>
          <a:lstStyle/>
          <a:p>
            <a:fld id="{1B44C132-2C5F-4912-A98C-B26154093141}" type="slidenum">
              <a:rPr lang="en-US" smtClean="0"/>
              <a:t>‹#›</a:t>
            </a:fld>
            <a:endParaRPr lang="en-US"/>
          </a:p>
        </p:txBody>
      </p:sp>
      <p:cxnSp>
        <p:nvCxnSpPr>
          <p:cNvPr id="21" name="Straight Connector 20">
            <a:extLst>
              <a:ext uri="{FF2B5EF4-FFF2-40B4-BE49-F238E27FC236}">
                <a16:creationId xmlns:a16="http://schemas.microsoft.com/office/drawing/2014/main" id="{C067791F-5EAB-433C-8512-E3D8B5FEA33C}"/>
              </a:ext>
            </a:extLst>
          </p:cNvPr>
          <p:cNvCxnSpPr/>
          <p:nvPr/>
        </p:nvCxnSpPr>
        <p:spPr>
          <a:xfrm>
            <a:off x="138752" y="1917510"/>
            <a:ext cx="11914495" cy="0"/>
          </a:xfrm>
          <a:prstGeom prst="line">
            <a:avLst/>
          </a:prstGeom>
          <a:ln w="19050">
            <a:solidFill>
              <a:srgbClr val="D8D8D8"/>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19FC5ADD-7CD5-4855-8137-142378EFA26D}"/>
              </a:ext>
            </a:extLst>
          </p:cNvPr>
          <p:cNvGrpSpPr/>
          <p:nvPr/>
        </p:nvGrpSpPr>
        <p:grpSpPr>
          <a:xfrm>
            <a:off x="4736398" y="555634"/>
            <a:ext cx="2723751" cy="2723751"/>
            <a:chOff x="4360460" y="449353"/>
            <a:chExt cx="3282287" cy="3282287"/>
          </a:xfrm>
        </p:grpSpPr>
        <p:sp>
          <p:nvSpPr>
            <p:cNvPr id="6" name="Oval 5">
              <a:extLst>
                <a:ext uri="{FF2B5EF4-FFF2-40B4-BE49-F238E27FC236}">
                  <a16:creationId xmlns:a16="http://schemas.microsoft.com/office/drawing/2014/main" id="{161030CC-581E-4D1E-9ACA-A92F5BB6C0CB}"/>
                </a:ext>
              </a:extLst>
            </p:cNvPr>
            <p:cNvSpPr/>
            <p:nvPr userDrawn="1"/>
          </p:nvSpPr>
          <p:spPr>
            <a:xfrm>
              <a:off x="4360460" y="449353"/>
              <a:ext cx="3282287" cy="3282287"/>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Shape 822">
              <a:extLst>
                <a:ext uri="{FF2B5EF4-FFF2-40B4-BE49-F238E27FC236}">
                  <a16:creationId xmlns:a16="http://schemas.microsoft.com/office/drawing/2014/main" id="{9662AC8F-8502-4CF6-87AC-2CB7EFEBC5CD}"/>
                </a:ext>
              </a:extLst>
            </p:cNvPr>
            <p:cNvGrpSpPr/>
            <p:nvPr userDrawn="1"/>
          </p:nvGrpSpPr>
          <p:grpSpPr>
            <a:xfrm>
              <a:off x="4868910" y="1003939"/>
              <a:ext cx="2265387" cy="2173113"/>
              <a:chOff x="5233525" y="4954450"/>
              <a:chExt cx="538275" cy="516350"/>
            </a:xfrm>
          </p:grpSpPr>
          <p:sp>
            <p:nvSpPr>
              <p:cNvPr id="8" name="Shape 823">
                <a:extLst>
                  <a:ext uri="{FF2B5EF4-FFF2-40B4-BE49-F238E27FC236}">
                    <a16:creationId xmlns:a16="http://schemas.microsoft.com/office/drawing/2014/main" id="{915C32CE-F54C-4A91-A795-5F6EE0E2C310}"/>
                  </a:ext>
                </a:extLst>
              </p:cNvPr>
              <p:cNvSpPr/>
              <p:nvPr/>
            </p:nvSpPr>
            <p:spPr>
              <a:xfrm>
                <a:off x="5637825" y="4954450"/>
                <a:ext cx="89525" cy="89525"/>
              </a:xfrm>
              <a:custGeom>
                <a:avLst/>
                <a:gdLst/>
                <a:ahLst/>
                <a:cxnLst/>
                <a:rect l="0" t="0" r="0" b="0"/>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824">
                <a:extLst>
                  <a:ext uri="{FF2B5EF4-FFF2-40B4-BE49-F238E27FC236}">
                    <a16:creationId xmlns:a16="http://schemas.microsoft.com/office/drawing/2014/main" id="{25663F7D-C889-439B-A68E-97D8B29147A8}"/>
                  </a:ext>
                </a:extLst>
              </p:cNvPr>
              <p:cNvSpPr/>
              <p:nvPr/>
            </p:nvSpPr>
            <p:spPr>
              <a:xfrm>
                <a:off x="5323025" y="4980625"/>
                <a:ext cx="88925" cy="88925"/>
              </a:xfrm>
              <a:custGeom>
                <a:avLst/>
                <a:gdLst/>
                <a:ahLst/>
                <a:cxnLst/>
                <a:rect l="0" t="0" r="0" b="0"/>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825">
                <a:extLst>
                  <a:ext uri="{FF2B5EF4-FFF2-40B4-BE49-F238E27FC236}">
                    <a16:creationId xmlns:a16="http://schemas.microsoft.com/office/drawing/2014/main" id="{5C225417-5386-4CF0-A050-D547324972FC}"/>
                  </a:ext>
                </a:extLst>
              </p:cNvPr>
              <p:cNvSpPr/>
              <p:nvPr/>
            </p:nvSpPr>
            <p:spPr>
              <a:xfrm>
                <a:off x="5233525" y="5255225"/>
                <a:ext cx="89525" cy="89525"/>
              </a:xfrm>
              <a:custGeom>
                <a:avLst/>
                <a:gdLst/>
                <a:ahLst/>
                <a:cxnLst/>
                <a:rect l="0" t="0" r="0" b="0"/>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826">
                <a:extLst>
                  <a:ext uri="{FF2B5EF4-FFF2-40B4-BE49-F238E27FC236}">
                    <a16:creationId xmlns:a16="http://schemas.microsoft.com/office/drawing/2014/main" id="{F2B2177A-3C1C-4737-A983-B5086B44BAC9}"/>
                  </a:ext>
                </a:extLst>
              </p:cNvPr>
              <p:cNvSpPr/>
              <p:nvPr/>
            </p:nvSpPr>
            <p:spPr>
              <a:xfrm>
                <a:off x="5453325" y="5382475"/>
                <a:ext cx="88925" cy="88325"/>
              </a:xfrm>
              <a:custGeom>
                <a:avLst/>
                <a:gdLst/>
                <a:ahLst/>
                <a:cxnLst/>
                <a:rect l="0" t="0" r="0" b="0"/>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827">
                <a:extLst>
                  <a:ext uri="{FF2B5EF4-FFF2-40B4-BE49-F238E27FC236}">
                    <a16:creationId xmlns:a16="http://schemas.microsoft.com/office/drawing/2014/main" id="{065E0883-FD56-4990-A3BA-7394FB6E3D9D}"/>
                  </a:ext>
                </a:extLst>
              </p:cNvPr>
              <p:cNvSpPr/>
              <p:nvPr/>
            </p:nvSpPr>
            <p:spPr>
              <a:xfrm>
                <a:off x="5682875" y="5188875"/>
                <a:ext cx="88925" cy="89525"/>
              </a:xfrm>
              <a:custGeom>
                <a:avLst/>
                <a:gdLst/>
                <a:ahLst/>
                <a:cxnLst/>
                <a:rect l="0" t="0" r="0" b="0"/>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 name="Shape 828">
                <a:extLst>
                  <a:ext uri="{FF2B5EF4-FFF2-40B4-BE49-F238E27FC236}">
                    <a16:creationId xmlns:a16="http://schemas.microsoft.com/office/drawing/2014/main" id="{C497A5ED-CCEE-4F09-A7B4-7079C57F1DC1}"/>
                  </a:ext>
                </a:extLst>
              </p:cNvPr>
              <p:cNvSpPr/>
              <p:nvPr/>
            </p:nvSpPr>
            <p:spPr>
              <a:xfrm>
                <a:off x="5411925" y="5110925"/>
                <a:ext cx="188775" cy="189400"/>
              </a:xfrm>
              <a:custGeom>
                <a:avLst/>
                <a:gdLst/>
                <a:ahLst/>
                <a:cxnLst/>
                <a:rect l="0" t="0" r="0" b="0"/>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 name="Shape 829">
                <a:extLst>
                  <a:ext uri="{FF2B5EF4-FFF2-40B4-BE49-F238E27FC236}">
                    <a16:creationId xmlns:a16="http://schemas.microsoft.com/office/drawing/2014/main" id="{D8CBE5C1-1916-4EF1-B9E9-DC5E58DE62C4}"/>
                  </a:ext>
                </a:extLst>
              </p:cNvPr>
              <p:cNvSpPr/>
              <p:nvPr/>
            </p:nvSpPr>
            <p:spPr>
              <a:xfrm>
                <a:off x="5367475" y="5025075"/>
                <a:ext cx="81600" cy="105975"/>
              </a:xfrm>
              <a:custGeom>
                <a:avLst/>
                <a:gdLst/>
                <a:ahLst/>
                <a:cxnLst/>
                <a:rect l="0" t="0" r="0" b="0"/>
                <a:pathLst>
                  <a:path w="3264" h="4239" fill="none" extrusionOk="0">
                    <a:moveTo>
                      <a:pt x="0" y="1"/>
                    </a:moveTo>
                    <a:lnTo>
                      <a:pt x="3264" y="4238"/>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 name="Shape 830">
                <a:extLst>
                  <a:ext uri="{FF2B5EF4-FFF2-40B4-BE49-F238E27FC236}">
                    <a16:creationId xmlns:a16="http://schemas.microsoft.com/office/drawing/2014/main" id="{BB37530B-08B3-4205-8A08-E876EE3F9FBE}"/>
                  </a:ext>
                </a:extLst>
              </p:cNvPr>
              <p:cNvSpPr/>
              <p:nvPr/>
            </p:nvSpPr>
            <p:spPr>
              <a:xfrm>
                <a:off x="5567800" y="4999500"/>
                <a:ext cx="115100" cy="133975"/>
              </a:xfrm>
              <a:custGeom>
                <a:avLst/>
                <a:gdLst/>
                <a:ahLst/>
                <a:cxnLst/>
                <a:rect l="0" t="0" r="0" b="0"/>
                <a:pathLst>
                  <a:path w="4604" h="5359" fill="none" extrusionOk="0">
                    <a:moveTo>
                      <a:pt x="0" y="5359"/>
                    </a:moveTo>
                    <a:lnTo>
                      <a:pt x="4603"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 name="Shape 831">
                <a:extLst>
                  <a:ext uri="{FF2B5EF4-FFF2-40B4-BE49-F238E27FC236}">
                    <a16:creationId xmlns:a16="http://schemas.microsoft.com/office/drawing/2014/main" id="{14DEB002-C856-4D51-9E3F-42951B8C7A10}"/>
                  </a:ext>
                </a:extLst>
              </p:cNvPr>
              <p:cNvSpPr/>
              <p:nvPr/>
            </p:nvSpPr>
            <p:spPr>
              <a:xfrm>
                <a:off x="5600075" y="5217475"/>
                <a:ext cx="127275" cy="16475"/>
              </a:xfrm>
              <a:custGeom>
                <a:avLst/>
                <a:gdLst/>
                <a:ahLst/>
                <a:cxnLst/>
                <a:rect l="0" t="0" r="0" b="0"/>
                <a:pathLst>
                  <a:path w="5091" h="659" fill="none" extrusionOk="0">
                    <a:moveTo>
                      <a:pt x="5090" y="658"/>
                    </a:moveTo>
                    <a:lnTo>
                      <a:pt x="0"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 name="Shape 832">
                <a:extLst>
                  <a:ext uri="{FF2B5EF4-FFF2-40B4-BE49-F238E27FC236}">
                    <a16:creationId xmlns:a16="http://schemas.microsoft.com/office/drawing/2014/main" id="{5B5D5E96-C594-4AB6-9DF5-2ED8F56CCF52}"/>
                  </a:ext>
                </a:extLst>
              </p:cNvPr>
              <p:cNvSpPr/>
              <p:nvPr/>
            </p:nvSpPr>
            <p:spPr>
              <a:xfrm>
                <a:off x="5497775" y="5299675"/>
                <a:ext cx="4900" cy="126675"/>
              </a:xfrm>
              <a:custGeom>
                <a:avLst/>
                <a:gdLst/>
                <a:ahLst/>
                <a:cxnLst/>
                <a:rect l="0" t="0" r="0" b="0"/>
                <a:pathLst>
                  <a:path w="196" h="5067" fill="none" extrusionOk="0">
                    <a:moveTo>
                      <a:pt x="0" y="5067"/>
                    </a:moveTo>
                    <a:lnTo>
                      <a:pt x="195"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833">
                <a:extLst>
                  <a:ext uri="{FF2B5EF4-FFF2-40B4-BE49-F238E27FC236}">
                    <a16:creationId xmlns:a16="http://schemas.microsoft.com/office/drawing/2014/main" id="{3FC3F998-CA08-40F4-81A5-CEC994EBBF42}"/>
                  </a:ext>
                </a:extLst>
              </p:cNvPr>
              <p:cNvSpPr/>
              <p:nvPr/>
            </p:nvSpPr>
            <p:spPr>
              <a:xfrm>
                <a:off x="5277975" y="5241825"/>
                <a:ext cx="141275" cy="58500"/>
              </a:xfrm>
              <a:custGeom>
                <a:avLst/>
                <a:gdLst/>
                <a:ahLst/>
                <a:cxnLst/>
                <a:rect l="0" t="0" r="0" b="0"/>
                <a:pathLst>
                  <a:path w="5651" h="2340" fill="none" extrusionOk="0">
                    <a:moveTo>
                      <a:pt x="0" y="2339"/>
                    </a:moveTo>
                    <a:lnTo>
                      <a:pt x="5651"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sp>
        <p:nvSpPr>
          <p:cNvPr id="23" name="Text Placeholder 2">
            <a:extLst>
              <a:ext uri="{FF2B5EF4-FFF2-40B4-BE49-F238E27FC236}">
                <a16:creationId xmlns:a16="http://schemas.microsoft.com/office/drawing/2014/main" id="{9C05CDBC-229D-45E2-B2F9-9037D7DF9793}"/>
              </a:ext>
            </a:extLst>
          </p:cNvPr>
          <p:cNvSpPr>
            <a:spLocks noGrp="1"/>
          </p:cNvSpPr>
          <p:nvPr>
            <p:ph type="body" idx="1"/>
          </p:nvPr>
        </p:nvSpPr>
        <p:spPr>
          <a:xfrm>
            <a:off x="3315880" y="4628428"/>
            <a:ext cx="5590283" cy="1463040"/>
          </a:xfrm>
        </p:spPr>
        <p:txBody>
          <a:bodyPr lIns="91440" rIns="91440" anchor="t">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24" name="Rectangle 23">
            <a:extLst>
              <a:ext uri="{FF2B5EF4-FFF2-40B4-BE49-F238E27FC236}">
                <a16:creationId xmlns:a16="http://schemas.microsoft.com/office/drawing/2014/main" id="{4D812236-1A32-4FE2-AB5A-F8F998D835F3}"/>
              </a:ext>
            </a:extLst>
          </p:cNvPr>
          <p:cNvSpPr/>
          <p:nvPr/>
        </p:nvSpPr>
        <p:spPr>
          <a:xfrm>
            <a:off x="272955" y="0"/>
            <a:ext cx="423081" cy="1562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551625"/>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01CC624-0437-43EF-99D3-4B5E545BF210}"/>
              </a:ext>
            </a:extLst>
          </p:cNvPr>
          <p:cNvSpPr/>
          <p:nvPr/>
        </p:nvSpPr>
        <p:spPr>
          <a:xfrm>
            <a:off x="272955" y="0"/>
            <a:ext cx="423081" cy="1562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05FEBE18-A94F-4CF8-8975-BC720F0701B8}"/>
              </a:ext>
            </a:extLst>
          </p:cNvPr>
          <p:cNvSpPr>
            <a:spLocks noGrp="1"/>
          </p:cNvSpPr>
          <p:nvPr>
            <p:ph type="dt" sz="half" idx="10"/>
          </p:nvPr>
        </p:nvSpPr>
        <p:spPr/>
        <p:txBody>
          <a:bodyPr/>
          <a:lstStyle/>
          <a:p>
            <a:fld id="{2A8B4228-9B20-4E1C-BAF9-1CE2D488642F}" type="datetimeFigureOut">
              <a:rPr lang="en-US" smtClean="0"/>
              <a:t>8/17/2026</a:t>
            </a:fld>
            <a:endParaRPr lang="en-US"/>
          </a:p>
        </p:txBody>
      </p:sp>
      <p:sp>
        <p:nvSpPr>
          <p:cNvPr id="4" name="Footer Placeholder 3">
            <a:extLst>
              <a:ext uri="{FF2B5EF4-FFF2-40B4-BE49-F238E27FC236}">
                <a16:creationId xmlns:a16="http://schemas.microsoft.com/office/drawing/2014/main" id="{79FEFF45-D87C-45A5-8A43-AA51E8326F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4B072C5-2DDD-45C4-966C-970A137A42B6}"/>
              </a:ext>
            </a:extLst>
          </p:cNvPr>
          <p:cNvSpPr>
            <a:spLocks noGrp="1"/>
          </p:cNvSpPr>
          <p:nvPr>
            <p:ph type="sldNum" sz="quarter" idx="12"/>
          </p:nvPr>
        </p:nvSpPr>
        <p:spPr/>
        <p:txBody>
          <a:bodyPr/>
          <a:lstStyle/>
          <a:p>
            <a:fld id="{1B44C132-2C5F-4912-A98C-B26154093141}" type="slidenum">
              <a:rPr lang="en-US" smtClean="0"/>
              <a:t>‹#›</a:t>
            </a:fld>
            <a:endParaRPr lang="en-US"/>
          </a:p>
        </p:txBody>
      </p:sp>
      <p:cxnSp>
        <p:nvCxnSpPr>
          <p:cNvPr id="16" name="Straight Connector 15">
            <a:extLst>
              <a:ext uri="{FF2B5EF4-FFF2-40B4-BE49-F238E27FC236}">
                <a16:creationId xmlns:a16="http://schemas.microsoft.com/office/drawing/2014/main" id="{537B5817-8D3A-4DD3-92FF-32BBC5F91560}"/>
              </a:ext>
            </a:extLst>
          </p:cNvPr>
          <p:cNvCxnSpPr/>
          <p:nvPr/>
        </p:nvCxnSpPr>
        <p:spPr>
          <a:xfrm>
            <a:off x="61415" y="753975"/>
            <a:ext cx="12008609" cy="0"/>
          </a:xfrm>
          <a:prstGeom prst="line">
            <a:avLst/>
          </a:prstGeom>
          <a:ln>
            <a:solidFill>
              <a:srgbClr val="D8D8D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32B1C59-33FF-4FB4-BDD7-F61C64008581}"/>
              </a:ext>
            </a:extLst>
          </p:cNvPr>
          <p:cNvSpPr>
            <a:spLocks noGrp="1"/>
          </p:cNvSpPr>
          <p:nvPr>
            <p:ph type="title"/>
          </p:nvPr>
        </p:nvSpPr>
        <p:spPr>
          <a:xfrm>
            <a:off x="1428134" y="263276"/>
            <a:ext cx="10334364" cy="1014667"/>
          </a:xfrm>
          <a:solidFill>
            <a:schemeClr val="bg1"/>
          </a:solidFill>
        </p:spPr>
        <p:txBody>
          <a:bodyPr/>
          <a:lstStyle/>
          <a:p>
            <a:r>
              <a:rPr lang="en-US"/>
              <a:t>Click to edit Master title style</a:t>
            </a:r>
            <a:endParaRPr lang="en-US" dirty="0"/>
          </a:p>
        </p:txBody>
      </p:sp>
      <p:grpSp>
        <p:nvGrpSpPr>
          <p:cNvPr id="13" name="Group 12">
            <a:extLst>
              <a:ext uri="{FF2B5EF4-FFF2-40B4-BE49-F238E27FC236}">
                <a16:creationId xmlns:a16="http://schemas.microsoft.com/office/drawing/2014/main" id="{FB754F48-B758-43EB-980F-1E2884C8E2A7}"/>
              </a:ext>
            </a:extLst>
          </p:cNvPr>
          <p:cNvGrpSpPr/>
          <p:nvPr/>
        </p:nvGrpSpPr>
        <p:grpSpPr>
          <a:xfrm>
            <a:off x="575239" y="475151"/>
            <a:ext cx="631298" cy="631298"/>
            <a:chOff x="1530939" y="2405329"/>
            <a:chExt cx="631298" cy="631298"/>
          </a:xfrm>
        </p:grpSpPr>
        <p:sp>
          <p:nvSpPr>
            <p:cNvPr id="7" name="Oval 6">
              <a:extLst>
                <a:ext uri="{FF2B5EF4-FFF2-40B4-BE49-F238E27FC236}">
                  <a16:creationId xmlns:a16="http://schemas.microsoft.com/office/drawing/2014/main" id="{99BADBD9-302C-40D9-A763-C65CCFE16FDE}"/>
                </a:ext>
              </a:extLst>
            </p:cNvPr>
            <p:cNvSpPr/>
            <p:nvPr userDrawn="1"/>
          </p:nvSpPr>
          <p:spPr>
            <a:xfrm>
              <a:off x="1530939" y="2405329"/>
              <a:ext cx="631298" cy="631298"/>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Shape 490">
              <a:extLst>
                <a:ext uri="{FF2B5EF4-FFF2-40B4-BE49-F238E27FC236}">
                  <a16:creationId xmlns:a16="http://schemas.microsoft.com/office/drawing/2014/main" id="{ABC713E7-D704-4682-B292-907313F269C9}"/>
                </a:ext>
              </a:extLst>
            </p:cNvPr>
            <p:cNvGrpSpPr/>
            <p:nvPr userDrawn="1"/>
          </p:nvGrpSpPr>
          <p:grpSpPr>
            <a:xfrm>
              <a:off x="1661835" y="2536225"/>
              <a:ext cx="369505" cy="369505"/>
              <a:chOff x="2594050" y="1631825"/>
              <a:chExt cx="439625" cy="439625"/>
            </a:xfrm>
          </p:grpSpPr>
          <p:sp>
            <p:nvSpPr>
              <p:cNvPr id="9" name="Shape 491">
                <a:extLst>
                  <a:ext uri="{FF2B5EF4-FFF2-40B4-BE49-F238E27FC236}">
                    <a16:creationId xmlns:a16="http://schemas.microsoft.com/office/drawing/2014/main" id="{5701E159-D011-460A-BF32-22B3BFF6328B}"/>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492">
                <a:extLst>
                  <a:ext uri="{FF2B5EF4-FFF2-40B4-BE49-F238E27FC236}">
                    <a16:creationId xmlns:a16="http://schemas.microsoft.com/office/drawing/2014/main" id="{CA3D8659-8AB7-48FB-9131-98E6A18A0B20}"/>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493">
                <a:extLst>
                  <a:ext uri="{FF2B5EF4-FFF2-40B4-BE49-F238E27FC236}">
                    <a16:creationId xmlns:a16="http://schemas.microsoft.com/office/drawing/2014/main" id="{A811AE90-64AA-41C3-9DE9-62A86028AA6C}"/>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494">
                <a:extLst>
                  <a:ext uri="{FF2B5EF4-FFF2-40B4-BE49-F238E27FC236}">
                    <a16:creationId xmlns:a16="http://schemas.microsoft.com/office/drawing/2014/main" id="{0551D70B-4457-48F5-81B9-3A38F6B661D9}"/>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sp>
        <p:nvSpPr>
          <p:cNvPr id="17" name="Content Placeholder 2">
            <a:extLst>
              <a:ext uri="{FF2B5EF4-FFF2-40B4-BE49-F238E27FC236}">
                <a16:creationId xmlns:a16="http://schemas.microsoft.com/office/drawing/2014/main" id="{572BD7EC-0D21-433C-A8B8-B34982C0240B}"/>
              </a:ext>
            </a:extLst>
          </p:cNvPr>
          <p:cNvSpPr>
            <a:spLocks noGrp="1"/>
          </p:cNvSpPr>
          <p:nvPr>
            <p:ph idx="1"/>
          </p:nvPr>
        </p:nvSpPr>
        <p:spPr>
          <a:xfrm>
            <a:off x="1428134" y="1463857"/>
            <a:ext cx="10334364" cy="4845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05065076"/>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mpletely blank">
  <p:cSld name="Completely blank">
    <p:spTree>
      <p:nvGrpSpPr>
        <p:cNvPr id="1" name="Shape 56"/>
        <p:cNvGrpSpPr/>
        <p:nvPr/>
      </p:nvGrpSpPr>
      <p:grpSpPr>
        <a:xfrm>
          <a:off x="0" y="0"/>
          <a:ext cx="0" cy="0"/>
          <a:chOff x="0" y="0"/>
          <a:chExt cx="0" cy="0"/>
        </a:xfrm>
      </p:grpSpPr>
    </p:spTree>
    <p:extLst>
      <p:ext uri="{BB962C8B-B14F-4D97-AF65-F5344CB8AC3E}">
        <p14:creationId xmlns:p14="http://schemas.microsoft.com/office/powerpoint/2010/main" val="38641105"/>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B2B43BB9-2EB0-8740-A005-F33E0F1863CB}" type="datetime1">
              <a:rPr lang="en-US" smtClean="0"/>
              <a:t>8/17/2026</a:t>
            </a:fld>
            <a:endParaRPr lang="en-US" dirty="0"/>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39E65F0E-D8D0-8548-A870-8F1E432EFAAD}" type="slidenum">
              <a:rPr lang="en-US" smtClean="0"/>
              <a:t>‹#›</a:t>
            </a:fld>
            <a:endParaRPr lang="en-US" dirty="0"/>
          </a:p>
        </p:txBody>
      </p:sp>
    </p:spTree>
    <p:extLst>
      <p:ext uri="{BB962C8B-B14F-4D97-AF65-F5344CB8AC3E}">
        <p14:creationId xmlns:p14="http://schemas.microsoft.com/office/powerpoint/2010/main" val="28758380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4400" b="0" i="0">
                <a:solidFill>
                  <a:srgbClr val="0D0D0D"/>
                </a:solidFill>
                <a:latin typeface="Segoe UI"/>
                <a:cs typeface="Segoe U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3200" b="1" i="0">
                <a:solidFill>
                  <a:schemeClr val="bg1"/>
                </a:solidFill>
                <a:latin typeface="Segoe UI Semibold"/>
                <a:cs typeface="Segoe UI Semibold"/>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510924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rgbClr val="0D0D0D"/>
                </a:solidFill>
                <a:latin typeface="Segoe UI"/>
                <a:cs typeface="Segoe UI"/>
              </a:defRPr>
            </a:lvl1pPr>
          </a:lstStyle>
          <a:p>
            <a:endParaRPr/>
          </a:p>
        </p:txBody>
      </p:sp>
      <p:sp>
        <p:nvSpPr>
          <p:cNvPr id="3" name="Holder 3"/>
          <p:cNvSpPr>
            <a:spLocks noGrp="1"/>
          </p:cNvSpPr>
          <p:nvPr>
            <p:ph type="body" idx="1"/>
          </p:nvPr>
        </p:nvSpPr>
        <p:spPr/>
        <p:txBody>
          <a:bodyPr lIns="0" tIns="0" rIns="0" bIns="0"/>
          <a:lstStyle>
            <a:lvl1pPr>
              <a:defRPr sz="3200" b="1" i="0">
                <a:solidFill>
                  <a:schemeClr val="bg1"/>
                </a:solidFill>
                <a:latin typeface="Segoe UI Semibold"/>
                <a:cs typeface="Segoe UI Semibold"/>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619884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rgbClr val="0D0D0D"/>
                </a:solidFill>
                <a:latin typeface="Segoe UI"/>
                <a:cs typeface="Segoe U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8/17/2026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037295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28778" y="3559302"/>
            <a:ext cx="1774825" cy="0"/>
          </a:xfrm>
          <a:custGeom>
            <a:avLst/>
            <a:gdLst/>
            <a:ahLst/>
            <a:cxnLst/>
            <a:rect l="l" t="t" r="r" b="b"/>
            <a:pathLst>
              <a:path w="1774825">
                <a:moveTo>
                  <a:pt x="0" y="0"/>
                </a:moveTo>
                <a:lnTo>
                  <a:pt x="1774698" y="0"/>
                </a:lnTo>
              </a:path>
            </a:pathLst>
          </a:custGeom>
          <a:ln w="19050">
            <a:solidFill>
              <a:srgbClr val="D7D7D7"/>
            </a:solidFill>
          </a:ln>
        </p:spPr>
        <p:txBody>
          <a:bodyPr wrap="square" lIns="0" tIns="0" rIns="0" bIns="0" rtlCol="0"/>
          <a:lstStyle/>
          <a:p>
            <a:endParaRPr/>
          </a:p>
        </p:txBody>
      </p:sp>
      <p:sp>
        <p:nvSpPr>
          <p:cNvPr id="17" name="bg object 17"/>
          <p:cNvSpPr/>
          <p:nvPr/>
        </p:nvSpPr>
        <p:spPr>
          <a:xfrm>
            <a:off x="8534400" y="3559302"/>
            <a:ext cx="3509010" cy="0"/>
          </a:xfrm>
          <a:custGeom>
            <a:avLst/>
            <a:gdLst/>
            <a:ahLst/>
            <a:cxnLst/>
            <a:rect l="l" t="t" r="r" b="b"/>
            <a:pathLst>
              <a:path w="3509009">
                <a:moveTo>
                  <a:pt x="0" y="0"/>
                </a:moveTo>
                <a:lnTo>
                  <a:pt x="3508882" y="0"/>
                </a:lnTo>
              </a:path>
            </a:pathLst>
          </a:custGeom>
          <a:ln w="19050">
            <a:solidFill>
              <a:srgbClr val="D7D7D7"/>
            </a:solidFill>
          </a:ln>
        </p:spPr>
        <p:txBody>
          <a:bodyPr wrap="square" lIns="0" tIns="0" rIns="0" bIns="0" rtlCol="0"/>
          <a:lstStyle/>
          <a:p>
            <a:endParaRPr/>
          </a:p>
        </p:txBody>
      </p:sp>
      <p:sp>
        <p:nvSpPr>
          <p:cNvPr id="18" name="bg object 18"/>
          <p:cNvSpPr/>
          <p:nvPr/>
        </p:nvSpPr>
        <p:spPr>
          <a:xfrm>
            <a:off x="743712" y="3051048"/>
            <a:ext cx="897890" cy="897890"/>
          </a:xfrm>
          <a:custGeom>
            <a:avLst/>
            <a:gdLst/>
            <a:ahLst/>
            <a:cxnLst/>
            <a:rect l="l" t="t" r="r" b="b"/>
            <a:pathLst>
              <a:path w="897889" h="897889">
                <a:moveTo>
                  <a:pt x="448818" y="0"/>
                </a:moveTo>
                <a:lnTo>
                  <a:pt x="399913" y="2633"/>
                </a:lnTo>
                <a:lnTo>
                  <a:pt x="352535" y="10350"/>
                </a:lnTo>
                <a:lnTo>
                  <a:pt x="306955" y="22878"/>
                </a:lnTo>
                <a:lnTo>
                  <a:pt x="263449" y="39942"/>
                </a:lnTo>
                <a:lnTo>
                  <a:pt x="222289" y="61270"/>
                </a:lnTo>
                <a:lnTo>
                  <a:pt x="183750" y="86587"/>
                </a:lnTo>
                <a:lnTo>
                  <a:pt x="148105" y="115620"/>
                </a:lnTo>
                <a:lnTo>
                  <a:pt x="115629" y="148095"/>
                </a:lnTo>
                <a:lnTo>
                  <a:pt x="86594" y="183739"/>
                </a:lnTo>
                <a:lnTo>
                  <a:pt x="61276" y="222278"/>
                </a:lnTo>
                <a:lnTo>
                  <a:pt x="39946" y="263438"/>
                </a:lnTo>
                <a:lnTo>
                  <a:pt x="22880" y="306945"/>
                </a:lnTo>
                <a:lnTo>
                  <a:pt x="10351" y="352527"/>
                </a:lnTo>
                <a:lnTo>
                  <a:pt x="2633" y="399909"/>
                </a:lnTo>
                <a:lnTo>
                  <a:pt x="0" y="448817"/>
                </a:lnTo>
                <a:lnTo>
                  <a:pt x="2633" y="497726"/>
                </a:lnTo>
                <a:lnTo>
                  <a:pt x="10351" y="545108"/>
                </a:lnTo>
                <a:lnTo>
                  <a:pt x="22880" y="590690"/>
                </a:lnTo>
                <a:lnTo>
                  <a:pt x="39946" y="634197"/>
                </a:lnTo>
                <a:lnTo>
                  <a:pt x="61276" y="675357"/>
                </a:lnTo>
                <a:lnTo>
                  <a:pt x="86594" y="713896"/>
                </a:lnTo>
                <a:lnTo>
                  <a:pt x="115629" y="749540"/>
                </a:lnTo>
                <a:lnTo>
                  <a:pt x="148105" y="782015"/>
                </a:lnTo>
                <a:lnTo>
                  <a:pt x="183750" y="811048"/>
                </a:lnTo>
                <a:lnTo>
                  <a:pt x="222289" y="836365"/>
                </a:lnTo>
                <a:lnTo>
                  <a:pt x="263449" y="857693"/>
                </a:lnTo>
                <a:lnTo>
                  <a:pt x="306955" y="874757"/>
                </a:lnTo>
                <a:lnTo>
                  <a:pt x="352535" y="887285"/>
                </a:lnTo>
                <a:lnTo>
                  <a:pt x="399913" y="895002"/>
                </a:lnTo>
                <a:lnTo>
                  <a:pt x="448818" y="897635"/>
                </a:lnTo>
                <a:lnTo>
                  <a:pt x="497726" y="895002"/>
                </a:lnTo>
                <a:lnTo>
                  <a:pt x="545108" y="887285"/>
                </a:lnTo>
                <a:lnTo>
                  <a:pt x="590690" y="874757"/>
                </a:lnTo>
                <a:lnTo>
                  <a:pt x="634197" y="857693"/>
                </a:lnTo>
                <a:lnTo>
                  <a:pt x="675357" y="836365"/>
                </a:lnTo>
                <a:lnTo>
                  <a:pt x="713896" y="811048"/>
                </a:lnTo>
                <a:lnTo>
                  <a:pt x="749540" y="782015"/>
                </a:lnTo>
                <a:lnTo>
                  <a:pt x="782015" y="749540"/>
                </a:lnTo>
                <a:lnTo>
                  <a:pt x="811048" y="713896"/>
                </a:lnTo>
                <a:lnTo>
                  <a:pt x="836365" y="675357"/>
                </a:lnTo>
                <a:lnTo>
                  <a:pt x="857693" y="634197"/>
                </a:lnTo>
                <a:lnTo>
                  <a:pt x="874757" y="590690"/>
                </a:lnTo>
                <a:lnTo>
                  <a:pt x="887285" y="545108"/>
                </a:lnTo>
                <a:lnTo>
                  <a:pt x="895002" y="497726"/>
                </a:lnTo>
                <a:lnTo>
                  <a:pt x="897636" y="448817"/>
                </a:lnTo>
                <a:lnTo>
                  <a:pt x="895002" y="399909"/>
                </a:lnTo>
                <a:lnTo>
                  <a:pt x="887285" y="352527"/>
                </a:lnTo>
                <a:lnTo>
                  <a:pt x="874757" y="306945"/>
                </a:lnTo>
                <a:lnTo>
                  <a:pt x="857693" y="263438"/>
                </a:lnTo>
                <a:lnTo>
                  <a:pt x="836365" y="222278"/>
                </a:lnTo>
                <a:lnTo>
                  <a:pt x="811048" y="183739"/>
                </a:lnTo>
                <a:lnTo>
                  <a:pt x="782015" y="148095"/>
                </a:lnTo>
                <a:lnTo>
                  <a:pt x="749540" y="115620"/>
                </a:lnTo>
                <a:lnTo>
                  <a:pt x="713896" y="86587"/>
                </a:lnTo>
                <a:lnTo>
                  <a:pt x="675357" y="61270"/>
                </a:lnTo>
                <a:lnTo>
                  <a:pt x="634197" y="39942"/>
                </a:lnTo>
                <a:lnTo>
                  <a:pt x="590690" y="22878"/>
                </a:lnTo>
                <a:lnTo>
                  <a:pt x="545108" y="10350"/>
                </a:lnTo>
                <a:lnTo>
                  <a:pt x="497726" y="2633"/>
                </a:lnTo>
                <a:lnTo>
                  <a:pt x="448818" y="0"/>
                </a:lnTo>
                <a:close/>
              </a:path>
            </a:pathLst>
          </a:custGeom>
          <a:solidFill>
            <a:srgbClr val="B6A379"/>
          </a:solidFill>
        </p:spPr>
        <p:txBody>
          <a:bodyPr wrap="square" lIns="0" tIns="0" rIns="0" bIns="0" rtlCol="0"/>
          <a:lstStyle/>
          <a:p>
            <a:endParaRPr/>
          </a:p>
        </p:txBody>
      </p:sp>
      <p:sp>
        <p:nvSpPr>
          <p:cNvPr id="19" name="bg object 19"/>
          <p:cNvSpPr/>
          <p:nvPr/>
        </p:nvSpPr>
        <p:spPr>
          <a:xfrm>
            <a:off x="1042441" y="3287268"/>
            <a:ext cx="300355" cy="425450"/>
          </a:xfrm>
          <a:custGeom>
            <a:avLst/>
            <a:gdLst/>
            <a:ahLst/>
            <a:cxnLst/>
            <a:rect l="l" t="t" r="r" b="b"/>
            <a:pathLst>
              <a:path w="300355" h="425450">
                <a:moveTo>
                  <a:pt x="38049" y="425196"/>
                </a:moveTo>
                <a:lnTo>
                  <a:pt x="38049" y="13335"/>
                </a:lnTo>
                <a:lnTo>
                  <a:pt x="38049" y="11303"/>
                </a:lnTo>
                <a:lnTo>
                  <a:pt x="37020" y="9271"/>
                </a:lnTo>
                <a:lnTo>
                  <a:pt x="36487" y="7620"/>
                </a:lnTo>
                <a:lnTo>
                  <a:pt x="34925" y="6096"/>
                </a:lnTo>
                <a:lnTo>
                  <a:pt x="33362" y="4572"/>
                </a:lnTo>
                <a:lnTo>
                  <a:pt x="31800" y="3556"/>
                </a:lnTo>
                <a:lnTo>
                  <a:pt x="29718" y="3048"/>
                </a:lnTo>
                <a:lnTo>
                  <a:pt x="27622" y="3048"/>
                </a:lnTo>
                <a:lnTo>
                  <a:pt x="10426" y="3048"/>
                </a:lnTo>
                <a:lnTo>
                  <a:pt x="8331" y="3048"/>
                </a:lnTo>
                <a:lnTo>
                  <a:pt x="6248" y="3556"/>
                </a:lnTo>
                <a:lnTo>
                  <a:pt x="0" y="13335"/>
                </a:lnTo>
                <a:lnTo>
                  <a:pt x="0" y="425196"/>
                </a:lnTo>
                <a:lnTo>
                  <a:pt x="38049" y="425196"/>
                </a:lnTo>
                <a:close/>
              </a:path>
              <a:path w="300355" h="425450">
                <a:moveTo>
                  <a:pt x="48768" y="176149"/>
                </a:moveTo>
                <a:lnTo>
                  <a:pt x="56426" y="171577"/>
                </a:lnTo>
                <a:lnTo>
                  <a:pt x="64096" y="168021"/>
                </a:lnTo>
                <a:lnTo>
                  <a:pt x="101917" y="160401"/>
                </a:lnTo>
                <a:lnTo>
                  <a:pt x="109067" y="160909"/>
                </a:lnTo>
                <a:lnTo>
                  <a:pt x="116725" y="161417"/>
                </a:lnTo>
                <a:lnTo>
                  <a:pt x="154533" y="170053"/>
                </a:lnTo>
                <a:lnTo>
                  <a:pt x="169379" y="174625"/>
                </a:lnTo>
                <a:lnTo>
                  <a:pt x="184696" y="179197"/>
                </a:lnTo>
                <a:lnTo>
                  <a:pt x="222529" y="189484"/>
                </a:lnTo>
                <a:lnTo>
                  <a:pt x="244957" y="192024"/>
                </a:lnTo>
                <a:lnTo>
                  <a:pt x="252704" y="191516"/>
                </a:lnTo>
                <a:lnTo>
                  <a:pt x="289915" y="181864"/>
                </a:lnTo>
                <a:lnTo>
                  <a:pt x="293598" y="179705"/>
                </a:lnTo>
                <a:lnTo>
                  <a:pt x="296138" y="177673"/>
                </a:lnTo>
                <a:lnTo>
                  <a:pt x="297662" y="175133"/>
                </a:lnTo>
                <a:lnTo>
                  <a:pt x="299186" y="172593"/>
                </a:lnTo>
                <a:lnTo>
                  <a:pt x="300202" y="170053"/>
                </a:lnTo>
                <a:lnTo>
                  <a:pt x="300202" y="167512"/>
                </a:lnTo>
                <a:lnTo>
                  <a:pt x="299186" y="165481"/>
                </a:lnTo>
                <a:lnTo>
                  <a:pt x="298170" y="163449"/>
                </a:lnTo>
                <a:lnTo>
                  <a:pt x="289915" y="155194"/>
                </a:lnTo>
                <a:lnTo>
                  <a:pt x="281787" y="145542"/>
                </a:lnTo>
                <a:lnTo>
                  <a:pt x="274167" y="135382"/>
                </a:lnTo>
                <a:lnTo>
                  <a:pt x="265912" y="124587"/>
                </a:lnTo>
                <a:lnTo>
                  <a:pt x="264388" y="121539"/>
                </a:lnTo>
                <a:lnTo>
                  <a:pt x="263372" y="118491"/>
                </a:lnTo>
                <a:lnTo>
                  <a:pt x="262864" y="114935"/>
                </a:lnTo>
                <a:lnTo>
                  <a:pt x="262356" y="110871"/>
                </a:lnTo>
                <a:lnTo>
                  <a:pt x="262864" y="107187"/>
                </a:lnTo>
                <a:lnTo>
                  <a:pt x="263372" y="103632"/>
                </a:lnTo>
                <a:lnTo>
                  <a:pt x="264388" y="100076"/>
                </a:lnTo>
                <a:lnTo>
                  <a:pt x="265912" y="96520"/>
                </a:lnTo>
                <a:lnTo>
                  <a:pt x="274167" y="81153"/>
                </a:lnTo>
                <a:lnTo>
                  <a:pt x="281787" y="65405"/>
                </a:lnTo>
                <a:lnTo>
                  <a:pt x="289915" y="49022"/>
                </a:lnTo>
                <a:lnTo>
                  <a:pt x="298170" y="31115"/>
                </a:lnTo>
                <a:lnTo>
                  <a:pt x="299694" y="27559"/>
                </a:lnTo>
                <a:lnTo>
                  <a:pt x="300202" y="24511"/>
                </a:lnTo>
                <a:lnTo>
                  <a:pt x="300202" y="21971"/>
                </a:lnTo>
                <a:lnTo>
                  <a:pt x="299186" y="20447"/>
                </a:lnTo>
                <a:lnTo>
                  <a:pt x="297662" y="19939"/>
                </a:lnTo>
                <a:lnTo>
                  <a:pt x="296138" y="19431"/>
                </a:lnTo>
                <a:lnTo>
                  <a:pt x="293598" y="20447"/>
                </a:lnTo>
                <a:lnTo>
                  <a:pt x="289915" y="21462"/>
                </a:lnTo>
                <a:lnTo>
                  <a:pt x="282803" y="25019"/>
                </a:lnTo>
                <a:lnTo>
                  <a:pt x="275183" y="27559"/>
                </a:lnTo>
                <a:lnTo>
                  <a:pt x="267436" y="29591"/>
                </a:lnTo>
                <a:lnTo>
                  <a:pt x="259816" y="30607"/>
                </a:lnTo>
                <a:lnTo>
                  <a:pt x="252704" y="31623"/>
                </a:lnTo>
                <a:lnTo>
                  <a:pt x="244957" y="31623"/>
                </a:lnTo>
                <a:lnTo>
                  <a:pt x="237337" y="31115"/>
                </a:lnTo>
                <a:lnTo>
                  <a:pt x="229717" y="30607"/>
                </a:lnTo>
                <a:lnTo>
                  <a:pt x="222529" y="29083"/>
                </a:lnTo>
                <a:lnTo>
                  <a:pt x="214845" y="27559"/>
                </a:lnTo>
                <a:lnTo>
                  <a:pt x="199529" y="24003"/>
                </a:lnTo>
                <a:lnTo>
                  <a:pt x="184696" y="19431"/>
                </a:lnTo>
                <a:lnTo>
                  <a:pt x="169379" y="14351"/>
                </a:lnTo>
                <a:lnTo>
                  <a:pt x="154533" y="9652"/>
                </a:lnTo>
                <a:lnTo>
                  <a:pt x="139217" y="5587"/>
                </a:lnTo>
                <a:lnTo>
                  <a:pt x="132067" y="3556"/>
                </a:lnTo>
                <a:lnTo>
                  <a:pt x="124383" y="2032"/>
                </a:lnTo>
                <a:lnTo>
                  <a:pt x="116725" y="1016"/>
                </a:lnTo>
                <a:lnTo>
                  <a:pt x="109067" y="508"/>
                </a:lnTo>
                <a:lnTo>
                  <a:pt x="101917" y="0"/>
                </a:lnTo>
                <a:lnTo>
                  <a:pt x="94234" y="508"/>
                </a:lnTo>
                <a:lnTo>
                  <a:pt x="86575" y="1524"/>
                </a:lnTo>
                <a:lnTo>
                  <a:pt x="78917" y="2540"/>
                </a:lnTo>
                <a:lnTo>
                  <a:pt x="71755" y="5080"/>
                </a:lnTo>
                <a:lnTo>
                  <a:pt x="64096" y="7620"/>
                </a:lnTo>
                <a:lnTo>
                  <a:pt x="56426" y="11176"/>
                </a:lnTo>
                <a:lnTo>
                  <a:pt x="48768" y="15875"/>
                </a:lnTo>
              </a:path>
            </a:pathLst>
          </a:custGeom>
          <a:ln w="9525">
            <a:solidFill>
              <a:srgbClr val="000000"/>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400" b="0" i="0">
                <a:solidFill>
                  <a:srgbClr val="0D0D0D"/>
                </a:solidFill>
                <a:latin typeface="Segoe UI"/>
                <a:cs typeface="Segoe U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8/17/2026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691306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8/17/2026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537914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C4A40C6D-D04A-7540-83DD-154F90882B91}" type="datetime1">
              <a:rPr lang="en-US" smtClean="0"/>
              <a:t>8/17/2026</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39E65F0E-D8D0-8548-A870-8F1E432EFAAD}" type="slidenum">
              <a:rPr lang="en-US" smtClean="0"/>
              <a:t>‹#›</a:t>
            </a:fld>
            <a:endParaRPr lang="en-US" dirty="0"/>
          </a:p>
        </p:txBody>
      </p:sp>
    </p:spTree>
    <p:extLst>
      <p:ext uri="{BB962C8B-B14F-4D97-AF65-F5344CB8AC3E}">
        <p14:creationId xmlns:p14="http://schemas.microsoft.com/office/powerpoint/2010/main" val="1112093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0A352B45-879A-3843-B88F-62D5BA8DD0E8}" type="datetime1">
              <a:rPr lang="en-US" smtClean="0"/>
              <a:t>8/17/2026</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39E65F0E-D8D0-8548-A870-8F1E432EFAAD}" type="slidenum">
              <a:rPr lang="en-US" smtClean="0"/>
              <a:t>‹#›</a:t>
            </a:fld>
            <a:endParaRPr lang="en-US" dirty="0"/>
          </a:p>
        </p:txBody>
      </p:sp>
    </p:spTree>
    <p:extLst>
      <p:ext uri="{BB962C8B-B14F-4D97-AF65-F5344CB8AC3E}">
        <p14:creationId xmlns:p14="http://schemas.microsoft.com/office/powerpoint/2010/main" val="1312045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B2B43BB9-2EB0-8740-A005-F33E0F1863CB}" type="datetime1">
              <a:rPr lang="en-US" smtClean="0"/>
              <a:t>8/17/2026</a:t>
            </a:fld>
            <a:endParaRPr lang="en-US" dirty="0"/>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39E65F0E-D8D0-8548-A870-8F1E432EFAAD}" type="slidenum">
              <a:rPr lang="en-US" smtClean="0"/>
              <a:t>‹#›</a:t>
            </a:fld>
            <a:endParaRPr lang="en-US" dirty="0"/>
          </a:p>
        </p:txBody>
      </p:sp>
    </p:spTree>
    <p:extLst>
      <p:ext uri="{BB962C8B-B14F-4D97-AF65-F5344CB8AC3E}">
        <p14:creationId xmlns:p14="http://schemas.microsoft.com/office/powerpoint/2010/main" val="881268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lvl1pPr>
              <a:defRPr>
                <a:latin typeface="Candara" panose="020E0502030303020204" pitchFamily="34" charset="0"/>
              </a:defRPr>
            </a:lvl1pPr>
          </a:lstStyle>
          <a:p>
            <a:fld id="{192707F2-4376-7447-AE98-42AACD2C1EA7}" type="datetime1">
              <a:rPr lang="en-US" smtClean="0"/>
              <a:pPr/>
              <a:t>8/17/2026</a:t>
            </a:fld>
            <a:endParaRPr lang="en-US" dirty="0"/>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lvl1pPr>
              <a:defRPr>
                <a:latin typeface="Candara" panose="020E0502030303020204" pitchFamily="34" charset="0"/>
              </a:defRPr>
            </a:lvl1pPr>
          </a:lstStyle>
          <a:p>
            <a:endParaRPr lang="en-US" dirty="0"/>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lvl1pPr algn="r">
              <a:defRPr>
                <a:latin typeface="Candara" panose="020E0502030303020204" pitchFamily="34" charset="0"/>
              </a:defRPr>
            </a:lvl1pPr>
          </a:lstStyle>
          <a:p>
            <a:fld id="{39E65F0E-D8D0-8548-A870-8F1E432EFAAD}" type="slidenum">
              <a:rPr lang="en-US" smtClean="0"/>
              <a:pPr/>
              <a:t>‹#›</a:t>
            </a:fld>
            <a:endParaRPr lang="en-US" dirty="0"/>
          </a:p>
        </p:txBody>
      </p:sp>
    </p:spTree>
    <p:extLst>
      <p:ext uri="{BB962C8B-B14F-4D97-AF65-F5344CB8AC3E}">
        <p14:creationId xmlns:p14="http://schemas.microsoft.com/office/powerpoint/2010/main" val="2530413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lvl1pPr>
              <a:defRPr>
                <a:latin typeface="Candara" panose="020E0502030303020204" pitchFamily="34" charset="0"/>
              </a:defRPr>
            </a:lvl1pPr>
          </a:lstStyle>
          <a:p>
            <a:fld id="{9B7ABF1D-C22C-2F41-AC0A-B7A7B6BB363F}" type="datetime1">
              <a:rPr lang="en-US" smtClean="0"/>
              <a:pPr/>
              <a:t>8/17/2026</a:t>
            </a:fld>
            <a:endParaRPr lang="en-US" dirty="0"/>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lvl1pPr>
              <a:defRPr>
                <a:latin typeface="Candara" panose="020E0502030303020204" pitchFamily="34" charset="0"/>
              </a:defRPr>
            </a:lvl1pPr>
          </a:lstStyle>
          <a:p>
            <a:endParaRPr lang="en-US" dirty="0"/>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lvl1pPr>
              <a:defRPr>
                <a:latin typeface="Candara" panose="020E0502030303020204" pitchFamily="34" charset="0"/>
              </a:defRPr>
            </a:lvl1pPr>
          </a:lstStyle>
          <a:p>
            <a:fld id="{39E65F0E-D8D0-8548-A870-8F1E432EFAAD}" type="slidenum">
              <a:rPr lang="en-US" smtClean="0"/>
              <a:pPr/>
              <a:t>‹#›</a:t>
            </a:fld>
            <a:endParaRPr lang="en-US" dirty="0"/>
          </a:p>
        </p:txBody>
      </p:sp>
    </p:spTree>
    <p:extLst>
      <p:ext uri="{BB962C8B-B14F-4D97-AF65-F5344CB8AC3E}">
        <p14:creationId xmlns:p14="http://schemas.microsoft.com/office/powerpoint/2010/main" val="1674254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D0A916CC-DF14-1246-AE48-FA7A055C87A0}" type="datetime1">
              <a:rPr lang="en-US" smtClean="0"/>
              <a:t>8/17/2026</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39E65F0E-D8D0-8548-A870-8F1E432EFAAD}" type="slidenum">
              <a:rPr lang="en-US" smtClean="0"/>
              <a:t>‹#›</a:t>
            </a:fld>
            <a:endParaRPr lang="en-US" dirty="0"/>
          </a:p>
        </p:txBody>
      </p:sp>
    </p:spTree>
    <p:extLst>
      <p:ext uri="{BB962C8B-B14F-4D97-AF65-F5344CB8AC3E}">
        <p14:creationId xmlns:p14="http://schemas.microsoft.com/office/powerpoint/2010/main" val="1370603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07C84649-F92F-054C-918A-7FA715221EC5}" type="datetime1">
              <a:rPr lang="en-US" smtClean="0"/>
              <a:t>8/17/2026</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39E65F0E-D8D0-8548-A870-8F1E432EFAAD}" type="slidenum">
              <a:rPr lang="en-US" smtClean="0"/>
              <a:t>‹#›</a:t>
            </a:fld>
            <a:endParaRPr lang="en-US" dirty="0"/>
          </a:p>
        </p:txBody>
      </p:sp>
    </p:spTree>
    <p:extLst>
      <p:ext uri="{BB962C8B-B14F-4D97-AF65-F5344CB8AC3E}">
        <p14:creationId xmlns:p14="http://schemas.microsoft.com/office/powerpoint/2010/main" val="2203080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theme" Target="../theme/theme3.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84000">
              <a:schemeClr val="bg2">
                <a:tint val="45000"/>
                <a:shade val="99000"/>
                <a:satMod val="350000"/>
                <a:alpha val="76000"/>
              </a:schemeClr>
            </a:gs>
            <a:gs pos="100000">
              <a:srgbClr val="E9E2B4"/>
            </a:gs>
          </a:gsLst>
          <a:lin ang="168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878301"/>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09600" y="1411358"/>
            <a:ext cx="10972800" cy="494968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287859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457200" rtl="0" eaLnBrk="1" latinLnBrk="0" hangingPunct="1">
        <a:spcBef>
          <a:spcPct val="0"/>
        </a:spcBef>
        <a:buNone/>
        <a:defRPr sz="3200" b="1" i="0" kern="1200">
          <a:solidFill>
            <a:schemeClr val="accent1">
              <a:lumMod val="75000"/>
            </a:schemeClr>
          </a:solidFill>
          <a:latin typeface="Candara" panose="020E0502030303020204" pitchFamily="34" charset="0"/>
          <a:ea typeface="Helvetica Neue Condensed" panose="02000503000000020004" pitchFamily="2" charset="0"/>
          <a:cs typeface="Helvetica Neue Condensed" panose="02000503000000020004" pitchFamily="2" charset="0"/>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1pPr>
      <a:lvl2pPr marL="742950" indent="-285750" algn="l" defTabSz="457200" rtl="0" eaLnBrk="1" latinLnBrk="0" hangingPunct="1">
        <a:spcBef>
          <a:spcPct val="20000"/>
        </a:spcBef>
        <a:buFont typeface="Arial"/>
        <a:buChar char="–"/>
        <a:defRPr sz="28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2pPr>
      <a:lvl3pPr marL="1143000" indent="-228600" algn="l" defTabSz="457200" rtl="0" eaLnBrk="1" latinLnBrk="0" hangingPunct="1">
        <a:spcBef>
          <a:spcPct val="20000"/>
        </a:spcBef>
        <a:buFont typeface="Arial"/>
        <a:buChar char="•"/>
        <a:defRPr sz="24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3pPr>
      <a:lvl4pPr marL="1600200" indent="-228600" algn="l" defTabSz="457200" rtl="0" eaLnBrk="1" latinLnBrk="0" hangingPunct="1">
        <a:spcBef>
          <a:spcPct val="20000"/>
        </a:spcBef>
        <a:buFont typeface="Arial"/>
        <a:buChar char="–"/>
        <a:defRPr sz="20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4pPr>
      <a:lvl5pPr marL="2057400" indent="-228600" algn="l" defTabSz="457200" rtl="0" eaLnBrk="1" latinLnBrk="0" hangingPunct="1">
        <a:spcBef>
          <a:spcPct val="20000"/>
        </a:spcBef>
        <a:buFont typeface="Arial"/>
        <a:buChar char="»"/>
        <a:defRPr sz="20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5239" y="263276"/>
            <a:ext cx="11187259" cy="101466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75240" y="1463857"/>
            <a:ext cx="11187258" cy="4845504"/>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240" y="6544402"/>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Segoe UI Light" panose="020B0502040204020203" pitchFamily="34" charset="0"/>
                <a:cs typeface="Segoe UI Light" panose="020B0502040204020203" pitchFamily="34" charset="0"/>
              </a:defRPr>
            </a:lvl1pPr>
          </a:lstStyle>
          <a:p>
            <a:fld id="{2A8B4228-9B20-4E1C-BAF9-1CE2D488642F}" type="datetimeFigureOut">
              <a:rPr lang="en-US" smtClean="0"/>
              <a:t>8/17/2026</a:t>
            </a:fld>
            <a:endParaRPr lang="en-US"/>
          </a:p>
        </p:txBody>
      </p:sp>
      <p:sp>
        <p:nvSpPr>
          <p:cNvPr id="5" name="Footer Placeholder 4"/>
          <p:cNvSpPr>
            <a:spLocks noGrp="1"/>
          </p:cNvSpPr>
          <p:nvPr>
            <p:ph type="ftr" sz="quarter" idx="3"/>
          </p:nvPr>
        </p:nvSpPr>
        <p:spPr>
          <a:xfrm>
            <a:off x="4842742" y="6544402"/>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Segoe UI Light" panose="020B0502040204020203" pitchFamily="34" charset="0"/>
                <a:cs typeface="Segoe UI Light" panose="020B0502040204020203" pitchFamily="34" charset="0"/>
              </a:defRPr>
            </a:lvl1pPr>
          </a:lstStyle>
          <a:p>
            <a:endParaRPr lang="en-US"/>
          </a:p>
        </p:txBody>
      </p:sp>
      <p:sp>
        <p:nvSpPr>
          <p:cNvPr id="6" name="Slide Number Placeholder 5"/>
          <p:cNvSpPr>
            <a:spLocks noGrp="1"/>
          </p:cNvSpPr>
          <p:nvPr>
            <p:ph type="sldNum" sz="quarter" idx="4"/>
          </p:nvPr>
        </p:nvSpPr>
        <p:spPr>
          <a:xfrm>
            <a:off x="10837333" y="6544402"/>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Segoe UI Light" panose="020B0502040204020203" pitchFamily="34" charset="0"/>
                <a:cs typeface="Segoe UI Light" panose="020B0502040204020203" pitchFamily="34" charset="0"/>
              </a:defRPr>
            </a:lvl1pPr>
          </a:lstStyle>
          <a:p>
            <a:fld id="{1B44C132-2C5F-4912-A98C-B26154093141}" type="slidenum">
              <a:rPr lang="en-US" smtClean="0"/>
              <a:t>‹#›</a:t>
            </a:fld>
            <a:endParaRPr lang="en-US"/>
          </a:p>
        </p:txBody>
      </p:sp>
      <p:cxnSp>
        <p:nvCxnSpPr>
          <p:cNvPr id="7" name="Straight Connector 6"/>
          <p:cNvCxnSpPr>
            <a:cxnSpLocks/>
          </p:cNvCxnSpPr>
          <p:nvPr/>
        </p:nvCxnSpPr>
        <p:spPr>
          <a:xfrm flipV="1">
            <a:off x="429491" y="172390"/>
            <a:ext cx="0" cy="1196439"/>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12453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hf hdr="0" ftr="0" dt="0"/>
  <p:txStyles>
    <p:titleStyle>
      <a:lvl1pPr algn="l" defTabSz="914400" rtl="0" eaLnBrk="1" latinLnBrk="0" hangingPunct="1">
        <a:lnSpc>
          <a:spcPct val="80000"/>
        </a:lnSpc>
        <a:spcBef>
          <a:spcPct val="0"/>
        </a:spcBef>
        <a:buNone/>
        <a:defRPr sz="4400" kern="1200" cap="none" spc="100" baseline="0">
          <a:solidFill>
            <a:schemeClr val="tx1">
              <a:lumMod val="95000"/>
              <a:lumOff val="5000"/>
            </a:schemeClr>
          </a:solidFill>
          <a:latin typeface="Segoe UI" panose="020B0502040204020203" pitchFamily="34" charset="0"/>
          <a:ea typeface="+mj-ea"/>
          <a:cs typeface="Segoe UI" panose="020B0502040204020203" pitchFamily="34"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800" kern="120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30530" y="172973"/>
            <a:ext cx="0" cy="1196975"/>
          </a:xfrm>
          <a:custGeom>
            <a:avLst/>
            <a:gdLst/>
            <a:ahLst/>
            <a:cxnLst/>
            <a:rect l="l" t="t" r="r" b="b"/>
            <a:pathLst>
              <a:path h="1196975">
                <a:moveTo>
                  <a:pt x="0" y="1196466"/>
                </a:moveTo>
                <a:lnTo>
                  <a:pt x="0" y="0"/>
                </a:lnTo>
              </a:path>
            </a:pathLst>
          </a:custGeom>
          <a:ln w="19050">
            <a:solidFill>
              <a:srgbClr val="4B3182"/>
            </a:solidFill>
          </a:ln>
        </p:spPr>
        <p:txBody>
          <a:bodyPr wrap="square" lIns="0" tIns="0" rIns="0" bIns="0" rtlCol="0"/>
          <a:lstStyle/>
          <a:p>
            <a:endParaRPr/>
          </a:p>
        </p:txBody>
      </p:sp>
      <p:sp>
        <p:nvSpPr>
          <p:cNvPr id="2" name="Holder 2"/>
          <p:cNvSpPr>
            <a:spLocks noGrp="1"/>
          </p:cNvSpPr>
          <p:nvPr>
            <p:ph type="title"/>
          </p:nvPr>
        </p:nvSpPr>
        <p:spPr>
          <a:xfrm>
            <a:off x="654202" y="340613"/>
            <a:ext cx="11283950" cy="696594"/>
          </a:xfrm>
          <a:prstGeom prst="rect">
            <a:avLst/>
          </a:prstGeom>
        </p:spPr>
        <p:txBody>
          <a:bodyPr wrap="square" lIns="0" tIns="0" rIns="0" bIns="0">
            <a:spAutoFit/>
          </a:bodyPr>
          <a:lstStyle>
            <a:lvl1pPr>
              <a:defRPr sz="4400" b="0" i="0">
                <a:solidFill>
                  <a:srgbClr val="0D0D0D"/>
                </a:solidFill>
                <a:latin typeface="Segoe UI"/>
                <a:cs typeface="Segoe UI"/>
              </a:defRPr>
            </a:lvl1pPr>
          </a:lstStyle>
          <a:p>
            <a:endParaRPr/>
          </a:p>
        </p:txBody>
      </p:sp>
      <p:sp>
        <p:nvSpPr>
          <p:cNvPr id="3" name="Holder 3"/>
          <p:cNvSpPr>
            <a:spLocks noGrp="1"/>
          </p:cNvSpPr>
          <p:nvPr>
            <p:ph type="body" idx="1"/>
          </p:nvPr>
        </p:nvSpPr>
        <p:spPr>
          <a:xfrm>
            <a:off x="489407" y="1463341"/>
            <a:ext cx="10434320" cy="1714500"/>
          </a:xfrm>
          <a:prstGeom prst="rect">
            <a:avLst/>
          </a:prstGeom>
        </p:spPr>
        <p:txBody>
          <a:bodyPr wrap="square" lIns="0" tIns="0" rIns="0" bIns="0">
            <a:spAutoFit/>
          </a:bodyPr>
          <a:lstStyle>
            <a:lvl1pPr>
              <a:defRPr sz="3200" b="1" i="0">
                <a:solidFill>
                  <a:schemeClr val="bg1"/>
                </a:solidFill>
                <a:latin typeface="Segoe UI Semibold"/>
                <a:cs typeface="Segoe UI Semibold"/>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8/17/2026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785345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6.xml"/><Relationship Id="rId4" Type="http://schemas.openxmlformats.org/officeDocument/2006/relationships/hyperlink" Target="https://xkcd.com/1068/"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9.png"/><Relationship Id="rId1" Type="http://schemas.openxmlformats.org/officeDocument/2006/relationships/slideLayout" Target="../slideLayouts/slideLayout16.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21.png"/><Relationship Id="rId2" Type="http://schemas.openxmlformats.org/officeDocument/2006/relationships/image" Target="../media/image24.png"/><Relationship Id="rId1" Type="http://schemas.openxmlformats.org/officeDocument/2006/relationships/slideLayout" Target="../slideLayouts/slideLayout16.xml"/><Relationship Id="rId6" Type="http://schemas.openxmlformats.org/officeDocument/2006/relationships/image" Target="../media/image211.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21.png"/><Relationship Id="rId2" Type="http://schemas.openxmlformats.org/officeDocument/2006/relationships/notesSlide" Target="../notesSlides/notesSlide5.xml"/><Relationship Id="rId1" Type="http://schemas.openxmlformats.org/officeDocument/2006/relationships/slideLayout" Target="../slideLayouts/slideLayout16.xml"/><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221.png"/><Relationship Id="rId2" Type="http://schemas.openxmlformats.org/officeDocument/2006/relationships/image" Target="../media/image24.png"/><Relationship Id="rId1" Type="http://schemas.openxmlformats.org/officeDocument/2006/relationships/slideLayout" Target="../slideLayouts/slideLayout16.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291.png"/><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35.png"/><Relationship Id="rId5" Type="http://schemas.openxmlformats.org/officeDocument/2006/relationships/image" Target="../media/image24.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35.png"/><Relationship Id="rId5" Type="http://schemas.openxmlformats.org/officeDocument/2006/relationships/image" Target="../media/image24.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35.png"/><Relationship Id="rId5" Type="http://schemas.openxmlformats.org/officeDocument/2006/relationships/image" Target="../media/image24.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8.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34.png"/><Relationship Id="rId5" Type="http://schemas.openxmlformats.org/officeDocument/2006/relationships/image" Target="../media/image40.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24.png"/><Relationship Id="rId1" Type="http://schemas.openxmlformats.org/officeDocument/2006/relationships/slideLayout" Target="../slideLayouts/slideLayout16.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51.png"/></Relationships>
</file>

<file path=ppt/slides/_rels/slide24.xml.rels><?xml version="1.0" encoding="UTF-8" standalone="yes"?>
<Relationships xmlns="http://schemas.openxmlformats.org/package/2006/relationships"><Relationship Id="rId13" Type="http://schemas.openxmlformats.org/officeDocument/2006/relationships/image" Target="../media/image56.png"/><Relationship Id="rId3" Type="http://schemas.openxmlformats.org/officeDocument/2006/relationships/image" Target="../media/image42.png"/><Relationship Id="rId7" Type="http://schemas.openxmlformats.org/officeDocument/2006/relationships/image" Target="../media/image53.png"/><Relationship Id="rId12" Type="http://schemas.openxmlformats.org/officeDocument/2006/relationships/image" Target="../media/image55.png"/><Relationship Id="rId2" Type="http://schemas.openxmlformats.org/officeDocument/2006/relationships/image" Target="../media/image24.png"/><Relationship Id="rId1" Type="http://schemas.openxmlformats.org/officeDocument/2006/relationships/slideLayout" Target="../slideLayouts/slideLayout16.xml"/><Relationship Id="rId6" Type="http://schemas.openxmlformats.org/officeDocument/2006/relationships/image" Target="../media/image52.png"/><Relationship Id="rId5" Type="http://schemas.openxmlformats.org/officeDocument/2006/relationships/image" Target="../media/image44.png"/><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13" Type="http://schemas.openxmlformats.org/officeDocument/2006/relationships/image" Target="../media/image56.png"/><Relationship Id="rId3" Type="http://schemas.openxmlformats.org/officeDocument/2006/relationships/image" Target="../media/image42.png"/><Relationship Id="rId7" Type="http://schemas.openxmlformats.org/officeDocument/2006/relationships/image" Target="../media/image53.png"/><Relationship Id="rId12" Type="http://schemas.openxmlformats.org/officeDocument/2006/relationships/image" Target="../media/image55.png"/><Relationship Id="rId2" Type="http://schemas.openxmlformats.org/officeDocument/2006/relationships/image" Target="../media/image24.png"/><Relationship Id="rId1" Type="http://schemas.openxmlformats.org/officeDocument/2006/relationships/slideLayout" Target="../slideLayouts/slideLayout16.xml"/><Relationship Id="rId6" Type="http://schemas.openxmlformats.org/officeDocument/2006/relationships/image" Target="../media/image52.png"/><Relationship Id="rId5" Type="http://schemas.openxmlformats.org/officeDocument/2006/relationships/image" Target="../media/image44.png"/><Relationship Id="rId4" Type="http://schemas.openxmlformats.org/officeDocument/2006/relationships/image" Target="../media/image43.png"/><Relationship Id="rId14" Type="http://schemas.openxmlformats.org/officeDocument/2006/relationships/image" Target="../media/image54.png"/></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2.xml"/><Relationship Id="rId1" Type="http://schemas.openxmlformats.org/officeDocument/2006/relationships/slideLayout" Target="../slideLayouts/slideLayout16.xml"/><Relationship Id="rId5" Type="http://schemas.openxmlformats.org/officeDocument/2006/relationships/image" Target="../media/image60.png"/><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6.xml"/><Relationship Id="rId4" Type="http://schemas.openxmlformats.org/officeDocument/2006/relationships/image" Target="../media/image63.png"/></Relationships>
</file>

<file path=ppt/slides/_rels/slide28.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58.jpg"/><Relationship Id="rId18" Type="http://schemas.openxmlformats.org/officeDocument/2006/relationships/image" Target="../media/image24.png"/><Relationship Id="rId12" Type="http://schemas.openxmlformats.org/officeDocument/2006/relationships/image" Target="../media/image75.png"/><Relationship Id="rId17" Type="http://schemas.openxmlformats.org/officeDocument/2006/relationships/image" Target="../media/image69.png"/><Relationship Id="rId2" Type="http://schemas.openxmlformats.org/officeDocument/2006/relationships/image" Target="../media/image55.jpg"/><Relationship Id="rId16" Type="http://schemas.openxmlformats.org/officeDocument/2006/relationships/image" Target="../media/image79.png"/><Relationship Id="rId20" Type="http://schemas.openxmlformats.org/officeDocument/2006/relationships/image" Target="../media/image72.png"/><Relationship Id="rId1" Type="http://schemas.openxmlformats.org/officeDocument/2006/relationships/slideLayout" Target="../slideLayouts/slideLayout16.xml"/><Relationship Id="rId11" Type="http://schemas.openxmlformats.org/officeDocument/2006/relationships/image" Target="../media/image57.jpg"/><Relationship Id="rId15" Type="http://schemas.openxmlformats.org/officeDocument/2006/relationships/image" Target="../media/image59.jpg"/><Relationship Id="rId5" Type="http://schemas.openxmlformats.org/officeDocument/2006/relationships/image" Target="../media/image68.png"/><Relationship Id="rId10" Type="http://schemas.openxmlformats.org/officeDocument/2006/relationships/image" Target="../media/image73.png"/><Relationship Id="rId19" Type="http://schemas.openxmlformats.org/officeDocument/2006/relationships/image" Target="../media/image70.png"/><Relationship Id="rId9" Type="http://schemas.openxmlformats.org/officeDocument/2006/relationships/image" Target="../media/image56.jpg"/><Relationship Id="rId14" Type="http://schemas.openxmlformats.org/officeDocument/2006/relationships/image" Target="../media/image77.png"/><Relationship Id="rId4" Type="http://schemas.openxmlformats.org/officeDocument/2006/relationships/image" Target="../media/image67.png"/></Relationships>
</file>

<file path=ppt/slides/_rels/slide2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10.png"/></Relationships>
</file>

<file path=ppt/slides/_rels/slide3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620.png"/></Relationships>
</file>

<file path=ppt/slides/_rels/slide3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90.pn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89.png"/><Relationship Id="rId4" Type="http://schemas.openxmlformats.org/officeDocument/2006/relationships/image" Target="../media/image400.png"/></Relationships>
</file>

<file path=ppt/slides/_rels/slide36.xml.rels><?xml version="1.0" encoding="UTF-8" standalone="yes"?>
<Relationships xmlns="http://schemas.openxmlformats.org/package/2006/relationships"><Relationship Id="rId3" Type="http://schemas.openxmlformats.org/officeDocument/2006/relationships/image" Target="../media/image400.png"/><Relationship Id="rId2" Type="http://schemas.openxmlformats.org/officeDocument/2006/relationships/image" Target="../media/image390.png"/><Relationship Id="rId1" Type="http://schemas.openxmlformats.org/officeDocument/2006/relationships/slideLayout" Target="../slideLayouts/slideLayout13.xml"/><Relationship Id="rId4" Type="http://schemas.openxmlformats.org/officeDocument/2006/relationships/image" Target="../media/image8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0.png"/><Relationship Id="rId7"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5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520.png"/><Relationship Id="rId1" Type="http://schemas.openxmlformats.org/officeDocument/2006/relationships/slideLayout" Target="../slideLayouts/slideLayout13.xml"/><Relationship Id="rId4" Type="http://schemas.openxmlformats.org/officeDocument/2006/relationships/image" Target="../media/image92.png"/></Relationships>
</file>

<file path=ppt/slides/_rels/slide62.xml.rels><?xml version="1.0" encoding="UTF-8" standalone="yes"?>
<Relationships xmlns="http://schemas.openxmlformats.org/package/2006/relationships"><Relationship Id="rId2" Type="http://schemas.openxmlformats.org/officeDocument/2006/relationships/image" Target="../media/image530.pn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image" Target="../media/image920.pn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30.png"/><Relationship Id="rId7" Type="http://schemas.openxmlformats.org/officeDocument/2006/relationships/image" Target="../media/image170.png"/><Relationship Id="rId2" Type="http://schemas.openxmlformats.org/officeDocument/2006/relationships/image" Target="../media/image24.png"/><Relationship Id="rId1" Type="http://schemas.openxmlformats.org/officeDocument/2006/relationships/slideLayout" Target="../slideLayouts/slideLayout16.xml"/><Relationship Id="rId6" Type="http://schemas.openxmlformats.org/officeDocument/2006/relationships/image" Target="../media/image160.png"/><Relationship Id="rId5" Type="http://schemas.openxmlformats.org/officeDocument/2006/relationships/image" Target="../media/image150.png"/><Relationship Id="rId10" Type="http://schemas.openxmlformats.org/officeDocument/2006/relationships/image" Target="../media/image200.png"/><Relationship Id="rId4" Type="http://schemas.openxmlformats.org/officeDocument/2006/relationships/image" Target="../media/image140.png"/><Relationship Id="rId9" Type="http://schemas.openxmlformats.org/officeDocument/2006/relationships/image" Target="../media/image190.png"/></Relationships>
</file>

<file path=ppt/slides/_rels/slide69.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20.png"/><Relationship Id="rId7" Type="http://schemas.openxmlformats.org/officeDocument/2006/relationships/image" Target="../media/image260.png"/><Relationship Id="rId12" Type="http://schemas.openxmlformats.org/officeDocument/2006/relationships/image" Target="../media/image820.png"/><Relationship Id="rId2" Type="http://schemas.openxmlformats.org/officeDocument/2006/relationships/image" Target="../media/image210.png"/><Relationship Id="rId1" Type="http://schemas.openxmlformats.org/officeDocument/2006/relationships/slideLayout" Target="../slideLayouts/slideLayout16.xml"/><Relationship Id="rId6" Type="http://schemas.openxmlformats.org/officeDocument/2006/relationships/image" Target="../media/image250.png"/><Relationship Id="rId11" Type="http://schemas.openxmlformats.org/officeDocument/2006/relationships/image" Target="../media/image300.png"/><Relationship Id="rId5" Type="http://schemas.openxmlformats.org/officeDocument/2006/relationships/image" Target="../media/image240.png"/><Relationship Id="rId10" Type="http://schemas.openxmlformats.org/officeDocument/2006/relationships/image" Target="../media/image290.png"/><Relationship Id="rId4" Type="http://schemas.openxmlformats.org/officeDocument/2006/relationships/image" Target="../media/image230.png"/><Relationship Id="rId9" Type="http://schemas.openxmlformats.org/officeDocument/2006/relationships/image" Target="../media/image280.png"/></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8" Type="http://schemas.openxmlformats.org/officeDocument/2006/relationships/image" Target="../media/image260.png"/><Relationship Id="rId13" Type="http://schemas.openxmlformats.org/officeDocument/2006/relationships/image" Target="../media/image330.png"/><Relationship Id="rId3" Type="http://schemas.openxmlformats.org/officeDocument/2006/relationships/image" Target="../media/image210.png"/><Relationship Id="rId7" Type="http://schemas.openxmlformats.org/officeDocument/2006/relationships/image" Target="../media/image250.png"/><Relationship Id="rId12" Type="http://schemas.openxmlformats.org/officeDocument/2006/relationships/image" Target="../media/image320.png"/><Relationship Id="rId2" Type="http://schemas.openxmlformats.org/officeDocument/2006/relationships/image" Target="../media/image24.png"/><Relationship Id="rId16" Type="http://schemas.openxmlformats.org/officeDocument/2006/relationships/image" Target="../media/image360.png"/><Relationship Id="rId1" Type="http://schemas.openxmlformats.org/officeDocument/2006/relationships/slideLayout" Target="../slideLayouts/slideLayout16.xml"/><Relationship Id="rId6" Type="http://schemas.openxmlformats.org/officeDocument/2006/relationships/image" Target="../media/image240.png"/><Relationship Id="rId11" Type="http://schemas.openxmlformats.org/officeDocument/2006/relationships/image" Target="../media/image290.png"/><Relationship Id="rId5" Type="http://schemas.openxmlformats.org/officeDocument/2006/relationships/image" Target="../media/image230.png"/><Relationship Id="rId15" Type="http://schemas.openxmlformats.org/officeDocument/2006/relationships/image" Target="../media/image350.png"/><Relationship Id="rId10" Type="http://schemas.openxmlformats.org/officeDocument/2006/relationships/image" Target="../media/image280.png"/><Relationship Id="rId4" Type="http://schemas.openxmlformats.org/officeDocument/2006/relationships/image" Target="../media/image220.png"/><Relationship Id="rId9" Type="http://schemas.openxmlformats.org/officeDocument/2006/relationships/image" Target="../media/image270.png"/><Relationship Id="rId14" Type="http://schemas.openxmlformats.org/officeDocument/2006/relationships/image" Target="../media/image340.png"/></Relationships>
</file>

<file path=ppt/slides/_rels/slide71.xml.rels><?xml version="1.0" encoding="UTF-8" standalone="yes"?>
<Relationships xmlns="http://schemas.openxmlformats.org/package/2006/relationships"><Relationship Id="rId2" Type="http://schemas.openxmlformats.org/officeDocument/2006/relationships/image" Target="../media/image370.png"/><Relationship Id="rId1" Type="http://schemas.openxmlformats.org/officeDocument/2006/relationships/slideLayout" Target="../slideLayouts/slideLayout16.xml"/></Relationships>
</file>

<file path=ppt/slides/_rels/slide72.xml.rels><?xml version="1.0" encoding="UTF-8" standalone="yes"?>
<Relationships xmlns="http://schemas.openxmlformats.org/package/2006/relationships"><Relationship Id="rId3" Type="http://schemas.openxmlformats.org/officeDocument/2006/relationships/image" Target="../media/image860.png"/><Relationship Id="rId2" Type="http://schemas.openxmlformats.org/officeDocument/2006/relationships/image" Target="../media/image830.png"/><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3" Type="http://schemas.openxmlformats.org/officeDocument/2006/relationships/image" Target="../media/image870.png"/><Relationship Id="rId2" Type="http://schemas.openxmlformats.org/officeDocument/2006/relationships/notesSlide" Target="../notesSlides/notesSlide24.xml"/><Relationship Id="rId1" Type="http://schemas.openxmlformats.org/officeDocument/2006/relationships/slideLayout" Target="../slideLayouts/slideLayout16.xml"/><Relationship Id="rId4" Type="http://schemas.openxmlformats.org/officeDocument/2006/relationships/image" Target="../media/image880.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3" Type="http://schemas.openxmlformats.org/officeDocument/2006/relationships/image" Target="../media/image390.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89.png"/><Relationship Id="rId4" Type="http://schemas.openxmlformats.org/officeDocument/2006/relationships/image" Target="../media/image400.png"/></Relationships>
</file>

<file path=ppt/slides/_rels/slide76.xml.rels><?xml version="1.0" encoding="UTF-8" standalone="yes"?>
<Relationships xmlns="http://schemas.openxmlformats.org/package/2006/relationships"><Relationship Id="rId3" Type="http://schemas.openxmlformats.org/officeDocument/2006/relationships/image" Target="../media/image400.png"/><Relationship Id="rId2" Type="http://schemas.openxmlformats.org/officeDocument/2006/relationships/image" Target="../media/image390.png"/><Relationship Id="rId1" Type="http://schemas.openxmlformats.org/officeDocument/2006/relationships/slideLayout" Target="../slideLayouts/slideLayout13.xml"/><Relationship Id="rId4" Type="http://schemas.openxmlformats.org/officeDocument/2006/relationships/image" Target="../media/image89.png"/></Relationships>
</file>

<file path=ppt/slides/_rels/slide77.xml.rels><?xml version="1.0" encoding="UTF-8" standalone="yes"?>
<Relationships xmlns="http://schemas.openxmlformats.org/package/2006/relationships"><Relationship Id="rId3" Type="http://schemas.openxmlformats.org/officeDocument/2006/relationships/image" Target="../media/image460.pn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640.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16.xml"/><Relationship Id="rId4" Type="http://schemas.openxmlformats.org/officeDocument/2006/relationships/image" Target="../media/image18.png"/></Relationships>
</file>

<file path=ppt/slides/_rels/slide80.xml.rels><?xml version="1.0" encoding="UTF-8" standalone="yes"?>
<Relationships xmlns="http://schemas.openxmlformats.org/package/2006/relationships"><Relationship Id="rId2" Type="http://schemas.openxmlformats.org/officeDocument/2006/relationships/image" Target="../media/image610.png"/><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3" Type="http://schemas.openxmlformats.org/officeDocument/2006/relationships/image" Target="../media/image700.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3" Type="http://schemas.openxmlformats.org/officeDocument/2006/relationships/image" Target="../media/image411.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image" Target="../media/image800.png"/><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3" Type="http://schemas.openxmlformats.org/officeDocument/2006/relationships/image" Target="../media/image1800.png"/><Relationship Id="rId2" Type="http://schemas.openxmlformats.org/officeDocument/2006/relationships/image" Target="../media/image110.png"/><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6.xml"/></Relationships>
</file>

<file path=ppt/slides/_rels/slide90.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300.png"/><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51.png"/><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700.png"/><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2" Type="http://schemas.openxmlformats.org/officeDocument/2006/relationships/image" Target="../media/image2210.png"/><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2" Type="http://schemas.openxmlformats.org/officeDocument/2006/relationships/hyperlink" Target="https://www.youtube.com/watch?v=pT19VwBAqKA"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181100" y="4226815"/>
            <a:ext cx="9829800" cy="782907"/>
          </a:xfrm>
          <a:prstGeom prst="rect">
            <a:avLst/>
          </a:prstGeom>
        </p:spPr>
        <p:txBody>
          <a:bodyPr vert="horz" wrap="square" lIns="0" tIns="13335" rIns="0" bIns="0" rtlCol="0">
            <a:spAutoFit/>
          </a:bodyPr>
          <a:lstStyle/>
          <a:p>
            <a:pPr marL="12700" algn="ctr">
              <a:lnSpc>
                <a:spcPct val="100000"/>
              </a:lnSpc>
              <a:spcBef>
                <a:spcPts val="105"/>
              </a:spcBef>
            </a:pPr>
            <a:r>
              <a:rPr lang="en-US" sz="5000" b="1" dirty="0">
                <a:latin typeface="Segoe UI"/>
                <a:cs typeface="Segoe UI"/>
              </a:rPr>
              <a:t>Markov Chains</a:t>
            </a:r>
            <a:endParaRPr sz="5000" dirty="0">
              <a:latin typeface="Segoe UI"/>
              <a:cs typeface="Segoe UI"/>
            </a:endParaRPr>
          </a:p>
        </p:txBody>
      </p:sp>
      <p:sp>
        <p:nvSpPr>
          <p:cNvPr id="3" name="object 3"/>
          <p:cNvSpPr txBox="1"/>
          <p:nvPr/>
        </p:nvSpPr>
        <p:spPr>
          <a:xfrm>
            <a:off x="4622419" y="5113569"/>
            <a:ext cx="2950210" cy="1195070"/>
          </a:xfrm>
          <a:prstGeom prst="rect">
            <a:avLst/>
          </a:prstGeom>
        </p:spPr>
        <p:txBody>
          <a:bodyPr vert="horz" wrap="square" lIns="0" tIns="12065" rIns="0" bIns="0" rtlCol="0">
            <a:spAutoFit/>
          </a:bodyPr>
          <a:lstStyle/>
          <a:p>
            <a:pPr marL="0" marR="0" lvl="0" indent="0" algn="ctr" defTabSz="914400" rtl="0" eaLnBrk="1" fontAlgn="auto" latinLnBrk="0" hangingPunct="1">
              <a:lnSpc>
                <a:spcPct val="100000"/>
              </a:lnSpc>
              <a:spcBef>
                <a:spcPts val="95"/>
              </a:spcBef>
              <a:spcAft>
                <a:spcPts val="0"/>
              </a:spcAft>
              <a:buClrTx/>
              <a:buSzTx/>
              <a:buFontTx/>
              <a:buNone/>
              <a:tabLst/>
              <a:defRPr/>
            </a:pPr>
            <a:r>
              <a:rPr kumimoji="0" sz="4000" b="0" i="0" u="none" strike="noStrike" kern="0" cap="none" spc="0" normalizeH="0" baseline="0" noProof="0" dirty="0">
                <a:ln>
                  <a:noFill/>
                </a:ln>
                <a:solidFill>
                  <a:srgbClr val="0D0D0D"/>
                </a:solidFill>
                <a:effectLst/>
                <a:uLnTx/>
                <a:uFillTx/>
                <a:latin typeface="Segoe UI Semilight"/>
                <a:ea typeface="+mn-ea"/>
                <a:cs typeface="Segoe UI Semilight"/>
              </a:rPr>
              <a:t>CSE</a:t>
            </a:r>
            <a:r>
              <a:rPr kumimoji="0" sz="4000" b="0" i="0" u="none" strike="noStrike" kern="0" cap="none" spc="-65" normalizeH="0" baseline="0" noProof="0" dirty="0">
                <a:ln>
                  <a:noFill/>
                </a:ln>
                <a:solidFill>
                  <a:srgbClr val="0D0D0D"/>
                </a:solidFill>
                <a:effectLst/>
                <a:uLnTx/>
                <a:uFillTx/>
                <a:latin typeface="Segoe UI Semilight"/>
                <a:ea typeface="+mn-ea"/>
                <a:cs typeface="Segoe UI Semilight"/>
              </a:rPr>
              <a:t> </a:t>
            </a:r>
            <a:r>
              <a:rPr kumimoji="0" sz="4000" b="0" i="0" u="none" strike="noStrike" kern="0" cap="none" spc="0" normalizeH="0" baseline="0" noProof="0" dirty="0">
                <a:ln>
                  <a:noFill/>
                </a:ln>
                <a:solidFill>
                  <a:srgbClr val="0D0D0D"/>
                </a:solidFill>
                <a:effectLst/>
                <a:uLnTx/>
                <a:uFillTx/>
                <a:latin typeface="Segoe UI Semilight"/>
                <a:ea typeface="+mn-ea"/>
                <a:cs typeface="Segoe UI Semilight"/>
              </a:rPr>
              <a:t>312</a:t>
            </a:r>
            <a:r>
              <a:rPr kumimoji="0" sz="4000" b="0" i="0" u="none" strike="noStrike" kern="0" cap="none" spc="-45" normalizeH="0" baseline="0" noProof="0" dirty="0">
                <a:ln>
                  <a:noFill/>
                </a:ln>
                <a:solidFill>
                  <a:srgbClr val="0D0D0D"/>
                </a:solidFill>
                <a:effectLst/>
                <a:uLnTx/>
                <a:uFillTx/>
                <a:latin typeface="Segoe UI Semilight"/>
                <a:ea typeface="+mn-ea"/>
                <a:cs typeface="Segoe UI Semilight"/>
              </a:rPr>
              <a:t> </a:t>
            </a:r>
            <a:r>
              <a:rPr kumimoji="0" sz="4000" b="0" i="0" u="none" strike="noStrike" kern="0" cap="none" spc="-20" normalizeH="0" baseline="0" noProof="0" dirty="0">
                <a:ln>
                  <a:noFill/>
                </a:ln>
                <a:solidFill>
                  <a:srgbClr val="0D0D0D"/>
                </a:solidFill>
                <a:effectLst/>
                <a:uLnTx/>
                <a:uFillTx/>
                <a:latin typeface="Segoe UI Semilight"/>
                <a:ea typeface="+mn-ea"/>
                <a:cs typeface="Segoe UI Semilight"/>
              </a:rPr>
              <a:t>2</a:t>
            </a:r>
            <a:r>
              <a:rPr kumimoji="0" lang="en-US" sz="4000" b="0" i="0" u="none" strike="noStrike" kern="0" cap="none" spc="-20" normalizeH="0" baseline="0" noProof="0" dirty="0">
                <a:ln>
                  <a:noFill/>
                </a:ln>
                <a:solidFill>
                  <a:srgbClr val="0D0D0D"/>
                </a:solidFill>
                <a:effectLst/>
                <a:uLnTx/>
                <a:uFillTx/>
                <a:latin typeface="Segoe UI Semilight"/>
                <a:ea typeface="+mn-ea"/>
                <a:cs typeface="Segoe UI Semilight"/>
              </a:rPr>
              <a:t>6</a:t>
            </a:r>
            <a:r>
              <a:rPr kumimoji="0" sz="4000" b="0" i="0" u="none" strike="noStrike" kern="0" cap="none" spc="-20" normalizeH="0" baseline="0" noProof="0" dirty="0">
                <a:ln>
                  <a:noFill/>
                </a:ln>
                <a:solidFill>
                  <a:srgbClr val="0D0D0D"/>
                </a:solidFill>
                <a:effectLst/>
                <a:uLnTx/>
                <a:uFillTx/>
                <a:latin typeface="Segoe UI Semilight"/>
                <a:ea typeface="+mn-ea"/>
                <a:cs typeface="Segoe UI Semilight"/>
              </a:rPr>
              <a:t>Su</a:t>
            </a:r>
            <a:endParaRPr kumimoji="0" sz="4000" b="0" i="0" u="none" strike="noStrike" kern="0" cap="none" spc="0" normalizeH="0" baseline="0" noProof="0" dirty="0">
              <a:ln>
                <a:noFill/>
              </a:ln>
              <a:solidFill>
                <a:sysClr val="windowText" lastClr="000000"/>
              </a:solidFill>
              <a:effectLst/>
              <a:uLnTx/>
              <a:uFillTx/>
              <a:latin typeface="Segoe UI Semilight"/>
              <a:ea typeface="+mn-ea"/>
              <a:cs typeface="Segoe UI Semilight"/>
            </a:endParaRPr>
          </a:p>
          <a:p>
            <a:pPr marL="0" marR="0" lvl="0" indent="0" algn="ctr" defTabSz="914400" rtl="0" eaLnBrk="1" fontAlgn="auto" latinLnBrk="0" hangingPunct="1">
              <a:lnSpc>
                <a:spcPct val="100000"/>
              </a:lnSpc>
              <a:spcBef>
                <a:spcPts val="210"/>
              </a:spcBef>
              <a:spcAft>
                <a:spcPts val="0"/>
              </a:spcAft>
              <a:buClrTx/>
              <a:buSzTx/>
              <a:buFontTx/>
              <a:buNone/>
              <a:tabLst/>
              <a:defRPr/>
            </a:pPr>
            <a:r>
              <a:rPr kumimoji="0" sz="3500" b="0" i="0" u="none" strike="noStrike" kern="0" cap="none" spc="0" normalizeH="0" baseline="0" noProof="0">
                <a:ln>
                  <a:noFill/>
                </a:ln>
                <a:solidFill>
                  <a:srgbClr val="0D0D0D"/>
                </a:solidFill>
                <a:effectLst/>
                <a:uLnTx/>
                <a:uFillTx/>
                <a:latin typeface="Segoe UI Semilight"/>
                <a:ea typeface="+mn-ea"/>
                <a:cs typeface="Segoe UI Semilight"/>
              </a:rPr>
              <a:t>Lecture</a:t>
            </a:r>
            <a:r>
              <a:rPr kumimoji="0" sz="3500" b="0" i="0" u="none" strike="noStrike" kern="0" cap="none" spc="-65" normalizeH="0" baseline="0" noProof="0">
                <a:ln>
                  <a:noFill/>
                </a:ln>
                <a:solidFill>
                  <a:srgbClr val="0D0D0D"/>
                </a:solidFill>
                <a:effectLst/>
                <a:uLnTx/>
                <a:uFillTx/>
                <a:latin typeface="Segoe UI Semilight"/>
                <a:ea typeface="+mn-ea"/>
                <a:cs typeface="Segoe UI Semilight"/>
              </a:rPr>
              <a:t> </a:t>
            </a:r>
            <a:r>
              <a:rPr kumimoji="0" lang="en-US" sz="3500" b="0" i="0" u="none" strike="noStrike" kern="0" cap="none" spc="-25" normalizeH="0" baseline="0" noProof="0">
                <a:ln>
                  <a:noFill/>
                </a:ln>
                <a:solidFill>
                  <a:srgbClr val="0D0D0D"/>
                </a:solidFill>
                <a:effectLst/>
                <a:uLnTx/>
                <a:uFillTx/>
                <a:latin typeface="Segoe UI Semilight"/>
                <a:ea typeface="+mn-ea"/>
                <a:cs typeface="Segoe UI Semilight"/>
              </a:rPr>
              <a:t>23</a:t>
            </a:r>
            <a:endParaRPr kumimoji="0" sz="3500" b="0" i="0" u="none" strike="noStrike" kern="0" cap="none" spc="0" normalizeH="0" baseline="0" noProof="0" dirty="0">
              <a:ln>
                <a:noFill/>
              </a:ln>
              <a:solidFill>
                <a:sysClr val="windowText" lastClr="000000"/>
              </a:solidFill>
              <a:effectLst/>
              <a:uLnTx/>
              <a:uFillTx/>
              <a:latin typeface="Segoe UI Semilight"/>
              <a:ea typeface="+mn-ea"/>
              <a:cs typeface="Segoe UI Semilight"/>
            </a:endParaRPr>
          </a:p>
        </p:txBody>
      </p:sp>
      <p:sp>
        <p:nvSpPr>
          <p:cNvPr id="6" name="TextBox 5">
            <a:extLst>
              <a:ext uri="{FF2B5EF4-FFF2-40B4-BE49-F238E27FC236}">
                <a16:creationId xmlns:a16="http://schemas.microsoft.com/office/drawing/2014/main" id="{2D524A41-8B7D-4359-2383-AFB8221A448C}"/>
              </a:ext>
            </a:extLst>
          </p:cNvPr>
          <p:cNvSpPr txBox="1"/>
          <p:nvPr/>
        </p:nvSpPr>
        <p:spPr>
          <a:xfrm>
            <a:off x="7422883" y="6488668"/>
            <a:ext cx="4769118" cy="369332"/>
          </a:xfrm>
          <a:prstGeom prst="rect">
            <a:avLst/>
          </a:prstGeom>
          <a:noFill/>
        </p:spPr>
        <p:txBody>
          <a:bodyPr wrap="square" rtlCol="0">
            <a:spAutoFit/>
          </a:bodyPr>
          <a:lstStyle/>
          <a:p>
            <a:pPr algn="r"/>
            <a:r>
              <a:rPr lang="en-US" dirty="0">
                <a:latin typeface="Segoe UI Semilight" panose="020B0402040204020203" pitchFamily="34" charset="0"/>
                <a:cs typeface="Segoe UI Semilight" panose="020B0402040204020203" pitchFamily="34" charset="0"/>
              </a:rPr>
              <a:t>Slides adapted from Shreya Jayaraman</a:t>
            </a:r>
          </a:p>
        </p:txBody>
      </p:sp>
      <p:pic>
        <p:nvPicPr>
          <p:cNvPr id="4" name="Picture 3" descr="Swiftkey">
            <a:extLst>
              <a:ext uri="{FF2B5EF4-FFF2-40B4-BE49-F238E27FC236}">
                <a16:creationId xmlns:a16="http://schemas.microsoft.com/office/drawing/2014/main" id="{9D638D36-6606-307E-E0DF-2ECF6C50A424}"/>
              </a:ext>
            </a:extLst>
          </p:cNvPr>
          <p:cNvPicPr>
            <a:picLocks noChangeAspect="1"/>
          </p:cNvPicPr>
          <p:nvPr/>
        </p:nvPicPr>
        <p:blipFill>
          <a:blip r:embed="rId3"/>
          <a:stretch>
            <a:fillRect/>
          </a:stretch>
        </p:blipFill>
        <p:spPr>
          <a:xfrm>
            <a:off x="1575365" y="467233"/>
            <a:ext cx="9041270" cy="3568254"/>
          </a:xfrm>
          <a:prstGeom prst="rect">
            <a:avLst/>
          </a:prstGeom>
        </p:spPr>
      </p:pic>
      <p:sp>
        <p:nvSpPr>
          <p:cNvPr id="7" name="TextBox 6">
            <a:extLst>
              <a:ext uri="{FF2B5EF4-FFF2-40B4-BE49-F238E27FC236}">
                <a16:creationId xmlns:a16="http://schemas.microsoft.com/office/drawing/2014/main" id="{E67E84F3-F390-5086-5B40-2BB6460F377C}"/>
              </a:ext>
            </a:extLst>
          </p:cNvPr>
          <p:cNvSpPr txBox="1"/>
          <p:nvPr/>
        </p:nvSpPr>
        <p:spPr>
          <a:xfrm>
            <a:off x="5845" y="6489313"/>
            <a:ext cx="2547350" cy="369332"/>
          </a:xfrm>
          <a:prstGeom prst="rect">
            <a:avLst/>
          </a:prstGeom>
          <a:noFill/>
        </p:spPr>
        <p:txBody>
          <a:bodyPr wrap="square">
            <a:spAutoFit/>
          </a:bodyPr>
          <a:lstStyle/>
          <a:p>
            <a:r>
              <a:rPr lang="en-US" dirty="0">
                <a:latin typeface="Segoe UI Semilight" panose="020B0402040204020203" pitchFamily="34" charset="0"/>
                <a:cs typeface="Segoe UI Semilight" panose="020B0402040204020203" pitchFamily="34" charset="0"/>
                <a:hlinkClick r:id="rId4"/>
              </a:rPr>
              <a:t>https://xkcd.com/1068/</a:t>
            </a:r>
            <a:r>
              <a:rPr lang="en-US" dirty="0">
                <a:latin typeface="Segoe UI Semilight" panose="020B0402040204020203" pitchFamily="34" charset="0"/>
                <a:cs typeface="Segoe UI Semilight" panose="020B0402040204020203" pitchFamily="34" charset="0"/>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EF886-358D-F5BE-06A5-F98381D7230E}"/>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82B805D0-D374-710E-C95C-F3BE0E0D54B7}"/>
              </a:ext>
            </a:extLst>
          </p:cNvPr>
          <p:cNvSpPr>
            <a:spLocks noGrp="1"/>
          </p:cNvSpPr>
          <p:nvPr>
            <p:ph type="title"/>
          </p:nvPr>
        </p:nvSpPr>
        <p:spPr/>
        <p:txBody>
          <a:bodyPr>
            <a:normAutofit/>
          </a:bodyPr>
          <a:lstStyle/>
          <a:p>
            <a:r>
              <a:rPr lang="en-US" dirty="0"/>
              <a:t>Stationary Transition Probabilities</a:t>
            </a:r>
          </a:p>
        </p:txBody>
      </p:sp>
      <p:sp>
        <p:nvSpPr>
          <p:cNvPr id="7" name="Slide Number Placeholder 6">
            <a:extLst>
              <a:ext uri="{FF2B5EF4-FFF2-40B4-BE49-F238E27FC236}">
                <a16:creationId xmlns:a16="http://schemas.microsoft.com/office/drawing/2014/main" id="{14C00B3F-6BF4-2933-2AC6-58C1F09891A3}"/>
              </a:ext>
            </a:extLst>
          </p:cNvPr>
          <p:cNvSpPr>
            <a:spLocks noGrp="1"/>
          </p:cNvSpPr>
          <p:nvPr>
            <p:ph type="sldNum" sz="quarter" idx="12"/>
          </p:nvPr>
        </p:nvSpPr>
        <p:spPr/>
        <p:txBody>
          <a:bodyPr/>
          <a:lstStyle/>
          <a:p>
            <a:fld id="{39E65F0E-D8D0-8548-A870-8F1E432EFAAD}" type="slidenum">
              <a:rPr lang="en-US" smtClean="0"/>
              <a:t>10</a:t>
            </a:fld>
            <a:endParaRPr lang="en-US" dirty="0"/>
          </a:p>
        </p:txBody>
      </p:sp>
      <mc:AlternateContent xmlns:mc="http://schemas.openxmlformats.org/markup-compatibility/2006" xmlns:a14="http://schemas.microsoft.com/office/drawing/2010/main">
        <mc:Choice Requires="a14">
          <p:sp>
            <p:nvSpPr>
              <p:cNvPr id="12" name="Content Placeholder 13">
                <a:extLst>
                  <a:ext uri="{FF2B5EF4-FFF2-40B4-BE49-F238E27FC236}">
                    <a16:creationId xmlns:a16="http://schemas.microsoft.com/office/drawing/2014/main" id="{A1B56896-EE73-1458-AD11-9C13F2815654}"/>
                  </a:ext>
                </a:extLst>
              </p:cNvPr>
              <p:cNvSpPr txBox="1">
                <a:spLocks/>
              </p:cNvSpPr>
              <p:nvPr/>
            </p:nvSpPr>
            <p:spPr>
              <a:xfrm>
                <a:off x="609599" y="1510747"/>
                <a:ext cx="10911841" cy="5198165"/>
              </a:xfrm>
              <a:prstGeom prst="rect">
                <a:avLst/>
              </a:prstGeom>
            </p:spPr>
            <p:txBody>
              <a:bodyPr>
                <a:noAutofit/>
              </a:bodyPr>
              <a:lstStyle>
                <a:lvl1pPr marL="342900" indent="-342900" algn="l" defTabSz="457200" rtl="0" eaLnBrk="1" latinLnBrk="0" hangingPunct="1">
                  <a:spcBef>
                    <a:spcPct val="20000"/>
                  </a:spcBef>
                  <a:buFont typeface="Arial"/>
                  <a:buChar char="•"/>
                  <a:defRPr sz="32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1pPr>
                <a:lvl2pPr marL="742950" indent="-285750" algn="l" defTabSz="457200" rtl="0" eaLnBrk="1" latinLnBrk="0" hangingPunct="1">
                  <a:spcBef>
                    <a:spcPct val="20000"/>
                  </a:spcBef>
                  <a:buFont typeface="Arial"/>
                  <a:buChar char="–"/>
                  <a:defRPr sz="28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2pPr>
                <a:lvl3pPr marL="1143000" indent="-228600" algn="l" defTabSz="457200" rtl="0" eaLnBrk="1" latinLnBrk="0" hangingPunct="1">
                  <a:spcBef>
                    <a:spcPct val="20000"/>
                  </a:spcBef>
                  <a:buFont typeface="Arial"/>
                  <a:buChar char="•"/>
                  <a:defRPr sz="24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3pPr>
                <a:lvl4pPr marL="1600200" indent="-228600" algn="l" defTabSz="457200" rtl="0" eaLnBrk="1" latinLnBrk="0" hangingPunct="1">
                  <a:spcBef>
                    <a:spcPct val="20000"/>
                  </a:spcBef>
                  <a:buFont typeface="Arial"/>
                  <a:buChar char="–"/>
                  <a:defRPr sz="20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4pPr>
                <a:lvl5pPr marL="2057400" indent="-228600" algn="l" defTabSz="457200" rtl="0" eaLnBrk="1" latinLnBrk="0" hangingPunct="1">
                  <a:spcBef>
                    <a:spcPct val="20000"/>
                  </a:spcBef>
                  <a:buFont typeface="Arial"/>
                  <a:buChar char="»"/>
                  <a:defRPr sz="20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800" dirty="0">
                    <a:latin typeface="Segoe UI Semilight" panose="020B0402040204020203" pitchFamily="34" charset="0"/>
                    <a:cs typeface="Segoe UI Semilight" panose="020B0402040204020203" pitchFamily="34" charset="0"/>
                  </a:rPr>
                  <a:t>We always transition from state </a:t>
                </a:r>
                <a14:m>
                  <m:oMath xmlns:m="http://schemas.openxmlformats.org/officeDocument/2006/math">
                    <m:sSub>
                      <m:sSubPr>
                        <m:ctrlPr>
                          <a:rPr lang="en-US" sz="2800" b="0" i="1" smtClean="0">
                            <a:latin typeface="Cambria Math" panose="02040503050406030204" pitchFamily="18" charset="0"/>
                            <a:cs typeface="Segoe UI Semilight" panose="020B0402040204020203" pitchFamily="34" charset="0"/>
                          </a:rPr>
                        </m:ctrlPr>
                      </m:sSubPr>
                      <m:e>
                        <m:r>
                          <a:rPr lang="en-US" sz="2800" b="0" i="1" smtClean="0">
                            <a:latin typeface="Cambria Math" panose="02040503050406030204" pitchFamily="18" charset="0"/>
                            <a:cs typeface="Segoe UI Semilight" panose="020B0402040204020203" pitchFamily="34" charset="0"/>
                          </a:rPr>
                          <m:t>𝑠</m:t>
                        </m:r>
                      </m:e>
                      <m:sub>
                        <m:r>
                          <a:rPr lang="en-US" sz="2800" b="0" i="1" smtClean="0">
                            <a:latin typeface="Cambria Math" panose="02040503050406030204" pitchFamily="18" charset="0"/>
                            <a:cs typeface="Segoe UI Semilight" panose="020B0402040204020203" pitchFamily="34" charset="0"/>
                          </a:rPr>
                          <m:t>𝑖</m:t>
                        </m:r>
                      </m:sub>
                    </m:sSub>
                  </m:oMath>
                </a14:m>
                <a:r>
                  <a:rPr lang="en-US" sz="2800" dirty="0">
                    <a:latin typeface="Segoe UI Semilight" panose="020B0402040204020203" pitchFamily="34" charset="0"/>
                    <a:cs typeface="Segoe UI Semilight" panose="020B0402040204020203" pitchFamily="34" charset="0"/>
                  </a:rPr>
                  <a:t> to </a:t>
                </a:r>
                <a14:m>
                  <m:oMath xmlns:m="http://schemas.openxmlformats.org/officeDocument/2006/math">
                    <m:sSub>
                      <m:sSubPr>
                        <m:ctrlPr>
                          <a:rPr lang="en-US" sz="2800" b="0" i="1" smtClean="0">
                            <a:latin typeface="Cambria Math" panose="02040503050406030204" pitchFamily="18" charset="0"/>
                            <a:cs typeface="Segoe UI Semilight" panose="020B0402040204020203" pitchFamily="34" charset="0"/>
                          </a:rPr>
                        </m:ctrlPr>
                      </m:sSubPr>
                      <m:e>
                        <m:r>
                          <a:rPr lang="en-US" sz="2800" b="0" i="1" smtClean="0">
                            <a:latin typeface="Cambria Math" panose="02040503050406030204" pitchFamily="18" charset="0"/>
                            <a:cs typeface="Segoe UI Semilight" panose="020B0402040204020203" pitchFamily="34" charset="0"/>
                          </a:rPr>
                          <m:t>𝑠</m:t>
                        </m:r>
                      </m:e>
                      <m:sub>
                        <m:r>
                          <a:rPr lang="en-US" sz="2800" b="0" i="1" smtClean="0">
                            <a:latin typeface="Cambria Math" panose="02040503050406030204" pitchFamily="18" charset="0"/>
                            <a:cs typeface="Segoe UI Semilight" panose="020B0402040204020203" pitchFamily="34" charset="0"/>
                          </a:rPr>
                          <m:t>𝑗</m:t>
                        </m:r>
                      </m:sub>
                    </m:sSub>
                  </m:oMath>
                </a14:m>
                <a:r>
                  <a:rPr lang="en-US" sz="2800" dirty="0">
                    <a:latin typeface="Segoe UI Semilight" panose="020B0402040204020203" pitchFamily="34" charset="0"/>
                    <a:cs typeface="Segoe UI Semilight" panose="020B0402040204020203" pitchFamily="34" charset="0"/>
                  </a:rPr>
                  <a:t> with probability independent of the current time.</a:t>
                </a:r>
              </a:p>
              <a:p>
                <a:pPr marL="0" indent="0">
                  <a:buNone/>
                </a:pPr>
                <a:endParaRPr lang="en-US" sz="2800" dirty="0">
                  <a:latin typeface="Segoe UI Semilight" panose="020B0402040204020203" pitchFamily="34" charset="0"/>
                  <a:cs typeface="Segoe UI Semilight" panose="020B0402040204020203" pitchFamily="34" charset="0"/>
                </a:endParaRPr>
              </a:p>
              <a:p>
                <a:pPr marL="0" indent="0">
                  <a:buNone/>
                </a:pPr>
                <a:r>
                  <a:rPr lang="en-US" sz="2800" dirty="0">
                    <a:latin typeface="Segoe UI Semilight" panose="020B0402040204020203" pitchFamily="34" charset="0"/>
                    <a:cs typeface="Segoe UI Semilight" panose="020B0402040204020203" pitchFamily="34" charset="0"/>
                  </a:rPr>
                  <a:t>The number of transition probabilities is the number of ways to move from one state to another: </a:t>
                </a:r>
                <a14:m>
                  <m:oMath xmlns:m="http://schemas.openxmlformats.org/officeDocument/2006/math">
                    <m:sSup>
                      <m:sSupPr>
                        <m:ctrlPr>
                          <a:rPr lang="en-US" sz="2800" b="0" i="1" smtClean="0">
                            <a:latin typeface="Cambria Math" panose="02040503050406030204" pitchFamily="18" charset="0"/>
                            <a:cs typeface="Segoe UI Semilight" panose="020B0402040204020203" pitchFamily="34" charset="0"/>
                          </a:rPr>
                        </m:ctrlPr>
                      </m:sSupPr>
                      <m:e>
                        <m:r>
                          <a:rPr lang="en-US" sz="2800" b="0" i="1" smtClean="0">
                            <a:latin typeface="Cambria Math" panose="02040503050406030204" pitchFamily="18" charset="0"/>
                            <a:cs typeface="Segoe UI Semilight" panose="020B0402040204020203" pitchFamily="34" charset="0"/>
                          </a:rPr>
                          <m:t>𝑛</m:t>
                        </m:r>
                      </m:e>
                      <m:sup>
                        <m:r>
                          <a:rPr lang="en-US" sz="2800" b="0" i="1" smtClean="0">
                            <a:latin typeface="Cambria Math" panose="02040503050406030204" pitchFamily="18" charset="0"/>
                            <a:cs typeface="Segoe UI Semilight" panose="020B0402040204020203" pitchFamily="34" charset="0"/>
                          </a:rPr>
                          <m:t>2</m:t>
                        </m:r>
                      </m:sup>
                    </m:sSup>
                  </m:oMath>
                </a14:m>
                <a:r>
                  <a:rPr lang="en-US" sz="2800" dirty="0">
                    <a:latin typeface="Segoe UI Semilight" panose="020B0402040204020203" pitchFamily="34" charset="0"/>
                    <a:cs typeface="Segoe UI Semilight" panose="020B0402040204020203" pitchFamily="34" charset="0"/>
                  </a:rPr>
                  <a:t>.</a:t>
                </a:r>
              </a:p>
            </p:txBody>
          </p:sp>
        </mc:Choice>
        <mc:Fallback xmlns="">
          <p:sp>
            <p:nvSpPr>
              <p:cNvPr id="12" name="Content Placeholder 13">
                <a:extLst>
                  <a:ext uri="{FF2B5EF4-FFF2-40B4-BE49-F238E27FC236}">
                    <a16:creationId xmlns:a16="http://schemas.microsoft.com/office/drawing/2014/main" id="{A1B56896-EE73-1458-AD11-9C13F2815654}"/>
                  </a:ext>
                </a:extLst>
              </p:cNvPr>
              <p:cNvSpPr txBox="1">
                <a:spLocks noRot="1" noChangeAspect="1" noMove="1" noResize="1" noEditPoints="1" noAdjustHandles="1" noChangeArrowheads="1" noChangeShapeType="1" noTextEdit="1"/>
              </p:cNvSpPr>
              <p:nvPr/>
            </p:nvSpPr>
            <p:spPr>
              <a:xfrm>
                <a:off x="609599" y="1510747"/>
                <a:ext cx="10911841" cy="5198165"/>
              </a:xfrm>
              <a:prstGeom prst="rect">
                <a:avLst/>
              </a:prstGeom>
              <a:blipFill>
                <a:blip r:embed="rId2"/>
                <a:stretch>
                  <a:fillRect l="-1117" t="-1407" r="-112"/>
                </a:stretch>
              </a:blipFill>
            </p:spPr>
            <p:txBody>
              <a:bodyPr/>
              <a:lstStyle/>
              <a:p>
                <a:r>
                  <a:rPr lang="en-US">
                    <a:noFill/>
                  </a:rPr>
                  <a:t> </a:t>
                </a:r>
              </a:p>
            </p:txBody>
          </p:sp>
        </mc:Fallback>
      </mc:AlternateContent>
    </p:spTree>
    <p:extLst>
      <p:ext uri="{BB962C8B-B14F-4D97-AF65-F5344CB8AC3E}">
        <p14:creationId xmlns:p14="http://schemas.microsoft.com/office/powerpoint/2010/main" val="1359339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DCE11-08B0-1E81-3D32-70FCE0EA1FBD}"/>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B9A5A8C3-164E-4ABF-2D14-27E0E69A1606}"/>
              </a:ext>
            </a:extLst>
          </p:cNvPr>
          <p:cNvSpPr>
            <a:spLocks noGrp="1"/>
          </p:cNvSpPr>
          <p:nvPr>
            <p:ph type="title"/>
          </p:nvPr>
        </p:nvSpPr>
        <p:spPr/>
        <p:txBody>
          <a:bodyPr>
            <a:normAutofit/>
          </a:bodyPr>
          <a:lstStyle/>
          <a:p>
            <a:r>
              <a:rPr lang="en-US" dirty="0"/>
              <a:t>Transition Probability Matrix (TPM)</a:t>
            </a:r>
          </a:p>
        </p:txBody>
      </p:sp>
      <p:sp>
        <p:nvSpPr>
          <p:cNvPr id="7" name="Slide Number Placeholder 6">
            <a:extLst>
              <a:ext uri="{FF2B5EF4-FFF2-40B4-BE49-F238E27FC236}">
                <a16:creationId xmlns:a16="http://schemas.microsoft.com/office/drawing/2014/main" id="{BB910D5B-41DF-297A-1CFD-C62F87980286}"/>
              </a:ext>
            </a:extLst>
          </p:cNvPr>
          <p:cNvSpPr>
            <a:spLocks noGrp="1"/>
          </p:cNvSpPr>
          <p:nvPr>
            <p:ph type="sldNum" sz="quarter" idx="12"/>
          </p:nvPr>
        </p:nvSpPr>
        <p:spPr/>
        <p:txBody>
          <a:bodyPr/>
          <a:lstStyle/>
          <a:p>
            <a:fld id="{39E65F0E-D8D0-8548-A870-8F1E432EFAAD}" type="slidenum">
              <a:rPr lang="en-US" smtClean="0"/>
              <a:t>11</a:t>
            </a:fld>
            <a:endParaRPr lang="en-US" dirty="0"/>
          </a:p>
        </p:txBody>
      </p:sp>
      <mc:AlternateContent xmlns:mc="http://schemas.openxmlformats.org/markup-compatibility/2006">
        <mc:Choice xmlns:a14="http://schemas.microsoft.com/office/drawing/2010/main" Requires="a14">
          <p:sp>
            <p:nvSpPr>
              <p:cNvPr id="12" name="Content Placeholder 13">
                <a:extLst>
                  <a:ext uri="{FF2B5EF4-FFF2-40B4-BE49-F238E27FC236}">
                    <a16:creationId xmlns:a16="http://schemas.microsoft.com/office/drawing/2014/main" id="{5BC545D0-D52F-4A8E-82C9-9CF65AD5C458}"/>
                  </a:ext>
                </a:extLst>
              </p:cNvPr>
              <p:cNvSpPr txBox="1">
                <a:spLocks/>
              </p:cNvSpPr>
              <p:nvPr/>
            </p:nvSpPr>
            <p:spPr>
              <a:xfrm>
                <a:off x="609599" y="1510747"/>
                <a:ext cx="10911841" cy="5198165"/>
              </a:xfrm>
              <a:prstGeom prst="rect">
                <a:avLst/>
              </a:prstGeom>
            </p:spPr>
            <p:txBody>
              <a:bodyPr>
                <a:noAutofit/>
              </a:bodyPr>
              <a:lstStyle>
                <a:lvl1pPr marL="342900" indent="-342900" algn="l" defTabSz="457200" rtl="0" eaLnBrk="1" latinLnBrk="0" hangingPunct="1">
                  <a:spcBef>
                    <a:spcPct val="20000"/>
                  </a:spcBef>
                  <a:buFont typeface="Arial"/>
                  <a:buChar char="•"/>
                  <a:defRPr sz="32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1pPr>
                <a:lvl2pPr marL="742950" indent="-285750" algn="l" defTabSz="457200" rtl="0" eaLnBrk="1" latinLnBrk="0" hangingPunct="1">
                  <a:spcBef>
                    <a:spcPct val="20000"/>
                  </a:spcBef>
                  <a:buFont typeface="Arial"/>
                  <a:buChar char="–"/>
                  <a:defRPr sz="28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2pPr>
                <a:lvl3pPr marL="1143000" indent="-228600" algn="l" defTabSz="457200" rtl="0" eaLnBrk="1" latinLnBrk="0" hangingPunct="1">
                  <a:spcBef>
                    <a:spcPct val="20000"/>
                  </a:spcBef>
                  <a:buFont typeface="Arial"/>
                  <a:buChar char="•"/>
                  <a:defRPr sz="24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3pPr>
                <a:lvl4pPr marL="1600200" indent="-228600" algn="l" defTabSz="457200" rtl="0" eaLnBrk="1" latinLnBrk="0" hangingPunct="1">
                  <a:spcBef>
                    <a:spcPct val="20000"/>
                  </a:spcBef>
                  <a:buFont typeface="Arial"/>
                  <a:buChar char="–"/>
                  <a:defRPr sz="20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4pPr>
                <a:lvl5pPr marL="2057400" indent="-228600" algn="l" defTabSz="457200" rtl="0" eaLnBrk="1" latinLnBrk="0" hangingPunct="1">
                  <a:spcBef>
                    <a:spcPct val="20000"/>
                  </a:spcBef>
                  <a:buFont typeface="Arial"/>
                  <a:buChar char="»"/>
                  <a:defRPr sz="20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800" dirty="0">
                    <a:latin typeface="Segoe UI Semilight" panose="020B0402040204020203" pitchFamily="34" charset="0"/>
                    <a:cs typeface="Segoe UI Semilight" panose="020B0402040204020203" pitchFamily="34" charset="0"/>
                  </a:rPr>
                  <a:t>A TPM is a matrix that contains information about the probability of transitioning between states.</a:t>
                </a:r>
              </a:p>
              <a:p>
                <a:pPr marL="0" indent="0">
                  <a:buNone/>
                </a:pPr>
                <a:endParaRPr lang="en-US" sz="2800" dirty="0">
                  <a:latin typeface="Segoe UI Semilight" panose="020B0402040204020203" pitchFamily="34" charset="0"/>
                  <a:cs typeface="Segoe UI Semilight" panose="020B0402040204020203" pitchFamily="34" charset="0"/>
                </a:endParaRPr>
              </a:p>
              <a:p>
                <a:pPr marL="0" indent="0">
                  <a:buNone/>
                </a:pPr>
                <a:endParaRPr lang="en-US" sz="2800" dirty="0">
                  <a:latin typeface="Segoe UI Semilight" panose="020B0402040204020203" pitchFamily="34" charset="0"/>
                  <a:cs typeface="Segoe UI Semilight" panose="020B0402040204020203" pitchFamily="34" charset="0"/>
                </a:endParaRPr>
              </a:p>
              <a:p>
                <a:pPr marL="0" indent="0">
                  <a:buNone/>
                </a:pPr>
                <a:endParaRPr lang="en-US" sz="2800" dirty="0">
                  <a:latin typeface="Segoe UI Semilight" panose="020B0402040204020203" pitchFamily="34" charset="0"/>
                  <a:cs typeface="Segoe UI Semilight" panose="020B0402040204020203" pitchFamily="34" charset="0"/>
                </a:endParaRPr>
              </a:p>
              <a:p>
                <a:pPr marL="0" indent="0">
                  <a:buNone/>
                </a:pPr>
                <a:endParaRPr lang="en-US" sz="2800" dirty="0">
                  <a:latin typeface="Segoe UI Semilight" panose="020B0402040204020203" pitchFamily="34" charset="0"/>
                  <a:cs typeface="Segoe UI Semilight" panose="020B0402040204020203" pitchFamily="34" charset="0"/>
                </a:endParaRPr>
              </a:p>
              <a:p>
                <a:pPr marL="0" indent="0">
                  <a:buNone/>
                </a:pPr>
                <a:endParaRPr lang="en-US" sz="2800" dirty="0">
                  <a:latin typeface="Segoe UI Semilight" panose="020B0402040204020203" pitchFamily="34" charset="0"/>
                  <a:cs typeface="Segoe UI Semilight" panose="020B0402040204020203" pitchFamily="34" charset="0"/>
                </a:endParaRPr>
              </a:p>
              <a:p>
                <a14:m>
                  <m:oMath xmlns:m="http://schemas.openxmlformats.org/officeDocument/2006/math">
                    <m:sSub>
                      <m:sSubPr>
                        <m:ctrlPr>
                          <a:rPr lang="en-US" sz="2800" i="1">
                            <a:latin typeface="Cambria Math" panose="02040503050406030204" pitchFamily="18" charset="0"/>
                            <a:ea typeface="Helvetica" charset="0"/>
                            <a:cs typeface="Helvetica" charset="0"/>
                          </a:rPr>
                        </m:ctrlPr>
                      </m:sSubPr>
                      <m:e>
                        <m:r>
                          <a:rPr lang="en-US" sz="2800" i="1">
                            <a:latin typeface="Cambria Math" panose="02040503050406030204" pitchFamily="18" charset="0"/>
                            <a:ea typeface="Helvetica" charset="0"/>
                            <a:cs typeface="Helvetica" charset="0"/>
                          </a:rPr>
                          <m:t>𝑀</m:t>
                        </m:r>
                      </m:e>
                      <m:sub>
                        <m:r>
                          <a:rPr lang="en-US" sz="2800" i="1">
                            <a:latin typeface="Cambria Math" panose="02040503050406030204" pitchFamily="18" charset="0"/>
                            <a:ea typeface="Helvetica" charset="0"/>
                            <a:cs typeface="Helvetica" charset="0"/>
                          </a:rPr>
                          <m:t>𝑖</m:t>
                        </m:r>
                        <m:r>
                          <a:rPr lang="en-US" sz="2800" i="1">
                            <a:latin typeface="Cambria Math" panose="02040503050406030204" pitchFamily="18" charset="0"/>
                            <a:ea typeface="Helvetica" charset="0"/>
                            <a:cs typeface="Helvetica" charset="0"/>
                          </a:rPr>
                          <m:t>,</m:t>
                        </m:r>
                        <m:r>
                          <a:rPr lang="en-US" sz="2800" i="1">
                            <a:latin typeface="Cambria Math" panose="02040503050406030204" pitchFamily="18" charset="0"/>
                            <a:ea typeface="Helvetica" charset="0"/>
                            <a:cs typeface="Helvetica" charset="0"/>
                          </a:rPr>
                          <m:t>𝑗</m:t>
                        </m:r>
                      </m:sub>
                    </m:sSub>
                    <m:r>
                      <a:rPr lang="en-US" sz="2800" b="0" i="1" smtClean="0">
                        <a:latin typeface="Cambria Math" panose="02040503050406030204" pitchFamily="18" charset="0"/>
                        <a:ea typeface="Helvetica" charset="0"/>
                        <a:cs typeface="Helvetica" charset="0"/>
                      </a:rPr>
                      <m:t>=</m:t>
                    </m:r>
                    <m:r>
                      <a:rPr lang="en-US" sz="2800" b="0" i="1" smtClean="0">
                        <a:latin typeface="Cambria Math" panose="02040503050406030204" pitchFamily="18" charset="0"/>
                        <a:ea typeface="Cambria Math" panose="02040503050406030204" pitchFamily="18" charset="0"/>
                        <a:cs typeface="Helvetica" charset="0"/>
                      </a:rPr>
                      <m:t>ℙ</m:t>
                    </m:r>
                    <m:r>
                      <a:rPr lang="en-US" sz="2800" b="0" i="1" smtClean="0">
                        <a:latin typeface="Cambria Math" panose="02040503050406030204" pitchFamily="18" charset="0"/>
                        <a:ea typeface="Cambria Math" panose="02040503050406030204" pitchFamily="18" charset="0"/>
                        <a:cs typeface="Helvetica" charset="0"/>
                      </a:rPr>
                      <m:t>(</m:t>
                    </m:r>
                    <m:sSub>
                      <m:sSubPr>
                        <m:ctrlPr>
                          <a:rPr lang="en-US" sz="2800" b="0" i="1" smtClean="0">
                            <a:latin typeface="Cambria Math" panose="02040503050406030204" pitchFamily="18" charset="0"/>
                            <a:ea typeface="Cambria Math" panose="02040503050406030204" pitchFamily="18" charset="0"/>
                            <a:cs typeface="Helvetica" charset="0"/>
                          </a:rPr>
                        </m:ctrlPr>
                      </m:sSubPr>
                      <m:e>
                        <m:r>
                          <a:rPr lang="en-US" sz="2800" b="0" i="1" smtClean="0">
                            <a:latin typeface="Cambria Math" panose="02040503050406030204" pitchFamily="18" charset="0"/>
                            <a:ea typeface="Cambria Math" panose="02040503050406030204" pitchFamily="18" charset="0"/>
                            <a:cs typeface="Helvetica" charset="0"/>
                          </a:rPr>
                          <m:t>𝑋</m:t>
                        </m:r>
                      </m:e>
                      <m:sub>
                        <m:r>
                          <a:rPr lang="en-US" sz="2800" b="0" i="1" smtClean="0">
                            <a:latin typeface="Cambria Math" panose="02040503050406030204" pitchFamily="18" charset="0"/>
                            <a:ea typeface="Cambria Math" panose="02040503050406030204" pitchFamily="18" charset="0"/>
                            <a:cs typeface="Helvetica" charset="0"/>
                          </a:rPr>
                          <m:t>𝑡</m:t>
                        </m:r>
                        <m:r>
                          <a:rPr lang="en-US" sz="2800" b="0" i="1" smtClean="0">
                            <a:latin typeface="Cambria Math" panose="02040503050406030204" pitchFamily="18" charset="0"/>
                            <a:ea typeface="Cambria Math" panose="02040503050406030204" pitchFamily="18" charset="0"/>
                            <a:cs typeface="Helvetica" charset="0"/>
                          </a:rPr>
                          <m:t>+1</m:t>
                        </m:r>
                      </m:sub>
                    </m:sSub>
                    <m:r>
                      <a:rPr lang="en-US" sz="2800" b="0" i="1" smtClean="0">
                        <a:latin typeface="Cambria Math" panose="02040503050406030204" pitchFamily="18" charset="0"/>
                        <a:ea typeface="Cambria Math" panose="02040503050406030204" pitchFamily="18" charset="0"/>
                        <a:cs typeface="Helvetica" charset="0"/>
                      </a:rPr>
                      <m:t>=</m:t>
                    </m:r>
                    <m:sSub>
                      <m:sSubPr>
                        <m:ctrlPr>
                          <a:rPr lang="en-US" sz="2800" b="0" i="1" smtClean="0">
                            <a:latin typeface="Cambria Math" panose="02040503050406030204" pitchFamily="18" charset="0"/>
                            <a:ea typeface="Cambria Math" panose="02040503050406030204" pitchFamily="18" charset="0"/>
                            <a:cs typeface="Helvetica" charset="0"/>
                          </a:rPr>
                        </m:ctrlPr>
                      </m:sSubPr>
                      <m:e>
                        <m:r>
                          <a:rPr lang="en-US" sz="2800" b="0" i="1" smtClean="0">
                            <a:latin typeface="Cambria Math" panose="02040503050406030204" pitchFamily="18" charset="0"/>
                            <a:ea typeface="Cambria Math" panose="02040503050406030204" pitchFamily="18" charset="0"/>
                            <a:cs typeface="Helvetica" charset="0"/>
                          </a:rPr>
                          <m:t>𝑠</m:t>
                        </m:r>
                      </m:e>
                      <m:sub>
                        <m:r>
                          <a:rPr lang="en-US" sz="2800" b="0" i="1" smtClean="0">
                            <a:latin typeface="Cambria Math" panose="02040503050406030204" pitchFamily="18" charset="0"/>
                            <a:ea typeface="Cambria Math" panose="02040503050406030204" pitchFamily="18" charset="0"/>
                            <a:cs typeface="Helvetica" charset="0"/>
                          </a:rPr>
                          <m:t>𝑗</m:t>
                        </m:r>
                      </m:sub>
                    </m:sSub>
                    <m:r>
                      <a:rPr lang="en-US" sz="2800" b="0" i="1" smtClean="0">
                        <a:latin typeface="Cambria Math" panose="02040503050406030204" pitchFamily="18" charset="0"/>
                        <a:ea typeface="Cambria Math" panose="02040503050406030204" pitchFamily="18" charset="0"/>
                        <a:cs typeface="Helvetica" charset="0"/>
                      </a:rPr>
                      <m:t>|</m:t>
                    </m:r>
                    <m:sSub>
                      <m:sSubPr>
                        <m:ctrlPr>
                          <a:rPr lang="en-US" sz="2800" b="0" i="1" smtClean="0">
                            <a:latin typeface="Cambria Math" panose="02040503050406030204" pitchFamily="18" charset="0"/>
                            <a:ea typeface="Cambria Math" panose="02040503050406030204" pitchFamily="18" charset="0"/>
                            <a:cs typeface="Helvetica" charset="0"/>
                          </a:rPr>
                        </m:ctrlPr>
                      </m:sSubPr>
                      <m:e>
                        <m:r>
                          <a:rPr lang="en-US" sz="2800" b="0" i="1" smtClean="0">
                            <a:latin typeface="Cambria Math" panose="02040503050406030204" pitchFamily="18" charset="0"/>
                            <a:ea typeface="Cambria Math" panose="02040503050406030204" pitchFamily="18" charset="0"/>
                            <a:cs typeface="Helvetica" charset="0"/>
                          </a:rPr>
                          <m:t>𝑋</m:t>
                        </m:r>
                      </m:e>
                      <m:sub>
                        <m:r>
                          <a:rPr lang="en-US" sz="2800" b="0" i="1" smtClean="0">
                            <a:latin typeface="Cambria Math" panose="02040503050406030204" pitchFamily="18" charset="0"/>
                            <a:ea typeface="Cambria Math" panose="02040503050406030204" pitchFamily="18" charset="0"/>
                            <a:cs typeface="Helvetica" charset="0"/>
                          </a:rPr>
                          <m:t>𝑡</m:t>
                        </m:r>
                      </m:sub>
                    </m:sSub>
                    <m:r>
                      <a:rPr lang="en-US" sz="2800" b="0" i="1" smtClean="0">
                        <a:latin typeface="Cambria Math" panose="02040503050406030204" pitchFamily="18" charset="0"/>
                        <a:ea typeface="Cambria Math" panose="02040503050406030204" pitchFamily="18" charset="0"/>
                        <a:cs typeface="Helvetica" charset="0"/>
                      </a:rPr>
                      <m:t>=</m:t>
                    </m:r>
                    <m:sSub>
                      <m:sSubPr>
                        <m:ctrlPr>
                          <a:rPr lang="en-US" sz="2800" b="0" i="1" smtClean="0">
                            <a:latin typeface="Cambria Math" panose="02040503050406030204" pitchFamily="18" charset="0"/>
                            <a:ea typeface="Cambria Math" panose="02040503050406030204" pitchFamily="18" charset="0"/>
                            <a:cs typeface="Helvetica" charset="0"/>
                          </a:rPr>
                        </m:ctrlPr>
                      </m:sSubPr>
                      <m:e>
                        <m:r>
                          <a:rPr lang="en-US" sz="2800" b="0" i="1" smtClean="0">
                            <a:latin typeface="Cambria Math" panose="02040503050406030204" pitchFamily="18" charset="0"/>
                            <a:ea typeface="Cambria Math" panose="02040503050406030204" pitchFamily="18" charset="0"/>
                            <a:cs typeface="Helvetica" charset="0"/>
                          </a:rPr>
                          <m:t>𝑠</m:t>
                        </m:r>
                      </m:e>
                      <m:sub>
                        <m:r>
                          <a:rPr lang="en-US" sz="2800" b="0" i="1" smtClean="0">
                            <a:latin typeface="Cambria Math" panose="02040503050406030204" pitchFamily="18" charset="0"/>
                            <a:ea typeface="Cambria Math" panose="02040503050406030204" pitchFamily="18" charset="0"/>
                            <a:cs typeface="Helvetica" charset="0"/>
                          </a:rPr>
                          <m:t>𝑖</m:t>
                        </m:r>
                      </m:sub>
                    </m:sSub>
                    <m:r>
                      <a:rPr lang="en-US" sz="2800" b="0" i="1" smtClean="0">
                        <a:latin typeface="Cambria Math" panose="02040503050406030204" pitchFamily="18" charset="0"/>
                        <a:ea typeface="Cambria Math" panose="02040503050406030204" pitchFamily="18" charset="0"/>
                        <a:cs typeface="Helvetica" charset="0"/>
                      </a:rPr>
                      <m:t>) </m:t>
                    </m:r>
                  </m:oMath>
                </a14:m>
                <a:r>
                  <a:rPr lang="en-US" sz="2800" dirty="0">
                    <a:latin typeface="Segoe UI Semilight" panose="020B0402040204020203" pitchFamily="34" charset="0"/>
                    <a:ea typeface="Helvetica" charset="0"/>
                    <a:cs typeface="Segoe UI Semilight" panose="020B0402040204020203" pitchFamily="34" charset="0"/>
                  </a:rPr>
                  <a:t>(i.e., row </a:t>
                </a:r>
                <a14:m>
                  <m:oMath xmlns:m="http://schemas.openxmlformats.org/officeDocument/2006/math">
                    <m:r>
                      <a:rPr lang="en-US" sz="2800" i="1">
                        <a:latin typeface="Cambria Math" panose="02040503050406030204" pitchFamily="18" charset="0"/>
                        <a:ea typeface="Helvetica" charset="0"/>
                        <a:cs typeface="Helvetica" charset="0"/>
                      </a:rPr>
                      <m:t>𝑖</m:t>
                    </m:r>
                  </m:oMath>
                </a14:m>
                <a:r>
                  <a:rPr lang="en-US" sz="2800" dirty="0">
                    <a:latin typeface="Segoe UI Semilight" panose="020B0402040204020203" pitchFamily="34" charset="0"/>
                    <a:ea typeface="Helvetica" charset="0"/>
                    <a:cs typeface="Segoe UI Semilight" panose="020B0402040204020203" pitchFamily="34" charset="0"/>
                  </a:rPr>
                  <a:t> column </a:t>
                </a:r>
                <a14:m>
                  <m:oMath xmlns:m="http://schemas.openxmlformats.org/officeDocument/2006/math">
                    <m:r>
                      <a:rPr lang="en-US" sz="2800" i="1">
                        <a:latin typeface="Cambria Math" panose="02040503050406030204" pitchFamily="18" charset="0"/>
                        <a:ea typeface="Helvetica" charset="0"/>
                        <a:cs typeface="Helvetica" charset="0"/>
                      </a:rPr>
                      <m:t>𝑗</m:t>
                    </m:r>
                  </m:oMath>
                </a14:m>
                <a:r>
                  <a:rPr lang="en-US" sz="2800" dirty="0">
                    <a:latin typeface="Segoe UI Semilight" panose="020B0402040204020203" pitchFamily="34" charset="0"/>
                    <a:ea typeface="Helvetica" charset="0"/>
                    <a:cs typeface="Segoe UI Semilight" panose="020B0402040204020203" pitchFamily="34" charset="0"/>
                  </a:rPr>
                  <a:t>) is probability of transitioning from </a:t>
                </a:r>
                <a14:m>
                  <m:oMath xmlns:m="http://schemas.openxmlformats.org/officeDocument/2006/math">
                    <m:r>
                      <a:rPr lang="en-US" sz="2800" i="1">
                        <a:latin typeface="Cambria Math" panose="02040503050406030204" pitchFamily="18" charset="0"/>
                        <a:ea typeface="Helvetica" charset="0"/>
                        <a:cs typeface="Helvetica" charset="0"/>
                      </a:rPr>
                      <m:t>𝑖</m:t>
                    </m:r>
                  </m:oMath>
                </a14:m>
                <a:r>
                  <a:rPr lang="en-US" sz="2800" dirty="0">
                    <a:latin typeface="Segoe UI Semilight" panose="020B0402040204020203" pitchFamily="34" charset="0"/>
                    <a:ea typeface="Helvetica" charset="0"/>
                    <a:cs typeface="Segoe UI Semilight" panose="020B0402040204020203" pitchFamily="34" charset="0"/>
                  </a:rPr>
                  <a:t> to </a:t>
                </a:r>
                <a14:m>
                  <m:oMath xmlns:m="http://schemas.openxmlformats.org/officeDocument/2006/math">
                    <m:r>
                      <a:rPr lang="en-US" sz="2800" i="1">
                        <a:latin typeface="Cambria Math" panose="02040503050406030204" pitchFamily="18" charset="0"/>
                        <a:ea typeface="Helvetica" charset="0"/>
                        <a:cs typeface="Helvetica" charset="0"/>
                      </a:rPr>
                      <m:t>𝑗</m:t>
                    </m:r>
                  </m:oMath>
                </a14:m>
                <a:r>
                  <a:rPr lang="en-US" sz="2800" dirty="0">
                    <a:latin typeface="Segoe UI Semilight" panose="020B0402040204020203" pitchFamily="34" charset="0"/>
                    <a:ea typeface="Helvetica" charset="0"/>
                    <a:cs typeface="Segoe UI Semilight" panose="020B0402040204020203" pitchFamily="34" charset="0"/>
                  </a:rPr>
                  <a:t> (</a:t>
                </a:r>
                <a:r>
                  <a:rPr lang="en-US" sz="2800" b="1" dirty="0">
                    <a:latin typeface="Segoe UI Semilight" panose="020B0402040204020203" pitchFamily="34" charset="0"/>
                    <a:ea typeface="Helvetica" charset="0"/>
                    <a:cs typeface="Segoe UI Semilight" panose="020B0402040204020203" pitchFamily="34" charset="0"/>
                  </a:rPr>
                  <a:t>assuming you are currently at </a:t>
                </a:r>
                <a14:m>
                  <m:oMath xmlns:m="http://schemas.openxmlformats.org/officeDocument/2006/math">
                    <m:r>
                      <a:rPr lang="en-US" sz="2800" b="1" i="1">
                        <a:latin typeface="Cambria Math" panose="02040503050406030204" pitchFamily="18" charset="0"/>
                        <a:ea typeface="Helvetica" charset="0"/>
                        <a:cs typeface="Helvetica" charset="0"/>
                      </a:rPr>
                      <m:t>𝒊</m:t>
                    </m:r>
                  </m:oMath>
                </a14:m>
                <a:r>
                  <a:rPr lang="en-US" sz="2800" dirty="0">
                    <a:latin typeface="Segoe UI Semilight" panose="020B0402040204020203" pitchFamily="34" charset="0"/>
                    <a:ea typeface="Helvetica" charset="0"/>
                    <a:cs typeface="Segoe UI Semilight" panose="020B0402040204020203" pitchFamily="34" charset="0"/>
                  </a:rPr>
                  <a:t>)</a:t>
                </a:r>
              </a:p>
              <a:p>
                <a:r>
                  <a:rPr lang="en-US" sz="2800" dirty="0">
                    <a:latin typeface="Segoe UI Semilight" panose="020B0402040204020203" pitchFamily="34" charset="0"/>
                    <a:ea typeface="Helvetica" charset="0"/>
                    <a:cs typeface="Segoe UI Semilight" panose="020B0402040204020203" pitchFamily="34" charset="0"/>
                  </a:rPr>
                  <a:t>Note that each row sums to 1 (it’s a distribution!) </a:t>
                </a:r>
                <a:endParaRPr lang="en-US" sz="2800" dirty="0">
                  <a:latin typeface="Segoe UI Semilight" panose="020B0402040204020203" pitchFamily="34" charset="0"/>
                  <a:cs typeface="Segoe UI Semilight" panose="020B0402040204020203" pitchFamily="34" charset="0"/>
                </a:endParaRPr>
              </a:p>
              <a:p>
                <a:pPr marL="0" indent="0">
                  <a:buNone/>
                </a:pPr>
                <a:endParaRPr lang="en-US" sz="2800" dirty="0">
                  <a:latin typeface="Segoe UI Semilight" panose="020B0402040204020203" pitchFamily="34" charset="0"/>
                  <a:cs typeface="Segoe UI Semilight" panose="020B0402040204020203" pitchFamily="34" charset="0"/>
                </a:endParaRPr>
              </a:p>
              <a:p>
                <a:pPr marL="0" indent="0">
                  <a:buNone/>
                </a:pPr>
                <a:endParaRPr lang="en-US" sz="2800" dirty="0">
                  <a:latin typeface="Segoe UI Semilight" panose="020B0402040204020203" pitchFamily="34" charset="0"/>
                  <a:cs typeface="Segoe UI Semilight" panose="020B0402040204020203" pitchFamily="34" charset="0"/>
                </a:endParaRPr>
              </a:p>
            </p:txBody>
          </p:sp>
        </mc:Choice>
        <mc:Fallback>
          <p:sp>
            <p:nvSpPr>
              <p:cNvPr id="12" name="Content Placeholder 13">
                <a:extLst>
                  <a:ext uri="{FF2B5EF4-FFF2-40B4-BE49-F238E27FC236}">
                    <a16:creationId xmlns:a16="http://schemas.microsoft.com/office/drawing/2014/main" id="{5BC545D0-D52F-4A8E-82C9-9CF65AD5C458}"/>
                  </a:ext>
                </a:extLst>
              </p:cNvPr>
              <p:cNvSpPr txBox="1">
                <a:spLocks noRot="1" noChangeAspect="1" noMove="1" noResize="1" noEditPoints="1" noAdjustHandles="1" noChangeArrowheads="1" noChangeShapeType="1" noTextEdit="1"/>
              </p:cNvSpPr>
              <p:nvPr/>
            </p:nvSpPr>
            <p:spPr>
              <a:xfrm>
                <a:off x="609599" y="1510747"/>
                <a:ext cx="10911841" cy="5198165"/>
              </a:xfrm>
              <a:prstGeom prst="rect">
                <a:avLst/>
              </a:prstGeom>
              <a:blipFill>
                <a:blip r:embed="rId2"/>
                <a:stretch>
                  <a:fillRect l="-1117" t="-129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784113B4-9142-9313-4D56-114B84E8E0D9}"/>
                  </a:ext>
                </a:extLst>
              </p:cNvPr>
              <p:cNvSpPr txBox="1"/>
              <p:nvPr/>
            </p:nvSpPr>
            <p:spPr>
              <a:xfrm>
                <a:off x="4171815" y="3120506"/>
                <a:ext cx="3848370" cy="1773242"/>
              </a:xfrm>
              <a:prstGeom prst="rect">
                <a:avLst/>
              </a:prstGeom>
              <a:noFill/>
            </p:spPr>
            <p:txBody>
              <a:bodyPr wrap="square" rtlCol="0">
                <a:spAutoFit/>
              </a:bodyPr>
              <a:lstStyle/>
              <a:p>
                <a:pPr/>
                <a14:m>
                  <m:oMathPara xmlns:m="http://schemas.openxmlformats.org/officeDocument/2006/math">
                    <m:oMath>
                      <m:d>
                        <m:dPr>
                          <m:begChr m:val="["/>
                          <m:endChr m:val="]"/>
                          <m:ctrlPr>
                            <a:rPr lang="en-US" sz="4000" b="0" i="1" smtClean="0">
                              <a:latin typeface="Cambria Math" panose="02040503050406030204" pitchFamily="18" charset="0"/>
                              <a:cs typeface="Helvetica" charset="0"/>
                            </a:rPr>
                          </m:ctrlPr>
                        </m:dPr>
                        <m:e>
                          <m:m>
                            <m:mPr>
                              <m:mcs>
                                <m:mc>
                                  <m:mcPr>
                                    <m:count m:val="3"/>
                                    <m:mcJc m:val="center"/>
                                  </m:mcPr>
                                </m:mc>
                              </m:mcs>
                              <m:ctrlPr>
                                <a:rPr lang="en-US" sz="4000" b="0" i="1" smtClean="0">
                                  <a:latin typeface="Cambria Math" panose="02040503050406030204" pitchFamily="18" charset="0"/>
                                  <a:cs typeface="Helvetica" charset="0"/>
                                </a:rPr>
                              </m:ctrlPr>
                            </m:mPr>
                            <m:mr>
                              <m:e/>
                              <m:e/>
                              <m:e/>
                            </m:mr>
                            <m:mr>
                              <m:e/>
                              <m:e/>
                              <m:e/>
                            </m:mr>
                            <m:mr>
                              <m:e/>
                              <m:e/>
                              <m:e/>
                            </m:mr>
                          </m:m>
                        </m:e>
                      </m:d>
                    </m:oMath>
                  </m:oMathPara>
                </a14:m>
                <a:endParaRPr lang="en-US" sz="4000" b="0" dirty="0" err="1">
                  <a:latin typeface="Candara" panose="020E0502030303020204" pitchFamily="34" charset="0"/>
                  <a:ea typeface="Helvetica" charset="0"/>
                  <a:cs typeface="Helvetica" charset="0"/>
                </a:endParaRPr>
              </a:p>
            </p:txBody>
          </p:sp>
        </mc:Choice>
        <mc:Fallback>
          <p:sp>
            <p:nvSpPr>
              <p:cNvPr id="2" name="TextBox 1">
                <a:extLst>
                  <a:ext uri="{FF2B5EF4-FFF2-40B4-BE49-F238E27FC236}">
                    <a16:creationId xmlns:a16="http://schemas.microsoft.com/office/drawing/2014/main" id="{784113B4-9142-9313-4D56-114B84E8E0D9}"/>
                  </a:ext>
                </a:extLst>
              </p:cNvPr>
              <p:cNvSpPr txBox="1">
                <a:spLocks noRot="1" noChangeAspect="1" noMove="1" noResize="1" noEditPoints="1" noAdjustHandles="1" noChangeArrowheads="1" noChangeShapeType="1" noTextEdit="1"/>
              </p:cNvSpPr>
              <p:nvPr/>
            </p:nvSpPr>
            <p:spPr>
              <a:xfrm>
                <a:off x="4171815" y="3120506"/>
                <a:ext cx="3848370" cy="1773242"/>
              </a:xfrm>
              <a:prstGeom prst="rect">
                <a:avLst/>
              </a:prstGeom>
              <a:blipFill>
                <a:blip r:embed="rId3"/>
                <a:stretch>
                  <a:fillRect/>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0AFD543D-BE55-0FA5-653A-81165C170C30}"/>
              </a:ext>
            </a:extLst>
          </p:cNvPr>
          <p:cNvSpPr txBox="1"/>
          <p:nvPr/>
        </p:nvSpPr>
        <p:spPr>
          <a:xfrm>
            <a:off x="2396973" y="3825393"/>
            <a:ext cx="2632363" cy="430887"/>
          </a:xfrm>
          <a:prstGeom prst="rect">
            <a:avLst/>
          </a:prstGeom>
          <a:noFill/>
        </p:spPr>
        <p:txBody>
          <a:bodyPr wrap="square" rtlCol="0">
            <a:spAutoFit/>
          </a:bodyPr>
          <a:lstStyle/>
          <a:p>
            <a:r>
              <a:rPr lang="en-US" sz="2200" dirty="0"/>
              <a:t>Row = current state</a:t>
            </a:r>
          </a:p>
        </p:txBody>
      </p:sp>
      <p:sp>
        <p:nvSpPr>
          <p:cNvPr id="4" name="TextBox 3">
            <a:extLst>
              <a:ext uri="{FF2B5EF4-FFF2-40B4-BE49-F238E27FC236}">
                <a16:creationId xmlns:a16="http://schemas.microsoft.com/office/drawing/2014/main" id="{C059323C-F34C-A0EB-7804-421D76D8BB8E}"/>
              </a:ext>
            </a:extLst>
          </p:cNvPr>
          <p:cNvSpPr txBox="1"/>
          <p:nvPr/>
        </p:nvSpPr>
        <p:spPr>
          <a:xfrm rot="19832560">
            <a:off x="6770757" y="2391309"/>
            <a:ext cx="2164289" cy="430887"/>
          </a:xfrm>
          <a:prstGeom prst="rect">
            <a:avLst/>
          </a:prstGeom>
          <a:noFill/>
        </p:spPr>
        <p:txBody>
          <a:bodyPr wrap="square" rtlCol="0">
            <a:spAutoFit/>
          </a:bodyPr>
          <a:lstStyle/>
          <a:p>
            <a:r>
              <a:rPr lang="en-US" sz="2200" dirty="0"/>
              <a:t>Col = next state</a:t>
            </a:r>
          </a:p>
        </p:txBody>
      </p:sp>
    </p:spTree>
    <p:extLst>
      <p:ext uri="{BB962C8B-B14F-4D97-AF65-F5344CB8AC3E}">
        <p14:creationId xmlns:p14="http://schemas.microsoft.com/office/powerpoint/2010/main" val="2248150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7" end="7"/>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1B1BF-F9EA-05C2-7552-667730E00773}"/>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E52A9D7A-13A0-746F-1F8E-E96C898D4F43}"/>
              </a:ext>
            </a:extLst>
          </p:cNvPr>
          <p:cNvSpPr>
            <a:spLocks noGrp="1"/>
          </p:cNvSpPr>
          <p:nvPr>
            <p:ph type="title"/>
          </p:nvPr>
        </p:nvSpPr>
        <p:spPr/>
        <p:txBody>
          <a:bodyPr>
            <a:normAutofit/>
          </a:bodyPr>
          <a:lstStyle/>
          <a:p>
            <a:r>
              <a:rPr lang="en-US" dirty="0"/>
              <a:t>Transition Probability Matrix (TPM)</a:t>
            </a:r>
          </a:p>
        </p:txBody>
      </p:sp>
      <p:sp>
        <p:nvSpPr>
          <p:cNvPr id="7" name="Slide Number Placeholder 6">
            <a:extLst>
              <a:ext uri="{FF2B5EF4-FFF2-40B4-BE49-F238E27FC236}">
                <a16:creationId xmlns:a16="http://schemas.microsoft.com/office/drawing/2014/main" id="{6331DABA-28D8-1591-5951-1B677506BC10}"/>
              </a:ext>
            </a:extLst>
          </p:cNvPr>
          <p:cNvSpPr>
            <a:spLocks noGrp="1"/>
          </p:cNvSpPr>
          <p:nvPr>
            <p:ph type="sldNum" sz="quarter" idx="12"/>
          </p:nvPr>
        </p:nvSpPr>
        <p:spPr/>
        <p:txBody>
          <a:bodyPr/>
          <a:lstStyle/>
          <a:p>
            <a:fld id="{39E65F0E-D8D0-8548-A870-8F1E432EFAAD}" type="slidenum">
              <a:rPr lang="en-US" smtClean="0"/>
              <a:t>12</a:t>
            </a:fld>
            <a:endParaRPr lang="en-US" dirty="0"/>
          </a:p>
        </p:txBody>
      </p:sp>
      <mc:AlternateContent xmlns:mc="http://schemas.openxmlformats.org/markup-compatibility/2006">
        <mc:Choice xmlns:a14="http://schemas.microsoft.com/office/drawing/2010/main" Requires="a14">
          <p:sp>
            <p:nvSpPr>
              <p:cNvPr id="12" name="Content Placeholder 13">
                <a:extLst>
                  <a:ext uri="{FF2B5EF4-FFF2-40B4-BE49-F238E27FC236}">
                    <a16:creationId xmlns:a16="http://schemas.microsoft.com/office/drawing/2014/main" id="{62133D02-C73B-2DC2-63DC-01915FC5DBC7}"/>
                  </a:ext>
                </a:extLst>
              </p:cNvPr>
              <p:cNvSpPr txBox="1">
                <a:spLocks/>
              </p:cNvSpPr>
              <p:nvPr/>
            </p:nvSpPr>
            <p:spPr>
              <a:xfrm>
                <a:off x="609599" y="1510747"/>
                <a:ext cx="10911841" cy="5198165"/>
              </a:xfrm>
              <a:prstGeom prst="rect">
                <a:avLst/>
              </a:prstGeom>
            </p:spPr>
            <p:txBody>
              <a:bodyPr>
                <a:noAutofit/>
              </a:bodyPr>
              <a:lstStyle>
                <a:lvl1pPr marL="342900" indent="-342900" algn="l" defTabSz="457200" rtl="0" eaLnBrk="1" latinLnBrk="0" hangingPunct="1">
                  <a:spcBef>
                    <a:spcPct val="20000"/>
                  </a:spcBef>
                  <a:buFont typeface="Arial"/>
                  <a:buChar char="•"/>
                  <a:defRPr sz="32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1pPr>
                <a:lvl2pPr marL="742950" indent="-285750" algn="l" defTabSz="457200" rtl="0" eaLnBrk="1" latinLnBrk="0" hangingPunct="1">
                  <a:spcBef>
                    <a:spcPct val="20000"/>
                  </a:spcBef>
                  <a:buFont typeface="Arial"/>
                  <a:buChar char="–"/>
                  <a:defRPr sz="28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2pPr>
                <a:lvl3pPr marL="1143000" indent="-228600" algn="l" defTabSz="457200" rtl="0" eaLnBrk="1" latinLnBrk="0" hangingPunct="1">
                  <a:spcBef>
                    <a:spcPct val="20000"/>
                  </a:spcBef>
                  <a:buFont typeface="Arial"/>
                  <a:buChar char="•"/>
                  <a:defRPr sz="24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3pPr>
                <a:lvl4pPr marL="1600200" indent="-228600" algn="l" defTabSz="457200" rtl="0" eaLnBrk="1" latinLnBrk="0" hangingPunct="1">
                  <a:spcBef>
                    <a:spcPct val="20000"/>
                  </a:spcBef>
                  <a:buFont typeface="Arial"/>
                  <a:buChar char="–"/>
                  <a:defRPr sz="20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4pPr>
                <a:lvl5pPr marL="2057400" indent="-228600" algn="l" defTabSz="457200" rtl="0" eaLnBrk="1" latinLnBrk="0" hangingPunct="1">
                  <a:spcBef>
                    <a:spcPct val="20000"/>
                  </a:spcBef>
                  <a:buFont typeface="Arial"/>
                  <a:buChar char="»"/>
                  <a:defRPr sz="20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2800" dirty="0">
                  <a:latin typeface="Segoe UI Semilight" panose="020B0402040204020203" pitchFamily="34" charset="0"/>
                  <a:cs typeface="Segoe UI Semilight" panose="020B0402040204020203" pitchFamily="34" charset="0"/>
                </a:endParaRPr>
              </a:p>
              <a:p>
                <a:pPr marL="0" indent="0">
                  <a:buNone/>
                </a:pPr>
                <a:endParaRPr lang="en-US" sz="2800" dirty="0">
                  <a:latin typeface="Segoe UI Semilight" panose="020B0402040204020203" pitchFamily="34" charset="0"/>
                  <a:cs typeface="Segoe UI Semilight" panose="020B0402040204020203" pitchFamily="34" charset="0"/>
                </a:endParaRPr>
              </a:p>
              <a:p>
                <a:pPr marL="0" indent="0">
                  <a:buNone/>
                </a:pPr>
                <a:endParaRPr lang="en-US" sz="2800" dirty="0">
                  <a:latin typeface="Segoe UI Semilight" panose="020B0402040204020203" pitchFamily="34" charset="0"/>
                  <a:cs typeface="Segoe UI Semilight" panose="020B0402040204020203" pitchFamily="34" charset="0"/>
                </a:endParaRPr>
              </a:p>
              <a:p>
                <a:pPr marL="0" indent="0">
                  <a:buNone/>
                </a:pPr>
                <a:endParaRPr lang="en-US" sz="2800" dirty="0">
                  <a:latin typeface="Segoe UI Semilight" panose="020B0402040204020203" pitchFamily="34" charset="0"/>
                  <a:cs typeface="Segoe UI Semilight" panose="020B0402040204020203" pitchFamily="34" charset="0"/>
                </a:endParaRPr>
              </a:p>
              <a:p>
                <a:pPr marL="0" indent="0">
                  <a:buNone/>
                </a:pPr>
                <a:endParaRPr lang="en-US" sz="2800" dirty="0">
                  <a:latin typeface="Segoe UI Semilight" panose="020B0402040204020203" pitchFamily="34" charset="0"/>
                  <a:cs typeface="Segoe UI Semilight" panose="020B0402040204020203" pitchFamily="34" charset="0"/>
                </a:endParaRPr>
              </a:p>
              <a:p>
                <a:pPr marL="0" indent="0">
                  <a:buNone/>
                </a:pPr>
                <a:endParaRPr lang="en-US" sz="2800" dirty="0">
                  <a:latin typeface="Segoe UI Semilight" panose="020B0402040204020203" pitchFamily="34" charset="0"/>
                  <a:cs typeface="Segoe UI Semilight" panose="020B0402040204020203" pitchFamily="34" charset="0"/>
                </a:endParaRPr>
              </a:p>
              <a:p>
                <a:pPr marL="0" indent="0">
                  <a:buNone/>
                </a:pPr>
                <a:endParaRPr lang="en-US" sz="2800" dirty="0">
                  <a:latin typeface="Segoe UI Semilight" panose="020B0402040204020203" pitchFamily="34" charset="0"/>
                  <a:cs typeface="Segoe UI Semilight" panose="020B0402040204020203" pitchFamily="34" charset="0"/>
                </a:endParaRPr>
              </a:p>
              <a:p>
                <a14:m>
                  <m:oMath xmlns:m="http://schemas.openxmlformats.org/officeDocument/2006/math">
                    <m:sSub>
                      <m:sSubPr>
                        <m:ctrlPr>
                          <a:rPr lang="en-US" sz="2800" i="1">
                            <a:latin typeface="Cambria Math" panose="02040503050406030204" pitchFamily="18" charset="0"/>
                            <a:ea typeface="Helvetica" charset="0"/>
                            <a:cs typeface="Helvetica" charset="0"/>
                          </a:rPr>
                        </m:ctrlPr>
                      </m:sSubPr>
                      <m:e>
                        <m:r>
                          <a:rPr lang="en-US" sz="2800" i="1">
                            <a:latin typeface="Cambria Math" panose="02040503050406030204" pitchFamily="18" charset="0"/>
                            <a:ea typeface="Helvetica" charset="0"/>
                            <a:cs typeface="Helvetica" charset="0"/>
                          </a:rPr>
                          <m:t>𝑀</m:t>
                        </m:r>
                      </m:e>
                      <m:sub>
                        <m:r>
                          <a:rPr lang="en-US" sz="2800" i="1">
                            <a:latin typeface="Cambria Math" panose="02040503050406030204" pitchFamily="18" charset="0"/>
                            <a:ea typeface="Helvetica" charset="0"/>
                            <a:cs typeface="Helvetica" charset="0"/>
                          </a:rPr>
                          <m:t>𝑖</m:t>
                        </m:r>
                        <m:r>
                          <a:rPr lang="en-US" sz="2800" i="1">
                            <a:latin typeface="Cambria Math" panose="02040503050406030204" pitchFamily="18" charset="0"/>
                            <a:ea typeface="Helvetica" charset="0"/>
                            <a:cs typeface="Helvetica" charset="0"/>
                          </a:rPr>
                          <m:t>,</m:t>
                        </m:r>
                        <m:r>
                          <a:rPr lang="en-US" sz="2800" i="1">
                            <a:latin typeface="Cambria Math" panose="02040503050406030204" pitchFamily="18" charset="0"/>
                            <a:ea typeface="Helvetica" charset="0"/>
                            <a:cs typeface="Helvetica" charset="0"/>
                          </a:rPr>
                          <m:t>𝑗</m:t>
                        </m:r>
                      </m:sub>
                    </m:sSub>
                    <m:r>
                      <a:rPr lang="en-US" sz="2800" i="1">
                        <a:latin typeface="Cambria Math" panose="02040503050406030204" pitchFamily="18" charset="0"/>
                        <a:ea typeface="Helvetica" charset="0"/>
                        <a:cs typeface="Helvetica" charset="0"/>
                      </a:rPr>
                      <m:t>=</m:t>
                    </m:r>
                    <m:r>
                      <a:rPr lang="en-US" sz="2800" i="1">
                        <a:latin typeface="Cambria Math" panose="02040503050406030204" pitchFamily="18" charset="0"/>
                        <a:ea typeface="Cambria Math" panose="02040503050406030204" pitchFamily="18" charset="0"/>
                        <a:cs typeface="Helvetica" charset="0"/>
                      </a:rPr>
                      <m:t>ℙ</m:t>
                    </m:r>
                    <m:r>
                      <a:rPr lang="en-US" sz="2800" i="1">
                        <a:latin typeface="Cambria Math" panose="02040503050406030204" pitchFamily="18" charset="0"/>
                        <a:ea typeface="Cambria Math" panose="02040503050406030204" pitchFamily="18" charset="0"/>
                        <a:cs typeface="Helvetica" charset="0"/>
                      </a:rPr>
                      <m:t>(</m:t>
                    </m:r>
                    <m:sSub>
                      <m:sSubPr>
                        <m:ctrlPr>
                          <a:rPr lang="en-US" sz="2800" i="1">
                            <a:latin typeface="Cambria Math" panose="02040503050406030204" pitchFamily="18" charset="0"/>
                            <a:ea typeface="Cambria Math" panose="02040503050406030204" pitchFamily="18" charset="0"/>
                            <a:cs typeface="Helvetica" charset="0"/>
                          </a:rPr>
                        </m:ctrlPr>
                      </m:sSubPr>
                      <m:e>
                        <m:r>
                          <a:rPr lang="en-US" sz="2800" i="1">
                            <a:latin typeface="Cambria Math" panose="02040503050406030204" pitchFamily="18" charset="0"/>
                            <a:ea typeface="Cambria Math" panose="02040503050406030204" pitchFamily="18" charset="0"/>
                            <a:cs typeface="Helvetica" charset="0"/>
                          </a:rPr>
                          <m:t>𝑋</m:t>
                        </m:r>
                      </m:e>
                      <m:sub>
                        <m:r>
                          <a:rPr lang="en-US" sz="2800" i="1">
                            <a:latin typeface="Cambria Math" panose="02040503050406030204" pitchFamily="18" charset="0"/>
                            <a:ea typeface="Cambria Math" panose="02040503050406030204" pitchFamily="18" charset="0"/>
                            <a:cs typeface="Helvetica" charset="0"/>
                          </a:rPr>
                          <m:t>𝑡</m:t>
                        </m:r>
                        <m:r>
                          <a:rPr lang="en-US" sz="2800" i="1">
                            <a:latin typeface="Cambria Math" panose="02040503050406030204" pitchFamily="18" charset="0"/>
                            <a:ea typeface="Cambria Math" panose="02040503050406030204" pitchFamily="18" charset="0"/>
                            <a:cs typeface="Helvetica" charset="0"/>
                          </a:rPr>
                          <m:t>+1</m:t>
                        </m:r>
                      </m:sub>
                    </m:sSub>
                    <m:r>
                      <a:rPr lang="en-US" sz="2800" i="1">
                        <a:latin typeface="Cambria Math" panose="02040503050406030204" pitchFamily="18" charset="0"/>
                        <a:ea typeface="Cambria Math" panose="02040503050406030204" pitchFamily="18" charset="0"/>
                        <a:cs typeface="Helvetica" charset="0"/>
                      </a:rPr>
                      <m:t>=</m:t>
                    </m:r>
                    <m:sSub>
                      <m:sSubPr>
                        <m:ctrlPr>
                          <a:rPr lang="en-US" sz="2800" i="1">
                            <a:latin typeface="Cambria Math" panose="02040503050406030204" pitchFamily="18" charset="0"/>
                            <a:ea typeface="Cambria Math" panose="02040503050406030204" pitchFamily="18" charset="0"/>
                            <a:cs typeface="Helvetica" charset="0"/>
                          </a:rPr>
                        </m:ctrlPr>
                      </m:sSubPr>
                      <m:e>
                        <m:r>
                          <a:rPr lang="en-US" sz="2800" i="1">
                            <a:latin typeface="Cambria Math" panose="02040503050406030204" pitchFamily="18" charset="0"/>
                            <a:ea typeface="Cambria Math" panose="02040503050406030204" pitchFamily="18" charset="0"/>
                            <a:cs typeface="Helvetica" charset="0"/>
                          </a:rPr>
                          <m:t>𝑠</m:t>
                        </m:r>
                      </m:e>
                      <m:sub>
                        <m:r>
                          <a:rPr lang="en-US" sz="2800" i="1">
                            <a:latin typeface="Cambria Math" panose="02040503050406030204" pitchFamily="18" charset="0"/>
                            <a:ea typeface="Cambria Math" panose="02040503050406030204" pitchFamily="18" charset="0"/>
                            <a:cs typeface="Helvetica" charset="0"/>
                          </a:rPr>
                          <m:t>𝑗</m:t>
                        </m:r>
                      </m:sub>
                    </m:sSub>
                    <m:r>
                      <a:rPr lang="en-US" sz="2800" i="1">
                        <a:latin typeface="Cambria Math" panose="02040503050406030204" pitchFamily="18" charset="0"/>
                        <a:ea typeface="Cambria Math" panose="02040503050406030204" pitchFamily="18" charset="0"/>
                        <a:cs typeface="Helvetica" charset="0"/>
                      </a:rPr>
                      <m:t>|</m:t>
                    </m:r>
                    <m:sSub>
                      <m:sSubPr>
                        <m:ctrlPr>
                          <a:rPr lang="en-US" sz="2800" i="1">
                            <a:latin typeface="Cambria Math" panose="02040503050406030204" pitchFamily="18" charset="0"/>
                            <a:ea typeface="Cambria Math" panose="02040503050406030204" pitchFamily="18" charset="0"/>
                            <a:cs typeface="Helvetica" charset="0"/>
                          </a:rPr>
                        </m:ctrlPr>
                      </m:sSubPr>
                      <m:e>
                        <m:r>
                          <a:rPr lang="en-US" sz="2800" i="1">
                            <a:latin typeface="Cambria Math" panose="02040503050406030204" pitchFamily="18" charset="0"/>
                            <a:ea typeface="Cambria Math" panose="02040503050406030204" pitchFamily="18" charset="0"/>
                            <a:cs typeface="Helvetica" charset="0"/>
                          </a:rPr>
                          <m:t>𝑋</m:t>
                        </m:r>
                      </m:e>
                      <m:sub>
                        <m:r>
                          <a:rPr lang="en-US" sz="2800" i="1">
                            <a:latin typeface="Cambria Math" panose="02040503050406030204" pitchFamily="18" charset="0"/>
                            <a:ea typeface="Cambria Math" panose="02040503050406030204" pitchFamily="18" charset="0"/>
                            <a:cs typeface="Helvetica" charset="0"/>
                          </a:rPr>
                          <m:t>𝑡</m:t>
                        </m:r>
                      </m:sub>
                    </m:sSub>
                    <m:r>
                      <a:rPr lang="en-US" sz="2800" i="1">
                        <a:latin typeface="Cambria Math" panose="02040503050406030204" pitchFamily="18" charset="0"/>
                        <a:ea typeface="Cambria Math" panose="02040503050406030204" pitchFamily="18" charset="0"/>
                        <a:cs typeface="Helvetica" charset="0"/>
                      </a:rPr>
                      <m:t>=</m:t>
                    </m:r>
                    <m:sSub>
                      <m:sSubPr>
                        <m:ctrlPr>
                          <a:rPr lang="en-US" sz="2800" i="1">
                            <a:latin typeface="Cambria Math" panose="02040503050406030204" pitchFamily="18" charset="0"/>
                            <a:ea typeface="Cambria Math" panose="02040503050406030204" pitchFamily="18" charset="0"/>
                            <a:cs typeface="Helvetica" charset="0"/>
                          </a:rPr>
                        </m:ctrlPr>
                      </m:sSubPr>
                      <m:e>
                        <m:r>
                          <a:rPr lang="en-US" sz="2800" i="1">
                            <a:latin typeface="Cambria Math" panose="02040503050406030204" pitchFamily="18" charset="0"/>
                            <a:ea typeface="Cambria Math" panose="02040503050406030204" pitchFamily="18" charset="0"/>
                            <a:cs typeface="Helvetica" charset="0"/>
                          </a:rPr>
                          <m:t>𝑠</m:t>
                        </m:r>
                      </m:e>
                      <m:sub>
                        <m:r>
                          <a:rPr lang="en-US" sz="2800" i="1">
                            <a:latin typeface="Cambria Math" panose="02040503050406030204" pitchFamily="18" charset="0"/>
                            <a:ea typeface="Cambria Math" panose="02040503050406030204" pitchFamily="18" charset="0"/>
                            <a:cs typeface="Helvetica" charset="0"/>
                          </a:rPr>
                          <m:t>𝑖</m:t>
                        </m:r>
                      </m:sub>
                    </m:sSub>
                    <m:r>
                      <a:rPr lang="en-US" sz="2800" i="1">
                        <a:latin typeface="Cambria Math" panose="02040503050406030204" pitchFamily="18" charset="0"/>
                        <a:ea typeface="Cambria Math" panose="02040503050406030204" pitchFamily="18" charset="0"/>
                        <a:cs typeface="Helvetica" charset="0"/>
                      </a:rPr>
                      <m:t>) </m:t>
                    </m:r>
                  </m:oMath>
                </a14:m>
                <a:r>
                  <a:rPr lang="en-US" sz="2800" dirty="0">
                    <a:latin typeface="Segoe UI Semilight" panose="020B0402040204020203" pitchFamily="34" charset="0"/>
                    <a:ea typeface="Helvetica" charset="0"/>
                    <a:cs typeface="Segoe UI Semilight" panose="020B0402040204020203" pitchFamily="34" charset="0"/>
                  </a:rPr>
                  <a:t>(i.e., row </a:t>
                </a:r>
                <a14:m>
                  <m:oMath xmlns:m="http://schemas.openxmlformats.org/officeDocument/2006/math">
                    <m:r>
                      <a:rPr lang="en-US" sz="2800" i="1">
                        <a:latin typeface="Cambria Math" panose="02040503050406030204" pitchFamily="18" charset="0"/>
                        <a:ea typeface="Helvetica" charset="0"/>
                        <a:cs typeface="Helvetica" charset="0"/>
                      </a:rPr>
                      <m:t>𝑖</m:t>
                    </m:r>
                  </m:oMath>
                </a14:m>
                <a:r>
                  <a:rPr lang="en-US" sz="2800" dirty="0">
                    <a:latin typeface="Segoe UI Semilight" panose="020B0402040204020203" pitchFamily="34" charset="0"/>
                    <a:ea typeface="Helvetica" charset="0"/>
                    <a:cs typeface="Segoe UI Semilight" panose="020B0402040204020203" pitchFamily="34" charset="0"/>
                  </a:rPr>
                  <a:t> column </a:t>
                </a:r>
                <a14:m>
                  <m:oMath xmlns:m="http://schemas.openxmlformats.org/officeDocument/2006/math">
                    <m:r>
                      <a:rPr lang="en-US" sz="2800" i="1">
                        <a:latin typeface="Cambria Math" panose="02040503050406030204" pitchFamily="18" charset="0"/>
                        <a:ea typeface="Helvetica" charset="0"/>
                        <a:cs typeface="Helvetica" charset="0"/>
                      </a:rPr>
                      <m:t>𝑗</m:t>
                    </m:r>
                  </m:oMath>
                </a14:m>
                <a:r>
                  <a:rPr lang="en-US" sz="2800" dirty="0">
                    <a:latin typeface="Segoe UI Semilight" panose="020B0402040204020203" pitchFamily="34" charset="0"/>
                    <a:ea typeface="Helvetica" charset="0"/>
                    <a:cs typeface="Segoe UI Semilight" panose="020B0402040204020203" pitchFamily="34" charset="0"/>
                  </a:rPr>
                  <a:t>) is probability of transitioning from </a:t>
                </a:r>
                <a14:m>
                  <m:oMath xmlns:m="http://schemas.openxmlformats.org/officeDocument/2006/math">
                    <m:r>
                      <a:rPr lang="en-US" sz="2800" i="1">
                        <a:latin typeface="Cambria Math" panose="02040503050406030204" pitchFamily="18" charset="0"/>
                        <a:ea typeface="Helvetica" charset="0"/>
                        <a:cs typeface="Helvetica" charset="0"/>
                      </a:rPr>
                      <m:t>𝑖</m:t>
                    </m:r>
                  </m:oMath>
                </a14:m>
                <a:r>
                  <a:rPr lang="en-US" sz="2800" dirty="0">
                    <a:latin typeface="Segoe UI Semilight" panose="020B0402040204020203" pitchFamily="34" charset="0"/>
                    <a:ea typeface="Helvetica" charset="0"/>
                    <a:cs typeface="Segoe UI Semilight" panose="020B0402040204020203" pitchFamily="34" charset="0"/>
                  </a:rPr>
                  <a:t> to </a:t>
                </a:r>
                <a14:m>
                  <m:oMath xmlns:m="http://schemas.openxmlformats.org/officeDocument/2006/math">
                    <m:r>
                      <a:rPr lang="en-US" sz="2800" i="1">
                        <a:latin typeface="Cambria Math" panose="02040503050406030204" pitchFamily="18" charset="0"/>
                        <a:ea typeface="Helvetica" charset="0"/>
                        <a:cs typeface="Helvetica" charset="0"/>
                      </a:rPr>
                      <m:t>𝑗</m:t>
                    </m:r>
                  </m:oMath>
                </a14:m>
                <a:r>
                  <a:rPr lang="en-US" sz="2800" dirty="0">
                    <a:latin typeface="Segoe UI Semilight" panose="020B0402040204020203" pitchFamily="34" charset="0"/>
                    <a:ea typeface="Helvetica" charset="0"/>
                    <a:cs typeface="Segoe UI Semilight" panose="020B0402040204020203" pitchFamily="34" charset="0"/>
                  </a:rPr>
                  <a:t> (</a:t>
                </a:r>
                <a:r>
                  <a:rPr lang="en-US" sz="2800" b="1" dirty="0">
                    <a:latin typeface="Segoe UI Semilight" panose="020B0402040204020203" pitchFamily="34" charset="0"/>
                    <a:ea typeface="Helvetica" charset="0"/>
                    <a:cs typeface="Segoe UI Semilight" panose="020B0402040204020203" pitchFamily="34" charset="0"/>
                  </a:rPr>
                  <a:t>assuming you are currently at </a:t>
                </a:r>
                <a14:m>
                  <m:oMath xmlns:m="http://schemas.openxmlformats.org/officeDocument/2006/math">
                    <m:r>
                      <a:rPr lang="en-US" sz="2800" b="1" i="1">
                        <a:latin typeface="Cambria Math" panose="02040503050406030204" pitchFamily="18" charset="0"/>
                        <a:ea typeface="Helvetica" charset="0"/>
                        <a:cs typeface="Helvetica" charset="0"/>
                      </a:rPr>
                      <m:t>𝒊</m:t>
                    </m:r>
                  </m:oMath>
                </a14:m>
                <a:r>
                  <a:rPr lang="en-US" sz="2800" dirty="0">
                    <a:latin typeface="Segoe UI Semilight" panose="020B0402040204020203" pitchFamily="34" charset="0"/>
                    <a:ea typeface="Helvetica" charset="0"/>
                    <a:cs typeface="Segoe UI Semilight" panose="020B0402040204020203" pitchFamily="34" charset="0"/>
                  </a:rPr>
                  <a:t>)</a:t>
                </a:r>
              </a:p>
              <a:p>
                <a:r>
                  <a:rPr lang="en-US" sz="2800" dirty="0">
                    <a:latin typeface="Segoe UI Semilight" panose="020B0402040204020203" pitchFamily="34" charset="0"/>
                    <a:ea typeface="Helvetica" charset="0"/>
                    <a:cs typeface="Segoe UI Semilight" panose="020B0402040204020203" pitchFamily="34" charset="0"/>
                  </a:rPr>
                  <a:t>Note that each row sums to 1 (it’s a distribution!) </a:t>
                </a:r>
                <a:endParaRPr lang="en-US" sz="2800" dirty="0">
                  <a:latin typeface="Segoe UI Semilight" panose="020B0402040204020203" pitchFamily="34" charset="0"/>
                  <a:cs typeface="Segoe UI Semilight" panose="020B0402040204020203" pitchFamily="34" charset="0"/>
                </a:endParaRPr>
              </a:p>
              <a:p>
                <a:pPr marL="0" indent="0">
                  <a:buNone/>
                </a:pPr>
                <a:endParaRPr lang="en-US" sz="2800" dirty="0">
                  <a:latin typeface="Segoe UI Semilight" panose="020B0402040204020203" pitchFamily="34" charset="0"/>
                  <a:cs typeface="Segoe UI Semilight" panose="020B0402040204020203" pitchFamily="34" charset="0"/>
                </a:endParaRPr>
              </a:p>
              <a:p>
                <a:pPr marL="0" indent="0">
                  <a:buNone/>
                </a:pPr>
                <a:endParaRPr lang="en-US" sz="2800" dirty="0">
                  <a:latin typeface="Segoe UI Semilight" panose="020B0402040204020203" pitchFamily="34" charset="0"/>
                  <a:cs typeface="Segoe UI Semilight" panose="020B0402040204020203" pitchFamily="34" charset="0"/>
                </a:endParaRPr>
              </a:p>
            </p:txBody>
          </p:sp>
        </mc:Choice>
        <mc:Fallback>
          <p:sp>
            <p:nvSpPr>
              <p:cNvPr id="12" name="Content Placeholder 13">
                <a:extLst>
                  <a:ext uri="{FF2B5EF4-FFF2-40B4-BE49-F238E27FC236}">
                    <a16:creationId xmlns:a16="http://schemas.microsoft.com/office/drawing/2014/main" id="{62133D02-C73B-2DC2-63DC-01915FC5DBC7}"/>
                  </a:ext>
                </a:extLst>
              </p:cNvPr>
              <p:cNvSpPr txBox="1">
                <a:spLocks noRot="1" noChangeAspect="1" noMove="1" noResize="1" noEditPoints="1" noAdjustHandles="1" noChangeArrowheads="1" noChangeShapeType="1" noTextEdit="1"/>
              </p:cNvSpPr>
              <p:nvPr/>
            </p:nvSpPr>
            <p:spPr>
              <a:xfrm>
                <a:off x="609599" y="1510747"/>
                <a:ext cx="10911841" cy="5198165"/>
              </a:xfrm>
              <a:prstGeom prst="rect">
                <a:avLst/>
              </a:prstGeom>
              <a:blipFill>
                <a:blip r:embed="rId2"/>
                <a:stretch>
                  <a:fillRect l="-1006" b="-1055"/>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526ECEC2-4891-0DCF-EA3A-6C7812954B6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78784" y="1439497"/>
            <a:ext cx="5307199" cy="345632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49315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55008-12DA-E4CF-7F60-17DA7D5AEDE4}"/>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7C92F3C4-3576-17E3-00F9-E2DE91103C9E}"/>
              </a:ext>
            </a:extLst>
          </p:cNvPr>
          <p:cNvSpPr>
            <a:spLocks noGrp="1"/>
          </p:cNvSpPr>
          <p:nvPr>
            <p:ph type="title"/>
          </p:nvPr>
        </p:nvSpPr>
        <p:spPr/>
        <p:txBody>
          <a:bodyPr>
            <a:normAutofit/>
          </a:bodyPr>
          <a:lstStyle/>
          <a:p>
            <a:r>
              <a:rPr lang="en-US" dirty="0"/>
              <a:t>Transition Probability Matrix (TPM)</a:t>
            </a:r>
          </a:p>
        </p:txBody>
      </p:sp>
      <p:sp>
        <p:nvSpPr>
          <p:cNvPr id="7" name="Slide Number Placeholder 6">
            <a:extLst>
              <a:ext uri="{FF2B5EF4-FFF2-40B4-BE49-F238E27FC236}">
                <a16:creationId xmlns:a16="http://schemas.microsoft.com/office/drawing/2014/main" id="{C7090DE3-5600-0E95-F680-1F4A9303A80B}"/>
              </a:ext>
            </a:extLst>
          </p:cNvPr>
          <p:cNvSpPr>
            <a:spLocks noGrp="1"/>
          </p:cNvSpPr>
          <p:nvPr>
            <p:ph type="sldNum" sz="quarter" idx="12"/>
          </p:nvPr>
        </p:nvSpPr>
        <p:spPr/>
        <p:txBody>
          <a:bodyPr/>
          <a:lstStyle/>
          <a:p>
            <a:fld id="{39E65F0E-D8D0-8548-A870-8F1E432EFAAD}" type="slidenum">
              <a:rPr lang="en-US" smtClean="0"/>
              <a:t>13</a:t>
            </a:fld>
            <a:endParaRPr lang="en-US" dirty="0"/>
          </a:p>
        </p:txBody>
      </p:sp>
      <mc:AlternateContent xmlns:mc="http://schemas.openxmlformats.org/markup-compatibility/2006">
        <mc:Choice xmlns:a14="http://schemas.microsoft.com/office/drawing/2010/main" Requires="a14">
          <p:sp>
            <p:nvSpPr>
              <p:cNvPr id="12" name="Content Placeholder 13">
                <a:extLst>
                  <a:ext uri="{FF2B5EF4-FFF2-40B4-BE49-F238E27FC236}">
                    <a16:creationId xmlns:a16="http://schemas.microsoft.com/office/drawing/2014/main" id="{F4D637B7-DD3E-5D20-9EC4-D6928195CBDE}"/>
                  </a:ext>
                </a:extLst>
              </p:cNvPr>
              <p:cNvSpPr txBox="1">
                <a:spLocks/>
              </p:cNvSpPr>
              <p:nvPr/>
            </p:nvSpPr>
            <p:spPr>
              <a:xfrm>
                <a:off x="609599" y="1510747"/>
                <a:ext cx="10911841" cy="5198165"/>
              </a:xfrm>
              <a:prstGeom prst="rect">
                <a:avLst/>
              </a:prstGeom>
            </p:spPr>
            <p:txBody>
              <a:bodyPr>
                <a:noAutofit/>
              </a:bodyPr>
              <a:lstStyle>
                <a:lvl1pPr marL="342900" indent="-342900" algn="l" defTabSz="457200" rtl="0" eaLnBrk="1" latinLnBrk="0" hangingPunct="1">
                  <a:spcBef>
                    <a:spcPct val="20000"/>
                  </a:spcBef>
                  <a:buFont typeface="Arial"/>
                  <a:buChar char="•"/>
                  <a:defRPr sz="32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1pPr>
                <a:lvl2pPr marL="742950" indent="-285750" algn="l" defTabSz="457200" rtl="0" eaLnBrk="1" latinLnBrk="0" hangingPunct="1">
                  <a:spcBef>
                    <a:spcPct val="20000"/>
                  </a:spcBef>
                  <a:buFont typeface="Arial"/>
                  <a:buChar char="–"/>
                  <a:defRPr sz="28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2pPr>
                <a:lvl3pPr marL="1143000" indent="-228600" algn="l" defTabSz="457200" rtl="0" eaLnBrk="1" latinLnBrk="0" hangingPunct="1">
                  <a:spcBef>
                    <a:spcPct val="20000"/>
                  </a:spcBef>
                  <a:buFont typeface="Arial"/>
                  <a:buChar char="•"/>
                  <a:defRPr sz="24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3pPr>
                <a:lvl4pPr marL="1600200" indent="-228600" algn="l" defTabSz="457200" rtl="0" eaLnBrk="1" latinLnBrk="0" hangingPunct="1">
                  <a:spcBef>
                    <a:spcPct val="20000"/>
                  </a:spcBef>
                  <a:buFont typeface="Arial"/>
                  <a:buChar char="–"/>
                  <a:defRPr sz="20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4pPr>
                <a:lvl5pPr marL="2057400" indent="-228600" algn="l" defTabSz="457200" rtl="0" eaLnBrk="1" latinLnBrk="0" hangingPunct="1">
                  <a:spcBef>
                    <a:spcPct val="20000"/>
                  </a:spcBef>
                  <a:buFont typeface="Arial"/>
                  <a:buChar char="»"/>
                  <a:defRPr sz="20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800" dirty="0">
                    <a:latin typeface="Segoe UI Semilight" panose="020B0402040204020203" pitchFamily="34" charset="0"/>
                    <a:cs typeface="Segoe UI Semilight" panose="020B0402040204020203" pitchFamily="34" charset="0"/>
                  </a:rPr>
                  <a:t>A TPM is a matrix that contains information about the probability of transitioning between states.</a:t>
                </a:r>
              </a:p>
              <a:p>
                <a:pPr marL="0" indent="0">
                  <a:buNone/>
                </a:pPr>
                <a:endParaRPr lang="en-US" sz="2800" dirty="0">
                  <a:latin typeface="Segoe UI Semilight" panose="020B0402040204020203" pitchFamily="34" charset="0"/>
                  <a:cs typeface="Segoe UI Semilight" panose="020B0402040204020203" pitchFamily="34" charset="0"/>
                </a:endParaRPr>
              </a:p>
              <a:p>
                <a:pPr marL="0" indent="0">
                  <a:buNone/>
                </a:pPr>
                <a:endParaRPr lang="en-US" sz="2800" dirty="0">
                  <a:latin typeface="Segoe UI Semilight" panose="020B0402040204020203" pitchFamily="34" charset="0"/>
                  <a:cs typeface="Segoe UI Semilight" panose="020B0402040204020203" pitchFamily="34" charset="0"/>
                </a:endParaRPr>
              </a:p>
              <a:p>
                <a:pPr marL="0" indent="0">
                  <a:buNone/>
                </a:pPr>
                <a:endParaRPr lang="en-US" sz="2800" dirty="0">
                  <a:latin typeface="Segoe UI Semilight" panose="020B0402040204020203" pitchFamily="34" charset="0"/>
                  <a:cs typeface="Segoe UI Semilight" panose="020B0402040204020203" pitchFamily="34" charset="0"/>
                </a:endParaRPr>
              </a:p>
              <a:p>
                <a:pPr marL="0" indent="0">
                  <a:buNone/>
                </a:pPr>
                <a:endParaRPr lang="en-US" sz="2800" dirty="0">
                  <a:latin typeface="Segoe UI Semilight" panose="020B0402040204020203" pitchFamily="34" charset="0"/>
                  <a:cs typeface="Segoe UI Semilight" panose="020B0402040204020203" pitchFamily="34" charset="0"/>
                </a:endParaRPr>
              </a:p>
              <a:p>
                <a:pPr marL="0" indent="0">
                  <a:buNone/>
                </a:pPr>
                <a:endParaRPr lang="en-US" sz="2800" dirty="0">
                  <a:latin typeface="Segoe UI Semilight" panose="020B0402040204020203" pitchFamily="34" charset="0"/>
                  <a:cs typeface="Segoe UI Semilight" panose="020B0402040204020203" pitchFamily="34" charset="0"/>
                </a:endParaRPr>
              </a:p>
              <a:p>
                <a14:m>
                  <m:oMath xmlns:m="http://schemas.openxmlformats.org/officeDocument/2006/math">
                    <m:sSub>
                      <m:sSubPr>
                        <m:ctrlPr>
                          <a:rPr lang="en-US" sz="2800" i="1">
                            <a:latin typeface="Cambria Math" panose="02040503050406030204" pitchFamily="18" charset="0"/>
                            <a:ea typeface="Helvetica" charset="0"/>
                            <a:cs typeface="Helvetica" charset="0"/>
                          </a:rPr>
                        </m:ctrlPr>
                      </m:sSubPr>
                      <m:e>
                        <m:r>
                          <a:rPr lang="en-US" sz="2800" i="1">
                            <a:latin typeface="Cambria Math" panose="02040503050406030204" pitchFamily="18" charset="0"/>
                            <a:ea typeface="Helvetica" charset="0"/>
                            <a:cs typeface="Helvetica" charset="0"/>
                          </a:rPr>
                          <m:t>𝑀</m:t>
                        </m:r>
                      </m:e>
                      <m:sub>
                        <m:r>
                          <a:rPr lang="en-US" sz="2800" i="1">
                            <a:latin typeface="Cambria Math" panose="02040503050406030204" pitchFamily="18" charset="0"/>
                            <a:ea typeface="Helvetica" charset="0"/>
                            <a:cs typeface="Helvetica" charset="0"/>
                          </a:rPr>
                          <m:t>𝑖</m:t>
                        </m:r>
                        <m:r>
                          <a:rPr lang="en-US" sz="2800" i="1">
                            <a:latin typeface="Cambria Math" panose="02040503050406030204" pitchFamily="18" charset="0"/>
                            <a:ea typeface="Helvetica" charset="0"/>
                            <a:cs typeface="Helvetica" charset="0"/>
                          </a:rPr>
                          <m:t>,</m:t>
                        </m:r>
                        <m:r>
                          <a:rPr lang="en-US" sz="2800" i="1">
                            <a:latin typeface="Cambria Math" panose="02040503050406030204" pitchFamily="18" charset="0"/>
                            <a:ea typeface="Helvetica" charset="0"/>
                            <a:cs typeface="Helvetica" charset="0"/>
                          </a:rPr>
                          <m:t>𝑗</m:t>
                        </m:r>
                      </m:sub>
                    </m:sSub>
                    <m:r>
                      <a:rPr lang="en-US" sz="2800" i="1">
                        <a:latin typeface="Cambria Math" panose="02040503050406030204" pitchFamily="18" charset="0"/>
                        <a:ea typeface="Helvetica" charset="0"/>
                        <a:cs typeface="Helvetica" charset="0"/>
                      </a:rPr>
                      <m:t>=</m:t>
                    </m:r>
                    <m:r>
                      <a:rPr lang="en-US" sz="2800" i="1">
                        <a:latin typeface="Cambria Math" panose="02040503050406030204" pitchFamily="18" charset="0"/>
                        <a:ea typeface="Cambria Math" panose="02040503050406030204" pitchFamily="18" charset="0"/>
                        <a:cs typeface="Helvetica" charset="0"/>
                      </a:rPr>
                      <m:t>ℙ</m:t>
                    </m:r>
                    <m:r>
                      <a:rPr lang="en-US" sz="2800" i="1">
                        <a:latin typeface="Cambria Math" panose="02040503050406030204" pitchFamily="18" charset="0"/>
                        <a:ea typeface="Cambria Math" panose="02040503050406030204" pitchFamily="18" charset="0"/>
                        <a:cs typeface="Helvetica" charset="0"/>
                      </a:rPr>
                      <m:t>(</m:t>
                    </m:r>
                    <m:sSub>
                      <m:sSubPr>
                        <m:ctrlPr>
                          <a:rPr lang="en-US" sz="2800" i="1">
                            <a:latin typeface="Cambria Math" panose="02040503050406030204" pitchFamily="18" charset="0"/>
                            <a:ea typeface="Cambria Math" panose="02040503050406030204" pitchFamily="18" charset="0"/>
                            <a:cs typeface="Helvetica" charset="0"/>
                          </a:rPr>
                        </m:ctrlPr>
                      </m:sSubPr>
                      <m:e>
                        <m:r>
                          <a:rPr lang="en-US" sz="2800" i="1">
                            <a:latin typeface="Cambria Math" panose="02040503050406030204" pitchFamily="18" charset="0"/>
                            <a:ea typeface="Cambria Math" panose="02040503050406030204" pitchFamily="18" charset="0"/>
                            <a:cs typeface="Helvetica" charset="0"/>
                          </a:rPr>
                          <m:t>𝑋</m:t>
                        </m:r>
                      </m:e>
                      <m:sub>
                        <m:r>
                          <a:rPr lang="en-US" sz="2800" i="1">
                            <a:latin typeface="Cambria Math" panose="02040503050406030204" pitchFamily="18" charset="0"/>
                            <a:ea typeface="Cambria Math" panose="02040503050406030204" pitchFamily="18" charset="0"/>
                            <a:cs typeface="Helvetica" charset="0"/>
                          </a:rPr>
                          <m:t>𝑡</m:t>
                        </m:r>
                        <m:r>
                          <a:rPr lang="en-US" sz="2800" i="1">
                            <a:latin typeface="Cambria Math" panose="02040503050406030204" pitchFamily="18" charset="0"/>
                            <a:ea typeface="Cambria Math" panose="02040503050406030204" pitchFamily="18" charset="0"/>
                            <a:cs typeface="Helvetica" charset="0"/>
                          </a:rPr>
                          <m:t>+1</m:t>
                        </m:r>
                      </m:sub>
                    </m:sSub>
                    <m:r>
                      <a:rPr lang="en-US" sz="2800" i="1">
                        <a:latin typeface="Cambria Math" panose="02040503050406030204" pitchFamily="18" charset="0"/>
                        <a:ea typeface="Cambria Math" panose="02040503050406030204" pitchFamily="18" charset="0"/>
                        <a:cs typeface="Helvetica" charset="0"/>
                      </a:rPr>
                      <m:t>=</m:t>
                    </m:r>
                    <m:sSub>
                      <m:sSubPr>
                        <m:ctrlPr>
                          <a:rPr lang="en-US" sz="2800" i="1">
                            <a:latin typeface="Cambria Math" panose="02040503050406030204" pitchFamily="18" charset="0"/>
                            <a:ea typeface="Cambria Math" panose="02040503050406030204" pitchFamily="18" charset="0"/>
                            <a:cs typeface="Helvetica" charset="0"/>
                          </a:rPr>
                        </m:ctrlPr>
                      </m:sSubPr>
                      <m:e>
                        <m:r>
                          <a:rPr lang="en-US" sz="2800" i="1">
                            <a:latin typeface="Cambria Math" panose="02040503050406030204" pitchFamily="18" charset="0"/>
                            <a:ea typeface="Cambria Math" panose="02040503050406030204" pitchFamily="18" charset="0"/>
                            <a:cs typeface="Helvetica" charset="0"/>
                          </a:rPr>
                          <m:t>𝑠</m:t>
                        </m:r>
                      </m:e>
                      <m:sub>
                        <m:r>
                          <a:rPr lang="en-US" sz="2800" i="1">
                            <a:latin typeface="Cambria Math" panose="02040503050406030204" pitchFamily="18" charset="0"/>
                            <a:ea typeface="Cambria Math" panose="02040503050406030204" pitchFamily="18" charset="0"/>
                            <a:cs typeface="Helvetica" charset="0"/>
                          </a:rPr>
                          <m:t>𝑗</m:t>
                        </m:r>
                      </m:sub>
                    </m:sSub>
                    <m:r>
                      <a:rPr lang="en-US" sz="2800" i="1">
                        <a:latin typeface="Cambria Math" panose="02040503050406030204" pitchFamily="18" charset="0"/>
                        <a:ea typeface="Cambria Math" panose="02040503050406030204" pitchFamily="18" charset="0"/>
                        <a:cs typeface="Helvetica" charset="0"/>
                      </a:rPr>
                      <m:t>|</m:t>
                    </m:r>
                    <m:sSub>
                      <m:sSubPr>
                        <m:ctrlPr>
                          <a:rPr lang="en-US" sz="2800" i="1">
                            <a:latin typeface="Cambria Math" panose="02040503050406030204" pitchFamily="18" charset="0"/>
                            <a:ea typeface="Cambria Math" panose="02040503050406030204" pitchFamily="18" charset="0"/>
                            <a:cs typeface="Helvetica" charset="0"/>
                          </a:rPr>
                        </m:ctrlPr>
                      </m:sSubPr>
                      <m:e>
                        <m:r>
                          <a:rPr lang="en-US" sz="2800" i="1">
                            <a:latin typeface="Cambria Math" panose="02040503050406030204" pitchFamily="18" charset="0"/>
                            <a:ea typeface="Cambria Math" panose="02040503050406030204" pitchFamily="18" charset="0"/>
                            <a:cs typeface="Helvetica" charset="0"/>
                          </a:rPr>
                          <m:t>𝑋</m:t>
                        </m:r>
                      </m:e>
                      <m:sub>
                        <m:r>
                          <a:rPr lang="en-US" sz="2800" i="1">
                            <a:latin typeface="Cambria Math" panose="02040503050406030204" pitchFamily="18" charset="0"/>
                            <a:ea typeface="Cambria Math" panose="02040503050406030204" pitchFamily="18" charset="0"/>
                            <a:cs typeface="Helvetica" charset="0"/>
                          </a:rPr>
                          <m:t>𝑡</m:t>
                        </m:r>
                      </m:sub>
                    </m:sSub>
                    <m:r>
                      <a:rPr lang="en-US" sz="2800" i="1">
                        <a:latin typeface="Cambria Math" panose="02040503050406030204" pitchFamily="18" charset="0"/>
                        <a:ea typeface="Cambria Math" panose="02040503050406030204" pitchFamily="18" charset="0"/>
                        <a:cs typeface="Helvetica" charset="0"/>
                      </a:rPr>
                      <m:t>=</m:t>
                    </m:r>
                    <m:sSub>
                      <m:sSubPr>
                        <m:ctrlPr>
                          <a:rPr lang="en-US" sz="2800" i="1">
                            <a:latin typeface="Cambria Math" panose="02040503050406030204" pitchFamily="18" charset="0"/>
                            <a:ea typeface="Cambria Math" panose="02040503050406030204" pitchFamily="18" charset="0"/>
                            <a:cs typeface="Helvetica" charset="0"/>
                          </a:rPr>
                        </m:ctrlPr>
                      </m:sSubPr>
                      <m:e>
                        <m:r>
                          <a:rPr lang="en-US" sz="2800" i="1">
                            <a:latin typeface="Cambria Math" panose="02040503050406030204" pitchFamily="18" charset="0"/>
                            <a:ea typeface="Cambria Math" panose="02040503050406030204" pitchFamily="18" charset="0"/>
                            <a:cs typeface="Helvetica" charset="0"/>
                          </a:rPr>
                          <m:t>𝑠</m:t>
                        </m:r>
                      </m:e>
                      <m:sub>
                        <m:r>
                          <a:rPr lang="en-US" sz="2800" i="1">
                            <a:latin typeface="Cambria Math" panose="02040503050406030204" pitchFamily="18" charset="0"/>
                            <a:ea typeface="Cambria Math" panose="02040503050406030204" pitchFamily="18" charset="0"/>
                            <a:cs typeface="Helvetica" charset="0"/>
                          </a:rPr>
                          <m:t>𝑖</m:t>
                        </m:r>
                      </m:sub>
                    </m:sSub>
                    <m:r>
                      <a:rPr lang="en-US" sz="2800" i="1">
                        <a:latin typeface="Cambria Math" panose="02040503050406030204" pitchFamily="18" charset="0"/>
                        <a:ea typeface="Cambria Math" panose="02040503050406030204" pitchFamily="18" charset="0"/>
                        <a:cs typeface="Helvetica" charset="0"/>
                      </a:rPr>
                      <m:t>) </m:t>
                    </m:r>
                  </m:oMath>
                </a14:m>
                <a:r>
                  <a:rPr lang="en-US" sz="2800" dirty="0">
                    <a:latin typeface="Segoe UI Semilight" panose="020B0402040204020203" pitchFamily="34" charset="0"/>
                    <a:ea typeface="Helvetica" charset="0"/>
                    <a:cs typeface="Segoe UI Semilight" panose="020B0402040204020203" pitchFamily="34" charset="0"/>
                  </a:rPr>
                  <a:t>(i.e., row </a:t>
                </a:r>
                <a14:m>
                  <m:oMath xmlns:m="http://schemas.openxmlformats.org/officeDocument/2006/math">
                    <m:r>
                      <a:rPr lang="en-US" sz="2800" i="1">
                        <a:latin typeface="Cambria Math" panose="02040503050406030204" pitchFamily="18" charset="0"/>
                        <a:ea typeface="Helvetica" charset="0"/>
                        <a:cs typeface="Helvetica" charset="0"/>
                      </a:rPr>
                      <m:t>𝑖</m:t>
                    </m:r>
                  </m:oMath>
                </a14:m>
                <a:r>
                  <a:rPr lang="en-US" sz="2800" dirty="0">
                    <a:latin typeface="Segoe UI Semilight" panose="020B0402040204020203" pitchFamily="34" charset="0"/>
                    <a:ea typeface="Helvetica" charset="0"/>
                    <a:cs typeface="Segoe UI Semilight" panose="020B0402040204020203" pitchFamily="34" charset="0"/>
                  </a:rPr>
                  <a:t> column </a:t>
                </a:r>
                <a14:m>
                  <m:oMath xmlns:m="http://schemas.openxmlformats.org/officeDocument/2006/math">
                    <m:r>
                      <a:rPr lang="en-US" sz="2800" i="1">
                        <a:latin typeface="Cambria Math" panose="02040503050406030204" pitchFamily="18" charset="0"/>
                        <a:ea typeface="Helvetica" charset="0"/>
                        <a:cs typeface="Helvetica" charset="0"/>
                      </a:rPr>
                      <m:t>𝑗</m:t>
                    </m:r>
                  </m:oMath>
                </a14:m>
                <a:r>
                  <a:rPr lang="en-US" sz="2800" dirty="0">
                    <a:latin typeface="Segoe UI Semilight" panose="020B0402040204020203" pitchFamily="34" charset="0"/>
                    <a:ea typeface="Helvetica" charset="0"/>
                    <a:cs typeface="Segoe UI Semilight" panose="020B0402040204020203" pitchFamily="34" charset="0"/>
                  </a:rPr>
                  <a:t>) is probability of transitioning from </a:t>
                </a:r>
                <a14:m>
                  <m:oMath xmlns:m="http://schemas.openxmlformats.org/officeDocument/2006/math">
                    <m:r>
                      <a:rPr lang="en-US" sz="2800" i="1">
                        <a:latin typeface="Cambria Math" panose="02040503050406030204" pitchFamily="18" charset="0"/>
                        <a:ea typeface="Helvetica" charset="0"/>
                        <a:cs typeface="Helvetica" charset="0"/>
                      </a:rPr>
                      <m:t>𝑖</m:t>
                    </m:r>
                  </m:oMath>
                </a14:m>
                <a:r>
                  <a:rPr lang="en-US" sz="2800" dirty="0">
                    <a:latin typeface="Segoe UI Semilight" panose="020B0402040204020203" pitchFamily="34" charset="0"/>
                    <a:ea typeface="Helvetica" charset="0"/>
                    <a:cs typeface="Segoe UI Semilight" panose="020B0402040204020203" pitchFamily="34" charset="0"/>
                  </a:rPr>
                  <a:t> to </a:t>
                </a:r>
                <a14:m>
                  <m:oMath xmlns:m="http://schemas.openxmlformats.org/officeDocument/2006/math">
                    <m:r>
                      <a:rPr lang="en-US" sz="2800" i="1">
                        <a:latin typeface="Cambria Math" panose="02040503050406030204" pitchFamily="18" charset="0"/>
                        <a:ea typeface="Helvetica" charset="0"/>
                        <a:cs typeface="Helvetica" charset="0"/>
                      </a:rPr>
                      <m:t>𝑗</m:t>
                    </m:r>
                  </m:oMath>
                </a14:m>
                <a:r>
                  <a:rPr lang="en-US" sz="2800" dirty="0">
                    <a:latin typeface="Segoe UI Semilight" panose="020B0402040204020203" pitchFamily="34" charset="0"/>
                    <a:ea typeface="Helvetica" charset="0"/>
                    <a:cs typeface="Segoe UI Semilight" panose="020B0402040204020203" pitchFamily="34" charset="0"/>
                  </a:rPr>
                  <a:t> (</a:t>
                </a:r>
                <a:r>
                  <a:rPr lang="en-US" sz="2800" b="1" dirty="0">
                    <a:latin typeface="Segoe UI Semilight" panose="020B0402040204020203" pitchFamily="34" charset="0"/>
                    <a:ea typeface="Helvetica" charset="0"/>
                    <a:cs typeface="Segoe UI Semilight" panose="020B0402040204020203" pitchFamily="34" charset="0"/>
                  </a:rPr>
                  <a:t>assuming you are currently at </a:t>
                </a:r>
                <a14:m>
                  <m:oMath xmlns:m="http://schemas.openxmlformats.org/officeDocument/2006/math">
                    <m:r>
                      <a:rPr lang="en-US" sz="2800" b="1" i="1">
                        <a:latin typeface="Cambria Math" panose="02040503050406030204" pitchFamily="18" charset="0"/>
                        <a:ea typeface="Helvetica" charset="0"/>
                        <a:cs typeface="Helvetica" charset="0"/>
                      </a:rPr>
                      <m:t>𝒊</m:t>
                    </m:r>
                  </m:oMath>
                </a14:m>
                <a:r>
                  <a:rPr lang="en-US" sz="2800" dirty="0">
                    <a:latin typeface="Segoe UI Semilight" panose="020B0402040204020203" pitchFamily="34" charset="0"/>
                    <a:ea typeface="Helvetica" charset="0"/>
                    <a:cs typeface="Segoe UI Semilight" panose="020B0402040204020203" pitchFamily="34" charset="0"/>
                  </a:rPr>
                  <a:t>)</a:t>
                </a:r>
              </a:p>
              <a:p>
                <a:r>
                  <a:rPr lang="en-US" sz="2800" dirty="0">
                    <a:latin typeface="Segoe UI Semilight" panose="020B0402040204020203" pitchFamily="34" charset="0"/>
                    <a:ea typeface="Helvetica" charset="0"/>
                    <a:cs typeface="Segoe UI Semilight" panose="020B0402040204020203" pitchFamily="34" charset="0"/>
                  </a:rPr>
                  <a:t>Note that each row sums to 1 (it’s a distribution!) </a:t>
                </a:r>
                <a:endParaRPr lang="en-US" sz="2800" dirty="0">
                  <a:latin typeface="Segoe UI Semilight" panose="020B0402040204020203" pitchFamily="34" charset="0"/>
                  <a:cs typeface="Segoe UI Semilight" panose="020B0402040204020203" pitchFamily="34" charset="0"/>
                </a:endParaRPr>
              </a:p>
              <a:p>
                <a:pPr marL="0" indent="0">
                  <a:buNone/>
                </a:pPr>
                <a:endParaRPr lang="en-US" sz="2800" dirty="0">
                  <a:latin typeface="Segoe UI Semilight" panose="020B0402040204020203" pitchFamily="34" charset="0"/>
                  <a:cs typeface="Segoe UI Semilight" panose="020B0402040204020203" pitchFamily="34" charset="0"/>
                </a:endParaRPr>
              </a:p>
              <a:p>
                <a:pPr marL="0" indent="0">
                  <a:buNone/>
                </a:pPr>
                <a:endParaRPr lang="en-US" sz="2800" dirty="0">
                  <a:latin typeface="Segoe UI Semilight" panose="020B0402040204020203" pitchFamily="34" charset="0"/>
                  <a:cs typeface="Segoe UI Semilight" panose="020B0402040204020203" pitchFamily="34" charset="0"/>
                </a:endParaRPr>
              </a:p>
            </p:txBody>
          </p:sp>
        </mc:Choice>
        <mc:Fallback>
          <p:sp>
            <p:nvSpPr>
              <p:cNvPr id="12" name="Content Placeholder 13">
                <a:extLst>
                  <a:ext uri="{FF2B5EF4-FFF2-40B4-BE49-F238E27FC236}">
                    <a16:creationId xmlns:a16="http://schemas.microsoft.com/office/drawing/2014/main" id="{F4D637B7-DD3E-5D20-9EC4-D6928195CBDE}"/>
                  </a:ext>
                </a:extLst>
              </p:cNvPr>
              <p:cNvSpPr txBox="1">
                <a:spLocks noRot="1" noChangeAspect="1" noMove="1" noResize="1" noEditPoints="1" noAdjustHandles="1" noChangeArrowheads="1" noChangeShapeType="1" noTextEdit="1"/>
              </p:cNvSpPr>
              <p:nvPr/>
            </p:nvSpPr>
            <p:spPr>
              <a:xfrm>
                <a:off x="609599" y="1510747"/>
                <a:ext cx="10911841" cy="5198165"/>
              </a:xfrm>
              <a:prstGeom prst="rect">
                <a:avLst/>
              </a:prstGeom>
              <a:blipFill>
                <a:blip r:embed="rId2"/>
                <a:stretch>
                  <a:fillRect l="-1117" t="-129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E5878856-2CE6-F637-49B2-7381B478E5F8}"/>
                  </a:ext>
                </a:extLst>
              </p:cNvPr>
              <p:cNvSpPr txBox="1"/>
              <p:nvPr/>
            </p:nvSpPr>
            <p:spPr>
              <a:xfrm>
                <a:off x="4171815" y="3156132"/>
                <a:ext cx="3848370" cy="1773242"/>
              </a:xfrm>
              <a:prstGeom prst="rect">
                <a:avLst/>
              </a:prstGeom>
              <a:noFill/>
            </p:spPr>
            <p:txBody>
              <a:bodyPr wrap="square" rtlCol="0">
                <a:spAutoFit/>
              </a:bodyPr>
              <a:lstStyle/>
              <a:p>
                <a:pPr/>
                <a14:m>
                  <m:oMathPara xmlns:m="http://schemas.openxmlformats.org/officeDocument/2006/math">
                    <m:oMath>
                      <m:d>
                        <m:dPr>
                          <m:begChr m:val="["/>
                          <m:endChr m:val="]"/>
                          <m:ctrlPr>
                            <a:rPr lang="en-US" sz="4000" i="1">
                              <a:latin typeface="Cambria Math" panose="02040503050406030204" pitchFamily="18" charset="0"/>
                              <a:cs typeface="Helvetica" charset="0"/>
                            </a:rPr>
                          </m:ctrlPr>
                        </m:dPr>
                        <m:e>
                          <m:m>
                            <m:mPr>
                              <m:mcs>
                                <m:mc>
                                  <m:mcPr>
                                    <m:count m:val="3"/>
                                    <m:mcJc m:val="center"/>
                                  </m:mcPr>
                                </m:mc>
                              </m:mcs>
                              <m:ctrlPr>
                                <a:rPr lang="en-US" sz="4000" i="1">
                                  <a:latin typeface="Cambria Math" panose="02040503050406030204" pitchFamily="18" charset="0"/>
                                  <a:cs typeface="Helvetica" charset="0"/>
                                </a:rPr>
                              </m:ctrlPr>
                            </m:mPr>
                            <m:mr>
                              <m:e>
                                <m:r>
                                  <m:rPr>
                                    <m:brk m:alnAt="7"/>
                                  </m:rPr>
                                  <a:rPr lang="en-US" sz="4000" i="1">
                                    <a:latin typeface="Cambria Math" panose="02040503050406030204" pitchFamily="18" charset="0"/>
                                    <a:cs typeface="Helvetica" charset="0"/>
                                  </a:rPr>
                                  <m:t>0</m:t>
                                </m:r>
                                <m:r>
                                  <a:rPr lang="en-US" sz="4000" i="1">
                                    <a:latin typeface="Cambria Math" panose="02040503050406030204" pitchFamily="18" charset="0"/>
                                    <a:cs typeface="Helvetica" charset="0"/>
                                  </a:rPr>
                                  <m:t>.4</m:t>
                                </m:r>
                              </m:e>
                              <m:e>
                                <m:r>
                                  <a:rPr lang="en-US" sz="4000" i="1">
                                    <a:latin typeface="Cambria Math" panose="02040503050406030204" pitchFamily="18" charset="0"/>
                                    <a:cs typeface="Helvetica" charset="0"/>
                                  </a:rPr>
                                  <m:t>0.6</m:t>
                                </m:r>
                              </m:e>
                              <m:e>
                                <m:r>
                                  <a:rPr lang="en-US" sz="4000" i="1">
                                    <a:latin typeface="Cambria Math" panose="02040503050406030204" pitchFamily="18" charset="0"/>
                                    <a:cs typeface="Helvetica" charset="0"/>
                                  </a:rPr>
                                  <m:t>0</m:t>
                                </m:r>
                              </m:e>
                            </m:mr>
                            <m:mr>
                              <m:e>
                                <m:r>
                                  <a:rPr lang="en-US" sz="4000" i="1">
                                    <a:latin typeface="Cambria Math" panose="02040503050406030204" pitchFamily="18" charset="0"/>
                                    <a:cs typeface="Helvetica" charset="0"/>
                                  </a:rPr>
                                  <m:t>0.1</m:t>
                                </m:r>
                              </m:e>
                              <m:e>
                                <m:r>
                                  <a:rPr lang="en-US" sz="4000" i="1">
                                    <a:latin typeface="Cambria Math" panose="02040503050406030204" pitchFamily="18" charset="0"/>
                                    <a:cs typeface="Helvetica" charset="0"/>
                                  </a:rPr>
                                  <m:t>0.6</m:t>
                                </m:r>
                              </m:e>
                              <m:e>
                                <m:r>
                                  <a:rPr lang="en-US" sz="4000" i="1">
                                    <a:latin typeface="Cambria Math" panose="02040503050406030204" pitchFamily="18" charset="0"/>
                                    <a:cs typeface="Helvetica" charset="0"/>
                                  </a:rPr>
                                  <m:t>0.3</m:t>
                                </m:r>
                              </m:e>
                            </m:mr>
                            <m:mr>
                              <m:e>
                                <m:r>
                                  <a:rPr lang="en-US" sz="4000" i="1">
                                    <a:latin typeface="Cambria Math" panose="02040503050406030204" pitchFamily="18" charset="0"/>
                                    <a:cs typeface="Helvetica" charset="0"/>
                                  </a:rPr>
                                  <m:t>0.5</m:t>
                                </m:r>
                              </m:e>
                              <m:e>
                                <m:r>
                                  <a:rPr lang="en-US" sz="4000" i="1">
                                    <a:latin typeface="Cambria Math" panose="02040503050406030204" pitchFamily="18" charset="0"/>
                                    <a:cs typeface="Helvetica" charset="0"/>
                                  </a:rPr>
                                  <m:t>0</m:t>
                                </m:r>
                              </m:e>
                              <m:e>
                                <m:r>
                                  <a:rPr lang="en-US" sz="4000" i="1">
                                    <a:latin typeface="Cambria Math" panose="02040503050406030204" pitchFamily="18" charset="0"/>
                                    <a:cs typeface="Helvetica" charset="0"/>
                                  </a:rPr>
                                  <m:t>0.5</m:t>
                                </m:r>
                              </m:e>
                            </m:mr>
                          </m:m>
                        </m:e>
                      </m:d>
                    </m:oMath>
                  </m:oMathPara>
                </a14:m>
                <a:endParaRPr lang="en-US" sz="4000" b="0" dirty="0" err="1">
                  <a:latin typeface="Candara" panose="020E0502030303020204" pitchFamily="34" charset="0"/>
                  <a:ea typeface="Helvetica" charset="0"/>
                  <a:cs typeface="Helvetica" charset="0"/>
                </a:endParaRPr>
              </a:p>
            </p:txBody>
          </p:sp>
        </mc:Choice>
        <mc:Fallback>
          <p:sp>
            <p:nvSpPr>
              <p:cNvPr id="2" name="TextBox 1">
                <a:extLst>
                  <a:ext uri="{FF2B5EF4-FFF2-40B4-BE49-F238E27FC236}">
                    <a16:creationId xmlns:a16="http://schemas.microsoft.com/office/drawing/2014/main" id="{E5878856-2CE6-F637-49B2-7381B478E5F8}"/>
                  </a:ext>
                </a:extLst>
              </p:cNvPr>
              <p:cNvSpPr txBox="1">
                <a:spLocks noRot="1" noChangeAspect="1" noMove="1" noResize="1" noEditPoints="1" noAdjustHandles="1" noChangeArrowheads="1" noChangeShapeType="1" noTextEdit="1"/>
              </p:cNvSpPr>
              <p:nvPr/>
            </p:nvSpPr>
            <p:spPr>
              <a:xfrm>
                <a:off x="4171815" y="3156132"/>
                <a:ext cx="3848370" cy="1773242"/>
              </a:xfrm>
              <a:prstGeom prst="rect">
                <a:avLst/>
              </a:prstGeom>
              <a:blipFill>
                <a:blip r:embed="rId3"/>
                <a:stretch>
                  <a:fillRect/>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DCB82484-5810-CC4B-A6F2-6E0905393696}"/>
              </a:ext>
            </a:extLst>
          </p:cNvPr>
          <p:cNvSpPr txBox="1"/>
          <p:nvPr/>
        </p:nvSpPr>
        <p:spPr>
          <a:xfrm>
            <a:off x="2112493" y="3861019"/>
            <a:ext cx="2632363" cy="430887"/>
          </a:xfrm>
          <a:prstGeom prst="rect">
            <a:avLst/>
          </a:prstGeom>
          <a:noFill/>
        </p:spPr>
        <p:txBody>
          <a:bodyPr wrap="square" rtlCol="0">
            <a:spAutoFit/>
          </a:bodyPr>
          <a:lstStyle/>
          <a:p>
            <a:r>
              <a:rPr lang="en-US" sz="2200" dirty="0"/>
              <a:t>Row = current state</a:t>
            </a:r>
          </a:p>
        </p:txBody>
      </p:sp>
      <p:pic>
        <p:nvPicPr>
          <p:cNvPr id="6" name="Picture 5">
            <a:extLst>
              <a:ext uri="{FF2B5EF4-FFF2-40B4-BE49-F238E27FC236}">
                <a16:creationId xmlns:a16="http://schemas.microsoft.com/office/drawing/2014/main" id="{E46B1E1D-9254-B7E9-D2A0-EBE043D0341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78785" y="1056296"/>
            <a:ext cx="3164098" cy="2060627"/>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626DCD6E-E9AA-F12F-AD2E-CD0ACC9898FC}"/>
              </a:ext>
            </a:extLst>
          </p:cNvPr>
          <p:cNvSpPr txBox="1"/>
          <p:nvPr/>
        </p:nvSpPr>
        <p:spPr>
          <a:xfrm rot="19832560">
            <a:off x="6770757" y="2391309"/>
            <a:ext cx="2164289" cy="430887"/>
          </a:xfrm>
          <a:prstGeom prst="rect">
            <a:avLst/>
          </a:prstGeom>
          <a:noFill/>
        </p:spPr>
        <p:txBody>
          <a:bodyPr wrap="square" rtlCol="0">
            <a:spAutoFit/>
          </a:bodyPr>
          <a:lstStyle/>
          <a:p>
            <a:r>
              <a:rPr lang="en-US" sz="2200" dirty="0"/>
              <a:t>Col = next state</a:t>
            </a:r>
          </a:p>
        </p:txBody>
      </p:sp>
    </p:spTree>
    <p:extLst>
      <p:ext uri="{BB962C8B-B14F-4D97-AF65-F5344CB8AC3E}">
        <p14:creationId xmlns:p14="http://schemas.microsoft.com/office/powerpoint/2010/main" val="854924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Extending the time…</a:t>
            </a:r>
          </a:p>
        </p:txBody>
      </p:sp>
      <p:sp>
        <p:nvSpPr>
          <p:cNvPr id="3" name="Slide Number Placeholder 2"/>
          <p:cNvSpPr>
            <a:spLocks noGrp="1"/>
          </p:cNvSpPr>
          <p:nvPr>
            <p:ph type="sldNum" sz="quarter" idx="12"/>
          </p:nvPr>
        </p:nvSpPr>
        <p:spPr>
          <a:xfrm>
            <a:off x="8737600" y="6427484"/>
            <a:ext cx="2844800" cy="365125"/>
          </a:xfrm>
        </p:spPr>
        <p:txBody>
          <a:bodyPr/>
          <a:lstStyle/>
          <a:p>
            <a:fld id="{39E65F0E-D8D0-8548-A870-8F1E432EFAAD}" type="slidenum">
              <a:rPr lang="en-US" smtClean="0"/>
              <a:pPr/>
              <a:t>14</a:t>
            </a:fld>
            <a:endParaRPr lang="en-US" dirty="0"/>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78785" y="1043233"/>
            <a:ext cx="3164098" cy="2060627"/>
          </a:xfrm>
          <a:prstGeom prst="rect">
            <a:avLst/>
          </a:prstGeom>
          <a:effectLst>
            <a:outerShdw blurRad="50800" dist="38100" dir="2700000" algn="tl" rotWithShape="0">
              <a:prstClr val="black">
                <a:alpha val="40000"/>
              </a:prstClr>
            </a:outerShdw>
          </a:effectLst>
        </p:spPr>
      </p:pic>
      <mc:AlternateContent xmlns:mc="http://schemas.openxmlformats.org/markup-compatibility/2006">
        <mc:Choice xmlns:a14="http://schemas.microsoft.com/office/drawing/2010/main" Requires="a14">
          <p:sp>
            <p:nvSpPr>
              <p:cNvPr id="12" name="TextBox 11"/>
              <p:cNvSpPr txBox="1"/>
              <p:nvPr/>
            </p:nvSpPr>
            <p:spPr>
              <a:xfrm>
                <a:off x="4069376" y="1069455"/>
                <a:ext cx="7661264" cy="492443"/>
              </a:xfrm>
              <a:prstGeom prst="rect">
                <a:avLst/>
              </a:prstGeom>
              <a:noFill/>
            </p:spPr>
            <p:txBody>
              <a:bodyPr wrap="none" rtlCol="0">
                <a:spAutoFit/>
              </a:bodyPr>
              <a:lstStyle/>
              <a:p>
                <a:pPr algn="l"/>
                <a:r>
                  <a:rPr lang="en-US" sz="2600" dirty="0">
                    <a:solidFill>
                      <a:schemeClr val="tx1"/>
                    </a:solidFill>
                    <a:latin typeface="Segoe UI Semilight" panose="020B0402040204020203" pitchFamily="34" charset="0"/>
                    <a:ea typeface="Helvetica" charset="0"/>
                    <a:cs typeface="Segoe UI Semilight" panose="020B0402040204020203" pitchFamily="34" charset="0"/>
                  </a:rPr>
                  <a:t>What is the probability that I am in state </a:t>
                </a:r>
                <a14:m>
                  <m:oMath xmlns:m="http://schemas.openxmlformats.org/officeDocument/2006/math">
                    <m:r>
                      <a:rPr lang="en-US" sz="2600" b="0" i="1" dirty="0" smtClean="0">
                        <a:solidFill>
                          <a:schemeClr val="tx1"/>
                        </a:solidFill>
                        <a:latin typeface="Cambria Math" panose="02040503050406030204" pitchFamily="18" charset="0"/>
                        <a:ea typeface="Helvetica" charset="0"/>
                        <a:cs typeface="Helvetica" charset="0"/>
                      </a:rPr>
                      <m:t>𝑠</m:t>
                    </m:r>
                  </m:oMath>
                </a14:m>
                <a:r>
                  <a:rPr lang="en-US" sz="2600" dirty="0">
                    <a:solidFill>
                      <a:schemeClr val="tx1"/>
                    </a:solidFill>
                    <a:latin typeface="Segoe UI Semilight" panose="020B0402040204020203" pitchFamily="34" charset="0"/>
                    <a:ea typeface="Helvetica" charset="0"/>
                    <a:cs typeface="Segoe UI Semilight" panose="020B0402040204020203" pitchFamily="34" charset="0"/>
                  </a:rPr>
                  <a:t> at time </a:t>
                </a:r>
                <a14:m>
                  <m:oMath xmlns:m="http://schemas.openxmlformats.org/officeDocument/2006/math">
                    <m:r>
                      <a:rPr lang="en-US" sz="2600" b="0" i="1" dirty="0" smtClean="0">
                        <a:solidFill>
                          <a:schemeClr val="tx1"/>
                        </a:solidFill>
                        <a:latin typeface="Cambria Math" panose="02040503050406030204" pitchFamily="18" charset="0"/>
                        <a:ea typeface="Helvetica" charset="0"/>
                        <a:cs typeface="Helvetica" charset="0"/>
                      </a:rPr>
                      <m:t>1</m:t>
                    </m:r>
                  </m:oMath>
                </a14:m>
                <a:r>
                  <a:rPr lang="en-US" sz="2600" dirty="0">
                    <a:solidFill>
                      <a:schemeClr val="tx1"/>
                    </a:solidFill>
                    <a:latin typeface="Segoe UI Semilight" panose="020B0402040204020203" pitchFamily="34" charset="0"/>
                    <a:ea typeface="Helvetica" charset="0"/>
                    <a:cs typeface="Segoe UI Semilight" panose="020B0402040204020203" pitchFamily="34" charset="0"/>
                  </a:rPr>
                  <a:t>?</a:t>
                </a:r>
              </a:p>
            </p:txBody>
          </p:sp>
        </mc:Choice>
        <mc:Fallback>
          <p:sp>
            <p:nvSpPr>
              <p:cNvPr id="12" name="TextBox 11"/>
              <p:cNvSpPr txBox="1">
                <a:spLocks noRot="1" noChangeAspect="1" noMove="1" noResize="1" noEditPoints="1" noAdjustHandles="1" noChangeArrowheads="1" noChangeShapeType="1" noTextEdit="1"/>
              </p:cNvSpPr>
              <p:nvPr/>
            </p:nvSpPr>
            <p:spPr>
              <a:xfrm>
                <a:off x="4069376" y="1069455"/>
                <a:ext cx="7661264" cy="492443"/>
              </a:xfrm>
              <a:prstGeom prst="rect">
                <a:avLst/>
              </a:prstGeom>
              <a:blipFill>
                <a:blip r:embed="rId3"/>
                <a:stretch>
                  <a:fillRect l="-1433" t="-9877" r="-557" b="-3209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8" name="Table 7">
                <a:extLst>
                  <a:ext uri="{FF2B5EF4-FFF2-40B4-BE49-F238E27FC236}">
                    <a16:creationId xmlns:a16="http://schemas.microsoft.com/office/drawing/2014/main" id="{E4FEEAB5-2725-55C6-CB31-6D29AA4E1D2C}"/>
                  </a:ext>
                </a:extLst>
              </p:cNvPr>
              <p:cNvGraphicFramePr>
                <a:graphicFrameLocks noGrp="1"/>
              </p:cNvGraphicFramePr>
              <p:nvPr>
                <p:extLst>
                  <p:ext uri="{D42A27DB-BD31-4B8C-83A1-F6EECF244321}">
                    <p14:modId xmlns:p14="http://schemas.microsoft.com/office/powerpoint/2010/main" val="472894586"/>
                  </p:ext>
                </p:extLst>
              </p:nvPr>
            </p:nvGraphicFramePr>
            <p:xfrm>
              <a:off x="635586" y="3897945"/>
              <a:ext cx="11126912" cy="2602051"/>
            </p:xfrm>
            <a:graphic>
              <a:graphicData uri="http://schemas.openxmlformats.org/drawingml/2006/table">
                <a:tbl>
                  <a:tblPr firstRow="1" firstCol="1" bandRow="1">
                    <a:tableStyleId>{5C22544A-7EE6-4342-B048-85BDC9FD1C3A}</a:tableStyleId>
                  </a:tblPr>
                  <a:tblGrid>
                    <a:gridCol w="3407025">
                      <a:extLst>
                        <a:ext uri="{9D8B030D-6E8A-4147-A177-3AD203B41FA5}">
                          <a16:colId xmlns:a16="http://schemas.microsoft.com/office/drawing/2014/main" val="3780374843"/>
                        </a:ext>
                      </a:extLst>
                    </a:gridCol>
                    <a:gridCol w="1744578">
                      <a:extLst>
                        <a:ext uri="{9D8B030D-6E8A-4147-A177-3AD203B41FA5}">
                          <a16:colId xmlns:a16="http://schemas.microsoft.com/office/drawing/2014/main" val="1449272996"/>
                        </a:ext>
                      </a:extLst>
                    </a:gridCol>
                    <a:gridCol w="1431758">
                      <a:extLst>
                        <a:ext uri="{9D8B030D-6E8A-4147-A177-3AD203B41FA5}">
                          <a16:colId xmlns:a16="http://schemas.microsoft.com/office/drawing/2014/main" val="2317682337"/>
                        </a:ext>
                      </a:extLst>
                    </a:gridCol>
                    <a:gridCol w="4543551">
                      <a:extLst>
                        <a:ext uri="{9D8B030D-6E8A-4147-A177-3AD203B41FA5}">
                          <a16:colId xmlns:a16="http://schemas.microsoft.com/office/drawing/2014/main" val="815937045"/>
                        </a:ext>
                      </a:extLst>
                    </a:gridCol>
                  </a:tblGrid>
                  <a:tr h="460231">
                    <a:tc>
                      <a:txBody>
                        <a:bodyPr/>
                        <a:lstStyle/>
                        <a:p>
                          <a:r>
                            <a:rPr lang="en-US" sz="2800" dirty="0"/>
                            <a:t>State \ Time</a:t>
                          </a:r>
                        </a:p>
                      </a:txBody>
                      <a:tcPr>
                        <a:solidFill>
                          <a:schemeClr val="accent1">
                            <a:lumMod val="75000"/>
                          </a:schemeClr>
                        </a:solidFill>
                      </a:tcPr>
                    </a:tc>
                    <a:tc>
                      <a:txBody>
                        <a:bodyPr/>
                        <a:lstStyle/>
                        <a:p>
                          <a:pPr/>
                          <a14:m>
                            <m:oMathPara xmlns:m="http://schemas.openxmlformats.org/officeDocument/2006/math">
                              <m:oMath>
                                <m:r>
                                  <a:rPr lang="en-US" sz="2800" b="1" i="1" smtClean="0">
                                    <a:latin typeface="Cambria Math" panose="02040503050406030204" pitchFamily="18" charset="0"/>
                                  </a:rPr>
                                  <m:t>𝒕</m:t>
                                </m:r>
                                <m:r>
                                  <a:rPr lang="en-US" sz="2800" b="1" i="1" smtClean="0">
                                    <a:latin typeface="Cambria Math" panose="02040503050406030204" pitchFamily="18" charset="0"/>
                                  </a:rPr>
                                  <m:t>=</m:t>
                                </m:r>
                                <m:r>
                                  <a:rPr lang="en-US" sz="2800" b="1" i="1" smtClean="0">
                                    <a:latin typeface="Cambria Math" panose="02040503050406030204" pitchFamily="18" charset="0"/>
                                  </a:rPr>
                                  <m:t>𝟎</m:t>
                                </m:r>
                              </m:oMath>
                            </m:oMathPara>
                          </a14:m>
                          <a:endParaRPr lang="en-US" sz="2800" dirty="0"/>
                        </a:p>
                      </a:txBody>
                      <a:tcPr>
                        <a:solidFill>
                          <a:schemeClr val="accent1">
                            <a:lumMod val="75000"/>
                          </a:schemeClr>
                        </a:solidFill>
                      </a:tcPr>
                    </a:tc>
                    <a:tc>
                      <a:txBody>
                        <a:bodyPr/>
                        <a:lstStyle/>
                        <a:p>
                          <a:pPr/>
                          <a14:m>
                            <m:oMathPara xmlns:m="http://schemas.openxmlformats.org/officeDocument/2006/math">
                              <m:oMath>
                                <m:r>
                                  <a:rPr lang="en-US" sz="2800" b="1" i="1" smtClean="0">
                                    <a:latin typeface="Cambria Math" panose="02040503050406030204" pitchFamily="18" charset="0"/>
                                  </a:rPr>
                                  <m:t>𝒕</m:t>
                                </m:r>
                                <m:r>
                                  <a:rPr lang="en-US" sz="2800" b="1" i="1" smtClean="0">
                                    <a:latin typeface="Cambria Math" panose="02040503050406030204" pitchFamily="18" charset="0"/>
                                  </a:rPr>
                                  <m:t>=</m:t>
                                </m:r>
                                <m:r>
                                  <a:rPr lang="en-US" sz="2800" b="1" i="1" smtClean="0">
                                    <a:latin typeface="Cambria Math" panose="02040503050406030204" pitchFamily="18" charset="0"/>
                                  </a:rPr>
                                  <m:t>𝟏</m:t>
                                </m:r>
                              </m:oMath>
                            </m:oMathPara>
                          </a14:m>
                          <a:endParaRPr lang="en-US" sz="2800" dirty="0"/>
                        </a:p>
                      </a:txBody>
                      <a:tcPr>
                        <a:solidFill>
                          <a:schemeClr val="accent1">
                            <a:lumMod val="75000"/>
                          </a:schemeClr>
                        </a:solidFill>
                      </a:tcPr>
                    </a:tc>
                    <a:tc>
                      <a:txBody>
                        <a:bodyPr/>
                        <a:lstStyle/>
                        <a:p>
                          <a:pPr/>
                          <a14:m>
                            <m:oMathPara xmlns:m="http://schemas.openxmlformats.org/officeDocument/2006/math">
                              <m:oMath>
                                <m:r>
                                  <a:rPr lang="en-US" sz="2800" b="1" i="1" smtClean="0">
                                    <a:latin typeface="Cambria Math" panose="02040503050406030204" pitchFamily="18" charset="0"/>
                                  </a:rPr>
                                  <m:t>𝒕</m:t>
                                </m:r>
                                <m:r>
                                  <a:rPr lang="en-US" sz="2800" b="1" i="1" smtClean="0">
                                    <a:latin typeface="Cambria Math" panose="02040503050406030204" pitchFamily="18" charset="0"/>
                                  </a:rPr>
                                  <m:t>=</m:t>
                                </m:r>
                                <m:r>
                                  <a:rPr lang="en-US" sz="2800" b="1" i="1" smtClean="0">
                                    <a:latin typeface="Cambria Math" panose="02040503050406030204" pitchFamily="18" charset="0"/>
                                  </a:rPr>
                                  <m:t>𝟐</m:t>
                                </m:r>
                              </m:oMath>
                            </m:oMathPara>
                          </a14:m>
                          <a:endParaRPr lang="en-US" sz="2800" dirty="0"/>
                        </a:p>
                      </a:txBody>
                      <a:tcPr>
                        <a:solidFill>
                          <a:schemeClr val="accent1">
                            <a:lumMod val="75000"/>
                          </a:schemeClr>
                        </a:solidFill>
                      </a:tcPr>
                    </a:tc>
                    <a:extLst>
                      <a:ext uri="{0D108BD9-81ED-4DB2-BD59-A6C34878D82A}">
                        <a16:rowId xmlns:a16="http://schemas.microsoft.com/office/drawing/2014/main" val="2457361348"/>
                      </a:ext>
                    </a:extLst>
                  </a:tr>
                  <a:tr h="711085">
                    <a:tc>
                      <a:txBody>
                        <a:bodyPr/>
                        <a:lstStyle/>
                        <a:p>
                          <a:pPr/>
                          <a14:m>
                            <m:oMathPara xmlns:m="http://schemas.openxmlformats.org/officeDocument/2006/math">
                              <m:oMath>
                                <m:r>
                                  <a:rPr lang="en-US" sz="2800" b="1" i="1" smtClean="0">
                                    <a:latin typeface="Cambria Math" panose="02040503050406030204" pitchFamily="18" charset="0"/>
                                  </a:rPr>
                                  <m:t>ℙ</m:t>
                                </m:r>
                                <m:r>
                                  <a:rPr lang="en-US" sz="2800" b="1" i="1" smtClean="0">
                                    <a:latin typeface="Cambria Math" panose="02040503050406030204" pitchFamily="18" charset="0"/>
                                  </a:rPr>
                                  <m:t>(</m:t>
                                </m:r>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𝑿</m:t>
                                    </m:r>
                                  </m:e>
                                  <m:sup>
                                    <m:d>
                                      <m:dPr>
                                        <m:ctrlPr>
                                          <a:rPr lang="en-US" sz="2800" b="1" i="1" smtClean="0">
                                            <a:latin typeface="Cambria Math" panose="02040503050406030204" pitchFamily="18" charset="0"/>
                                          </a:rPr>
                                        </m:ctrlPr>
                                      </m:dPr>
                                      <m:e>
                                        <m:r>
                                          <a:rPr lang="en-US" sz="2800" b="1" i="1" smtClean="0">
                                            <a:latin typeface="Cambria Math" panose="02040503050406030204" pitchFamily="18" charset="0"/>
                                          </a:rPr>
                                          <m:t>𝒕</m:t>
                                        </m:r>
                                      </m:e>
                                    </m:d>
                                  </m:sup>
                                </m:sSup>
                                <m:r>
                                  <a:rPr lang="en-US" sz="2800" b="1" i="1" smtClean="0">
                                    <a:latin typeface="Cambria Math" panose="02040503050406030204" pitchFamily="18" charset="0"/>
                                  </a:rPr>
                                  <m:t>=</m:t>
                                </m:r>
                                <m:r>
                                  <a:rPr lang="en-US" sz="2800" b="1" i="0" smtClean="0">
                                    <a:latin typeface="Cambria Math" panose="02040503050406030204" pitchFamily="18" charset="0"/>
                                  </a:rPr>
                                  <m:t>𝐖𝐨𝐫𝐤</m:t>
                                </m:r>
                                <m:r>
                                  <a:rPr lang="en-US" sz="2800" b="1" i="1" smtClean="0">
                                    <a:latin typeface="Cambria Math" panose="02040503050406030204" pitchFamily="18" charset="0"/>
                                  </a:rPr>
                                  <m:t>)</m:t>
                                </m:r>
                              </m:oMath>
                            </m:oMathPara>
                          </a14:m>
                          <a:endParaRPr lang="en-US" sz="2800" dirty="0"/>
                        </a:p>
                      </a:txBody>
                      <a:tcPr>
                        <a:solidFill>
                          <a:schemeClr val="accent1">
                            <a:lumMod val="75000"/>
                          </a:schemeClr>
                        </a:solidFill>
                      </a:tcPr>
                    </a:tc>
                    <a:tc>
                      <a:txBody>
                        <a:bodyPr/>
                        <a:lstStyle/>
                        <a:p>
                          <a:pPr algn="ctr"/>
                          <a:r>
                            <a:rPr lang="en-US" sz="2800" dirty="0"/>
                            <a:t>1</a:t>
                          </a:r>
                        </a:p>
                      </a:txBody>
                      <a:tcPr/>
                    </a:tc>
                    <a:tc>
                      <a:txBody>
                        <a:bodyPr/>
                        <a:lstStyle/>
                        <a:p>
                          <a:pPr algn="ctr"/>
                          <a:endParaRPr lang="en-US" sz="2800" dirty="0"/>
                        </a:p>
                      </a:txBody>
                      <a:tcPr/>
                    </a:tc>
                    <a:tc>
                      <a:txBody>
                        <a:bodyPr/>
                        <a:lstStyle/>
                        <a:p>
                          <a:pPr algn="l"/>
                          <a:endParaRPr lang="en-US" sz="2800" dirty="0"/>
                        </a:p>
                      </a:txBody>
                      <a:tcPr/>
                    </a:tc>
                    <a:extLst>
                      <a:ext uri="{0D108BD9-81ED-4DB2-BD59-A6C34878D82A}">
                        <a16:rowId xmlns:a16="http://schemas.microsoft.com/office/drawing/2014/main" val="3621537004"/>
                      </a:ext>
                    </a:extLst>
                  </a:tr>
                  <a:tr h="6864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lang="en-US" sz="2800" b="1" i="1" smtClean="0">
                                    <a:latin typeface="Cambria Math" panose="02040503050406030204" pitchFamily="18" charset="0"/>
                                  </a:rPr>
                                  <m:t>ℙ</m:t>
                                </m:r>
                                <m:r>
                                  <a:rPr lang="en-US" sz="2800" b="1" i="1" smtClean="0">
                                    <a:latin typeface="Cambria Math" panose="02040503050406030204" pitchFamily="18" charset="0"/>
                                  </a:rPr>
                                  <m:t>(</m:t>
                                </m:r>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𝑿</m:t>
                                    </m:r>
                                  </m:e>
                                  <m:sup>
                                    <m:d>
                                      <m:dPr>
                                        <m:ctrlPr>
                                          <a:rPr lang="en-US" sz="2800" b="1" i="1" smtClean="0">
                                            <a:latin typeface="Cambria Math" panose="02040503050406030204" pitchFamily="18" charset="0"/>
                                          </a:rPr>
                                        </m:ctrlPr>
                                      </m:dPr>
                                      <m:e>
                                        <m:r>
                                          <a:rPr lang="en-US" sz="2800" b="1" i="1" smtClean="0">
                                            <a:latin typeface="Cambria Math" panose="02040503050406030204" pitchFamily="18" charset="0"/>
                                          </a:rPr>
                                          <m:t>𝒕</m:t>
                                        </m:r>
                                      </m:e>
                                    </m:d>
                                  </m:sup>
                                </m:sSup>
                                <m:r>
                                  <a:rPr lang="en-US" sz="2800" b="1" i="1" smtClean="0">
                                    <a:latin typeface="Cambria Math" panose="02040503050406030204" pitchFamily="18" charset="0"/>
                                  </a:rPr>
                                  <m:t>=</m:t>
                                </m:r>
                                <m:r>
                                  <a:rPr lang="en-US" sz="2800" b="1" i="0" smtClean="0">
                                    <a:latin typeface="Cambria Math" panose="02040503050406030204" pitchFamily="18" charset="0"/>
                                  </a:rPr>
                                  <m:t>𝐒𝐮𝐫𝐟</m:t>
                                </m:r>
                                <m:r>
                                  <a:rPr lang="en-US" sz="2800" b="1" i="1" smtClean="0">
                                    <a:latin typeface="Cambria Math" panose="02040503050406030204" pitchFamily="18" charset="0"/>
                                  </a:rPr>
                                  <m:t>)</m:t>
                                </m:r>
                              </m:oMath>
                            </m:oMathPara>
                          </a14:m>
                          <a:endParaRPr lang="en-US" sz="2800" dirty="0"/>
                        </a:p>
                      </a:txBody>
                      <a:tcPr>
                        <a:solidFill>
                          <a:schemeClr val="accent1">
                            <a:lumMod val="75000"/>
                          </a:schemeClr>
                        </a:solidFill>
                      </a:tcPr>
                    </a:tc>
                    <a:tc>
                      <a:txBody>
                        <a:bodyPr/>
                        <a:lstStyle/>
                        <a:p>
                          <a:pPr algn="ctr"/>
                          <a:r>
                            <a:rPr lang="en-US" sz="2800" dirty="0"/>
                            <a:t>0</a:t>
                          </a:r>
                        </a:p>
                      </a:txBody>
                      <a:tcPr/>
                    </a:tc>
                    <a:tc>
                      <a:txBody>
                        <a:bodyPr/>
                        <a:lstStyle/>
                        <a:p>
                          <a:pPr algn="ctr"/>
                          <a:endParaRPr lang="en-US" sz="2800" dirty="0"/>
                        </a:p>
                      </a:txBody>
                      <a:tcPr/>
                    </a:tc>
                    <a:tc>
                      <a:txBody>
                        <a:bodyPr/>
                        <a:lstStyle/>
                        <a:p>
                          <a:pPr algn="l"/>
                          <a:endParaRPr lang="en-US" sz="2800" dirty="0"/>
                        </a:p>
                      </a:txBody>
                      <a:tcPr/>
                    </a:tc>
                    <a:extLst>
                      <a:ext uri="{0D108BD9-81ED-4DB2-BD59-A6C34878D82A}">
                        <a16:rowId xmlns:a16="http://schemas.microsoft.com/office/drawing/2014/main" val="2006095779"/>
                      </a:ext>
                    </a:extLst>
                  </a:tr>
                  <a:tr h="6864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lang="en-US" sz="2800" b="1" i="1" smtClean="0">
                                    <a:latin typeface="Cambria Math" panose="02040503050406030204" pitchFamily="18" charset="0"/>
                                  </a:rPr>
                                  <m:t>ℙ</m:t>
                                </m:r>
                                <m:r>
                                  <a:rPr lang="en-US" sz="2800" b="1" i="1" smtClean="0">
                                    <a:latin typeface="Cambria Math" panose="02040503050406030204" pitchFamily="18" charset="0"/>
                                  </a:rPr>
                                  <m:t>(</m:t>
                                </m:r>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𝑿</m:t>
                                    </m:r>
                                  </m:e>
                                  <m:sup>
                                    <m:d>
                                      <m:dPr>
                                        <m:ctrlPr>
                                          <a:rPr lang="en-US" sz="2800" b="1" i="1" smtClean="0">
                                            <a:latin typeface="Cambria Math" panose="02040503050406030204" pitchFamily="18" charset="0"/>
                                          </a:rPr>
                                        </m:ctrlPr>
                                      </m:dPr>
                                      <m:e>
                                        <m:r>
                                          <a:rPr lang="en-US" sz="2800" b="1" i="1" smtClean="0">
                                            <a:latin typeface="Cambria Math" panose="02040503050406030204" pitchFamily="18" charset="0"/>
                                          </a:rPr>
                                          <m:t>𝒕</m:t>
                                        </m:r>
                                      </m:e>
                                    </m:d>
                                  </m:sup>
                                </m:sSup>
                                <m:r>
                                  <a:rPr lang="en-US" sz="2800" b="1" i="1" smtClean="0">
                                    <a:latin typeface="Cambria Math" panose="02040503050406030204" pitchFamily="18" charset="0"/>
                                  </a:rPr>
                                  <m:t>=</m:t>
                                </m:r>
                                <m:r>
                                  <a:rPr lang="en-US" sz="2800" b="1" i="0" smtClean="0">
                                    <a:latin typeface="Cambria Math" panose="02040503050406030204" pitchFamily="18" charset="0"/>
                                  </a:rPr>
                                  <m:t>𝐄𝐦𝐚𝐢𝐥</m:t>
                                </m:r>
                                <m:r>
                                  <a:rPr lang="en-US" sz="2800" b="1" i="1" smtClean="0">
                                    <a:latin typeface="Cambria Math" panose="02040503050406030204" pitchFamily="18" charset="0"/>
                                  </a:rPr>
                                  <m:t>)</m:t>
                                </m:r>
                              </m:oMath>
                            </m:oMathPara>
                          </a14:m>
                          <a:endParaRPr lang="en-US" sz="2800" dirty="0"/>
                        </a:p>
                      </a:txBody>
                      <a:tcPr>
                        <a:solidFill>
                          <a:schemeClr val="accent1">
                            <a:lumMod val="75000"/>
                          </a:schemeClr>
                        </a:solidFill>
                      </a:tcPr>
                    </a:tc>
                    <a:tc>
                      <a:txBody>
                        <a:bodyPr/>
                        <a:lstStyle/>
                        <a:p>
                          <a:pPr algn="ctr"/>
                          <a:r>
                            <a:rPr lang="en-US" sz="2800" dirty="0"/>
                            <a:t>0</a:t>
                          </a:r>
                        </a:p>
                      </a:txBody>
                      <a:tcPr/>
                    </a:tc>
                    <a:tc>
                      <a:txBody>
                        <a:bodyPr/>
                        <a:lstStyle/>
                        <a:p>
                          <a:pPr algn="ctr"/>
                          <a:endParaRPr lang="en-US" sz="2800" dirty="0"/>
                        </a:p>
                      </a:txBody>
                      <a:tcPr/>
                    </a:tc>
                    <a:tc>
                      <a:txBody>
                        <a:bodyPr/>
                        <a:lstStyle/>
                        <a:p>
                          <a:pPr algn="l"/>
                          <a:endParaRPr lang="en-US" sz="2800" dirty="0"/>
                        </a:p>
                      </a:txBody>
                      <a:tcPr/>
                    </a:tc>
                    <a:extLst>
                      <a:ext uri="{0D108BD9-81ED-4DB2-BD59-A6C34878D82A}">
                        <a16:rowId xmlns:a16="http://schemas.microsoft.com/office/drawing/2014/main" val="2463250762"/>
                      </a:ext>
                    </a:extLst>
                  </a:tr>
                </a:tbl>
              </a:graphicData>
            </a:graphic>
          </p:graphicFrame>
        </mc:Choice>
        <mc:Fallback xmlns="">
          <p:graphicFrame>
            <p:nvGraphicFramePr>
              <p:cNvPr id="8" name="Table 7">
                <a:extLst>
                  <a:ext uri="{FF2B5EF4-FFF2-40B4-BE49-F238E27FC236}">
                    <a16:creationId xmlns:a16="http://schemas.microsoft.com/office/drawing/2014/main" id="{E4FEEAB5-2725-55C6-CB31-6D29AA4E1D2C}"/>
                  </a:ext>
                </a:extLst>
              </p:cNvPr>
              <p:cNvGraphicFramePr>
                <a:graphicFrameLocks noGrp="1"/>
              </p:cNvGraphicFramePr>
              <p:nvPr>
                <p:extLst>
                  <p:ext uri="{D42A27DB-BD31-4B8C-83A1-F6EECF244321}">
                    <p14:modId xmlns:p14="http://schemas.microsoft.com/office/powerpoint/2010/main" val="472894586"/>
                  </p:ext>
                </p:extLst>
              </p:nvPr>
            </p:nvGraphicFramePr>
            <p:xfrm>
              <a:off x="635586" y="3897945"/>
              <a:ext cx="11126912" cy="2602051"/>
            </p:xfrm>
            <a:graphic>
              <a:graphicData uri="http://schemas.openxmlformats.org/drawingml/2006/table">
                <a:tbl>
                  <a:tblPr firstRow="1" firstCol="1" bandRow="1">
                    <a:tableStyleId>{5C22544A-7EE6-4342-B048-85BDC9FD1C3A}</a:tableStyleId>
                  </a:tblPr>
                  <a:tblGrid>
                    <a:gridCol w="3407025">
                      <a:extLst>
                        <a:ext uri="{9D8B030D-6E8A-4147-A177-3AD203B41FA5}">
                          <a16:colId xmlns:a16="http://schemas.microsoft.com/office/drawing/2014/main" val="3780374843"/>
                        </a:ext>
                      </a:extLst>
                    </a:gridCol>
                    <a:gridCol w="1744578">
                      <a:extLst>
                        <a:ext uri="{9D8B030D-6E8A-4147-A177-3AD203B41FA5}">
                          <a16:colId xmlns:a16="http://schemas.microsoft.com/office/drawing/2014/main" val="1449272996"/>
                        </a:ext>
                      </a:extLst>
                    </a:gridCol>
                    <a:gridCol w="1431758">
                      <a:extLst>
                        <a:ext uri="{9D8B030D-6E8A-4147-A177-3AD203B41FA5}">
                          <a16:colId xmlns:a16="http://schemas.microsoft.com/office/drawing/2014/main" val="2317682337"/>
                        </a:ext>
                      </a:extLst>
                    </a:gridCol>
                    <a:gridCol w="4543551">
                      <a:extLst>
                        <a:ext uri="{9D8B030D-6E8A-4147-A177-3AD203B41FA5}">
                          <a16:colId xmlns:a16="http://schemas.microsoft.com/office/drawing/2014/main" val="815937045"/>
                        </a:ext>
                      </a:extLst>
                    </a:gridCol>
                  </a:tblGrid>
                  <a:tr h="518160">
                    <a:tc>
                      <a:txBody>
                        <a:bodyPr/>
                        <a:lstStyle/>
                        <a:p>
                          <a:r>
                            <a:rPr lang="en-US" sz="2800" dirty="0"/>
                            <a:t>State \ Time</a:t>
                          </a:r>
                        </a:p>
                      </a:txBody>
                      <a:tcPr>
                        <a:solidFill>
                          <a:schemeClr val="accent1">
                            <a:lumMod val="75000"/>
                          </a:schemeClr>
                        </a:solidFill>
                      </a:tcPr>
                    </a:tc>
                    <a:tc>
                      <a:txBody>
                        <a:bodyPr/>
                        <a:lstStyle/>
                        <a:p>
                          <a:endParaRPr lang="en-US"/>
                        </a:p>
                      </a:txBody>
                      <a:tcPr>
                        <a:blipFill>
                          <a:blip r:embed="rId6"/>
                          <a:stretch>
                            <a:fillRect l="-195804" t="-11765" r="-344406" b="-405882"/>
                          </a:stretch>
                        </a:blipFill>
                      </a:tcPr>
                    </a:tc>
                    <a:tc>
                      <a:txBody>
                        <a:bodyPr/>
                        <a:lstStyle/>
                        <a:p>
                          <a:endParaRPr lang="en-US"/>
                        </a:p>
                      </a:txBody>
                      <a:tcPr>
                        <a:blipFill>
                          <a:blip r:embed="rId6"/>
                          <a:stretch>
                            <a:fillRect l="-360000" t="-11765" r="-319149" b="-405882"/>
                          </a:stretch>
                        </a:blipFill>
                      </a:tcPr>
                    </a:tc>
                    <a:tc>
                      <a:txBody>
                        <a:bodyPr/>
                        <a:lstStyle/>
                        <a:p>
                          <a:endParaRPr lang="en-US"/>
                        </a:p>
                      </a:txBody>
                      <a:tcPr>
                        <a:blipFill>
                          <a:blip r:embed="rId6"/>
                          <a:stretch>
                            <a:fillRect l="-144906" t="-11765" r="-536" b="-405882"/>
                          </a:stretch>
                        </a:blipFill>
                      </a:tcPr>
                    </a:tc>
                    <a:extLst>
                      <a:ext uri="{0D108BD9-81ED-4DB2-BD59-A6C34878D82A}">
                        <a16:rowId xmlns:a16="http://schemas.microsoft.com/office/drawing/2014/main" val="2457361348"/>
                      </a:ext>
                    </a:extLst>
                  </a:tr>
                  <a:tr h="711085">
                    <a:tc>
                      <a:txBody>
                        <a:bodyPr/>
                        <a:lstStyle/>
                        <a:p>
                          <a:endParaRPr lang="en-US"/>
                        </a:p>
                      </a:txBody>
                      <a:tcPr>
                        <a:blipFill>
                          <a:blip r:embed="rId6"/>
                          <a:stretch>
                            <a:fillRect l="-179" t="-81197" r="-227370" b="-194872"/>
                          </a:stretch>
                        </a:blipFill>
                      </a:tcPr>
                    </a:tc>
                    <a:tc>
                      <a:txBody>
                        <a:bodyPr/>
                        <a:lstStyle/>
                        <a:p>
                          <a:pPr algn="ctr"/>
                          <a:r>
                            <a:rPr lang="en-US" sz="2800" dirty="0"/>
                            <a:t>1</a:t>
                          </a:r>
                        </a:p>
                      </a:txBody>
                      <a:tcPr/>
                    </a:tc>
                    <a:tc>
                      <a:txBody>
                        <a:bodyPr/>
                        <a:lstStyle/>
                        <a:p>
                          <a:pPr algn="ctr"/>
                          <a:endParaRPr lang="en-US" sz="2800" dirty="0"/>
                        </a:p>
                      </a:txBody>
                      <a:tcPr/>
                    </a:tc>
                    <a:tc>
                      <a:txBody>
                        <a:bodyPr/>
                        <a:lstStyle/>
                        <a:p>
                          <a:pPr algn="l"/>
                          <a:endParaRPr lang="en-US" sz="2800" dirty="0"/>
                        </a:p>
                      </a:txBody>
                      <a:tcPr/>
                    </a:tc>
                    <a:extLst>
                      <a:ext uri="{0D108BD9-81ED-4DB2-BD59-A6C34878D82A}">
                        <a16:rowId xmlns:a16="http://schemas.microsoft.com/office/drawing/2014/main" val="3621537004"/>
                      </a:ext>
                    </a:extLst>
                  </a:tr>
                  <a:tr h="686403">
                    <a:tc>
                      <a:txBody>
                        <a:bodyPr/>
                        <a:lstStyle/>
                        <a:p>
                          <a:endParaRPr lang="en-US"/>
                        </a:p>
                      </a:txBody>
                      <a:tcPr>
                        <a:blipFill>
                          <a:blip r:embed="rId6"/>
                          <a:stretch>
                            <a:fillRect l="-179" t="-187611" r="-227370" b="-101770"/>
                          </a:stretch>
                        </a:blipFill>
                      </a:tcPr>
                    </a:tc>
                    <a:tc>
                      <a:txBody>
                        <a:bodyPr/>
                        <a:lstStyle/>
                        <a:p>
                          <a:pPr algn="ctr"/>
                          <a:r>
                            <a:rPr lang="en-US" sz="2800" dirty="0"/>
                            <a:t>0</a:t>
                          </a:r>
                        </a:p>
                      </a:txBody>
                      <a:tcPr/>
                    </a:tc>
                    <a:tc>
                      <a:txBody>
                        <a:bodyPr/>
                        <a:lstStyle/>
                        <a:p>
                          <a:pPr algn="ctr"/>
                          <a:endParaRPr lang="en-US" sz="2800" dirty="0"/>
                        </a:p>
                      </a:txBody>
                      <a:tcPr/>
                    </a:tc>
                    <a:tc>
                      <a:txBody>
                        <a:bodyPr/>
                        <a:lstStyle/>
                        <a:p>
                          <a:pPr algn="l"/>
                          <a:endParaRPr lang="en-US" sz="2800" dirty="0"/>
                        </a:p>
                      </a:txBody>
                      <a:tcPr/>
                    </a:tc>
                    <a:extLst>
                      <a:ext uri="{0D108BD9-81ED-4DB2-BD59-A6C34878D82A}">
                        <a16:rowId xmlns:a16="http://schemas.microsoft.com/office/drawing/2014/main" val="2006095779"/>
                      </a:ext>
                    </a:extLst>
                  </a:tr>
                  <a:tr h="686403">
                    <a:tc>
                      <a:txBody>
                        <a:bodyPr/>
                        <a:lstStyle/>
                        <a:p>
                          <a:endParaRPr lang="en-US"/>
                        </a:p>
                      </a:txBody>
                      <a:tcPr>
                        <a:blipFill>
                          <a:blip r:embed="rId6"/>
                          <a:stretch>
                            <a:fillRect l="-179" t="-287611" r="-227370" b="-1770"/>
                          </a:stretch>
                        </a:blipFill>
                      </a:tcPr>
                    </a:tc>
                    <a:tc>
                      <a:txBody>
                        <a:bodyPr/>
                        <a:lstStyle/>
                        <a:p>
                          <a:pPr algn="ctr"/>
                          <a:r>
                            <a:rPr lang="en-US" sz="2800" dirty="0"/>
                            <a:t>0</a:t>
                          </a:r>
                        </a:p>
                      </a:txBody>
                      <a:tcPr/>
                    </a:tc>
                    <a:tc>
                      <a:txBody>
                        <a:bodyPr/>
                        <a:lstStyle/>
                        <a:p>
                          <a:pPr algn="ctr"/>
                          <a:endParaRPr lang="en-US" sz="2800" dirty="0"/>
                        </a:p>
                      </a:txBody>
                      <a:tcPr/>
                    </a:tc>
                    <a:tc>
                      <a:txBody>
                        <a:bodyPr/>
                        <a:lstStyle/>
                        <a:p>
                          <a:pPr algn="l"/>
                          <a:endParaRPr lang="en-US" sz="2800" dirty="0"/>
                        </a:p>
                      </a:txBody>
                      <a:tcPr/>
                    </a:tc>
                    <a:extLst>
                      <a:ext uri="{0D108BD9-81ED-4DB2-BD59-A6C34878D82A}">
                        <a16:rowId xmlns:a16="http://schemas.microsoft.com/office/drawing/2014/main" val="2463250762"/>
                      </a:ext>
                    </a:extLst>
                  </a:tr>
                </a:tbl>
              </a:graphicData>
            </a:graphic>
          </p:graphicFrame>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BF3ED625-A580-DD98-CBAB-42732C78EC28}"/>
                  </a:ext>
                </a:extLst>
              </p:cNvPr>
              <p:cNvSpPr txBox="1"/>
              <p:nvPr/>
            </p:nvSpPr>
            <p:spPr>
              <a:xfrm>
                <a:off x="578785" y="3247746"/>
                <a:ext cx="6093724" cy="523220"/>
              </a:xfrm>
              <a:prstGeom prst="rect">
                <a:avLst/>
              </a:prstGeom>
              <a:noFill/>
            </p:spPr>
            <p:txBody>
              <a:bodyPr wrap="square">
                <a:spAutoFit/>
              </a:bodyPr>
              <a:lstStyle/>
              <a:p>
                <a:r>
                  <a:rPr lang="en-US" sz="2800" dirty="0">
                    <a:solidFill>
                      <a:schemeClr val="tx1"/>
                    </a:solidFill>
                    <a:latin typeface="Segoe UI Semilight" panose="020B0402040204020203" pitchFamily="34" charset="0"/>
                    <a:ea typeface="Helvetica" charset="0"/>
                    <a:cs typeface="Segoe UI Semilight" panose="020B0402040204020203" pitchFamily="34" charset="0"/>
                  </a:rPr>
                  <a:t>Given:  In state Work at time </a:t>
                </a:r>
                <a14:m>
                  <m:oMath xmlns:m="http://schemas.openxmlformats.org/officeDocument/2006/math">
                    <m:r>
                      <a:rPr lang="en-US" sz="2800" b="0" i="1" smtClean="0">
                        <a:solidFill>
                          <a:schemeClr val="tx1"/>
                        </a:solidFill>
                        <a:latin typeface="Cambria Math" panose="02040503050406030204" pitchFamily="18" charset="0"/>
                        <a:ea typeface="Helvetica" charset="0"/>
                        <a:cs typeface="Helvetica" charset="0"/>
                      </a:rPr>
                      <m:t>𝑡</m:t>
                    </m:r>
                    <m:r>
                      <a:rPr lang="en-US" sz="2800" b="0" i="1" smtClean="0">
                        <a:solidFill>
                          <a:schemeClr val="tx1"/>
                        </a:solidFill>
                        <a:latin typeface="Cambria Math" panose="02040503050406030204" pitchFamily="18" charset="0"/>
                        <a:ea typeface="Helvetica" charset="0"/>
                        <a:cs typeface="Helvetica" charset="0"/>
                      </a:rPr>
                      <m:t>=0</m:t>
                    </m:r>
                  </m:oMath>
                </a14:m>
                <a:endParaRPr lang="en-US" sz="2800" dirty="0">
                  <a:solidFill>
                    <a:schemeClr val="tx1"/>
                  </a:solidFill>
                  <a:latin typeface="Segoe UI Semilight" panose="020B0402040204020203" pitchFamily="34" charset="0"/>
                  <a:ea typeface="Helvetica" charset="0"/>
                  <a:cs typeface="Segoe UI Semilight" panose="020B0402040204020203" pitchFamily="34" charset="0"/>
                </a:endParaRPr>
              </a:p>
            </p:txBody>
          </p:sp>
        </mc:Choice>
        <mc:Fallback xmlns="">
          <p:sp>
            <p:nvSpPr>
              <p:cNvPr id="19" name="TextBox 18">
                <a:extLst>
                  <a:ext uri="{FF2B5EF4-FFF2-40B4-BE49-F238E27FC236}">
                    <a16:creationId xmlns:a16="http://schemas.microsoft.com/office/drawing/2014/main" id="{BF3ED625-A580-DD98-CBAB-42732C78EC28}"/>
                  </a:ext>
                </a:extLst>
              </p:cNvPr>
              <p:cNvSpPr txBox="1">
                <a:spLocks noRot="1" noChangeAspect="1" noMove="1" noResize="1" noEditPoints="1" noAdjustHandles="1" noChangeArrowheads="1" noChangeShapeType="1" noTextEdit="1"/>
              </p:cNvSpPr>
              <p:nvPr/>
            </p:nvSpPr>
            <p:spPr>
              <a:xfrm>
                <a:off x="578785" y="3247746"/>
                <a:ext cx="6093724" cy="523220"/>
              </a:xfrm>
              <a:prstGeom prst="rect">
                <a:avLst/>
              </a:prstGeom>
              <a:blipFill>
                <a:blip r:embed="rId7"/>
                <a:stretch>
                  <a:fillRect l="-2100" t="-12791" b="-31395"/>
                </a:stretch>
              </a:blipFill>
            </p:spPr>
            <p:txBody>
              <a:bodyPr/>
              <a:lstStyle/>
              <a:p>
                <a:r>
                  <a:rPr lang="en-US">
                    <a:noFill/>
                  </a:rPr>
                  <a:t> </a:t>
                </a:r>
              </a:p>
            </p:txBody>
          </p:sp>
        </mc:Fallback>
      </mc:AlternateContent>
    </p:spTree>
    <p:extLst>
      <p:ext uri="{BB962C8B-B14F-4D97-AF65-F5344CB8AC3E}">
        <p14:creationId xmlns:p14="http://schemas.microsoft.com/office/powerpoint/2010/main" val="3002479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DD7F7-F2D8-83F4-9A96-DA55C49311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1B3B6C-CB33-8212-05D9-37EE8D25B260}"/>
              </a:ext>
            </a:extLst>
          </p:cNvPr>
          <p:cNvSpPr>
            <a:spLocks noGrp="1"/>
          </p:cNvSpPr>
          <p:nvPr>
            <p:ph type="title"/>
          </p:nvPr>
        </p:nvSpPr>
        <p:spPr/>
        <p:txBody>
          <a:bodyPr>
            <a:normAutofit/>
          </a:bodyPr>
          <a:lstStyle/>
          <a:p>
            <a:r>
              <a:rPr lang="en-US" dirty="0"/>
              <a:t>Extending the time…</a:t>
            </a:r>
          </a:p>
        </p:txBody>
      </p:sp>
      <p:sp>
        <p:nvSpPr>
          <p:cNvPr id="3" name="Slide Number Placeholder 2">
            <a:extLst>
              <a:ext uri="{FF2B5EF4-FFF2-40B4-BE49-F238E27FC236}">
                <a16:creationId xmlns:a16="http://schemas.microsoft.com/office/drawing/2014/main" id="{BA4CC6D5-408D-586C-DF28-321459B48FBE}"/>
              </a:ext>
            </a:extLst>
          </p:cNvPr>
          <p:cNvSpPr>
            <a:spLocks noGrp="1"/>
          </p:cNvSpPr>
          <p:nvPr>
            <p:ph type="sldNum" sz="quarter" idx="12"/>
          </p:nvPr>
        </p:nvSpPr>
        <p:spPr>
          <a:xfrm>
            <a:off x="8737600" y="6427484"/>
            <a:ext cx="2844800" cy="365125"/>
          </a:xfrm>
        </p:spPr>
        <p:txBody>
          <a:bodyPr/>
          <a:lstStyle/>
          <a:p>
            <a:fld id="{39E65F0E-D8D0-8548-A870-8F1E432EFAAD}" type="slidenum">
              <a:rPr lang="en-US" smtClean="0"/>
              <a:pPr/>
              <a:t>15</a:t>
            </a:fld>
            <a:endParaRPr lang="en-US" dirty="0"/>
          </a:p>
        </p:txBody>
      </p:sp>
      <p:pic>
        <p:nvPicPr>
          <p:cNvPr id="7" name="Picture 6">
            <a:extLst>
              <a:ext uri="{FF2B5EF4-FFF2-40B4-BE49-F238E27FC236}">
                <a16:creationId xmlns:a16="http://schemas.microsoft.com/office/drawing/2014/main" id="{DD4620B5-CC7C-61D7-23EA-BC85B2C835E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78785" y="1043233"/>
            <a:ext cx="3164098" cy="2060627"/>
          </a:xfrm>
          <a:prstGeom prst="rect">
            <a:avLst/>
          </a:prstGeom>
          <a:effectLst>
            <a:outerShdw blurRad="50800" dist="38100" dir="2700000" algn="tl" rotWithShape="0">
              <a:prstClr val="black">
                <a:alpha val="40000"/>
              </a:prstClr>
            </a:outerShdw>
          </a:effectLst>
        </p:spPr>
      </p:pic>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684350FB-EE23-72F2-864C-987EFF365B2D}"/>
                  </a:ext>
                </a:extLst>
              </p:cNvPr>
              <p:cNvSpPr txBox="1"/>
              <p:nvPr/>
            </p:nvSpPr>
            <p:spPr>
              <a:xfrm>
                <a:off x="4069376" y="1069455"/>
                <a:ext cx="7661264" cy="492443"/>
              </a:xfrm>
              <a:prstGeom prst="rect">
                <a:avLst/>
              </a:prstGeom>
              <a:noFill/>
            </p:spPr>
            <p:txBody>
              <a:bodyPr wrap="none" rtlCol="0">
                <a:spAutoFit/>
              </a:bodyPr>
              <a:lstStyle/>
              <a:p>
                <a:pPr algn="l"/>
                <a:r>
                  <a:rPr lang="en-US" sz="2600" dirty="0">
                    <a:solidFill>
                      <a:schemeClr val="tx1"/>
                    </a:solidFill>
                    <a:latin typeface="Segoe UI Semilight" panose="020B0402040204020203" pitchFamily="34" charset="0"/>
                    <a:ea typeface="Helvetica" charset="0"/>
                    <a:cs typeface="Segoe UI Semilight" panose="020B0402040204020203" pitchFamily="34" charset="0"/>
                  </a:rPr>
                  <a:t>What is the probability that I am in state </a:t>
                </a:r>
                <a14:m>
                  <m:oMath xmlns:m="http://schemas.openxmlformats.org/officeDocument/2006/math">
                    <m:r>
                      <a:rPr lang="en-US" sz="2600" b="0" i="1" dirty="0" smtClean="0">
                        <a:solidFill>
                          <a:schemeClr val="tx1"/>
                        </a:solidFill>
                        <a:latin typeface="Cambria Math" panose="02040503050406030204" pitchFamily="18" charset="0"/>
                        <a:ea typeface="Helvetica" charset="0"/>
                        <a:cs typeface="Helvetica" charset="0"/>
                      </a:rPr>
                      <m:t>𝑠</m:t>
                    </m:r>
                  </m:oMath>
                </a14:m>
                <a:r>
                  <a:rPr lang="en-US" sz="2600" dirty="0">
                    <a:solidFill>
                      <a:schemeClr val="tx1"/>
                    </a:solidFill>
                    <a:latin typeface="Segoe UI Semilight" panose="020B0402040204020203" pitchFamily="34" charset="0"/>
                    <a:ea typeface="Helvetica" charset="0"/>
                    <a:cs typeface="Segoe UI Semilight" panose="020B0402040204020203" pitchFamily="34" charset="0"/>
                  </a:rPr>
                  <a:t> at time </a:t>
                </a:r>
                <a14:m>
                  <m:oMath xmlns:m="http://schemas.openxmlformats.org/officeDocument/2006/math">
                    <m:r>
                      <a:rPr lang="en-US" sz="2600" b="0" i="1" dirty="0" smtClean="0">
                        <a:solidFill>
                          <a:schemeClr val="tx1"/>
                        </a:solidFill>
                        <a:latin typeface="Cambria Math" panose="02040503050406030204" pitchFamily="18" charset="0"/>
                        <a:ea typeface="Helvetica" charset="0"/>
                        <a:cs typeface="Helvetica" charset="0"/>
                      </a:rPr>
                      <m:t>1</m:t>
                    </m:r>
                  </m:oMath>
                </a14:m>
                <a:r>
                  <a:rPr lang="en-US" sz="2600" dirty="0">
                    <a:solidFill>
                      <a:schemeClr val="tx1"/>
                    </a:solidFill>
                    <a:latin typeface="Segoe UI Semilight" panose="020B0402040204020203" pitchFamily="34" charset="0"/>
                    <a:ea typeface="Helvetica" charset="0"/>
                    <a:cs typeface="Segoe UI Semilight" panose="020B0402040204020203" pitchFamily="34" charset="0"/>
                  </a:rPr>
                  <a:t>?</a:t>
                </a:r>
              </a:p>
            </p:txBody>
          </p:sp>
        </mc:Choice>
        <mc:Fallback>
          <p:sp>
            <p:nvSpPr>
              <p:cNvPr id="12" name="TextBox 11">
                <a:extLst>
                  <a:ext uri="{FF2B5EF4-FFF2-40B4-BE49-F238E27FC236}">
                    <a16:creationId xmlns:a16="http://schemas.microsoft.com/office/drawing/2014/main" id="{684350FB-EE23-72F2-864C-987EFF365B2D}"/>
                  </a:ext>
                </a:extLst>
              </p:cNvPr>
              <p:cNvSpPr txBox="1">
                <a:spLocks noRot="1" noChangeAspect="1" noMove="1" noResize="1" noEditPoints="1" noAdjustHandles="1" noChangeArrowheads="1" noChangeShapeType="1" noTextEdit="1"/>
              </p:cNvSpPr>
              <p:nvPr/>
            </p:nvSpPr>
            <p:spPr>
              <a:xfrm>
                <a:off x="4069376" y="1069455"/>
                <a:ext cx="7661264" cy="492443"/>
              </a:xfrm>
              <a:prstGeom prst="rect">
                <a:avLst/>
              </a:prstGeom>
              <a:blipFill>
                <a:blip r:embed="rId4"/>
                <a:stretch>
                  <a:fillRect l="-1433" t="-9877" r="-557" b="-3209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graphicFrame>
            <p:nvGraphicFramePr>
              <p:cNvPr id="8" name="Table 7">
                <a:extLst>
                  <a:ext uri="{FF2B5EF4-FFF2-40B4-BE49-F238E27FC236}">
                    <a16:creationId xmlns:a16="http://schemas.microsoft.com/office/drawing/2014/main" id="{819147B4-B0D5-C8D8-4570-1461FCAF01C8}"/>
                  </a:ext>
                </a:extLst>
              </p:cNvPr>
              <p:cNvGraphicFramePr>
                <a:graphicFrameLocks noGrp="1"/>
              </p:cNvGraphicFramePr>
              <p:nvPr>
                <p:extLst>
                  <p:ext uri="{D42A27DB-BD31-4B8C-83A1-F6EECF244321}">
                    <p14:modId xmlns:p14="http://schemas.microsoft.com/office/powerpoint/2010/main" val="1100877467"/>
                  </p:ext>
                </p:extLst>
              </p:nvPr>
            </p:nvGraphicFramePr>
            <p:xfrm>
              <a:off x="635586" y="3897945"/>
              <a:ext cx="11126912" cy="2602051"/>
            </p:xfrm>
            <a:graphic>
              <a:graphicData uri="http://schemas.openxmlformats.org/drawingml/2006/table">
                <a:tbl>
                  <a:tblPr firstRow="1" firstCol="1" bandRow="1">
                    <a:tableStyleId>{5C22544A-7EE6-4342-B048-85BDC9FD1C3A}</a:tableStyleId>
                  </a:tblPr>
                  <a:tblGrid>
                    <a:gridCol w="3407025">
                      <a:extLst>
                        <a:ext uri="{9D8B030D-6E8A-4147-A177-3AD203B41FA5}">
                          <a16:colId xmlns:a16="http://schemas.microsoft.com/office/drawing/2014/main" val="3780374843"/>
                        </a:ext>
                      </a:extLst>
                    </a:gridCol>
                    <a:gridCol w="1744578">
                      <a:extLst>
                        <a:ext uri="{9D8B030D-6E8A-4147-A177-3AD203B41FA5}">
                          <a16:colId xmlns:a16="http://schemas.microsoft.com/office/drawing/2014/main" val="1449272996"/>
                        </a:ext>
                      </a:extLst>
                    </a:gridCol>
                    <a:gridCol w="1431758">
                      <a:extLst>
                        <a:ext uri="{9D8B030D-6E8A-4147-A177-3AD203B41FA5}">
                          <a16:colId xmlns:a16="http://schemas.microsoft.com/office/drawing/2014/main" val="2317682337"/>
                        </a:ext>
                      </a:extLst>
                    </a:gridCol>
                    <a:gridCol w="4543551">
                      <a:extLst>
                        <a:ext uri="{9D8B030D-6E8A-4147-A177-3AD203B41FA5}">
                          <a16:colId xmlns:a16="http://schemas.microsoft.com/office/drawing/2014/main" val="815937045"/>
                        </a:ext>
                      </a:extLst>
                    </a:gridCol>
                  </a:tblGrid>
                  <a:tr h="460231">
                    <a:tc>
                      <a:txBody>
                        <a:bodyPr/>
                        <a:lstStyle/>
                        <a:p>
                          <a:r>
                            <a:rPr lang="en-US" sz="2800" dirty="0"/>
                            <a:t>State \ Time</a:t>
                          </a:r>
                        </a:p>
                      </a:txBody>
                      <a:tcPr>
                        <a:solidFill>
                          <a:schemeClr val="accent1">
                            <a:lumMod val="75000"/>
                          </a:schemeClr>
                        </a:solidFill>
                      </a:tcPr>
                    </a:tc>
                    <a:tc>
                      <a:txBody>
                        <a:bodyPr/>
                        <a:lstStyle/>
                        <a:p>
                          <a:pPr/>
                          <a14:m>
                            <m:oMathPara xmlns:m="http://schemas.openxmlformats.org/officeDocument/2006/math">
                              <m:oMath>
                                <m:r>
                                  <a:rPr lang="en-US" sz="2800" b="1" i="1" smtClean="0">
                                    <a:latin typeface="Cambria Math" panose="02040503050406030204" pitchFamily="18" charset="0"/>
                                  </a:rPr>
                                  <m:t>𝒕</m:t>
                                </m:r>
                                <m:r>
                                  <a:rPr lang="en-US" sz="2800" b="1" i="1" smtClean="0">
                                    <a:latin typeface="Cambria Math" panose="02040503050406030204" pitchFamily="18" charset="0"/>
                                  </a:rPr>
                                  <m:t>=</m:t>
                                </m:r>
                                <m:r>
                                  <a:rPr lang="en-US" sz="2800" b="1" i="1" smtClean="0">
                                    <a:latin typeface="Cambria Math" panose="02040503050406030204" pitchFamily="18" charset="0"/>
                                  </a:rPr>
                                  <m:t>𝟎</m:t>
                                </m:r>
                              </m:oMath>
                            </m:oMathPara>
                          </a14:m>
                          <a:endParaRPr lang="en-US" sz="2800" dirty="0"/>
                        </a:p>
                      </a:txBody>
                      <a:tcPr>
                        <a:solidFill>
                          <a:schemeClr val="accent1">
                            <a:lumMod val="75000"/>
                          </a:schemeClr>
                        </a:solidFill>
                      </a:tcPr>
                    </a:tc>
                    <a:tc>
                      <a:txBody>
                        <a:bodyPr/>
                        <a:lstStyle/>
                        <a:p>
                          <a:pPr/>
                          <a14:m>
                            <m:oMathPara xmlns:m="http://schemas.openxmlformats.org/officeDocument/2006/math">
                              <m:oMath>
                                <m:r>
                                  <a:rPr lang="en-US" sz="2800" b="1" i="1" smtClean="0">
                                    <a:latin typeface="Cambria Math" panose="02040503050406030204" pitchFamily="18" charset="0"/>
                                  </a:rPr>
                                  <m:t>𝒕</m:t>
                                </m:r>
                                <m:r>
                                  <a:rPr lang="en-US" sz="2800" b="1" i="1" smtClean="0">
                                    <a:latin typeface="Cambria Math" panose="02040503050406030204" pitchFamily="18" charset="0"/>
                                  </a:rPr>
                                  <m:t>=</m:t>
                                </m:r>
                                <m:r>
                                  <a:rPr lang="en-US" sz="2800" b="1" i="1" smtClean="0">
                                    <a:latin typeface="Cambria Math" panose="02040503050406030204" pitchFamily="18" charset="0"/>
                                  </a:rPr>
                                  <m:t>𝟏</m:t>
                                </m:r>
                              </m:oMath>
                            </m:oMathPara>
                          </a14:m>
                          <a:endParaRPr lang="en-US" sz="2800" dirty="0"/>
                        </a:p>
                      </a:txBody>
                      <a:tcPr>
                        <a:solidFill>
                          <a:schemeClr val="accent1">
                            <a:lumMod val="75000"/>
                          </a:schemeClr>
                        </a:solidFill>
                      </a:tcPr>
                    </a:tc>
                    <a:tc>
                      <a:txBody>
                        <a:bodyPr/>
                        <a:lstStyle/>
                        <a:p>
                          <a:pPr/>
                          <a14:m>
                            <m:oMathPara xmlns:m="http://schemas.openxmlformats.org/officeDocument/2006/math">
                              <m:oMath>
                                <m:r>
                                  <a:rPr lang="en-US" sz="2800" b="1" i="1" smtClean="0">
                                    <a:latin typeface="Cambria Math" panose="02040503050406030204" pitchFamily="18" charset="0"/>
                                  </a:rPr>
                                  <m:t>𝒕</m:t>
                                </m:r>
                                <m:r>
                                  <a:rPr lang="en-US" sz="2800" b="1" i="1" smtClean="0">
                                    <a:latin typeface="Cambria Math" panose="02040503050406030204" pitchFamily="18" charset="0"/>
                                  </a:rPr>
                                  <m:t>=</m:t>
                                </m:r>
                                <m:r>
                                  <a:rPr lang="en-US" sz="2800" b="1" i="1" smtClean="0">
                                    <a:latin typeface="Cambria Math" panose="02040503050406030204" pitchFamily="18" charset="0"/>
                                  </a:rPr>
                                  <m:t>𝟐</m:t>
                                </m:r>
                              </m:oMath>
                            </m:oMathPara>
                          </a14:m>
                          <a:endParaRPr lang="en-US" sz="2800" dirty="0"/>
                        </a:p>
                      </a:txBody>
                      <a:tcPr>
                        <a:solidFill>
                          <a:schemeClr val="accent1">
                            <a:lumMod val="75000"/>
                          </a:schemeClr>
                        </a:solidFill>
                      </a:tcPr>
                    </a:tc>
                    <a:extLst>
                      <a:ext uri="{0D108BD9-81ED-4DB2-BD59-A6C34878D82A}">
                        <a16:rowId xmlns:a16="http://schemas.microsoft.com/office/drawing/2014/main" val="2457361348"/>
                      </a:ext>
                    </a:extLst>
                  </a:tr>
                  <a:tr h="711085">
                    <a:tc>
                      <a:txBody>
                        <a:bodyPr/>
                        <a:lstStyle/>
                        <a:p>
                          <a:pPr/>
                          <a14:m>
                            <m:oMathPara xmlns:m="http://schemas.openxmlformats.org/officeDocument/2006/math">
                              <m:oMath>
                                <m:r>
                                  <a:rPr lang="en-US" sz="2800" b="1" i="1" smtClean="0">
                                    <a:latin typeface="Cambria Math" panose="02040503050406030204" pitchFamily="18" charset="0"/>
                                  </a:rPr>
                                  <m:t>ℙ</m:t>
                                </m:r>
                                <m:r>
                                  <a:rPr lang="en-US" sz="2800" b="1" i="1" smtClean="0">
                                    <a:latin typeface="Cambria Math" panose="02040503050406030204" pitchFamily="18" charset="0"/>
                                  </a:rPr>
                                  <m:t>(</m:t>
                                </m:r>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𝑿</m:t>
                                    </m:r>
                                  </m:e>
                                  <m:sup>
                                    <m:d>
                                      <m:dPr>
                                        <m:ctrlPr>
                                          <a:rPr lang="en-US" sz="2800" b="1" i="1" smtClean="0">
                                            <a:latin typeface="Cambria Math" panose="02040503050406030204" pitchFamily="18" charset="0"/>
                                          </a:rPr>
                                        </m:ctrlPr>
                                      </m:dPr>
                                      <m:e>
                                        <m:r>
                                          <a:rPr lang="en-US" sz="2800" b="1" i="1" smtClean="0">
                                            <a:latin typeface="Cambria Math" panose="02040503050406030204" pitchFamily="18" charset="0"/>
                                          </a:rPr>
                                          <m:t>𝒕</m:t>
                                        </m:r>
                                      </m:e>
                                    </m:d>
                                  </m:sup>
                                </m:sSup>
                                <m:r>
                                  <a:rPr lang="en-US" sz="2800" b="1" i="1" smtClean="0">
                                    <a:latin typeface="Cambria Math" panose="02040503050406030204" pitchFamily="18" charset="0"/>
                                  </a:rPr>
                                  <m:t>=</m:t>
                                </m:r>
                                <m:r>
                                  <a:rPr lang="en-US" sz="2800" b="1" i="0" smtClean="0">
                                    <a:latin typeface="Cambria Math" panose="02040503050406030204" pitchFamily="18" charset="0"/>
                                  </a:rPr>
                                  <m:t>𝐖𝐨𝐫𝐤</m:t>
                                </m:r>
                                <m:r>
                                  <a:rPr lang="en-US" sz="2800" b="1" i="1" smtClean="0">
                                    <a:latin typeface="Cambria Math" panose="02040503050406030204" pitchFamily="18" charset="0"/>
                                  </a:rPr>
                                  <m:t>)</m:t>
                                </m:r>
                              </m:oMath>
                            </m:oMathPara>
                          </a14:m>
                          <a:endParaRPr lang="en-US" sz="2800" dirty="0"/>
                        </a:p>
                      </a:txBody>
                      <a:tcPr>
                        <a:solidFill>
                          <a:schemeClr val="accent1">
                            <a:lumMod val="75000"/>
                          </a:schemeClr>
                        </a:solidFill>
                      </a:tcPr>
                    </a:tc>
                    <a:tc>
                      <a:txBody>
                        <a:bodyPr/>
                        <a:lstStyle/>
                        <a:p>
                          <a:pPr algn="ctr"/>
                          <a:r>
                            <a:rPr lang="en-US" sz="2800" dirty="0"/>
                            <a:t>1</a:t>
                          </a:r>
                        </a:p>
                      </a:txBody>
                      <a:tcPr/>
                    </a:tc>
                    <a:tc>
                      <a:txBody>
                        <a:bodyPr/>
                        <a:lstStyle/>
                        <a:p>
                          <a:pPr algn="ctr"/>
                          <a:r>
                            <a:rPr lang="en-US" sz="2800" dirty="0"/>
                            <a:t>0.4</a:t>
                          </a:r>
                        </a:p>
                      </a:txBody>
                      <a:tcPr/>
                    </a:tc>
                    <a:tc>
                      <a:txBody>
                        <a:bodyPr/>
                        <a:lstStyle/>
                        <a:p>
                          <a:pPr algn="l"/>
                          <a:endParaRPr lang="en-US" sz="2800" dirty="0"/>
                        </a:p>
                      </a:txBody>
                      <a:tcPr/>
                    </a:tc>
                    <a:extLst>
                      <a:ext uri="{0D108BD9-81ED-4DB2-BD59-A6C34878D82A}">
                        <a16:rowId xmlns:a16="http://schemas.microsoft.com/office/drawing/2014/main" val="3621537004"/>
                      </a:ext>
                    </a:extLst>
                  </a:tr>
                  <a:tr h="6864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lang="en-US" sz="2800" b="1" i="1" smtClean="0">
                                    <a:latin typeface="Cambria Math" panose="02040503050406030204" pitchFamily="18" charset="0"/>
                                  </a:rPr>
                                  <m:t>ℙ</m:t>
                                </m:r>
                                <m:r>
                                  <a:rPr lang="en-US" sz="2800" b="1" i="1" smtClean="0">
                                    <a:latin typeface="Cambria Math" panose="02040503050406030204" pitchFamily="18" charset="0"/>
                                  </a:rPr>
                                  <m:t>(</m:t>
                                </m:r>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𝑿</m:t>
                                    </m:r>
                                  </m:e>
                                  <m:sup>
                                    <m:d>
                                      <m:dPr>
                                        <m:ctrlPr>
                                          <a:rPr lang="en-US" sz="2800" b="1" i="1" smtClean="0">
                                            <a:latin typeface="Cambria Math" panose="02040503050406030204" pitchFamily="18" charset="0"/>
                                          </a:rPr>
                                        </m:ctrlPr>
                                      </m:dPr>
                                      <m:e>
                                        <m:r>
                                          <a:rPr lang="en-US" sz="2800" b="1" i="1" smtClean="0">
                                            <a:latin typeface="Cambria Math" panose="02040503050406030204" pitchFamily="18" charset="0"/>
                                          </a:rPr>
                                          <m:t>𝒕</m:t>
                                        </m:r>
                                      </m:e>
                                    </m:d>
                                  </m:sup>
                                </m:sSup>
                                <m:r>
                                  <a:rPr lang="en-US" sz="2800" b="1" i="1" smtClean="0">
                                    <a:latin typeface="Cambria Math" panose="02040503050406030204" pitchFamily="18" charset="0"/>
                                  </a:rPr>
                                  <m:t>=</m:t>
                                </m:r>
                                <m:r>
                                  <a:rPr lang="en-US" sz="2800" b="1" i="0" smtClean="0">
                                    <a:latin typeface="Cambria Math" panose="02040503050406030204" pitchFamily="18" charset="0"/>
                                  </a:rPr>
                                  <m:t>𝐒𝐮𝐫𝐟</m:t>
                                </m:r>
                                <m:r>
                                  <a:rPr lang="en-US" sz="2800" b="1" i="1" smtClean="0">
                                    <a:latin typeface="Cambria Math" panose="02040503050406030204" pitchFamily="18" charset="0"/>
                                  </a:rPr>
                                  <m:t>)</m:t>
                                </m:r>
                              </m:oMath>
                            </m:oMathPara>
                          </a14:m>
                          <a:endParaRPr lang="en-US" sz="2800" dirty="0"/>
                        </a:p>
                      </a:txBody>
                      <a:tcPr>
                        <a:solidFill>
                          <a:schemeClr val="accent1">
                            <a:lumMod val="75000"/>
                          </a:schemeClr>
                        </a:solidFill>
                      </a:tcPr>
                    </a:tc>
                    <a:tc>
                      <a:txBody>
                        <a:bodyPr/>
                        <a:lstStyle/>
                        <a:p>
                          <a:pPr algn="ctr"/>
                          <a:r>
                            <a:rPr lang="en-US" sz="2800" dirty="0"/>
                            <a:t>0</a:t>
                          </a:r>
                        </a:p>
                      </a:txBody>
                      <a:tcPr/>
                    </a:tc>
                    <a:tc>
                      <a:txBody>
                        <a:bodyPr/>
                        <a:lstStyle/>
                        <a:p>
                          <a:pPr algn="ctr"/>
                          <a:r>
                            <a:rPr lang="en-US" sz="2800" dirty="0"/>
                            <a:t>0.6</a:t>
                          </a:r>
                        </a:p>
                      </a:txBody>
                      <a:tcPr/>
                    </a:tc>
                    <a:tc>
                      <a:txBody>
                        <a:bodyPr/>
                        <a:lstStyle/>
                        <a:p>
                          <a:pPr algn="l"/>
                          <a:endParaRPr lang="en-US" sz="2800" dirty="0"/>
                        </a:p>
                      </a:txBody>
                      <a:tcPr/>
                    </a:tc>
                    <a:extLst>
                      <a:ext uri="{0D108BD9-81ED-4DB2-BD59-A6C34878D82A}">
                        <a16:rowId xmlns:a16="http://schemas.microsoft.com/office/drawing/2014/main" val="2006095779"/>
                      </a:ext>
                    </a:extLst>
                  </a:tr>
                  <a:tr h="6864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lang="en-US" sz="2800" b="1" i="1" smtClean="0">
                                    <a:latin typeface="Cambria Math" panose="02040503050406030204" pitchFamily="18" charset="0"/>
                                  </a:rPr>
                                  <m:t>ℙ</m:t>
                                </m:r>
                                <m:r>
                                  <a:rPr lang="en-US" sz="2800" b="1" i="1" smtClean="0">
                                    <a:latin typeface="Cambria Math" panose="02040503050406030204" pitchFamily="18" charset="0"/>
                                  </a:rPr>
                                  <m:t>(</m:t>
                                </m:r>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𝑿</m:t>
                                    </m:r>
                                  </m:e>
                                  <m:sup>
                                    <m:d>
                                      <m:dPr>
                                        <m:ctrlPr>
                                          <a:rPr lang="en-US" sz="2800" b="1" i="1" smtClean="0">
                                            <a:latin typeface="Cambria Math" panose="02040503050406030204" pitchFamily="18" charset="0"/>
                                          </a:rPr>
                                        </m:ctrlPr>
                                      </m:dPr>
                                      <m:e>
                                        <m:r>
                                          <a:rPr lang="en-US" sz="2800" b="1" i="1" smtClean="0">
                                            <a:latin typeface="Cambria Math" panose="02040503050406030204" pitchFamily="18" charset="0"/>
                                          </a:rPr>
                                          <m:t>𝒕</m:t>
                                        </m:r>
                                      </m:e>
                                    </m:d>
                                  </m:sup>
                                </m:sSup>
                                <m:r>
                                  <a:rPr lang="en-US" sz="2800" b="1" i="1" smtClean="0">
                                    <a:latin typeface="Cambria Math" panose="02040503050406030204" pitchFamily="18" charset="0"/>
                                  </a:rPr>
                                  <m:t>=</m:t>
                                </m:r>
                                <m:r>
                                  <a:rPr lang="en-US" sz="2800" b="1" i="0" smtClean="0">
                                    <a:latin typeface="Cambria Math" panose="02040503050406030204" pitchFamily="18" charset="0"/>
                                  </a:rPr>
                                  <m:t>𝐄𝐦𝐚𝐢𝐥</m:t>
                                </m:r>
                                <m:r>
                                  <a:rPr lang="en-US" sz="2800" b="1" i="1" smtClean="0">
                                    <a:latin typeface="Cambria Math" panose="02040503050406030204" pitchFamily="18" charset="0"/>
                                  </a:rPr>
                                  <m:t>)</m:t>
                                </m:r>
                              </m:oMath>
                            </m:oMathPara>
                          </a14:m>
                          <a:endParaRPr lang="en-US" sz="2800" dirty="0"/>
                        </a:p>
                      </a:txBody>
                      <a:tcPr>
                        <a:solidFill>
                          <a:schemeClr val="accent1">
                            <a:lumMod val="75000"/>
                          </a:schemeClr>
                        </a:solidFill>
                      </a:tcPr>
                    </a:tc>
                    <a:tc>
                      <a:txBody>
                        <a:bodyPr/>
                        <a:lstStyle/>
                        <a:p>
                          <a:pPr algn="ctr"/>
                          <a:r>
                            <a:rPr lang="en-US" sz="2800" dirty="0"/>
                            <a:t>0</a:t>
                          </a:r>
                        </a:p>
                      </a:txBody>
                      <a:tcPr/>
                    </a:tc>
                    <a:tc>
                      <a:txBody>
                        <a:bodyPr/>
                        <a:lstStyle/>
                        <a:p>
                          <a:pPr algn="ctr"/>
                          <a:r>
                            <a:rPr lang="en-US" sz="2800" dirty="0"/>
                            <a:t>0</a:t>
                          </a:r>
                        </a:p>
                      </a:txBody>
                      <a:tcPr/>
                    </a:tc>
                    <a:tc>
                      <a:txBody>
                        <a:bodyPr/>
                        <a:lstStyle/>
                        <a:p>
                          <a:pPr algn="l"/>
                          <a:endParaRPr lang="en-US" sz="2800" dirty="0"/>
                        </a:p>
                      </a:txBody>
                      <a:tcPr/>
                    </a:tc>
                    <a:extLst>
                      <a:ext uri="{0D108BD9-81ED-4DB2-BD59-A6C34878D82A}">
                        <a16:rowId xmlns:a16="http://schemas.microsoft.com/office/drawing/2014/main" val="2463250762"/>
                      </a:ext>
                    </a:extLst>
                  </a:tr>
                </a:tbl>
              </a:graphicData>
            </a:graphic>
          </p:graphicFrame>
        </mc:Choice>
        <mc:Fallback>
          <p:graphicFrame>
            <p:nvGraphicFramePr>
              <p:cNvPr id="8" name="Table 7">
                <a:extLst>
                  <a:ext uri="{FF2B5EF4-FFF2-40B4-BE49-F238E27FC236}">
                    <a16:creationId xmlns:a16="http://schemas.microsoft.com/office/drawing/2014/main" id="{819147B4-B0D5-C8D8-4570-1461FCAF01C8}"/>
                  </a:ext>
                </a:extLst>
              </p:cNvPr>
              <p:cNvGraphicFramePr>
                <a:graphicFrameLocks noGrp="1"/>
              </p:cNvGraphicFramePr>
              <p:nvPr>
                <p:extLst>
                  <p:ext uri="{D42A27DB-BD31-4B8C-83A1-F6EECF244321}">
                    <p14:modId xmlns:p14="http://schemas.microsoft.com/office/powerpoint/2010/main" val="1100877467"/>
                  </p:ext>
                </p:extLst>
              </p:nvPr>
            </p:nvGraphicFramePr>
            <p:xfrm>
              <a:off x="635586" y="3897945"/>
              <a:ext cx="11126912" cy="2602051"/>
            </p:xfrm>
            <a:graphic>
              <a:graphicData uri="http://schemas.openxmlformats.org/drawingml/2006/table">
                <a:tbl>
                  <a:tblPr firstRow="1" firstCol="1" bandRow="1">
                    <a:tableStyleId>{5C22544A-7EE6-4342-B048-85BDC9FD1C3A}</a:tableStyleId>
                  </a:tblPr>
                  <a:tblGrid>
                    <a:gridCol w="3407025">
                      <a:extLst>
                        <a:ext uri="{9D8B030D-6E8A-4147-A177-3AD203B41FA5}">
                          <a16:colId xmlns:a16="http://schemas.microsoft.com/office/drawing/2014/main" val="3780374843"/>
                        </a:ext>
                      </a:extLst>
                    </a:gridCol>
                    <a:gridCol w="1744578">
                      <a:extLst>
                        <a:ext uri="{9D8B030D-6E8A-4147-A177-3AD203B41FA5}">
                          <a16:colId xmlns:a16="http://schemas.microsoft.com/office/drawing/2014/main" val="1449272996"/>
                        </a:ext>
                      </a:extLst>
                    </a:gridCol>
                    <a:gridCol w="1431758">
                      <a:extLst>
                        <a:ext uri="{9D8B030D-6E8A-4147-A177-3AD203B41FA5}">
                          <a16:colId xmlns:a16="http://schemas.microsoft.com/office/drawing/2014/main" val="2317682337"/>
                        </a:ext>
                      </a:extLst>
                    </a:gridCol>
                    <a:gridCol w="4543551">
                      <a:extLst>
                        <a:ext uri="{9D8B030D-6E8A-4147-A177-3AD203B41FA5}">
                          <a16:colId xmlns:a16="http://schemas.microsoft.com/office/drawing/2014/main" val="815937045"/>
                        </a:ext>
                      </a:extLst>
                    </a:gridCol>
                  </a:tblGrid>
                  <a:tr h="518160">
                    <a:tc>
                      <a:txBody>
                        <a:bodyPr/>
                        <a:lstStyle/>
                        <a:p>
                          <a:r>
                            <a:rPr lang="en-US" sz="2800" dirty="0"/>
                            <a:t>State \ Time</a:t>
                          </a:r>
                        </a:p>
                      </a:txBody>
                      <a:tcPr>
                        <a:solidFill>
                          <a:schemeClr val="accent1">
                            <a:lumMod val="75000"/>
                          </a:schemeClr>
                        </a:solidFill>
                      </a:tcPr>
                    </a:tc>
                    <a:tc>
                      <a:txBody>
                        <a:bodyPr/>
                        <a:lstStyle/>
                        <a:p>
                          <a:endParaRPr lang="en-US"/>
                        </a:p>
                      </a:txBody>
                      <a:tcPr>
                        <a:blipFill>
                          <a:blip r:embed="rId5"/>
                          <a:stretch>
                            <a:fillRect l="-195804" t="-11765" r="-344406" b="-405882"/>
                          </a:stretch>
                        </a:blipFill>
                      </a:tcPr>
                    </a:tc>
                    <a:tc>
                      <a:txBody>
                        <a:bodyPr/>
                        <a:lstStyle/>
                        <a:p>
                          <a:endParaRPr lang="en-US"/>
                        </a:p>
                      </a:txBody>
                      <a:tcPr>
                        <a:blipFill>
                          <a:blip r:embed="rId5"/>
                          <a:stretch>
                            <a:fillRect l="-360000" t="-11765" r="-319149" b="-405882"/>
                          </a:stretch>
                        </a:blipFill>
                      </a:tcPr>
                    </a:tc>
                    <a:tc>
                      <a:txBody>
                        <a:bodyPr/>
                        <a:lstStyle/>
                        <a:p>
                          <a:endParaRPr lang="en-US"/>
                        </a:p>
                      </a:txBody>
                      <a:tcPr>
                        <a:blipFill>
                          <a:blip r:embed="rId5"/>
                          <a:stretch>
                            <a:fillRect l="-144906" t="-11765" r="-536" b="-405882"/>
                          </a:stretch>
                        </a:blipFill>
                      </a:tcPr>
                    </a:tc>
                    <a:extLst>
                      <a:ext uri="{0D108BD9-81ED-4DB2-BD59-A6C34878D82A}">
                        <a16:rowId xmlns:a16="http://schemas.microsoft.com/office/drawing/2014/main" val="2457361348"/>
                      </a:ext>
                    </a:extLst>
                  </a:tr>
                  <a:tr h="711085">
                    <a:tc>
                      <a:txBody>
                        <a:bodyPr/>
                        <a:lstStyle/>
                        <a:p>
                          <a:endParaRPr lang="en-US"/>
                        </a:p>
                      </a:txBody>
                      <a:tcPr>
                        <a:blipFill>
                          <a:blip r:embed="rId5"/>
                          <a:stretch>
                            <a:fillRect l="-179" t="-81197" r="-227370" b="-194872"/>
                          </a:stretch>
                        </a:blipFill>
                      </a:tcPr>
                    </a:tc>
                    <a:tc>
                      <a:txBody>
                        <a:bodyPr/>
                        <a:lstStyle/>
                        <a:p>
                          <a:pPr algn="ctr"/>
                          <a:r>
                            <a:rPr lang="en-US" sz="2800" dirty="0"/>
                            <a:t>1</a:t>
                          </a:r>
                        </a:p>
                      </a:txBody>
                      <a:tcPr/>
                    </a:tc>
                    <a:tc>
                      <a:txBody>
                        <a:bodyPr/>
                        <a:lstStyle/>
                        <a:p>
                          <a:pPr algn="ctr"/>
                          <a:r>
                            <a:rPr lang="en-US" sz="2800" dirty="0"/>
                            <a:t>0.4</a:t>
                          </a:r>
                        </a:p>
                      </a:txBody>
                      <a:tcPr/>
                    </a:tc>
                    <a:tc>
                      <a:txBody>
                        <a:bodyPr/>
                        <a:lstStyle/>
                        <a:p>
                          <a:pPr algn="l"/>
                          <a:endParaRPr lang="en-US" sz="2800" dirty="0"/>
                        </a:p>
                      </a:txBody>
                      <a:tcPr/>
                    </a:tc>
                    <a:extLst>
                      <a:ext uri="{0D108BD9-81ED-4DB2-BD59-A6C34878D82A}">
                        <a16:rowId xmlns:a16="http://schemas.microsoft.com/office/drawing/2014/main" val="3621537004"/>
                      </a:ext>
                    </a:extLst>
                  </a:tr>
                  <a:tr h="686403">
                    <a:tc>
                      <a:txBody>
                        <a:bodyPr/>
                        <a:lstStyle/>
                        <a:p>
                          <a:endParaRPr lang="en-US"/>
                        </a:p>
                      </a:txBody>
                      <a:tcPr>
                        <a:blipFill>
                          <a:blip r:embed="rId5"/>
                          <a:stretch>
                            <a:fillRect l="-179" t="-187611" r="-227370" b="-101770"/>
                          </a:stretch>
                        </a:blipFill>
                      </a:tcPr>
                    </a:tc>
                    <a:tc>
                      <a:txBody>
                        <a:bodyPr/>
                        <a:lstStyle/>
                        <a:p>
                          <a:pPr algn="ctr"/>
                          <a:r>
                            <a:rPr lang="en-US" sz="2800" dirty="0"/>
                            <a:t>0</a:t>
                          </a:r>
                        </a:p>
                      </a:txBody>
                      <a:tcPr/>
                    </a:tc>
                    <a:tc>
                      <a:txBody>
                        <a:bodyPr/>
                        <a:lstStyle/>
                        <a:p>
                          <a:pPr algn="ctr"/>
                          <a:r>
                            <a:rPr lang="en-US" sz="2800" dirty="0"/>
                            <a:t>0.6</a:t>
                          </a:r>
                        </a:p>
                      </a:txBody>
                      <a:tcPr/>
                    </a:tc>
                    <a:tc>
                      <a:txBody>
                        <a:bodyPr/>
                        <a:lstStyle/>
                        <a:p>
                          <a:pPr algn="l"/>
                          <a:endParaRPr lang="en-US" sz="2800" dirty="0"/>
                        </a:p>
                      </a:txBody>
                      <a:tcPr/>
                    </a:tc>
                    <a:extLst>
                      <a:ext uri="{0D108BD9-81ED-4DB2-BD59-A6C34878D82A}">
                        <a16:rowId xmlns:a16="http://schemas.microsoft.com/office/drawing/2014/main" val="2006095779"/>
                      </a:ext>
                    </a:extLst>
                  </a:tr>
                  <a:tr h="686403">
                    <a:tc>
                      <a:txBody>
                        <a:bodyPr/>
                        <a:lstStyle/>
                        <a:p>
                          <a:endParaRPr lang="en-US"/>
                        </a:p>
                      </a:txBody>
                      <a:tcPr>
                        <a:blipFill>
                          <a:blip r:embed="rId5"/>
                          <a:stretch>
                            <a:fillRect l="-179" t="-287611" r="-227370" b="-1770"/>
                          </a:stretch>
                        </a:blipFill>
                      </a:tcPr>
                    </a:tc>
                    <a:tc>
                      <a:txBody>
                        <a:bodyPr/>
                        <a:lstStyle/>
                        <a:p>
                          <a:pPr algn="ctr"/>
                          <a:r>
                            <a:rPr lang="en-US" sz="2800" dirty="0"/>
                            <a:t>0</a:t>
                          </a:r>
                        </a:p>
                      </a:txBody>
                      <a:tcPr/>
                    </a:tc>
                    <a:tc>
                      <a:txBody>
                        <a:bodyPr/>
                        <a:lstStyle/>
                        <a:p>
                          <a:pPr algn="ctr"/>
                          <a:r>
                            <a:rPr lang="en-US" sz="2800" dirty="0"/>
                            <a:t>0</a:t>
                          </a:r>
                        </a:p>
                      </a:txBody>
                      <a:tcPr/>
                    </a:tc>
                    <a:tc>
                      <a:txBody>
                        <a:bodyPr/>
                        <a:lstStyle/>
                        <a:p>
                          <a:pPr algn="l"/>
                          <a:endParaRPr lang="en-US" sz="2800" dirty="0"/>
                        </a:p>
                      </a:txBody>
                      <a:tcPr/>
                    </a:tc>
                    <a:extLst>
                      <a:ext uri="{0D108BD9-81ED-4DB2-BD59-A6C34878D82A}">
                        <a16:rowId xmlns:a16="http://schemas.microsoft.com/office/drawing/2014/main" val="2463250762"/>
                      </a:ext>
                    </a:extLst>
                  </a:tr>
                </a:tbl>
              </a:graphicData>
            </a:graphic>
          </p:graphicFrame>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1897350B-5546-BA50-D4CF-4F96C840FE11}"/>
                  </a:ext>
                </a:extLst>
              </p:cNvPr>
              <p:cNvSpPr txBox="1"/>
              <p:nvPr/>
            </p:nvSpPr>
            <p:spPr>
              <a:xfrm>
                <a:off x="578785" y="3247746"/>
                <a:ext cx="6093724" cy="523220"/>
              </a:xfrm>
              <a:prstGeom prst="rect">
                <a:avLst/>
              </a:prstGeom>
              <a:noFill/>
            </p:spPr>
            <p:txBody>
              <a:bodyPr wrap="square">
                <a:spAutoFit/>
              </a:bodyPr>
              <a:lstStyle/>
              <a:p>
                <a:r>
                  <a:rPr lang="en-US" sz="2800" dirty="0">
                    <a:solidFill>
                      <a:schemeClr val="tx1"/>
                    </a:solidFill>
                    <a:latin typeface="Segoe UI Semilight" panose="020B0402040204020203" pitchFamily="34" charset="0"/>
                    <a:ea typeface="Helvetica" charset="0"/>
                    <a:cs typeface="Segoe UI Semilight" panose="020B0402040204020203" pitchFamily="34" charset="0"/>
                  </a:rPr>
                  <a:t>Given:  In state Work at time </a:t>
                </a:r>
                <a14:m>
                  <m:oMath xmlns:m="http://schemas.openxmlformats.org/officeDocument/2006/math">
                    <m:r>
                      <a:rPr lang="en-US" sz="2800" b="0" i="1" smtClean="0">
                        <a:solidFill>
                          <a:schemeClr val="tx1"/>
                        </a:solidFill>
                        <a:latin typeface="Cambria Math" panose="02040503050406030204" pitchFamily="18" charset="0"/>
                        <a:ea typeface="Helvetica" charset="0"/>
                        <a:cs typeface="Helvetica" charset="0"/>
                      </a:rPr>
                      <m:t>𝑡</m:t>
                    </m:r>
                    <m:r>
                      <a:rPr lang="en-US" sz="2800" b="0" i="1" smtClean="0">
                        <a:solidFill>
                          <a:schemeClr val="tx1"/>
                        </a:solidFill>
                        <a:latin typeface="Cambria Math" panose="02040503050406030204" pitchFamily="18" charset="0"/>
                        <a:ea typeface="Helvetica" charset="0"/>
                        <a:cs typeface="Helvetica" charset="0"/>
                      </a:rPr>
                      <m:t>=0</m:t>
                    </m:r>
                  </m:oMath>
                </a14:m>
                <a:endParaRPr lang="en-US" sz="2800" dirty="0">
                  <a:solidFill>
                    <a:schemeClr val="tx1"/>
                  </a:solidFill>
                  <a:latin typeface="Segoe UI Semilight" panose="020B0402040204020203" pitchFamily="34" charset="0"/>
                  <a:ea typeface="Helvetica" charset="0"/>
                  <a:cs typeface="Segoe UI Semilight" panose="020B0402040204020203" pitchFamily="34" charset="0"/>
                </a:endParaRPr>
              </a:p>
            </p:txBody>
          </p:sp>
        </mc:Choice>
        <mc:Fallback xmlns="">
          <p:sp>
            <p:nvSpPr>
              <p:cNvPr id="19" name="TextBox 18">
                <a:extLst>
                  <a:ext uri="{FF2B5EF4-FFF2-40B4-BE49-F238E27FC236}">
                    <a16:creationId xmlns:a16="http://schemas.microsoft.com/office/drawing/2014/main" id="{BF3ED625-A580-DD98-CBAB-42732C78EC28}"/>
                  </a:ext>
                </a:extLst>
              </p:cNvPr>
              <p:cNvSpPr txBox="1">
                <a:spLocks noRot="1" noChangeAspect="1" noMove="1" noResize="1" noEditPoints="1" noAdjustHandles="1" noChangeArrowheads="1" noChangeShapeType="1" noTextEdit="1"/>
              </p:cNvSpPr>
              <p:nvPr/>
            </p:nvSpPr>
            <p:spPr>
              <a:xfrm>
                <a:off x="578785" y="3247746"/>
                <a:ext cx="6093724" cy="523220"/>
              </a:xfrm>
              <a:prstGeom prst="rect">
                <a:avLst/>
              </a:prstGeom>
              <a:blipFill>
                <a:blip r:embed="rId7"/>
                <a:stretch>
                  <a:fillRect l="-2100" t="-12791" b="-31395"/>
                </a:stretch>
              </a:blipFill>
            </p:spPr>
            <p:txBody>
              <a:bodyPr/>
              <a:lstStyle/>
              <a:p>
                <a:r>
                  <a:rPr lang="en-US">
                    <a:noFill/>
                  </a:rPr>
                  <a:t> </a:t>
                </a:r>
              </a:p>
            </p:txBody>
          </p:sp>
        </mc:Fallback>
      </mc:AlternateContent>
    </p:spTree>
    <p:extLst>
      <p:ext uri="{BB962C8B-B14F-4D97-AF65-F5344CB8AC3E}">
        <p14:creationId xmlns:p14="http://schemas.microsoft.com/office/powerpoint/2010/main" val="2512753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EE230-1941-73CE-65D5-7CB0953E85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436863-76C0-44C1-0089-01A72403B5E8}"/>
              </a:ext>
            </a:extLst>
          </p:cNvPr>
          <p:cNvSpPr>
            <a:spLocks noGrp="1"/>
          </p:cNvSpPr>
          <p:nvPr>
            <p:ph type="title"/>
          </p:nvPr>
        </p:nvSpPr>
        <p:spPr/>
        <p:txBody>
          <a:bodyPr>
            <a:normAutofit/>
          </a:bodyPr>
          <a:lstStyle/>
          <a:p>
            <a:r>
              <a:rPr lang="en-US" dirty="0"/>
              <a:t>Extending the time…</a:t>
            </a:r>
          </a:p>
        </p:txBody>
      </p:sp>
      <p:sp>
        <p:nvSpPr>
          <p:cNvPr id="3" name="Slide Number Placeholder 2">
            <a:extLst>
              <a:ext uri="{FF2B5EF4-FFF2-40B4-BE49-F238E27FC236}">
                <a16:creationId xmlns:a16="http://schemas.microsoft.com/office/drawing/2014/main" id="{8073A432-C21D-13A5-2965-2C62882DB3A1}"/>
              </a:ext>
            </a:extLst>
          </p:cNvPr>
          <p:cNvSpPr>
            <a:spLocks noGrp="1"/>
          </p:cNvSpPr>
          <p:nvPr>
            <p:ph type="sldNum" sz="quarter" idx="12"/>
          </p:nvPr>
        </p:nvSpPr>
        <p:spPr>
          <a:xfrm>
            <a:off x="8737600" y="6427484"/>
            <a:ext cx="2844800" cy="365125"/>
          </a:xfrm>
        </p:spPr>
        <p:txBody>
          <a:bodyPr/>
          <a:lstStyle/>
          <a:p>
            <a:fld id="{39E65F0E-D8D0-8548-A870-8F1E432EFAAD}" type="slidenum">
              <a:rPr lang="en-US" smtClean="0"/>
              <a:pPr/>
              <a:t>16</a:t>
            </a:fld>
            <a:endParaRPr lang="en-US" dirty="0"/>
          </a:p>
        </p:txBody>
      </p:sp>
      <p:pic>
        <p:nvPicPr>
          <p:cNvPr id="7" name="Picture 6">
            <a:extLst>
              <a:ext uri="{FF2B5EF4-FFF2-40B4-BE49-F238E27FC236}">
                <a16:creationId xmlns:a16="http://schemas.microsoft.com/office/drawing/2014/main" id="{66DB77F2-E128-E135-2687-07976758254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78785" y="1043233"/>
            <a:ext cx="3164098" cy="2060627"/>
          </a:xfrm>
          <a:prstGeom prst="rect">
            <a:avLst/>
          </a:prstGeom>
          <a:effectLst>
            <a:outerShdw blurRad="50800" dist="38100" dir="2700000" algn="tl" rotWithShape="0">
              <a:prstClr val="black">
                <a:alpha val="40000"/>
              </a:prstClr>
            </a:outerShdw>
          </a:effectLst>
        </p:spPr>
      </p:pic>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51021A79-FEA8-1407-004A-D9CF73C62D73}"/>
                  </a:ext>
                </a:extLst>
              </p:cNvPr>
              <p:cNvSpPr txBox="1"/>
              <p:nvPr/>
            </p:nvSpPr>
            <p:spPr>
              <a:xfrm>
                <a:off x="4069376" y="1069455"/>
                <a:ext cx="7661264" cy="892552"/>
              </a:xfrm>
              <a:prstGeom prst="rect">
                <a:avLst/>
              </a:prstGeom>
              <a:noFill/>
            </p:spPr>
            <p:txBody>
              <a:bodyPr wrap="none" rtlCol="0">
                <a:spAutoFit/>
              </a:bodyPr>
              <a:lstStyle/>
              <a:p>
                <a:pPr algn="l"/>
                <a:r>
                  <a:rPr lang="en-US" sz="2600" dirty="0">
                    <a:solidFill>
                      <a:schemeClr val="tx1"/>
                    </a:solidFill>
                    <a:latin typeface="Segoe UI Semilight" panose="020B0402040204020203" pitchFamily="34" charset="0"/>
                    <a:ea typeface="Helvetica" charset="0"/>
                    <a:cs typeface="Segoe UI Semilight" panose="020B0402040204020203" pitchFamily="34" charset="0"/>
                  </a:rPr>
                  <a:t>What is the probability that I am in state </a:t>
                </a:r>
                <a14:m>
                  <m:oMath xmlns:m="http://schemas.openxmlformats.org/officeDocument/2006/math">
                    <m:r>
                      <a:rPr lang="en-US" sz="2600" b="0" i="1" dirty="0" smtClean="0">
                        <a:solidFill>
                          <a:schemeClr val="tx1"/>
                        </a:solidFill>
                        <a:latin typeface="Cambria Math" panose="02040503050406030204" pitchFamily="18" charset="0"/>
                        <a:ea typeface="Helvetica" charset="0"/>
                        <a:cs typeface="Helvetica" charset="0"/>
                      </a:rPr>
                      <m:t>𝑠</m:t>
                    </m:r>
                  </m:oMath>
                </a14:m>
                <a:r>
                  <a:rPr lang="en-US" sz="2600" dirty="0">
                    <a:solidFill>
                      <a:schemeClr val="tx1"/>
                    </a:solidFill>
                    <a:latin typeface="Segoe UI Semilight" panose="020B0402040204020203" pitchFamily="34" charset="0"/>
                    <a:ea typeface="Helvetica" charset="0"/>
                    <a:cs typeface="Segoe UI Semilight" panose="020B0402040204020203" pitchFamily="34" charset="0"/>
                  </a:rPr>
                  <a:t> at time </a:t>
                </a:r>
                <a14:m>
                  <m:oMath xmlns:m="http://schemas.openxmlformats.org/officeDocument/2006/math">
                    <m:r>
                      <a:rPr lang="en-US" sz="2600" b="0" i="1" dirty="0" smtClean="0">
                        <a:solidFill>
                          <a:schemeClr val="tx1"/>
                        </a:solidFill>
                        <a:latin typeface="Cambria Math" panose="02040503050406030204" pitchFamily="18" charset="0"/>
                        <a:ea typeface="Helvetica" charset="0"/>
                        <a:cs typeface="Helvetica" charset="0"/>
                      </a:rPr>
                      <m:t>1</m:t>
                    </m:r>
                  </m:oMath>
                </a14:m>
                <a:r>
                  <a:rPr lang="en-US" sz="2600" dirty="0">
                    <a:solidFill>
                      <a:schemeClr val="tx1"/>
                    </a:solidFill>
                    <a:latin typeface="Segoe UI Semilight" panose="020B0402040204020203" pitchFamily="34" charset="0"/>
                    <a:ea typeface="Helvetica" charset="0"/>
                    <a:cs typeface="Segoe UI Semilight" panose="020B0402040204020203" pitchFamily="34" charset="0"/>
                  </a:rPr>
                  <a:t>?</a:t>
                </a:r>
              </a:p>
              <a:p>
                <a:r>
                  <a:rPr lang="en-US" sz="2600" dirty="0">
                    <a:latin typeface="Segoe UI Semilight" panose="020B0402040204020203" pitchFamily="34" charset="0"/>
                    <a:ea typeface="Helvetica" charset="0"/>
                    <a:cs typeface="Segoe UI Semilight" panose="020B0402040204020203" pitchFamily="34" charset="0"/>
                  </a:rPr>
                  <a:t>What is the probability that I am in state </a:t>
                </a:r>
                <a14:m>
                  <m:oMath xmlns:m="http://schemas.openxmlformats.org/officeDocument/2006/math">
                    <m:r>
                      <a:rPr lang="en-US" sz="2600" i="1" dirty="0">
                        <a:latin typeface="Cambria Math" panose="02040503050406030204" pitchFamily="18" charset="0"/>
                        <a:ea typeface="Helvetica" charset="0"/>
                        <a:cs typeface="Helvetica" charset="0"/>
                      </a:rPr>
                      <m:t>𝑠</m:t>
                    </m:r>
                  </m:oMath>
                </a14:m>
                <a:r>
                  <a:rPr lang="en-US" sz="2600" dirty="0">
                    <a:latin typeface="Segoe UI Semilight" panose="020B0402040204020203" pitchFamily="34" charset="0"/>
                    <a:ea typeface="Helvetica" charset="0"/>
                    <a:cs typeface="Segoe UI Semilight" panose="020B0402040204020203" pitchFamily="34" charset="0"/>
                  </a:rPr>
                  <a:t> at time </a:t>
                </a:r>
                <a14:m>
                  <m:oMath xmlns:m="http://schemas.openxmlformats.org/officeDocument/2006/math">
                    <m:r>
                      <a:rPr lang="en-US" sz="2600" b="0" i="1" smtClean="0">
                        <a:latin typeface="Cambria Math" panose="02040503050406030204" pitchFamily="18" charset="0"/>
                        <a:ea typeface="Helvetica" charset="0"/>
                        <a:cs typeface="Segoe UI Semilight" panose="020B0402040204020203" pitchFamily="34" charset="0"/>
                      </a:rPr>
                      <m:t>2</m:t>
                    </m:r>
                  </m:oMath>
                </a14:m>
                <a:r>
                  <a:rPr lang="en-US" sz="2600" dirty="0">
                    <a:latin typeface="Segoe UI Semilight" panose="020B0402040204020203" pitchFamily="34" charset="0"/>
                    <a:ea typeface="Helvetica" charset="0"/>
                    <a:cs typeface="Segoe UI Semilight" panose="020B0402040204020203" pitchFamily="34" charset="0"/>
                  </a:rPr>
                  <a:t>?</a:t>
                </a:r>
              </a:p>
            </p:txBody>
          </p:sp>
        </mc:Choice>
        <mc:Fallback>
          <p:sp>
            <p:nvSpPr>
              <p:cNvPr id="12" name="TextBox 11">
                <a:extLst>
                  <a:ext uri="{FF2B5EF4-FFF2-40B4-BE49-F238E27FC236}">
                    <a16:creationId xmlns:a16="http://schemas.microsoft.com/office/drawing/2014/main" id="{51021A79-FEA8-1407-004A-D9CF73C62D73}"/>
                  </a:ext>
                </a:extLst>
              </p:cNvPr>
              <p:cNvSpPr txBox="1">
                <a:spLocks noRot="1" noChangeAspect="1" noMove="1" noResize="1" noEditPoints="1" noAdjustHandles="1" noChangeArrowheads="1" noChangeShapeType="1" noTextEdit="1"/>
              </p:cNvSpPr>
              <p:nvPr/>
            </p:nvSpPr>
            <p:spPr>
              <a:xfrm>
                <a:off x="4069376" y="1069455"/>
                <a:ext cx="7661264" cy="892552"/>
              </a:xfrm>
              <a:prstGeom prst="rect">
                <a:avLst/>
              </a:prstGeom>
              <a:blipFill>
                <a:blip r:embed="rId3"/>
                <a:stretch>
                  <a:fillRect l="-1433" t="-5442" r="-557" b="-1700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graphicFrame>
            <p:nvGraphicFramePr>
              <p:cNvPr id="8" name="Table 7">
                <a:extLst>
                  <a:ext uri="{FF2B5EF4-FFF2-40B4-BE49-F238E27FC236}">
                    <a16:creationId xmlns:a16="http://schemas.microsoft.com/office/drawing/2014/main" id="{F6DD2C7C-37F7-1701-AC8B-48B043F867B8}"/>
                  </a:ext>
                </a:extLst>
              </p:cNvPr>
              <p:cNvGraphicFramePr>
                <a:graphicFrameLocks noGrp="1"/>
              </p:cNvGraphicFramePr>
              <p:nvPr/>
            </p:nvGraphicFramePr>
            <p:xfrm>
              <a:off x="635586" y="3897945"/>
              <a:ext cx="11126912" cy="2602051"/>
            </p:xfrm>
            <a:graphic>
              <a:graphicData uri="http://schemas.openxmlformats.org/drawingml/2006/table">
                <a:tbl>
                  <a:tblPr firstRow="1" firstCol="1" bandRow="1">
                    <a:tableStyleId>{5C22544A-7EE6-4342-B048-85BDC9FD1C3A}</a:tableStyleId>
                  </a:tblPr>
                  <a:tblGrid>
                    <a:gridCol w="3407025">
                      <a:extLst>
                        <a:ext uri="{9D8B030D-6E8A-4147-A177-3AD203B41FA5}">
                          <a16:colId xmlns:a16="http://schemas.microsoft.com/office/drawing/2014/main" val="3780374843"/>
                        </a:ext>
                      </a:extLst>
                    </a:gridCol>
                    <a:gridCol w="1744578">
                      <a:extLst>
                        <a:ext uri="{9D8B030D-6E8A-4147-A177-3AD203B41FA5}">
                          <a16:colId xmlns:a16="http://schemas.microsoft.com/office/drawing/2014/main" val="1449272996"/>
                        </a:ext>
                      </a:extLst>
                    </a:gridCol>
                    <a:gridCol w="1431758">
                      <a:extLst>
                        <a:ext uri="{9D8B030D-6E8A-4147-A177-3AD203B41FA5}">
                          <a16:colId xmlns:a16="http://schemas.microsoft.com/office/drawing/2014/main" val="2317682337"/>
                        </a:ext>
                      </a:extLst>
                    </a:gridCol>
                    <a:gridCol w="4543551">
                      <a:extLst>
                        <a:ext uri="{9D8B030D-6E8A-4147-A177-3AD203B41FA5}">
                          <a16:colId xmlns:a16="http://schemas.microsoft.com/office/drawing/2014/main" val="815937045"/>
                        </a:ext>
                      </a:extLst>
                    </a:gridCol>
                  </a:tblGrid>
                  <a:tr h="460231">
                    <a:tc>
                      <a:txBody>
                        <a:bodyPr/>
                        <a:lstStyle/>
                        <a:p>
                          <a:r>
                            <a:rPr lang="en-US" sz="2800" dirty="0"/>
                            <a:t>State \ Time</a:t>
                          </a:r>
                        </a:p>
                      </a:txBody>
                      <a:tcPr>
                        <a:solidFill>
                          <a:schemeClr val="accent1">
                            <a:lumMod val="75000"/>
                          </a:schemeClr>
                        </a:solidFill>
                      </a:tcPr>
                    </a:tc>
                    <a:tc>
                      <a:txBody>
                        <a:bodyPr/>
                        <a:lstStyle/>
                        <a:p>
                          <a:pPr/>
                          <a14:m>
                            <m:oMathPara xmlns:m="http://schemas.openxmlformats.org/officeDocument/2006/math">
                              <m:oMath>
                                <m:r>
                                  <a:rPr lang="en-US" sz="2800" b="1" i="1" smtClean="0">
                                    <a:latin typeface="Cambria Math" panose="02040503050406030204" pitchFamily="18" charset="0"/>
                                  </a:rPr>
                                  <m:t>𝒕</m:t>
                                </m:r>
                                <m:r>
                                  <a:rPr lang="en-US" sz="2800" b="1" i="1" smtClean="0">
                                    <a:latin typeface="Cambria Math" panose="02040503050406030204" pitchFamily="18" charset="0"/>
                                  </a:rPr>
                                  <m:t>=</m:t>
                                </m:r>
                                <m:r>
                                  <a:rPr lang="en-US" sz="2800" b="1" i="1" smtClean="0">
                                    <a:latin typeface="Cambria Math" panose="02040503050406030204" pitchFamily="18" charset="0"/>
                                  </a:rPr>
                                  <m:t>𝟎</m:t>
                                </m:r>
                              </m:oMath>
                            </m:oMathPara>
                          </a14:m>
                          <a:endParaRPr lang="en-US" sz="2800" dirty="0"/>
                        </a:p>
                      </a:txBody>
                      <a:tcPr>
                        <a:solidFill>
                          <a:schemeClr val="accent1">
                            <a:lumMod val="75000"/>
                          </a:schemeClr>
                        </a:solidFill>
                      </a:tcPr>
                    </a:tc>
                    <a:tc>
                      <a:txBody>
                        <a:bodyPr/>
                        <a:lstStyle/>
                        <a:p>
                          <a:pPr/>
                          <a14:m>
                            <m:oMathPara xmlns:m="http://schemas.openxmlformats.org/officeDocument/2006/math">
                              <m:oMath>
                                <m:r>
                                  <a:rPr lang="en-US" sz="2800" b="1" i="1" smtClean="0">
                                    <a:latin typeface="Cambria Math" panose="02040503050406030204" pitchFamily="18" charset="0"/>
                                  </a:rPr>
                                  <m:t>𝒕</m:t>
                                </m:r>
                                <m:r>
                                  <a:rPr lang="en-US" sz="2800" b="1" i="1" smtClean="0">
                                    <a:latin typeface="Cambria Math" panose="02040503050406030204" pitchFamily="18" charset="0"/>
                                  </a:rPr>
                                  <m:t>=</m:t>
                                </m:r>
                                <m:r>
                                  <a:rPr lang="en-US" sz="2800" b="1" i="1" smtClean="0">
                                    <a:latin typeface="Cambria Math" panose="02040503050406030204" pitchFamily="18" charset="0"/>
                                  </a:rPr>
                                  <m:t>𝟏</m:t>
                                </m:r>
                              </m:oMath>
                            </m:oMathPara>
                          </a14:m>
                          <a:endParaRPr lang="en-US" sz="2800" dirty="0"/>
                        </a:p>
                      </a:txBody>
                      <a:tcPr>
                        <a:solidFill>
                          <a:schemeClr val="accent1">
                            <a:lumMod val="75000"/>
                          </a:schemeClr>
                        </a:solidFill>
                      </a:tcPr>
                    </a:tc>
                    <a:tc>
                      <a:txBody>
                        <a:bodyPr/>
                        <a:lstStyle/>
                        <a:p>
                          <a:pPr/>
                          <a14:m>
                            <m:oMathPara xmlns:m="http://schemas.openxmlformats.org/officeDocument/2006/math">
                              <m:oMath>
                                <m:r>
                                  <a:rPr lang="en-US" sz="2800" b="1" i="1" smtClean="0">
                                    <a:latin typeface="Cambria Math" panose="02040503050406030204" pitchFamily="18" charset="0"/>
                                  </a:rPr>
                                  <m:t>𝒕</m:t>
                                </m:r>
                                <m:r>
                                  <a:rPr lang="en-US" sz="2800" b="1" i="1" smtClean="0">
                                    <a:latin typeface="Cambria Math" panose="02040503050406030204" pitchFamily="18" charset="0"/>
                                  </a:rPr>
                                  <m:t>=</m:t>
                                </m:r>
                                <m:r>
                                  <a:rPr lang="en-US" sz="2800" b="1" i="1" smtClean="0">
                                    <a:latin typeface="Cambria Math" panose="02040503050406030204" pitchFamily="18" charset="0"/>
                                  </a:rPr>
                                  <m:t>𝟐</m:t>
                                </m:r>
                              </m:oMath>
                            </m:oMathPara>
                          </a14:m>
                          <a:endParaRPr lang="en-US" sz="2800" dirty="0"/>
                        </a:p>
                      </a:txBody>
                      <a:tcPr>
                        <a:solidFill>
                          <a:schemeClr val="accent1">
                            <a:lumMod val="75000"/>
                          </a:schemeClr>
                        </a:solidFill>
                      </a:tcPr>
                    </a:tc>
                    <a:extLst>
                      <a:ext uri="{0D108BD9-81ED-4DB2-BD59-A6C34878D82A}">
                        <a16:rowId xmlns:a16="http://schemas.microsoft.com/office/drawing/2014/main" val="2457361348"/>
                      </a:ext>
                    </a:extLst>
                  </a:tr>
                  <a:tr h="711085">
                    <a:tc>
                      <a:txBody>
                        <a:bodyPr/>
                        <a:lstStyle/>
                        <a:p>
                          <a:pPr/>
                          <a14:m>
                            <m:oMathPara xmlns:m="http://schemas.openxmlformats.org/officeDocument/2006/math">
                              <m:oMath>
                                <m:r>
                                  <a:rPr lang="en-US" sz="2800" b="1" i="1" smtClean="0">
                                    <a:latin typeface="Cambria Math" panose="02040503050406030204" pitchFamily="18" charset="0"/>
                                  </a:rPr>
                                  <m:t>ℙ</m:t>
                                </m:r>
                                <m:r>
                                  <a:rPr lang="en-US" sz="2800" b="1" i="1" smtClean="0">
                                    <a:latin typeface="Cambria Math" panose="02040503050406030204" pitchFamily="18" charset="0"/>
                                  </a:rPr>
                                  <m:t>(</m:t>
                                </m:r>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𝑿</m:t>
                                    </m:r>
                                  </m:e>
                                  <m:sup>
                                    <m:d>
                                      <m:dPr>
                                        <m:ctrlPr>
                                          <a:rPr lang="en-US" sz="2800" b="1" i="1" smtClean="0">
                                            <a:latin typeface="Cambria Math" panose="02040503050406030204" pitchFamily="18" charset="0"/>
                                          </a:rPr>
                                        </m:ctrlPr>
                                      </m:dPr>
                                      <m:e>
                                        <m:r>
                                          <a:rPr lang="en-US" sz="2800" b="1" i="1" smtClean="0">
                                            <a:latin typeface="Cambria Math" panose="02040503050406030204" pitchFamily="18" charset="0"/>
                                          </a:rPr>
                                          <m:t>𝒕</m:t>
                                        </m:r>
                                      </m:e>
                                    </m:d>
                                  </m:sup>
                                </m:sSup>
                                <m:r>
                                  <a:rPr lang="en-US" sz="2800" b="1" i="1" smtClean="0">
                                    <a:latin typeface="Cambria Math" panose="02040503050406030204" pitchFamily="18" charset="0"/>
                                  </a:rPr>
                                  <m:t>=</m:t>
                                </m:r>
                                <m:r>
                                  <a:rPr lang="en-US" sz="2800" b="1" i="0" smtClean="0">
                                    <a:latin typeface="Cambria Math" panose="02040503050406030204" pitchFamily="18" charset="0"/>
                                  </a:rPr>
                                  <m:t>𝐖𝐨𝐫𝐤</m:t>
                                </m:r>
                                <m:r>
                                  <a:rPr lang="en-US" sz="2800" b="1" i="1" smtClean="0">
                                    <a:latin typeface="Cambria Math" panose="02040503050406030204" pitchFamily="18" charset="0"/>
                                  </a:rPr>
                                  <m:t>)</m:t>
                                </m:r>
                              </m:oMath>
                            </m:oMathPara>
                          </a14:m>
                          <a:endParaRPr lang="en-US" sz="2800" dirty="0"/>
                        </a:p>
                      </a:txBody>
                      <a:tcPr>
                        <a:solidFill>
                          <a:schemeClr val="accent1">
                            <a:lumMod val="75000"/>
                          </a:schemeClr>
                        </a:solidFill>
                      </a:tcPr>
                    </a:tc>
                    <a:tc>
                      <a:txBody>
                        <a:bodyPr/>
                        <a:lstStyle/>
                        <a:p>
                          <a:pPr algn="ctr"/>
                          <a:r>
                            <a:rPr lang="en-US" sz="2800" dirty="0"/>
                            <a:t>1</a:t>
                          </a:r>
                        </a:p>
                      </a:txBody>
                      <a:tcPr/>
                    </a:tc>
                    <a:tc>
                      <a:txBody>
                        <a:bodyPr/>
                        <a:lstStyle/>
                        <a:p>
                          <a:pPr algn="ctr"/>
                          <a:r>
                            <a:rPr lang="en-US" sz="2800" dirty="0"/>
                            <a:t>0.4</a:t>
                          </a:r>
                        </a:p>
                      </a:txBody>
                      <a:tcPr/>
                    </a:tc>
                    <a:tc>
                      <a:txBody>
                        <a:bodyPr/>
                        <a:lstStyle/>
                        <a:p>
                          <a:pPr algn="l"/>
                          <a14:m>
                            <m:oMathPara xmlns:m="http://schemas.openxmlformats.org/officeDocument/2006/math">
                              <m:oMath>
                                <m:r>
                                  <a:rPr lang="en-US" sz="2800" b="0" i="1" smtClean="0">
                                    <a:latin typeface="Cambria Math" panose="02040503050406030204" pitchFamily="18" charset="0"/>
                                  </a:rPr>
                                  <m:t>=0.4⋅0.4+0.6⋅0.1=0.22</m:t>
                                </m:r>
                              </m:oMath>
                            </m:oMathPara>
                          </a14:m>
                          <a:endParaRPr lang="en-US" sz="2800" dirty="0"/>
                        </a:p>
                      </a:txBody>
                      <a:tcPr/>
                    </a:tc>
                    <a:extLst>
                      <a:ext uri="{0D108BD9-81ED-4DB2-BD59-A6C34878D82A}">
                        <a16:rowId xmlns:a16="http://schemas.microsoft.com/office/drawing/2014/main" val="3621537004"/>
                      </a:ext>
                    </a:extLst>
                  </a:tr>
                  <a:tr h="6864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lang="en-US" sz="2800" b="1" i="1" smtClean="0">
                                    <a:latin typeface="Cambria Math" panose="02040503050406030204" pitchFamily="18" charset="0"/>
                                  </a:rPr>
                                  <m:t>ℙ</m:t>
                                </m:r>
                                <m:r>
                                  <a:rPr lang="en-US" sz="2800" b="1" i="1" smtClean="0">
                                    <a:latin typeface="Cambria Math" panose="02040503050406030204" pitchFamily="18" charset="0"/>
                                  </a:rPr>
                                  <m:t>(</m:t>
                                </m:r>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𝑿</m:t>
                                    </m:r>
                                  </m:e>
                                  <m:sup>
                                    <m:d>
                                      <m:dPr>
                                        <m:ctrlPr>
                                          <a:rPr lang="en-US" sz="2800" b="1" i="1" smtClean="0">
                                            <a:latin typeface="Cambria Math" panose="02040503050406030204" pitchFamily="18" charset="0"/>
                                          </a:rPr>
                                        </m:ctrlPr>
                                      </m:dPr>
                                      <m:e>
                                        <m:r>
                                          <a:rPr lang="en-US" sz="2800" b="1" i="1" smtClean="0">
                                            <a:latin typeface="Cambria Math" panose="02040503050406030204" pitchFamily="18" charset="0"/>
                                          </a:rPr>
                                          <m:t>𝒕</m:t>
                                        </m:r>
                                      </m:e>
                                    </m:d>
                                  </m:sup>
                                </m:sSup>
                                <m:r>
                                  <a:rPr lang="en-US" sz="2800" b="1" i="1" smtClean="0">
                                    <a:latin typeface="Cambria Math" panose="02040503050406030204" pitchFamily="18" charset="0"/>
                                  </a:rPr>
                                  <m:t>=</m:t>
                                </m:r>
                                <m:r>
                                  <a:rPr lang="en-US" sz="2800" b="1" i="0" smtClean="0">
                                    <a:latin typeface="Cambria Math" panose="02040503050406030204" pitchFamily="18" charset="0"/>
                                  </a:rPr>
                                  <m:t>𝐒𝐮𝐫𝐟</m:t>
                                </m:r>
                                <m:r>
                                  <a:rPr lang="en-US" sz="2800" b="1" i="1" smtClean="0">
                                    <a:latin typeface="Cambria Math" panose="02040503050406030204" pitchFamily="18" charset="0"/>
                                  </a:rPr>
                                  <m:t>)</m:t>
                                </m:r>
                              </m:oMath>
                            </m:oMathPara>
                          </a14:m>
                          <a:endParaRPr lang="en-US" sz="2800" dirty="0"/>
                        </a:p>
                      </a:txBody>
                      <a:tcPr>
                        <a:solidFill>
                          <a:schemeClr val="accent1">
                            <a:lumMod val="75000"/>
                          </a:schemeClr>
                        </a:solidFill>
                      </a:tcPr>
                    </a:tc>
                    <a:tc>
                      <a:txBody>
                        <a:bodyPr/>
                        <a:lstStyle/>
                        <a:p>
                          <a:pPr algn="ctr"/>
                          <a:r>
                            <a:rPr lang="en-US" sz="2800" dirty="0"/>
                            <a:t>0</a:t>
                          </a:r>
                        </a:p>
                      </a:txBody>
                      <a:tcPr/>
                    </a:tc>
                    <a:tc>
                      <a:txBody>
                        <a:bodyPr/>
                        <a:lstStyle/>
                        <a:p>
                          <a:pPr algn="ctr"/>
                          <a:r>
                            <a:rPr lang="en-US" sz="2800" dirty="0"/>
                            <a:t>0.6</a:t>
                          </a:r>
                        </a:p>
                      </a:txBody>
                      <a:tcPr/>
                    </a:tc>
                    <a:tc>
                      <a:txBody>
                        <a:bodyPr/>
                        <a:lstStyle/>
                        <a:p>
                          <a:pPr algn="l"/>
                          <a14:m>
                            <m:oMathPara xmlns:m="http://schemas.openxmlformats.org/officeDocument/2006/math">
                              <m:oMath>
                                <m:r>
                                  <a:rPr lang="en-US" sz="2800" b="0" i="1" smtClean="0">
                                    <a:latin typeface="Cambria Math" panose="02040503050406030204" pitchFamily="18" charset="0"/>
                                  </a:rPr>
                                  <m:t>=0.4⋅0.6+0.6⋅0.6=0.60</m:t>
                                </m:r>
                              </m:oMath>
                            </m:oMathPara>
                          </a14:m>
                          <a:endParaRPr lang="en-US" sz="2800" dirty="0"/>
                        </a:p>
                      </a:txBody>
                      <a:tcPr/>
                    </a:tc>
                    <a:extLst>
                      <a:ext uri="{0D108BD9-81ED-4DB2-BD59-A6C34878D82A}">
                        <a16:rowId xmlns:a16="http://schemas.microsoft.com/office/drawing/2014/main" val="2006095779"/>
                      </a:ext>
                    </a:extLst>
                  </a:tr>
                  <a:tr h="6864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lang="en-US" sz="2800" b="1" i="1" smtClean="0">
                                    <a:latin typeface="Cambria Math" panose="02040503050406030204" pitchFamily="18" charset="0"/>
                                  </a:rPr>
                                  <m:t>ℙ</m:t>
                                </m:r>
                                <m:r>
                                  <a:rPr lang="en-US" sz="2800" b="1" i="1" smtClean="0">
                                    <a:latin typeface="Cambria Math" panose="02040503050406030204" pitchFamily="18" charset="0"/>
                                  </a:rPr>
                                  <m:t>(</m:t>
                                </m:r>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𝑿</m:t>
                                    </m:r>
                                  </m:e>
                                  <m:sup>
                                    <m:d>
                                      <m:dPr>
                                        <m:ctrlPr>
                                          <a:rPr lang="en-US" sz="2800" b="1" i="1" smtClean="0">
                                            <a:latin typeface="Cambria Math" panose="02040503050406030204" pitchFamily="18" charset="0"/>
                                          </a:rPr>
                                        </m:ctrlPr>
                                      </m:dPr>
                                      <m:e>
                                        <m:r>
                                          <a:rPr lang="en-US" sz="2800" b="1" i="1" smtClean="0">
                                            <a:latin typeface="Cambria Math" panose="02040503050406030204" pitchFamily="18" charset="0"/>
                                          </a:rPr>
                                          <m:t>𝒕</m:t>
                                        </m:r>
                                      </m:e>
                                    </m:d>
                                  </m:sup>
                                </m:sSup>
                                <m:r>
                                  <a:rPr lang="en-US" sz="2800" b="1" i="1" smtClean="0">
                                    <a:latin typeface="Cambria Math" panose="02040503050406030204" pitchFamily="18" charset="0"/>
                                  </a:rPr>
                                  <m:t>=</m:t>
                                </m:r>
                                <m:r>
                                  <a:rPr lang="en-US" sz="2800" b="1" i="0" smtClean="0">
                                    <a:latin typeface="Cambria Math" panose="02040503050406030204" pitchFamily="18" charset="0"/>
                                  </a:rPr>
                                  <m:t>𝐄𝐦𝐚𝐢𝐥</m:t>
                                </m:r>
                                <m:r>
                                  <a:rPr lang="en-US" sz="2800" b="1" i="1" smtClean="0">
                                    <a:latin typeface="Cambria Math" panose="02040503050406030204" pitchFamily="18" charset="0"/>
                                  </a:rPr>
                                  <m:t>)</m:t>
                                </m:r>
                              </m:oMath>
                            </m:oMathPara>
                          </a14:m>
                          <a:endParaRPr lang="en-US" sz="2800" dirty="0"/>
                        </a:p>
                      </a:txBody>
                      <a:tcPr>
                        <a:solidFill>
                          <a:schemeClr val="accent1">
                            <a:lumMod val="75000"/>
                          </a:schemeClr>
                        </a:solidFill>
                      </a:tcPr>
                    </a:tc>
                    <a:tc>
                      <a:txBody>
                        <a:bodyPr/>
                        <a:lstStyle/>
                        <a:p>
                          <a:pPr algn="ctr"/>
                          <a:r>
                            <a:rPr lang="en-US" sz="2800" dirty="0"/>
                            <a:t>0</a:t>
                          </a:r>
                        </a:p>
                      </a:txBody>
                      <a:tcPr/>
                    </a:tc>
                    <a:tc>
                      <a:txBody>
                        <a:bodyPr/>
                        <a:lstStyle/>
                        <a:p>
                          <a:pPr algn="ctr"/>
                          <a:r>
                            <a:rPr lang="en-US" sz="2800" dirty="0"/>
                            <a:t>0</a:t>
                          </a:r>
                        </a:p>
                      </a:txBody>
                      <a:tcPr/>
                    </a:tc>
                    <a:tc>
                      <a:txBody>
                        <a:bodyPr/>
                        <a:lstStyle/>
                        <a:p>
                          <a:pPr algn="l"/>
                          <a14:m>
                            <m:oMathPara xmlns:m="http://schemas.openxmlformats.org/officeDocument/2006/math">
                              <m:oMath>
                                <m:r>
                                  <a:rPr lang="en-US" sz="2800" b="0" i="1" smtClean="0">
                                    <a:latin typeface="Cambria Math" panose="02040503050406030204" pitchFamily="18" charset="0"/>
                                  </a:rPr>
                                  <m:t>=0.4⋅0+0.6⋅0.3=0.18</m:t>
                                </m:r>
                              </m:oMath>
                            </m:oMathPara>
                          </a14:m>
                          <a:endParaRPr lang="en-US" sz="2800" dirty="0"/>
                        </a:p>
                      </a:txBody>
                      <a:tcPr/>
                    </a:tc>
                    <a:extLst>
                      <a:ext uri="{0D108BD9-81ED-4DB2-BD59-A6C34878D82A}">
                        <a16:rowId xmlns:a16="http://schemas.microsoft.com/office/drawing/2014/main" val="2463250762"/>
                      </a:ext>
                    </a:extLst>
                  </a:tr>
                </a:tbl>
              </a:graphicData>
            </a:graphic>
          </p:graphicFrame>
        </mc:Choice>
        <mc:Fallback>
          <p:graphicFrame>
            <p:nvGraphicFramePr>
              <p:cNvPr id="8" name="Table 7">
                <a:extLst>
                  <a:ext uri="{FF2B5EF4-FFF2-40B4-BE49-F238E27FC236}">
                    <a16:creationId xmlns:a16="http://schemas.microsoft.com/office/drawing/2014/main" id="{F6DD2C7C-37F7-1701-AC8B-48B043F867B8}"/>
                  </a:ext>
                </a:extLst>
              </p:cNvPr>
              <p:cNvGraphicFramePr>
                <a:graphicFrameLocks noGrp="1"/>
              </p:cNvGraphicFramePr>
              <p:nvPr/>
            </p:nvGraphicFramePr>
            <p:xfrm>
              <a:off x="635586" y="3897945"/>
              <a:ext cx="11126912" cy="2602051"/>
            </p:xfrm>
            <a:graphic>
              <a:graphicData uri="http://schemas.openxmlformats.org/drawingml/2006/table">
                <a:tbl>
                  <a:tblPr firstRow="1" firstCol="1" bandRow="1">
                    <a:tableStyleId>{5C22544A-7EE6-4342-B048-85BDC9FD1C3A}</a:tableStyleId>
                  </a:tblPr>
                  <a:tblGrid>
                    <a:gridCol w="3407025">
                      <a:extLst>
                        <a:ext uri="{9D8B030D-6E8A-4147-A177-3AD203B41FA5}">
                          <a16:colId xmlns:a16="http://schemas.microsoft.com/office/drawing/2014/main" val="3780374843"/>
                        </a:ext>
                      </a:extLst>
                    </a:gridCol>
                    <a:gridCol w="1744578">
                      <a:extLst>
                        <a:ext uri="{9D8B030D-6E8A-4147-A177-3AD203B41FA5}">
                          <a16:colId xmlns:a16="http://schemas.microsoft.com/office/drawing/2014/main" val="1449272996"/>
                        </a:ext>
                      </a:extLst>
                    </a:gridCol>
                    <a:gridCol w="1431758">
                      <a:extLst>
                        <a:ext uri="{9D8B030D-6E8A-4147-A177-3AD203B41FA5}">
                          <a16:colId xmlns:a16="http://schemas.microsoft.com/office/drawing/2014/main" val="2317682337"/>
                        </a:ext>
                      </a:extLst>
                    </a:gridCol>
                    <a:gridCol w="4543551">
                      <a:extLst>
                        <a:ext uri="{9D8B030D-6E8A-4147-A177-3AD203B41FA5}">
                          <a16:colId xmlns:a16="http://schemas.microsoft.com/office/drawing/2014/main" val="815937045"/>
                        </a:ext>
                      </a:extLst>
                    </a:gridCol>
                  </a:tblGrid>
                  <a:tr h="518160">
                    <a:tc>
                      <a:txBody>
                        <a:bodyPr/>
                        <a:lstStyle/>
                        <a:p>
                          <a:r>
                            <a:rPr lang="en-US" sz="2800" dirty="0"/>
                            <a:t>State \ Time</a:t>
                          </a:r>
                        </a:p>
                      </a:txBody>
                      <a:tcPr>
                        <a:solidFill>
                          <a:schemeClr val="accent1">
                            <a:lumMod val="75000"/>
                          </a:schemeClr>
                        </a:solidFill>
                      </a:tcPr>
                    </a:tc>
                    <a:tc>
                      <a:txBody>
                        <a:bodyPr/>
                        <a:lstStyle/>
                        <a:p>
                          <a:endParaRPr lang="en-US"/>
                        </a:p>
                      </a:txBody>
                      <a:tcPr>
                        <a:blipFill>
                          <a:blip r:embed="rId4"/>
                          <a:stretch>
                            <a:fillRect l="-195804" t="-11765" r="-344406" b="-405882"/>
                          </a:stretch>
                        </a:blipFill>
                      </a:tcPr>
                    </a:tc>
                    <a:tc>
                      <a:txBody>
                        <a:bodyPr/>
                        <a:lstStyle/>
                        <a:p>
                          <a:endParaRPr lang="en-US"/>
                        </a:p>
                      </a:txBody>
                      <a:tcPr>
                        <a:blipFill>
                          <a:blip r:embed="rId4"/>
                          <a:stretch>
                            <a:fillRect l="-360000" t="-11765" r="-319149" b="-405882"/>
                          </a:stretch>
                        </a:blipFill>
                      </a:tcPr>
                    </a:tc>
                    <a:tc>
                      <a:txBody>
                        <a:bodyPr/>
                        <a:lstStyle/>
                        <a:p>
                          <a:endParaRPr lang="en-US"/>
                        </a:p>
                      </a:txBody>
                      <a:tcPr>
                        <a:blipFill>
                          <a:blip r:embed="rId4"/>
                          <a:stretch>
                            <a:fillRect l="-144906" t="-11765" r="-536" b="-405882"/>
                          </a:stretch>
                        </a:blipFill>
                      </a:tcPr>
                    </a:tc>
                    <a:extLst>
                      <a:ext uri="{0D108BD9-81ED-4DB2-BD59-A6C34878D82A}">
                        <a16:rowId xmlns:a16="http://schemas.microsoft.com/office/drawing/2014/main" val="2457361348"/>
                      </a:ext>
                    </a:extLst>
                  </a:tr>
                  <a:tr h="711085">
                    <a:tc>
                      <a:txBody>
                        <a:bodyPr/>
                        <a:lstStyle/>
                        <a:p>
                          <a:endParaRPr lang="en-US"/>
                        </a:p>
                      </a:txBody>
                      <a:tcPr>
                        <a:blipFill>
                          <a:blip r:embed="rId4"/>
                          <a:stretch>
                            <a:fillRect l="-179" t="-81197" r="-227370" b="-194872"/>
                          </a:stretch>
                        </a:blipFill>
                      </a:tcPr>
                    </a:tc>
                    <a:tc>
                      <a:txBody>
                        <a:bodyPr/>
                        <a:lstStyle/>
                        <a:p>
                          <a:pPr algn="ctr"/>
                          <a:r>
                            <a:rPr lang="en-US" sz="2800" dirty="0"/>
                            <a:t>1</a:t>
                          </a:r>
                        </a:p>
                      </a:txBody>
                      <a:tcPr/>
                    </a:tc>
                    <a:tc>
                      <a:txBody>
                        <a:bodyPr/>
                        <a:lstStyle/>
                        <a:p>
                          <a:pPr algn="ctr"/>
                          <a:r>
                            <a:rPr lang="en-US" sz="2800" dirty="0"/>
                            <a:t>0.4</a:t>
                          </a:r>
                        </a:p>
                      </a:txBody>
                      <a:tcPr/>
                    </a:tc>
                    <a:tc>
                      <a:txBody>
                        <a:bodyPr/>
                        <a:lstStyle/>
                        <a:p>
                          <a:endParaRPr lang="en-US"/>
                        </a:p>
                      </a:txBody>
                      <a:tcPr>
                        <a:blipFill>
                          <a:blip r:embed="rId4"/>
                          <a:stretch>
                            <a:fillRect l="-144906" t="-81197" r="-536" b="-194872"/>
                          </a:stretch>
                        </a:blipFill>
                      </a:tcPr>
                    </a:tc>
                    <a:extLst>
                      <a:ext uri="{0D108BD9-81ED-4DB2-BD59-A6C34878D82A}">
                        <a16:rowId xmlns:a16="http://schemas.microsoft.com/office/drawing/2014/main" val="3621537004"/>
                      </a:ext>
                    </a:extLst>
                  </a:tr>
                  <a:tr h="686403">
                    <a:tc>
                      <a:txBody>
                        <a:bodyPr/>
                        <a:lstStyle/>
                        <a:p>
                          <a:endParaRPr lang="en-US"/>
                        </a:p>
                      </a:txBody>
                      <a:tcPr>
                        <a:blipFill>
                          <a:blip r:embed="rId4"/>
                          <a:stretch>
                            <a:fillRect l="-179" t="-187611" r="-227370" b="-101770"/>
                          </a:stretch>
                        </a:blipFill>
                      </a:tcPr>
                    </a:tc>
                    <a:tc>
                      <a:txBody>
                        <a:bodyPr/>
                        <a:lstStyle/>
                        <a:p>
                          <a:pPr algn="ctr"/>
                          <a:r>
                            <a:rPr lang="en-US" sz="2800" dirty="0"/>
                            <a:t>0</a:t>
                          </a:r>
                        </a:p>
                      </a:txBody>
                      <a:tcPr/>
                    </a:tc>
                    <a:tc>
                      <a:txBody>
                        <a:bodyPr/>
                        <a:lstStyle/>
                        <a:p>
                          <a:pPr algn="ctr"/>
                          <a:r>
                            <a:rPr lang="en-US" sz="2800" dirty="0"/>
                            <a:t>0.6</a:t>
                          </a:r>
                        </a:p>
                      </a:txBody>
                      <a:tcPr/>
                    </a:tc>
                    <a:tc>
                      <a:txBody>
                        <a:bodyPr/>
                        <a:lstStyle/>
                        <a:p>
                          <a:endParaRPr lang="en-US"/>
                        </a:p>
                      </a:txBody>
                      <a:tcPr>
                        <a:blipFill>
                          <a:blip r:embed="rId4"/>
                          <a:stretch>
                            <a:fillRect l="-144906" t="-187611" r="-536" b="-101770"/>
                          </a:stretch>
                        </a:blipFill>
                      </a:tcPr>
                    </a:tc>
                    <a:extLst>
                      <a:ext uri="{0D108BD9-81ED-4DB2-BD59-A6C34878D82A}">
                        <a16:rowId xmlns:a16="http://schemas.microsoft.com/office/drawing/2014/main" val="2006095779"/>
                      </a:ext>
                    </a:extLst>
                  </a:tr>
                  <a:tr h="686403">
                    <a:tc>
                      <a:txBody>
                        <a:bodyPr/>
                        <a:lstStyle/>
                        <a:p>
                          <a:endParaRPr lang="en-US"/>
                        </a:p>
                      </a:txBody>
                      <a:tcPr>
                        <a:blipFill>
                          <a:blip r:embed="rId4"/>
                          <a:stretch>
                            <a:fillRect l="-179" t="-287611" r="-227370" b="-1770"/>
                          </a:stretch>
                        </a:blipFill>
                      </a:tcPr>
                    </a:tc>
                    <a:tc>
                      <a:txBody>
                        <a:bodyPr/>
                        <a:lstStyle/>
                        <a:p>
                          <a:pPr algn="ctr"/>
                          <a:r>
                            <a:rPr lang="en-US" sz="2800" dirty="0"/>
                            <a:t>0</a:t>
                          </a:r>
                        </a:p>
                      </a:txBody>
                      <a:tcPr/>
                    </a:tc>
                    <a:tc>
                      <a:txBody>
                        <a:bodyPr/>
                        <a:lstStyle/>
                        <a:p>
                          <a:pPr algn="ctr"/>
                          <a:r>
                            <a:rPr lang="en-US" sz="2800" dirty="0"/>
                            <a:t>0</a:t>
                          </a:r>
                        </a:p>
                      </a:txBody>
                      <a:tcPr/>
                    </a:tc>
                    <a:tc>
                      <a:txBody>
                        <a:bodyPr/>
                        <a:lstStyle/>
                        <a:p>
                          <a:endParaRPr lang="en-US"/>
                        </a:p>
                      </a:txBody>
                      <a:tcPr>
                        <a:blipFill>
                          <a:blip r:embed="rId4"/>
                          <a:stretch>
                            <a:fillRect l="-144906" t="-287611" r="-536" b="-1770"/>
                          </a:stretch>
                        </a:blipFill>
                      </a:tcPr>
                    </a:tc>
                    <a:extLst>
                      <a:ext uri="{0D108BD9-81ED-4DB2-BD59-A6C34878D82A}">
                        <a16:rowId xmlns:a16="http://schemas.microsoft.com/office/drawing/2014/main" val="2463250762"/>
                      </a:ext>
                    </a:extLst>
                  </a:tr>
                </a:tbl>
              </a:graphicData>
            </a:graphic>
          </p:graphicFrame>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F7F5DCDB-E0DE-5F68-5E14-5B4AB9114F7A}"/>
                  </a:ext>
                </a:extLst>
              </p:cNvPr>
              <p:cNvSpPr txBox="1"/>
              <p:nvPr/>
            </p:nvSpPr>
            <p:spPr>
              <a:xfrm>
                <a:off x="578785" y="3247746"/>
                <a:ext cx="6093724" cy="523220"/>
              </a:xfrm>
              <a:prstGeom prst="rect">
                <a:avLst/>
              </a:prstGeom>
              <a:noFill/>
            </p:spPr>
            <p:txBody>
              <a:bodyPr wrap="square">
                <a:spAutoFit/>
              </a:bodyPr>
              <a:lstStyle/>
              <a:p>
                <a:r>
                  <a:rPr lang="en-US" sz="2800" dirty="0">
                    <a:solidFill>
                      <a:schemeClr val="tx1"/>
                    </a:solidFill>
                    <a:latin typeface="Segoe UI Semilight" panose="020B0402040204020203" pitchFamily="34" charset="0"/>
                    <a:ea typeface="Helvetica" charset="0"/>
                    <a:cs typeface="Segoe UI Semilight" panose="020B0402040204020203" pitchFamily="34" charset="0"/>
                  </a:rPr>
                  <a:t>Given:  In state Work at time </a:t>
                </a:r>
                <a14:m>
                  <m:oMath xmlns:m="http://schemas.openxmlformats.org/officeDocument/2006/math">
                    <m:r>
                      <a:rPr lang="en-US" sz="2800" b="0" i="1" smtClean="0">
                        <a:solidFill>
                          <a:schemeClr val="tx1"/>
                        </a:solidFill>
                        <a:latin typeface="Cambria Math" panose="02040503050406030204" pitchFamily="18" charset="0"/>
                        <a:ea typeface="Helvetica" charset="0"/>
                        <a:cs typeface="Helvetica" charset="0"/>
                      </a:rPr>
                      <m:t>𝑡</m:t>
                    </m:r>
                    <m:r>
                      <a:rPr lang="en-US" sz="2800" b="0" i="1" smtClean="0">
                        <a:solidFill>
                          <a:schemeClr val="tx1"/>
                        </a:solidFill>
                        <a:latin typeface="Cambria Math" panose="02040503050406030204" pitchFamily="18" charset="0"/>
                        <a:ea typeface="Helvetica" charset="0"/>
                        <a:cs typeface="Helvetica" charset="0"/>
                      </a:rPr>
                      <m:t>=0</m:t>
                    </m:r>
                  </m:oMath>
                </a14:m>
                <a:endParaRPr lang="en-US" sz="2800" dirty="0">
                  <a:solidFill>
                    <a:schemeClr val="tx1"/>
                  </a:solidFill>
                  <a:latin typeface="Segoe UI Semilight" panose="020B0402040204020203" pitchFamily="34" charset="0"/>
                  <a:ea typeface="Helvetica" charset="0"/>
                  <a:cs typeface="Segoe UI Semilight" panose="020B0402040204020203" pitchFamily="34" charset="0"/>
                </a:endParaRPr>
              </a:p>
            </p:txBody>
          </p:sp>
        </mc:Choice>
        <mc:Fallback xmlns="">
          <p:sp>
            <p:nvSpPr>
              <p:cNvPr id="19" name="TextBox 18">
                <a:extLst>
                  <a:ext uri="{FF2B5EF4-FFF2-40B4-BE49-F238E27FC236}">
                    <a16:creationId xmlns:a16="http://schemas.microsoft.com/office/drawing/2014/main" id="{BF3ED625-A580-DD98-CBAB-42732C78EC28}"/>
                  </a:ext>
                </a:extLst>
              </p:cNvPr>
              <p:cNvSpPr txBox="1">
                <a:spLocks noRot="1" noChangeAspect="1" noMove="1" noResize="1" noEditPoints="1" noAdjustHandles="1" noChangeArrowheads="1" noChangeShapeType="1" noTextEdit="1"/>
              </p:cNvSpPr>
              <p:nvPr/>
            </p:nvSpPr>
            <p:spPr>
              <a:xfrm>
                <a:off x="578785" y="3247746"/>
                <a:ext cx="6093724" cy="523220"/>
              </a:xfrm>
              <a:prstGeom prst="rect">
                <a:avLst/>
              </a:prstGeom>
              <a:blipFill>
                <a:blip r:embed="rId7"/>
                <a:stretch>
                  <a:fillRect l="-2100" t="-12791" b="-31395"/>
                </a:stretch>
              </a:blipFill>
            </p:spPr>
            <p:txBody>
              <a:bodyPr/>
              <a:lstStyle/>
              <a:p>
                <a:r>
                  <a:rPr lang="en-US">
                    <a:noFill/>
                  </a:rPr>
                  <a:t> </a:t>
                </a:r>
              </a:p>
            </p:txBody>
          </p:sp>
        </mc:Fallback>
      </mc:AlternateContent>
    </p:spTree>
    <p:extLst>
      <p:ext uri="{BB962C8B-B14F-4D97-AF65-F5344CB8AC3E}">
        <p14:creationId xmlns:p14="http://schemas.microsoft.com/office/powerpoint/2010/main" val="3003186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 Linear Algebra Perspective</a:t>
            </a:r>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78785" y="1043233"/>
            <a:ext cx="3164098" cy="2060627"/>
          </a:xfrm>
          <a:prstGeom prst="rect">
            <a:avLst/>
          </a:prstGeom>
          <a:effectLst>
            <a:outerShdw blurRad="50800" dist="38100" dir="2700000" algn="tl" rotWithShape="0">
              <a:prstClr val="black">
                <a:alpha val="40000"/>
              </a:prstClr>
            </a:outerShdw>
          </a:effectLst>
        </p:spPr>
      </p:pic>
      <mc:AlternateContent xmlns:mc="http://schemas.openxmlformats.org/markup-compatibility/2006">
        <mc:Choice xmlns:a14="http://schemas.microsoft.com/office/drawing/2010/main" Requires="a14">
          <p:sp>
            <p:nvSpPr>
              <p:cNvPr id="6" name="TextBox 5"/>
              <p:cNvSpPr txBox="1"/>
              <p:nvPr/>
            </p:nvSpPr>
            <p:spPr>
              <a:xfrm>
                <a:off x="3953873" y="1043233"/>
                <a:ext cx="7808625" cy="1371979"/>
              </a:xfrm>
              <a:prstGeom prst="rect">
                <a:avLst/>
              </a:prstGeom>
              <a:noFill/>
            </p:spPr>
            <p:txBody>
              <a:bodyPr wrap="square" rtlCol="0">
                <a:spAutoFit/>
              </a:bodyPr>
              <a:lstStyle/>
              <a:p>
                <a:r>
                  <a:rPr lang="en-US" sz="2400" b="0" dirty="0">
                    <a:latin typeface="Segoe UI Semilight" panose="020B0402040204020203" pitchFamily="34" charset="0"/>
                    <a:ea typeface="Helvetica" charset="0"/>
                    <a:cs typeface="Segoe UI Semilight" panose="020B0402040204020203" pitchFamily="34" charset="0"/>
                  </a:rPr>
                  <a:t>Let </a:t>
                </a:r>
                <a14:m>
                  <m:oMath xmlns:m="http://schemas.openxmlformats.org/officeDocument/2006/math">
                    <m:sSubSup>
                      <m:sSubSupPr>
                        <m:ctrlPr>
                          <a:rPr lang="en-US" sz="2400" b="0" i="1" smtClean="0">
                            <a:latin typeface="Cambria Math" panose="02040503050406030204" pitchFamily="18" charset="0"/>
                            <a:cs typeface="Helvetica" charset="0"/>
                          </a:rPr>
                        </m:ctrlPr>
                      </m:sSubSupPr>
                      <m:e>
                        <m:r>
                          <a:rPr lang="en-US" sz="2400" b="0" i="1" smtClean="0">
                            <a:latin typeface="Cambria Math" panose="02040503050406030204" pitchFamily="18" charset="0"/>
                            <a:cs typeface="Helvetica" charset="0"/>
                          </a:rPr>
                          <m:t>𝑞</m:t>
                        </m:r>
                      </m:e>
                      <m:sub>
                        <m:r>
                          <a:rPr lang="en-US" sz="2400" b="0" i="1" smtClean="0">
                            <a:latin typeface="Cambria Math" panose="02040503050406030204" pitchFamily="18" charset="0"/>
                            <a:cs typeface="Helvetica" charset="0"/>
                          </a:rPr>
                          <m:t>𝑠</m:t>
                        </m:r>
                      </m:sub>
                      <m:sup>
                        <m:r>
                          <a:rPr lang="en-US" sz="2400" b="0" i="1" smtClean="0">
                            <a:latin typeface="Cambria Math" panose="02040503050406030204" pitchFamily="18" charset="0"/>
                            <a:cs typeface="Helvetica" charset="0"/>
                          </a:rPr>
                          <m:t>(</m:t>
                        </m:r>
                        <m:r>
                          <a:rPr lang="en-US" sz="2400" b="0" i="1" smtClean="0">
                            <a:latin typeface="Cambria Math" panose="02040503050406030204" pitchFamily="18" charset="0"/>
                            <a:cs typeface="Helvetica" charset="0"/>
                          </a:rPr>
                          <m:t>𝑡</m:t>
                        </m:r>
                        <m:r>
                          <a:rPr lang="en-US" sz="2400" b="0" i="1" smtClean="0">
                            <a:latin typeface="Cambria Math" panose="02040503050406030204" pitchFamily="18" charset="0"/>
                            <a:cs typeface="Helvetica" charset="0"/>
                          </a:rPr>
                          <m:t>)</m:t>
                        </m:r>
                      </m:sup>
                    </m:sSubSup>
                  </m:oMath>
                </a14:m>
                <a:r>
                  <a:rPr lang="en-US" sz="2400" b="0" dirty="0">
                    <a:latin typeface="Segoe UI Semilight" panose="020B0402040204020203" pitchFamily="34" charset="0"/>
                    <a:ea typeface="Helvetica" charset="0"/>
                    <a:cs typeface="Segoe UI Semilight" panose="020B0402040204020203" pitchFamily="34" charset="0"/>
                  </a:rPr>
                  <a:t> be the probability of being in state </a:t>
                </a:r>
                <a14:m>
                  <m:oMath xmlns:m="http://schemas.openxmlformats.org/officeDocument/2006/math">
                    <m:r>
                      <a:rPr lang="en-US" sz="2400" b="0" i="1" smtClean="0">
                        <a:latin typeface="Cambria Math" panose="02040503050406030204" pitchFamily="18" charset="0"/>
                        <a:ea typeface="Helvetica" charset="0"/>
                        <a:cs typeface="Helvetica" charset="0"/>
                      </a:rPr>
                      <m:t>𝑠</m:t>
                    </m:r>
                  </m:oMath>
                </a14:m>
                <a:r>
                  <a:rPr lang="en-US" sz="2400" b="0" dirty="0">
                    <a:latin typeface="Segoe UI Semilight" panose="020B0402040204020203" pitchFamily="34" charset="0"/>
                    <a:ea typeface="Helvetica" charset="0"/>
                    <a:cs typeface="Segoe UI Semilight" panose="020B0402040204020203" pitchFamily="34" charset="0"/>
                  </a:rPr>
                  <a:t> at time </a:t>
                </a:r>
                <a14:m>
                  <m:oMath xmlns:m="http://schemas.openxmlformats.org/officeDocument/2006/math">
                    <m:r>
                      <a:rPr lang="en-US" sz="2400" b="0" i="1" smtClean="0">
                        <a:latin typeface="Cambria Math" panose="02040503050406030204" pitchFamily="18" charset="0"/>
                        <a:ea typeface="Helvetica" charset="0"/>
                        <a:cs typeface="Helvetica" charset="0"/>
                      </a:rPr>
                      <m:t>𝑡</m:t>
                    </m:r>
                  </m:oMath>
                </a14:m>
                <a:r>
                  <a:rPr lang="en-US" sz="2400" b="0" dirty="0">
                    <a:latin typeface="Segoe UI Semilight" panose="020B0402040204020203" pitchFamily="34" charset="0"/>
                    <a:ea typeface="Helvetica" charset="0"/>
                    <a:cs typeface="Segoe UI Semilight" panose="020B0402040204020203" pitchFamily="34" charset="0"/>
                  </a:rPr>
                  <a:t>.</a:t>
                </a:r>
              </a:p>
              <a:p>
                <a:r>
                  <a:rPr lang="en-US" sz="2400" dirty="0">
                    <a:latin typeface="Segoe UI Semilight" panose="020B0402040204020203" pitchFamily="34" charset="0"/>
                    <a:ea typeface="Helvetica" charset="0"/>
                    <a:cs typeface="Segoe UI Semilight" panose="020B0402040204020203" pitchFamily="34" charset="0"/>
                  </a:rPr>
                  <a:t>E.g., in the table, </a:t>
                </a:r>
                <a14:m>
                  <m:oMath xmlns:m="http://schemas.openxmlformats.org/officeDocument/2006/math">
                    <m:sSubSup>
                      <m:sSubSupPr>
                        <m:ctrlPr>
                          <a:rPr lang="en-US" sz="2400" b="0" i="1" smtClean="0">
                            <a:latin typeface="Cambria Math" panose="02040503050406030204" pitchFamily="18" charset="0"/>
                            <a:cs typeface="Helvetica" charset="0"/>
                          </a:rPr>
                        </m:ctrlPr>
                      </m:sSubSupPr>
                      <m:e>
                        <m:r>
                          <a:rPr lang="en-US" sz="2400" b="0" i="1" smtClean="0">
                            <a:latin typeface="Cambria Math" panose="02040503050406030204" pitchFamily="18" charset="0"/>
                            <a:cs typeface="Helvetica" charset="0"/>
                          </a:rPr>
                          <m:t>𝑞</m:t>
                        </m:r>
                      </m:e>
                      <m:sub>
                        <m:r>
                          <a:rPr lang="en-US" sz="2400" b="0" i="1" smtClean="0">
                            <a:latin typeface="Cambria Math" panose="02040503050406030204" pitchFamily="18" charset="0"/>
                            <a:cs typeface="Helvetica" charset="0"/>
                          </a:rPr>
                          <m:t>𝐸</m:t>
                        </m:r>
                      </m:sub>
                      <m:sup>
                        <m:r>
                          <a:rPr lang="en-US" sz="2400" b="0" i="1" smtClean="0">
                            <a:latin typeface="Cambria Math" panose="02040503050406030204" pitchFamily="18" charset="0"/>
                            <a:cs typeface="Helvetica" charset="0"/>
                          </a:rPr>
                          <m:t>(2)</m:t>
                        </m:r>
                      </m:sup>
                    </m:sSubSup>
                    <m:r>
                      <a:rPr lang="en-US" sz="2400" b="0" i="1" smtClean="0">
                        <a:latin typeface="Cambria Math" panose="02040503050406030204" pitchFamily="18" charset="0"/>
                        <a:cs typeface="Helvetica" charset="0"/>
                      </a:rPr>
                      <m:t>=0.18</m:t>
                    </m:r>
                  </m:oMath>
                </a14:m>
                <a:r>
                  <a:rPr lang="en-US" sz="2400" b="0" dirty="0">
                    <a:latin typeface="Segoe UI Semilight" panose="020B0402040204020203" pitchFamily="34" charset="0"/>
                    <a:ea typeface="Helvetica" charset="0"/>
                    <a:cs typeface="Segoe UI Semilight" panose="020B0402040204020203" pitchFamily="34" charset="0"/>
                  </a:rPr>
                  <a:t>.</a:t>
                </a:r>
              </a:p>
              <a:p>
                <a:r>
                  <a:rPr lang="en-US" sz="2400" dirty="0">
                    <a:latin typeface="Segoe UI Semilight" panose="020B0402040204020203" pitchFamily="34" charset="0"/>
                    <a:ea typeface="Helvetica" charset="0"/>
                    <a:cs typeface="Segoe UI Semilight" panose="020B0402040204020203" pitchFamily="34" charset="0"/>
                  </a:rPr>
                  <a:t>Common to think of these as a row vector, e.g.:</a:t>
                </a:r>
                <a:endParaRPr lang="en-US" sz="2400" b="0" dirty="0">
                  <a:latin typeface="Segoe UI Semilight" panose="020B0402040204020203" pitchFamily="34" charset="0"/>
                  <a:ea typeface="Helvetica" charset="0"/>
                  <a:cs typeface="Segoe UI Semilight" panose="020B0402040204020203" pitchFamily="34" charset="0"/>
                </a:endParaRPr>
              </a:p>
            </p:txBody>
          </p:sp>
        </mc:Choice>
        <mc:Fallback>
          <p:sp>
            <p:nvSpPr>
              <p:cNvPr id="6" name="TextBox 5"/>
              <p:cNvSpPr txBox="1">
                <a:spLocks noRot="1" noChangeAspect="1" noMove="1" noResize="1" noEditPoints="1" noAdjustHandles="1" noChangeArrowheads="1" noChangeShapeType="1" noTextEdit="1"/>
              </p:cNvSpPr>
              <p:nvPr/>
            </p:nvSpPr>
            <p:spPr>
              <a:xfrm>
                <a:off x="3953873" y="1043233"/>
                <a:ext cx="7808625" cy="1371979"/>
              </a:xfrm>
              <a:prstGeom prst="rect">
                <a:avLst/>
              </a:prstGeom>
              <a:blipFill>
                <a:blip r:embed="rId4"/>
                <a:stretch>
                  <a:fillRect l="-1249" b="-97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5844583" y="2892547"/>
                <a:ext cx="2825710" cy="706155"/>
              </a:xfrm>
              <a:prstGeom prst="rect">
                <a:avLst/>
              </a:prstGeom>
              <a:noFill/>
            </p:spPr>
            <p:txBody>
              <a:bodyPr wrap="none" rtlCol="0">
                <a:spAutoFit/>
              </a:bodyPr>
              <a:lstStyle/>
              <a:p>
                <a14:m>
                  <m:oMath xmlns:m="http://schemas.openxmlformats.org/officeDocument/2006/math">
                    <m:r>
                      <a:rPr lang="en-US" sz="3200" b="0" i="1" smtClean="0">
                        <a:solidFill>
                          <a:schemeClr val="tx1"/>
                        </a:solidFill>
                        <a:latin typeface="Cambria Math" panose="02040503050406030204" pitchFamily="18" charset="0"/>
                        <a:ea typeface="Helvetica" charset="0"/>
                        <a:cs typeface="Helvetica" charset="0"/>
                      </a:rPr>
                      <m:t>[</m:t>
                    </m:r>
                    <m:sSubSup>
                      <m:sSubSupPr>
                        <m:ctrlPr>
                          <a:rPr lang="en-US" sz="3200" b="0" i="1" smtClean="0">
                            <a:solidFill>
                              <a:schemeClr val="tx1"/>
                            </a:solidFill>
                            <a:latin typeface="Cambria Math" panose="02040503050406030204" pitchFamily="18" charset="0"/>
                            <a:ea typeface="Helvetica" charset="0"/>
                            <a:cs typeface="Helvetica" charset="0"/>
                          </a:rPr>
                        </m:ctrlPr>
                      </m:sSubSupPr>
                      <m:e>
                        <m:r>
                          <a:rPr lang="en-US" sz="3200" b="0" i="1" smtClean="0">
                            <a:solidFill>
                              <a:schemeClr val="tx1"/>
                            </a:solidFill>
                            <a:latin typeface="Cambria Math" panose="02040503050406030204" pitchFamily="18" charset="0"/>
                            <a:ea typeface="Helvetica" charset="0"/>
                            <a:cs typeface="Helvetica" charset="0"/>
                          </a:rPr>
                          <m:t>𝑞</m:t>
                        </m:r>
                      </m:e>
                      <m:sub>
                        <m:r>
                          <a:rPr lang="en-US" sz="3200" i="1">
                            <a:solidFill>
                              <a:schemeClr val="tx1"/>
                            </a:solidFill>
                            <a:latin typeface="Cambria Math" panose="02040503050406030204" pitchFamily="18" charset="0"/>
                            <a:ea typeface="Helvetica" charset="0"/>
                            <a:cs typeface="Helvetica" charset="0"/>
                          </a:rPr>
                          <m:t>𝑊</m:t>
                        </m:r>
                      </m:sub>
                      <m:sup>
                        <m:d>
                          <m:dPr>
                            <m:ctrlPr>
                              <a:rPr lang="en-US" sz="3200" i="1">
                                <a:solidFill>
                                  <a:schemeClr val="tx1"/>
                                </a:solidFill>
                                <a:latin typeface="Cambria Math" panose="02040503050406030204" pitchFamily="18" charset="0"/>
                                <a:ea typeface="Helvetica" charset="0"/>
                                <a:cs typeface="Helvetica" charset="0"/>
                              </a:rPr>
                            </m:ctrlPr>
                          </m:dPr>
                          <m:e>
                            <m:r>
                              <a:rPr lang="en-US" sz="3200" i="1">
                                <a:solidFill>
                                  <a:schemeClr val="tx1"/>
                                </a:solidFill>
                                <a:latin typeface="Cambria Math" panose="02040503050406030204" pitchFamily="18" charset="0"/>
                                <a:ea typeface="Helvetica" charset="0"/>
                                <a:cs typeface="Helvetica" charset="0"/>
                              </a:rPr>
                              <m:t>𝑡</m:t>
                            </m:r>
                          </m:e>
                        </m:d>
                      </m:sup>
                    </m:sSubSup>
                  </m:oMath>
                </a14:m>
                <a:r>
                  <a:rPr lang="en-US" sz="3200" dirty="0">
                    <a:solidFill>
                      <a:schemeClr val="tx1"/>
                    </a:solidFill>
                    <a:latin typeface="Candara" panose="020E0502030303020204" pitchFamily="34" charset="0"/>
                    <a:ea typeface="Helvetica" charset="0"/>
                    <a:cs typeface="Helvetica" charset="0"/>
                  </a:rPr>
                  <a:t>,</a:t>
                </a:r>
                <a:r>
                  <a:rPr lang="en-US" sz="3200" dirty="0">
                    <a:solidFill>
                      <a:schemeClr val="tx1"/>
                    </a:solidFill>
                    <a:ea typeface="Helvetica" charset="0"/>
                    <a:cs typeface="Helvetica" charset="0"/>
                  </a:rPr>
                  <a:t> </a:t>
                </a:r>
                <a14:m>
                  <m:oMath xmlns:m="http://schemas.openxmlformats.org/officeDocument/2006/math">
                    <m:sSubSup>
                      <m:sSubSupPr>
                        <m:ctrlPr>
                          <a:rPr lang="en-US" sz="3200" b="0" i="1" smtClean="0">
                            <a:solidFill>
                              <a:schemeClr val="tx1"/>
                            </a:solidFill>
                            <a:latin typeface="Cambria Math" panose="02040503050406030204" pitchFamily="18" charset="0"/>
                            <a:ea typeface="Helvetica" charset="0"/>
                            <a:cs typeface="Helvetica" charset="0"/>
                          </a:rPr>
                        </m:ctrlPr>
                      </m:sSubSupPr>
                      <m:e>
                        <m:r>
                          <a:rPr lang="en-US" sz="3200" b="0" i="1" smtClean="0">
                            <a:solidFill>
                              <a:schemeClr val="tx1"/>
                            </a:solidFill>
                            <a:latin typeface="Cambria Math" panose="02040503050406030204" pitchFamily="18" charset="0"/>
                            <a:ea typeface="Helvetica" charset="0"/>
                            <a:cs typeface="Helvetica" charset="0"/>
                          </a:rPr>
                          <m:t>𝑞</m:t>
                        </m:r>
                      </m:e>
                      <m:sub>
                        <m:r>
                          <a:rPr lang="en-US" sz="3200" b="0" i="1" smtClean="0">
                            <a:solidFill>
                              <a:schemeClr val="tx1"/>
                            </a:solidFill>
                            <a:latin typeface="Cambria Math" panose="02040503050406030204" pitchFamily="18" charset="0"/>
                            <a:ea typeface="Helvetica" charset="0"/>
                            <a:cs typeface="Helvetica" charset="0"/>
                          </a:rPr>
                          <m:t>𝑆</m:t>
                        </m:r>
                      </m:sub>
                      <m:sup>
                        <m:d>
                          <m:dPr>
                            <m:ctrlPr>
                              <a:rPr lang="en-US" sz="3200" i="1">
                                <a:solidFill>
                                  <a:schemeClr val="tx1"/>
                                </a:solidFill>
                                <a:latin typeface="Cambria Math" panose="02040503050406030204" pitchFamily="18" charset="0"/>
                                <a:ea typeface="Helvetica" charset="0"/>
                                <a:cs typeface="Helvetica" charset="0"/>
                              </a:rPr>
                            </m:ctrlPr>
                          </m:dPr>
                          <m:e>
                            <m:r>
                              <a:rPr lang="en-US" sz="3200" i="1">
                                <a:solidFill>
                                  <a:schemeClr val="tx1"/>
                                </a:solidFill>
                                <a:latin typeface="Cambria Math" panose="02040503050406030204" pitchFamily="18" charset="0"/>
                                <a:ea typeface="Helvetica" charset="0"/>
                                <a:cs typeface="Helvetica" charset="0"/>
                              </a:rPr>
                              <m:t>𝑡</m:t>
                            </m:r>
                          </m:e>
                        </m:d>
                      </m:sup>
                    </m:sSubSup>
                  </m:oMath>
                </a14:m>
                <a:r>
                  <a:rPr lang="en-US" sz="3200" dirty="0">
                    <a:solidFill>
                      <a:schemeClr val="tx1"/>
                    </a:solidFill>
                    <a:latin typeface="Candara" panose="020E0502030303020204" pitchFamily="34" charset="0"/>
                    <a:ea typeface="Helvetica" charset="0"/>
                    <a:cs typeface="Helvetica" charset="0"/>
                  </a:rPr>
                  <a:t>,</a:t>
                </a:r>
                <a:r>
                  <a:rPr lang="en-US" sz="3200" dirty="0">
                    <a:solidFill>
                      <a:schemeClr val="tx1"/>
                    </a:solidFill>
                    <a:ea typeface="Helvetica" charset="0"/>
                    <a:cs typeface="Helvetica" charset="0"/>
                  </a:rPr>
                  <a:t> </a:t>
                </a:r>
                <a14:m>
                  <m:oMath xmlns:m="http://schemas.openxmlformats.org/officeDocument/2006/math">
                    <m:sSubSup>
                      <m:sSubSupPr>
                        <m:ctrlPr>
                          <a:rPr lang="en-US" sz="3200" b="0" i="1" smtClean="0">
                            <a:solidFill>
                              <a:schemeClr val="tx1"/>
                            </a:solidFill>
                            <a:latin typeface="Cambria Math" panose="02040503050406030204" pitchFamily="18" charset="0"/>
                            <a:ea typeface="Helvetica" charset="0"/>
                            <a:cs typeface="Helvetica" charset="0"/>
                          </a:rPr>
                        </m:ctrlPr>
                      </m:sSubSupPr>
                      <m:e>
                        <m:r>
                          <a:rPr lang="en-US" sz="3200" b="0" i="1" smtClean="0">
                            <a:solidFill>
                              <a:schemeClr val="tx1"/>
                            </a:solidFill>
                            <a:latin typeface="Cambria Math" panose="02040503050406030204" pitchFamily="18" charset="0"/>
                            <a:ea typeface="Helvetica" charset="0"/>
                            <a:cs typeface="Helvetica" charset="0"/>
                          </a:rPr>
                          <m:t>𝑞</m:t>
                        </m:r>
                      </m:e>
                      <m:sub>
                        <m:r>
                          <a:rPr lang="en-US" sz="3200" i="1">
                            <a:solidFill>
                              <a:schemeClr val="tx1"/>
                            </a:solidFill>
                            <a:latin typeface="Cambria Math" panose="02040503050406030204" pitchFamily="18" charset="0"/>
                            <a:ea typeface="Helvetica" charset="0"/>
                            <a:cs typeface="Helvetica" charset="0"/>
                          </a:rPr>
                          <m:t>𝐸</m:t>
                        </m:r>
                      </m:sub>
                      <m:sup>
                        <m:d>
                          <m:dPr>
                            <m:ctrlPr>
                              <a:rPr lang="en-US" sz="3200" i="1">
                                <a:solidFill>
                                  <a:schemeClr val="tx1"/>
                                </a:solidFill>
                                <a:latin typeface="Cambria Math" panose="02040503050406030204" pitchFamily="18" charset="0"/>
                                <a:ea typeface="Helvetica" charset="0"/>
                                <a:cs typeface="Helvetica" charset="0"/>
                              </a:rPr>
                            </m:ctrlPr>
                          </m:dPr>
                          <m:e>
                            <m:r>
                              <a:rPr lang="en-US" sz="3200" i="1">
                                <a:solidFill>
                                  <a:schemeClr val="tx1"/>
                                </a:solidFill>
                                <a:latin typeface="Cambria Math" panose="02040503050406030204" pitchFamily="18" charset="0"/>
                                <a:ea typeface="Helvetica" charset="0"/>
                                <a:cs typeface="Helvetica" charset="0"/>
                              </a:rPr>
                              <m:t>𝑡</m:t>
                            </m:r>
                          </m:e>
                        </m:d>
                      </m:sup>
                    </m:sSubSup>
                    <m:r>
                      <a:rPr lang="en-US" sz="3200" b="0" i="0" smtClean="0">
                        <a:solidFill>
                          <a:schemeClr val="tx1"/>
                        </a:solidFill>
                        <a:latin typeface="Cambria Math" panose="02040503050406030204" pitchFamily="18" charset="0"/>
                        <a:ea typeface="Helvetica" charset="0"/>
                        <a:cs typeface="Helvetica" charset="0"/>
                      </a:rPr>
                      <m:t>]</m:t>
                    </m:r>
                  </m:oMath>
                </a14:m>
                <a:endParaRPr lang="en-US" sz="3200" b="0" dirty="0" err="1">
                  <a:solidFill>
                    <a:schemeClr val="tx1"/>
                  </a:solidFill>
                  <a:latin typeface="Candara" panose="020E0502030303020204" pitchFamily="34" charset="0"/>
                  <a:ea typeface="Helvetica" charset="0"/>
                  <a:cs typeface="Helvetica"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5844583" y="2892547"/>
                <a:ext cx="2825710" cy="706155"/>
              </a:xfrm>
              <a:prstGeom prst="rect">
                <a:avLst/>
              </a:prstGeom>
              <a:blipFill>
                <a:blip r:embed="rId5"/>
                <a:stretch>
                  <a:fillRect b="-258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10" name="Table 9">
                <a:extLst>
                  <a:ext uri="{FF2B5EF4-FFF2-40B4-BE49-F238E27FC236}">
                    <a16:creationId xmlns:a16="http://schemas.microsoft.com/office/drawing/2014/main" id="{80318E30-6520-2957-9ED6-8082404373C1}"/>
                  </a:ext>
                </a:extLst>
              </p:cNvPr>
              <p:cNvGraphicFramePr>
                <a:graphicFrameLocks noGrp="1"/>
              </p:cNvGraphicFramePr>
              <p:nvPr/>
            </p:nvGraphicFramePr>
            <p:xfrm>
              <a:off x="635586" y="3810980"/>
              <a:ext cx="11126912" cy="2602051"/>
            </p:xfrm>
            <a:graphic>
              <a:graphicData uri="http://schemas.openxmlformats.org/drawingml/2006/table">
                <a:tbl>
                  <a:tblPr firstRow="1" firstCol="1" bandRow="1">
                    <a:tableStyleId>{5C22544A-7EE6-4342-B048-85BDC9FD1C3A}</a:tableStyleId>
                  </a:tblPr>
                  <a:tblGrid>
                    <a:gridCol w="3407025">
                      <a:extLst>
                        <a:ext uri="{9D8B030D-6E8A-4147-A177-3AD203B41FA5}">
                          <a16:colId xmlns:a16="http://schemas.microsoft.com/office/drawing/2014/main" val="3780374843"/>
                        </a:ext>
                      </a:extLst>
                    </a:gridCol>
                    <a:gridCol w="1744578">
                      <a:extLst>
                        <a:ext uri="{9D8B030D-6E8A-4147-A177-3AD203B41FA5}">
                          <a16:colId xmlns:a16="http://schemas.microsoft.com/office/drawing/2014/main" val="1449272996"/>
                        </a:ext>
                      </a:extLst>
                    </a:gridCol>
                    <a:gridCol w="1431758">
                      <a:extLst>
                        <a:ext uri="{9D8B030D-6E8A-4147-A177-3AD203B41FA5}">
                          <a16:colId xmlns:a16="http://schemas.microsoft.com/office/drawing/2014/main" val="2317682337"/>
                        </a:ext>
                      </a:extLst>
                    </a:gridCol>
                    <a:gridCol w="4543551">
                      <a:extLst>
                        <a:ext uri="{9D8B030D-6E8A-4147-A177-3AD203B41FA5}">
                          <a16:colId xmlns:a16="http://schemas.microsoft.com/office/drawing/2014/main" val="815937045"/>
                        </a:ext>
                      </a:extLst>
                    </a:gridCol>
                  </a:tblGrid>
                  <a:tr h="460231">
                    <a:tc>
                      <a:txBody>
                        <a:bodyPr/>
                        <a:lstStyle/>
                        <a:p>
                          <a:r>
                            <a:rPr lang="en-US" sz="2800" dirty="0"/>
                            <a:t>State \ Time</a:t>
                          </a:r>
                        </a:p>
                      </a:txBody>
                      <a:tcPr>
                        <a:solidFill>
                          <a:schemeClr val="accent1">
                            <a:lumMod val="75000"/>
                          </a:schemeClr>
                        </a:solidFill>
                      </a:tcPr>
                    </a:tc>
                    <a:tc>
                      <a:txBody>
                        <a:bodyPr/>
                        <a:lstStyle/>
                        <a:p>
                          <a:pPr/>
                          <a14:m>
                            <m:oMathPara xmlns:m="http://schemas.openxmlformats.org/officeDocument/2006/math">
                              <m:oMath>
                                <m:r>
                                  <a:rPr lang="en-US" sz="2800" b="1" i="1" smtClean="0">
                                    <a:latin typeface="Cambria Math" panose="02040503050406030204" pitchFamily="18" charset="0"/>
                                  </a:rPr>
                                  <m:t>𝒕</m:t>
                                </m:r>
                                <m:r>
                                  <a:rPr lang="en-US" sz="2800" b="1" i="1" smtClean="0">
                                    <a:latin typeface="Cambria Math" panose="02040503050406030204" pitchFamily="18" charset="0"/>
                                  </a:rPr>
                                  <m:t>=</m:t>
                                </m:r>
                                <m:r>
                                  <a:rPr lang="en-US" sz="2800" b="1" i="1" smtClean="0">
                                    <a:latin typeface="Cambria Math" panose="02040503050406030204" pitchFamily="18" charset="0"/>
                                  </a:rPr>
                                  <m:t>𝟎</m:t>
                                </m:r>
                              </m:oMath>
                            </m:oMathPara>
                          </a14:m>
                          <a:endParaRPr lang="en-US" sz="2800" dirty="0"/>
                        </a:p>
                      </a:txBody>
                      <a:tcPr>
                        <a:solidFill>
                          <a:schemeClr val="accent1">
                            <a:lumMod val="75000"/>
                          </a:schemeClr>
                        </a:solidFill>
                      </a:tcPr>
                    </a:tc>
                    <a:tc>
                      <a:txBody>
                        <a:bodyPr/>
                        <a:lstStyle/>
                        <a:p>
                          <a:pPr/>
                          <a14:m>
                            <m:oMathPara xmlns:m="http://schemas.openxmlformats.org/officeDocument/2006/math">
                              <m:oMath>
                                <m:r>
                                  <a:rPr lang="en-US" sz="2800" b="1" i="1" smtClean="0">
                                    <a:latin typeface="Cambria Math" panose="02040503050406030204" pitchFamily="18" charset="0"/>
                                  </a:rPr>
                                  <m:t>𝒕</m:t>
                                </m:r>
                                <m:r>
                                  <a:rPr lang="en-US" sz="2800" b="1" i="1" smtClean="0">
                                    <a:latin typeface="Cambria Math" panose="02040503050406030204" pitchFamily="18" charset="0"/>
                                  </a:rPr>
                                  <m:t>=</m:t>
                                </m:r>
                                <m:r>
                                  <a:rPr lang="en-US" sz="2800" b="1" i="1" smtClean="0">
                                    <a:latin typeface="Cambria Math" panose="02040503050406030204" pitchFamily="18" charset="0"/>
                                  </a:rPr>
                                  <m:t>𝟏</m:t>
                                </m:r>
                              </m:oMath>
                            </m:oMathPara>
                          </a14:m>
                          <a:endParaRPr lang="en-US" sz="2800" dirty="0"/>
                        </a:p>
                      </a:txBody>
                      <a:tcPr>
                        <a:solidFill>
                          <a:schemeClr val="accent1">
                            <a:lumMod val="75000"/>
                          </a:schemeClr>
                        </a:solidFill>
                      </a:tcPr>
                    </a:tc>
                    <a:tc>
                      <a:txBody>
                        <a:bodyPr/>
                        <a:lstStyle/>
                        <a:p>
                          <a:pPr/>
                          <a14:m>
                            <m:oMathPara xmlns:m="http://schemas.openxmlformats.org/officeDocument/2006/math">
                              <m:oMath>
                                <m:r>
                                  <a:rPr lang="en-US" sz="2800" b="1" i="1" smtClean="0">
                                    <a:latin typeface="Cambria Math" panose="02040503050406030204" pitchFamily="18" charset="0"/>
                                  </a:rPr>
                                  <m:t>𝒕</m:t>
                                </m:r>
                                <m:r>
                                  <a:rPr lang="en-US" sz="2800" b="1" i="1" smtClean="0">
                                    <a:latin typeface="Cambria Math" panose="02040503050406030204" pitchFamily="18" charset="0"/>
                                  </a:rPr>
                                  <m:t>=</m:t>
                                </m:r>
                                <m:r>
                                  <a:rPr lang="en-US" sz="2800" b="1" i="1" smtClean="0">
                                    <a:latin typeface="Cambria Math" panose="02040503050406030204" pitchFamily="18" charset="0"/>
                                  </a:rPr>
                                  <m:t>𝟐</m:t>
                                </m:r>
                              </m:oMath>
                            </m:oMathPara>
                          </a14:m>
                          <a:endParaRPr lang="en-US" sz="2800" dirty="0"/>
                        </a:p>
                      </a:txBody>
                      <a:tcPr>
                        <a:solidFill>
                          <a:schemeClr val="accent1">
                            <a:lumMod val="75000"/>
                          </a:schemeClr>
                        </a:solidFill>
                      </a:tcPr>
                    </a:tc>
                    <a:extLst>
                      <a:ext uri="{0D108BD9-81ED-4DB2-BD59-A6C34878D82A}">
                        <a16:rowId xmlns:a16="http://schemas.microsoft.com/office/drawing/2014/main" val="2457361348"/>
                      </a:ext>
                    </a:extLst>
                  </a:tr>
                  <a:tr h="711085">
                    <a:tc>
                      <a:txBody>
                        <a:bodyPr/>
                        <a:lstStyle/>
                        <a:p>
                          <a:pPr/>
                          <a14:m>
                            <m:oMathPara xmlns:m="http://schemas.openxmlformats.org/officeDocument/2006/math">
                              <m:oMath>
                                <m:r>
                                  <a:rPr lang="en-US" sz="2800" b="1" i="1" smtClean="0">
                                    <a:latin typeface="Cambria Math" panose="02040503050406030204" pitchFamily="18" charset="0"/>
                                  </a:rPr>
                                  <m:t>ℙ</m:t>
                                </m:r>
                                <m:r>
                                  <a:rPr lang="en-US" sz="2800" b="1" i="1" smtClean="0">
                                    <a:latin typeface="Cambria Math" panose="02040503050406030204" pitchFamily="18" charset="0"/>
                                  </a:rPr>
                                  <m:t>(</m:t>
                                </m:r>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𝑿</m:t>
                                    </m:r>
                                  </m:e>
                                  <m:sup>
                                    <m:d>
                                      <m:dPr>
                                        <m:ctrlPr>
                                          <a:rPr lang="en-US" sz="2800" b="1" i="1" smtClean="0">
                                            <a:latin typeface="Cambria Math" panose="02040503050406030204" pitchFamily="18" charset="0"/>
                                          </a:rPr>
                                        </m:ctrlPr>
                                      </m:dPr>
                                      <m:e>
                                        <m:r>
                                          <a:rPr lang="en-US" sz="2800" b="1" i="1" smtClean="0">
                                            <a:latin typeface="Cambria Math" panose="02040503050406030204" pitchFamily="18" charset="0"/>
                                          </a:rPr>
                                          <m:t>𝒕</m:t>
                                        </m:r>
                                      </m:e>
                                    </m:d>
                                  </m:sup>
                                </m:sSup>
                                <m:r>
                                  <a:rPr lang="en-US" sz="2800" b="1" i="1" smtClean="0">
                                    <a:latin typeface="Cambria Math" panose="02040503050406030204" pitchFamily="18" charset="0"/>
                                  </a:rPr>
                                  <m:t>=</m:t>
                                </m:r>
                                <m:r>
                                  <a:rPr lang="en-US" sz="2800" b="1" i="0" smtClean="0">
                                    <a:latin typeface="Cambria Math" panose="02040503050406030204" pitchFamily="18" charset="0"/>
                                  </a:rPr>
                                  <m:t>𝐖𝐨𝐫𝐤</m:t>
                                </m:r>
                                <m:r>
                                  <a:rPr lang="en-US" sz="2800" b="1" i="1" smtClean="0">
                                    <a:latin typeface="Cambria Math" panose="02040503050406030204" pitchFamily="18" charset="0"/>
                                  </a:rPr>
                                  <m:t>)</m:t>
                                </m:r>
                              </m:oMath>
                            </m:oMathPara>
                          </a14:m>
                          <a:endParaRPr lang="en-US" sz="2800" dirty="0"/>
                        </a:p>
                      </a:txBody>
                      <a:tcPr>
                        <a:solidFill>
                          <a:schemeClr val="accent1">
                            <a:lumMod val="75000"/>
                          </a:schemeClr>
                        </a:solidFill>
                      </a:tcPr>
                    </a:tc>
                    <a:tc>
                      <a:txBody>
                        <a:bodyPr/>
                        <a:lstStyle/>
                        <a:p>
                          <a:pPr algn="ctr"/>
                          <a:r>
                            <a:rPr lang="en-US" sz="2800" dirty="0"/>
                            <a:t>1</a:t>
                          </a:r>
                        </a:p>
                      </a:txBody>
                      <a:tcPr/>
                    </a:tc>
                    <a:tc>
                      <a:txBody>
                        <a:bodyPr/>
                        <a:lstStyle/>
                        <a:p>
                          <a:pPr algn="ctr"/>
                          <a:r>
                            <a:rPr lang="en-US" sz="2800" dirty="0"/>
                            <a:t>0.4</a:t>
                          </a:r>
                        </a:p>
                      </a:txBody>
                      <a:tcPr/>
                    </a:tc>
                    <a:tc>
                      <a:txBody>
                        <a:bodyPr/>
                        <a:lstStyle/>
                        <a:p>
                          <a:pPr algn="l"/>
                          <a14:m>
                            <m:oMathPara xmlns:m="http://schemas.openxmlformats.org/officeDocument/2006/math">
                              <m:oMath>
                                <m:r>
                                  <a:rPr lang="en-US" sz="2800" b="0" i="1" smtClean="0">
                                    <a:latin typeface="Cambria Math" panose="02040503050406030204" pitchFamily="18" charset="0"/>
                                  </a:rPr>
                                  <m:t>=0.4⋅0.4+0.6⋅0.1=0.22</m:t>
                                </m:r>
                              </m:oMath>
                            </m:oMathPara>
                          </a14:m>
                          <a:endParaRPr lang="en-US" sz="2800" dirty="0"/>
                        </a:p>
                      </a:txBody>
                      <a:tcPr/>
                    </a:tc>
                    <a:extLst>
                      <a:ext uri="{0D108BD9-81ED-4DB2-BD59-A6C34878D82A}">
                        <a16:rowId xmlns:a16="http://schemas.microsoft.com/office/drawing/2014/main" val="3621537004"/>
                      </a:ext>
                    </a:extLst>
                  </a:tr>
                  <a:tr h="6864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lang="en-US" sz="2800" b="1" i="1" smtClean="0">
                                    <a:latin typeface="Cambria Math" panose="02040503050406030204" pitchFamily="18" charset="0"/>
                                  </a:rPr>
                                  <m:t>ℙ</m:t>
                                </m:r>
                                <m:r>
                                  <a:rPr lang="en-US" sz="2800" b="1" i="1" smtClean="0">
                                    <a:latin typeface="Cambria Math" panose="02040503050406030204" pitchFamily="18" charset="0"/>
                                  </a:rPr>
                                  <m:t>(</m:t>
                                </m:r>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𝑿</m:t>
                                    </m:r>
                                  </m:e>
                                  <m:sup>
                                    <m:d>
                                      <m:dPr>
                                        <m:ctrlPr>
                                          <a:rPr lang="en-US" sz="2800" b="1" i="1" smtClean="0">
                                            <a:latin typeface="Cambria Math" panose="02040503050406030204" pitchFamily="18" charset="0"/>
                                          </a:rPr>
                                        </m:ctrlPr>
                                      </m:dPr>
                                      <m:e>
                                        <m:r>
                                          <a:rPr lang="en-US" sz="2800" b="1" i="1" smtClean="0">
                                            <a:latin typeface="Cambria Math" panose="02040503050406030204" pitchFamily="18" charset="0"/>
                                          </a:rPr>
                                          <m:t>𝒕</m:t>
                                        </m:r>
                                      </m:e>
                                    </m:d>
                                  </m:sup>
                                </m:sSup>
                                <m:r>
                                  <a:rPr lang="en-US" sz="2800" b="1" i="1" smtClean="0">
                                    <a:latin typeface="Cambria Math" panose="02040503050406030204" pitchFamily="18" charset="0"/>
                                  </a:rPr>
                                  <m:t>=</m:t>
                                </m:r>
                                <m:r>
                                  <a:rPr lang="en-US" sz="2800" b="1" i="0" smtClean="0">
                                    <a:latin typeface="Cambria Math" panose="02040503050406030204" pitchFamily="18" charset="0"/>
                                  </a:rPr>
                                  <m:t>𝐒𝐮𝐫𝐟</m:t>
                                </m:r>
                                <m:r>
                                  <a:rPr lang="en-US" sz="2800" b="1" i="1" smtClean="0">
                                    <a:latin typeface="Cambria Math" panose="02040503050406030204" pitchFamily="18" charset="0"/>
                                  </a:rPr>
                                  <m:t>)</m:t>
                                </m:r>
                              </m:oMath>
                            </m:oMathPara>
                          </a14:m>
                          <a:endParaRPr lang="en-US" sz="2800" dirty="0"/>
                        </a:p>
                      </a:txBody>
                      <a:tcPr>
                        <a:solidFill>
                          <a:schemeClr val="accent1">
                            <a:lumMod val="75000"/>
                          </a:schemeClr>
                        </a:solidFill>
                      </a:tcPr>
                    </a:tc>
                    <a:tc>
                      <a:txBody>
                        <a:bodyPr/>
                        <a:lstStyle/>
                        <a:p>
                          <a:pPr algn="ctr"/>
                          <a:r>
                            <a:rPr lang="en-US" sz="2800" dirty="0"/>
                            <a:t>0</a:t>
                          </a:r>
                        </a:p>
                      </a:txBody>
                      <a:tcPr/>
                    </a:tc>
                    <a:tc>
                      <a:txBody>
                        <a:bodyPr/>
                        <a:lstStyle/>
                        <a:p>
                          <a:pPr algn="ctr"/>
                          <a:r>
                            <a:rPr lang="en-US" sz="2800" dirty="0"/>
                            <a:t>0.6</a:t>
                          </a:r>
                        </a:p>
                      </a:txBody>
                      <a:tcPr/>
                    </a:tc>
                    <a:tc>
                      <a:txBody>
                        <a:bodyPr/>
                        <a:lstStyle/>
                        <a:p>
                          <a:pPr algn="l"/>
                          <a14:m>
                            <m:oMathPara xmlns:m="http://schemas.openxmlformats.org/officeDocument/2006/math">
                              <m:oMath>
                                <m:r>
                                  <a:rPr lang="en-US" sz="2800" b="0" i="1" smtClean="0">
                                    <a:latin typeface="Cambria Math" panose="02040503050406030204" pitchFamily="18" charset="0"/>
                                  </a:rPr>
                                  <m:t>=0.4⋅0.6+0.6⋅0.6=0.60</m:t>
                                </m:r>
                              </m:oMath>
                            </m:oMathPara>
                          </a14:m>
                          <a:endParaRPr lang="en-US" sz="2800" dirty="0"/>
                        </a:p>
                      </a:txBody>
                      <a:tcPr/>
                    </a:tc>
                    <a:extLst>
                      <a:ext uri="{0D108BD9-81ED-4DB2-BD59-A6C34878D82A}">
                        <a16:rowId xmlns:a16="http://schemas.microsoft.com/office/drawing/2014/main" val="2006095779"/>
                      </a:ext>
                    </a:extLst>
                  </a:tr>
                  <a:tr h="6864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lang="en-US" sz="2800" b="1" i="1" smtClean="0">
                                    <a:latin typeface="Cambria Math" panose="02040503050406030204" pitchFamily="18" charset="0"/>
                                  </a:rPr>
                                  <m:t>ℙ</m:t>
                                </m:r>
                                <m:r>
                                  <a:rPr lang="en-US" sz="2800" b="1" i="1" smtClean="0">
                                    <a:latin typeface="Cambria Math" panose="02040503050406030204" pitchFamily="18" charset="0"/>
                                  </a:rPr>
                                  <m:t>(</m:t>
                                </m:r>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𝑿</m:t>
                                    </m:r>
                                  </m:e>
                                  <m:sup>
                                    <m:d>
                                      <m:dPr>
                                        <m:ctrlPr>
                                          <a:rPr lang="en-US" sz="2800" b="1" i="1" smtClean="0">
                                            <a:latin typeface="Cambria Math" panose="02040503050406030204" pitchFamily="18" charset="0"/>
                                          </a:rPr>
                                        </m:ctrlPr>
                                      </m:dPr>
                                      <m:e>
                                        <m:r>
                                          <a:rPr lang="en-US" sz="2800" b="1" i="1" smtClean="0">
                                            <a:latin typeface="Cambria Math" panose="02040503050406030204" pitchFamily="18" charset="0"/>
                                          </a:rPr>
                                          <m:t>𝒕</m:t>
                                        </m:r>
                                      </m:e>
                                    </m:d>
                                  </m:sup>
                                </m:sSup>
                                <m:r>
                                  <a:rPr lang="en-US" sz="2800" b="1" i="1" smtClean="0">
                                    <a:latin typeface="Cambria Math" panose="02040503050406030204" pitchFamily="18" charset="0"/>
                                  </a:rPr>
                                  <m:t>=</m:t>
                                </m:r>
                                <m:r>
                                  <a:rPr lang="en-US" sz="2800" b="1" i="0" smtClean="0">
                                    <a:latin typeface="Cambria Math" panose="02040503050406030204" pitchFamily="18" charset="0"/>
                                  </a:rPr>
                                  <m:t>𝐄𝐦𝐚𝐢𝐥</m:t>
                                </m:r>
                                <m:r>
                                  <a:rPr lang="en-US" sz="2800" b="1" i="1" smtClean="0">
                                    <a:latin typeface="Cambria Math" panose="02040503050406030204" pitchFamily="18" charset="0"/>
                                  </a:rPr>
                                  <m:t>)</m:t>
                                </m:r>
                              </m:oMath>
                            </m:oMathPara>
                          </a14:m>
                          <a:endParaRPr lang="en-US" sz="2800" dirty="0"/>
                        </a:p>
                      </a:txBody>
                      <a:tcPr>
                        <a:solidFill>
                          <a:schemeClr val="accent1">
                            <a:lumMod val="75000"/>
                          </a:schemeClr>
                        </a:solidFill>
                      </a:tcPr>
                    </a:tc>
                    <a:tc>
                      <a:txBody>
                        <a:bodyPr/>
                        <a:lstStyle/>
                        <a:p>
                          <a:pPr algn="ctr"/>
                          <a:r>
                            <a:rPr lang="en-US" sz="2800" dirty="0"/>
                            <a:t>0</a:t>
                          </a:r>
                        </a:p>
                      </a:txBody>
                      <a:tcPr/>
                    </a:tc>
                    <a:tc>
                      <a:txBody>
                        <a:bodyPr/>
                        <a:lstStyle/>
                        <a:p>
                          <a:pPr algn="ctr"/>
                          <a:r>
                            <a:rPr lang="en-US" sz="2800" dirty="0"/>
                            <a:t>0</a:t>
                          </a:r>
                        </a:p>
                      </a:txBody>
                      <a:tcPr/>
                    </a:tc>
                    <a:tc>
                      <a:txBody>
                        <a:bodyPr/>
                        <a:lstStyle/>
                        <a:p>
                          <a:pPr algn="l"/>
                          <a14:m>
                            <m:oMathPara xmlns:m="http://schemas.openxmlformats.org/officeDocument/2006/math">
                              <m:oMath>
                                <m:r>
                                  <a:rPr lang="en-US" sz="2800" b="0" i="1" smtClean="0">
                                    <a:latin typeface="Cambria Math" panose="02040503050406030204" pitchFamily="18" charset="0"/>
                                  </a:rPr>
                                  <m:t>=0.4⋅0+0.6⋅0.3=0.18</m:t>
                                </m:r>
                              </m:oMath>
                            </m:oMathPara>
                          </a14:m>
                          <a:endParaRPr lang="en-US" sz="2800" dirty="0"/>
                        </a:p>
                      </a:txBody>
                      <a:tcPr/>
                    </a:tc>
                    <a:extLst>
                      <a:ext uri="{0D108BD9-81ED-4DB2-BD59-A6C34878D82A}">
                        <a16:rowId xmlns:a16="http://schemas.microsoft.com/office/drawing/2014/main" val="2463250762"/>
                      </a:ext>
                    </a:extLst>
                  </a:tr>
                </a:tbl>
              </a:graphicData>
            </a:graphic>
          </p:graphicFrame>
        </mc:Choice>
        <mc:Fallback xmlns="">
          <p:graphicFrame>
            <p:nvGraphicFramePr>
              <p:cNvPr id="10" name="Table 9">
                <a:extLst>
                  <a:ext uri="{FF2B5EF4-FFF2-40B4-BE49-F238E27FC236}">
                    <a16:creationId xmlns:a16="http://schemas.microsoft.com/office/drawing/2014/main" id="{80318E30-6520-2957-9ED6-8082404373C1}"/>
                  </a:ext>
                </a:extLst>
              </p:cNvPr>
              <p:cNvGraphicFramePr>
                <a:graphicFrameLocks noGrp="1"/>
              </p:cNvGraphicFramePr>
              <p:nvPr/>
            </p:nvGraphicFramePr>
            <p:xfrm>
              <a:off x="635586" y="3810980"/>
              <a:ext cx="11126912" cy="2602051"/>
            </p:xfrm>
            <a:graphic>
              <a:graphicData uri="http://schemas.openxmlformats.org/drawingml/2006/table">
                <a:tbl>
                  <a:tblPr firstRow="1" firstCol="1" bandRow="1">
                    <a:tableStyleId>{5C22544A-7EE6-4342-B048-85BDC9FD1C3A}</a:tableStyleId>
                  </a:tblPr>
                  <a:tblGrid>
                    <a:gridCol w="3407025">
                      <a:extLst>
                        <a:ext uri="{9D8B030D-6E8A-4147-A177-3AD203B41FA5}">
                          <a16:colId xmlns:a16="http://schemas.microsoft.com/office/drawing/2014/main" val="3780374843"/>
                        </a:ext>
                      </a:extLst>
                    </a:gridCol>
                    <a:gridCol w="1744578">
                      <a:extLst>
                        <a:ext uri="{9D8B030D-6E8A-4147-A177-3AD203B41FA5}">
                          <a16:colId xmlns:a16="http://schemas.microsoft.com/office/drawing/2014/main" val="1449272996"/>
                        </a:ext>
                      </a:extLst>
                    </a:gridCol>
                    <a:gridCol w="1431758">
                      <a:extLst>
                        <a:ext uri="{9D8B030D-6E8A-4147-A177-3AD203B41FA5}">
                          <a16:colId xmlns:a16="http://schemas.microsoft.com/office/drawing/2014/main" val="2317682337"/>
                        </a:ext>
                      </a:extLst>
                    </a:gridCol>
                    <a:gridCol w="4543551">
                      <a:extLst>
                        <a:ext uri="{9D8B030D-6E8A-4147-A177-3AD203B41FA5}">
                          <a16:colId xmlns:a16="http://schemas.microsoft.com/office/drawing/2014/main" val="815937045"/>
                        </a:ext>
                      </a:extLst>
                    </a:gridCol>
                  </a:tblGrid>
                  <a:tr h="518160">
                    <a:tc>
                      <a:txBody>
                        <a:bodyPr/>
                        <a:lstStyle/>
                        <a:p>
                          <a:r>
                            <a:rPr lang="en-US" sz="2800" dirty="0"/>
                            <a:t>State \ Time</a:t>
                          </a:r>
                        </a:p>
                      </a:txBody>
                      <a:tcPr>
                        <a:solidFill>
                          <a:schemeClr val="accent1">
                            <a:lumMod val="75000"/>
                          </a:schemeClr>
                        </a:solidFill>
                      </a:tcPr>
                    </a:tc>
                    <a:tc>
                      <a:txBody>
                        <a:bodyPr/>
                        <a:lstStyle/>
                        <a:p>
                          <a:endParaRPr lang="en-US"/>
                        </a:p>
                      </a:txBody>
                      <a:tcPr>
                        <a:blipFill>
                          <a:blip r:embed="rId6"/>
                          <a:stretch>
                            <a:fillRect l="-195804" t="-11765" r="-344406" b="-405882"/>
                          </a:stretch>
                        </a:blipFill>
                      </a:tcPr>
                    </a:tc>
                    <a:tc>
                      <a:txBody>
                        <a:bodyPr/>
                        <a:lstStyle/>
                        <a:p>
                          <a:endParaRPr lang="en-US"/>
                        </a:p>
                      </a:txBody>
                      <a:tcPr>
                        <a:blipFill>
                          <a:blip r:embed="rId6"/>
                          <a:stretch>
                            <a:fillRect l="-360000" t="-11765" r="-319149" b="-405882"/>
                          </a:stretch>
                        </a:blipFill>
                      </a:tcPr>
                    </a:tc>
                    <a:tc>
                      <a:txBody>
                        <a:bodyPr/>
                        <a:lstStyle/>
                        <a:p>
                          <a:endParaRPr lang="en-US"/>
                        </a:p>
                      </a:txBody>
                      <a:tcPr>
                        <a:blipFill>
                          <a:blip r:embed="rId6"/>
                          <a:stretch>
                            <a:fillRect l="-144906" t="-11765" r="-536" b="-405882"/>
                          </a:stretch>
                        </a:blipFill>
                      </a:tcPr>
                    </a:tc>
                    <a:extLst>
                      <a:ext uri="{0D108BD9-81ED-4DB2-BD59-A6C34878D82A}">
                        <a16:rowId xmlns:a16="http://schemas.microsoft.com/office/drawing/2014/main" val="2457361348"/>
                      </a:ext>
                    </a:extLst>
                  </a:tr>
                  <a:tr h="711085">
                    <a:tc>
                      <a:txBody>
                        <a:bodyPr/>
                        <a:lstStyle/>
                        <a:p>
                          <a:endParaRPr lang="en-US"/>
                        </a:p>
                      </a:txBody>
                      <a:tcPr>
                        <a:blipFill>
                          <a:blip r:embed="rId6"/>
                          <a:stretch>
                            <a:fillRect l="-179" t="-81197" r="-227370" b="-194872"/>
                          </a:stretch>
                        </a:blipFill>
                      </a:tcPr>
                    </a:tc>
                    <a:tc>
                      <a:txBody>
                        <a:bodyPr/>
                        <a:lstStyle/>
                        <a:p>
                          <a:pPr algn="ctr"/>
                          <a:r>
                            <a:rPr lang="en-US" sz="2800" dirty="0"/>
                            <a:t>1</a:t>
                          </a:r>
                        </a:p>
                      </a:txBody>
                      <a:tcPr/>
                    </a:tc>
                    <a:tc>
                      <a:txBody>
                        <a:bodyPr/>
                        <a:lstStyle/>
                        <a:p>
                          <a:pPr algn="ctr"/>
                          <a:r>
                            <a:rPr lang="en-US" sz="2800" dirty="0"/>
                            <a:t>0.4</a:t>
                          </a:r>
                        </a:p>
                      </a:txBody>
                      <a:tcPr/>
                    </a:tc>
                    <a:tc>
                      <a:txBody>
                        <a:bodyPr/>
                        <a:lstStyle/>
                        <a:p>
                          <a:endParaRPr lang="en-US"/>
                        </a:p>
                      </a:txBody>
                      <a:tcPr>
                        <a:blipFill>
                          <a:blip r:embed="rId6"/>
                          <a:stretch>
                            <a:fillRect l="-144906" t="-81197" r="-536" b="-194872"/>
                          </a:stretch>
                        </a:blipFill>
                      </a:tcPr>
                    </a:tc>
                    <a:extLst>
                      <a:ext uri="{0D108BD9-81ED-4DB2-BD59-A6C34878D82A}">
                        <a16:rowId xmlns:a16="http://schemas.microsoft.com/office/drawing/2014/main" val="3621537004"/>
                      </a:ext>
                    </a:extLst>
                  </a:tr>
                  <a:tr h="686403">
                    <a:tc>
                      <a:txBody>
                        <a:bodyPr/>
                        <a:lstStyle/>
                        <a:p>
                          <a:endParaRPr lang="en-US"/>
                        </a:p>
                      </a:txBody>
                      <a:tcPr>
                        <a:blipFill>
                          <a:blip r:embed="rId6"/>
                          <a:stretch>
                            <a:fillRect l="-179" t="-187611" r="-227370" b="-101770"/>
                          </a:stretch>
                        </a:blipFill>
                      </a:tcPr>
                    </a:tc>
                    <a:tc>
                      <a:txBody>
                        <a:bodyPr/>
                        <a:lstStyle/>
                        <a:p>
                          <a:pPr algn="ctr"/>
                          <a:r>
                            <a:rPr lang="en-US" sz="2800" dirty="0"/>
                            <a:t>0</a:t>
                          </a:r>
                        </a:p>
                      </a:txBody>
                      <a:tcPr/>
                    </a:tc>
                    <a:tc>
                      <a:txBody>
                        <a:bodyPr/>
                        <a:lstStyle/>
                        <a:p>
                          <a:pPr algn="ctr"/>
                          <a:r>
                            <a:rPr lang="en-US" sz="2800" dirty="0"/>
                            <a:t>0.6</a:t>
                          </a:r>
                        </a:p>
                      </a:txBody>
                      <a:tcPr/>
                    </a:tc>
                    <a:tc>
                      <a:txBody>
                        <a:bodyPr/>
                        <a:lstStyle/>
                        <a:p>
                          <a:endParaRPr lang="en-US"/>
                        </a:p>
                      </a:txBody>
                      <a:tcPr>
                        <a:blipFill>
                          <a:blip r:embed="rId6"/>
                          <a:stretch>
                            <a:fillRect l="-144906" t="-187611" r="-536" b="-101770"/>
                          </a:stretch>
                        </a:blipFill>
                      </a:tcPr>
                    </a:tc>
                    <a:extLst>
                      <a:ext uri="{0D108BD9-81ED-4DB2-BD59-A6C34878D82A}">
                        <a16:rowId xmlns:a16="http://schemas.microsoft.com/office/drawing/2014/main" val="2006095779"/>
                      </a:ext>
                    </a:extLst>
                  </a:tr>
                  <a:tr h="686403">
                    <a:tc>
                      <a:txBody>
                        <a:bodyPr/>
                        <a:lstStyle/>
                        <a:p>
                          <a:endParaRPr lang="en-US"/>
                        </a:p>
                      </a:txBody>
                      <a:tcPr>
                        <a:blipFill>
                          <a:blip r:embed="rId6"/>
                          <a:stretch>
                            <a:fillRect l="-179" t="-287611" r="-227370" b="-1770"/>
                          </a:stretch>
                        </a:blipFill>
                      </a:tcPr>
                    </a:tc>
                    <a:tc>
                      <a:txBody>
                        <a:bodyPr/>
                        <a:lstStyle/>
                        <a:p>
                          <a:pPr algn="ctr"/>
                          <a:r>
                            <a:rPr lang="en-US" sz="2800" dirty="0"/>
                            <a:t>0</a:t>
                          </a:r>
                        </a:p>
                      </a:txBody>
                      <a:tcPr/>
                    </a:tc>
                    <a:tc>
                      <a:txBody>
                        <a:bodyPr/>
                        <a:lstStyle/>
                        <a:p>
                          <a:pPr algn="ctr"/>
                          <a:r>
                            <a:rPr lang="en-US" sz="2800" dirty="0"/>
                            <a:t>0</a:t>
                          </a:r>
                        </a:p>
                      </a:txBody>
                      <a:tcPr/>
                    </a:tc>
                    <a:tc>
                      <a:txBody>
                        <a:bodyPr/>
                        <a:lstStyle/>
                        <a:p>
                          <a:endParaRPr lang="en-US"/>
                        </a:p>
                      </a:txBody>
                      <a:tcPr>
                        <a:blipFill>
                          <a:blip r:embed="rId6"/>
                          <a:stretch>
                            <a:fillRect l="-144906" t="-287611" r="-536" b="-1770"/>
                          </a:stretch>
                        </a:blipFill>
                      </a:tcPr>
                    </a:tc>
                    <a:extLst>
                      <a:ext uri="{0D108BD9-81ED-4DB2-BD59-A6C34878D82A}">
                        <a16:rowId xmlns:a16="http://schemas.microsoft.com/office/drawing/2014/main" val="2463250762"/>
                      </a:ext>
                    </a:extLst>
                  </a:tr>
                </a:tbl>
              </a:graphicData>
            </a:graphic>
          </p:graphicFrame>
        </mc:Fallback>
      </mc:AlternateContent>
    </p:spTree>
    <p:extLst>
      <p:ext uri="{BB962C8B-B14F-4D97-AF65-F5344CB8AC3E}">
        <p14:creationId xmlns:p14="http://schemas.microsoft.com/office/powerpoint/2010/main" val="3538379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3E2DE-B4F3-A367-BBF1-D1857B9070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15FEEF-6B66-023B-0E10-6DB4C6347835}"/>
              </a:ext>
            </a:extLst>
          </p:cNvPr>
          <p:cNvSpPr>
            <a:spLocks noGrp="1"/>
          </p:cNvSpPr>
          <p:nvPr>
            <p:ph type="title"/>
          </p:nvPr>
        </p:nvSpPr>
        <p:spPr/>
        <p:txBody>
          <a:bodyPr>
            <a:normAutofit/>
          </a:bodyPr>
          <a:lstStyle/>
          <a:p>
            <a:r>
              <a:rPr lang="en-US" dirty="0"/>
              <a:t>A Linear Algebra Perspective</a:t>
            </a:r>
          </a:p>
        </p:txBody>
      </p:sp>
      <p:pic>
        <p:nvPicPr>
          <p:cNvPr id="7" name="Picture 6">
            <a:extLst>
              <a:ext uri="{FF2B5EF4-FFF2-40B4-BE49-F238E27FC236}">
                <a16:creationId xmlns:a16="http://schemas.microsoft.com/office/drawing/2014/main" id="{C0ADA8CA-0EE8-585C-B265-C6EA845C09C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78785" y="1043233"/>
            <a:ext cx="3164098" cy="2060627"/>
          </a:xfrm>
          <a:prstGeom prst="rect">
            <a:avLst/>
          </a:prstGeom>
          <a:effectLst>
            <a:outerShdw blurRad="50800" dist="38100" dir="2700000" algn="tl" rotWithShape="0">
              <a:prstClr val="black">
                <a:alpha val="40000"/>
              </a:prstClr>
            </a:outerShdw>
          </a:effectLst>
        </p:spPr>
      </p:pic>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7A300A86-DD39-4C90-9B37-DC534EDDB1B9}"/>
                  </a:ext>
                </a:extLst>
              </p:cNvPr>
              <p:cNvSpPr txBox="1"/>
              <p:nvPr/>
            </p:nvSpPr>
            <p:spPr>
              <a:xfrm>
                <a:off x="3953873" y="1043233"/>
                <a:ext cx="7808625" cy="1371979"/>
              </a:xfrm>
              <a:prstGeom prst="rect">
                <a:avLst/>
              </a:prstGeom>
              <a:noFill/>
            </p:spPr>
            <p:txBody>
              <a:bodyPr wrap="square" rtlCol="0">
                <a:spAutoFit/>
              </a:bodyPr>
              <a:lstStyle/>
              <a:p>
                <a:r>
                  <a:rPr lang="en-US" sz="2400" b="0" dirty="0">
                    <a:latin typeface="Segoe UI Semilight" panose="020B0402040204020203" pitchFamily="34" charset="0"/>
                    <a:ea typeface="Helvetica" charset="0"/>
                    <a:cs typeface="Segoe UI Semilight" panose="020B0402040204020203" pitchFamily="34" charset="0"/>
                  </a:rPr>
                  <a:t>Let </a:t>
                </a:r>
                <a14:m>
                  <m:oMath xmlns:m="http://schemas.openxmlformats.org/officeDocument/2006/math">
                    <m:sSubSup>
                      <m:sSubSupPr>
                        <m:ctrlPr>
                          <a:rPr lang="en-US" sz="2400" b="0" i="1" smtClean="0">
                            <a:latin typeface="Cambria Math" panose="02040503050406030204" pitchFamily="18" charset="0"/>
                            <a:cs typeface="Helvetica" charset="0"/>
                          </a:rPr>
                        </m:ctrlPr>
                      </m:sSubSupPr>
                      <m:e>
                        <m:r>
                          <a:rPr lang="en-US" sz="2400" b="0" i="1" smtClean="0">
                            <a:latin typeface="Cambria Math" panose="02040503050406030204" pitchFamily="18" charset="0"/>
                            <a:cs typeface="Helvetica" charset="0"/>
                          </a:rPr>
                          <m:t>𝑞</m:t>
                        </m:r>
                      </m:e>
                      <m:sub>
                        <m:r>
                          <a:rPr lang="en-US" sz="2400" b="0" i="1" smtClean="0">
                            <a:latin typeface="Cambria Math" panose="02040503050406030204" pitchFamily="18" charset="0"/>
                            <a:cs typeface="Helvetica" charset="0"/>
                          </a:rPr>
                          <m:t>𝑠</m:t>
                        </m:r>
                      </m:sub>
                      <m:sup>
                        <m:r>
                          <a:rPr lang="en-US" sz="2400" b="0" i="1" smtClean="0">
                            <a:latin typeface="Cambria Math" panose="02040503050406030204" pitchFamily="18" charset="0"/>
                            <a:cs typeface="Helvetica" charset="0"/>
                          </a:rPr>
                          <m:t>(</m:t>
                        </m:r>
                        <m:r>
                          <a:rPr lang="en-US" sz="2400" b="0" i="1" smtClean="0">
                            <a:latin typeface="Cambria Math" panose="02040503050406030204" pitchFamily="18" charset="0"/>
                            <a:cs typeface="Helvetica" charset="0"/>
                          </a:rPr>
                          <m:t>𝑡</m:t>
                        </m:r>
                        <m:r>
                          <a:rPr lang="en-US" sz="2400" b="0" i="1" smtClean="0">
                            <a:latin typeface="Cambria Math" panose="02040503050406030204" pitchFamily="18" charset="0"/>
                            <a:cs typeface="Helvetica" charset="0"/>
                          </a:rPr>
                          <m:t>)</m:t>
                        </m:r>
                      </m:sup>
                    </m:sSubSup>
                  </m:oMath>
                </a14:m>
                <a:r>
                  <a:rPr lang="en-US" sz="2400" b="0" dirty="0">
                    <a:latin typeface="Segoe UI Semilight" panose="020B0402040204020203" pitchFamily="34" charset="0"/>
                    <a:ea typeface="Helvetica" charset="0"/>
                    <a:cs typeface="Segoe UI Semilight" panose="020B0402040204020203" pitchFamily="34" charset="0"/>
                  </a:rPr>
                  <a:t> be the probability of being in state </a:t>
                </a:r>
                <a14:m>
                  <m:oMath xmlns:m="http://schemas.openxmlformats.org/officeDocument/2006/math">
                    <m:r>
                      <a:rPr lang="en-US" sz="2400" b="0" i="1" smtClean="0">
                        <a:latin typeface="Cambria Math" panose="02040503050406030204" pitchFamily="18" charset="0"/>
                        <a:ea typeface="Helvetica" charset="0"/>
                        <a:cs typeface="Helvetica" charset="0"/>
                      </a:rPr>
                      <m:t>𝑠</m:t>
                    </m:r>
                  </m:oMath>
                </a14:m>
                <a:r>
                  <a:rPr lang="en-US" sz="2400" b="0" dirty="0">
                    <a:latin typeface="Segoe UI Semilight" panose="020B0402040204020203" pitchFamily="34" charset="0"/>
                    <a:ea typeface="Helvetica" charset="0"/>
                    <a:cs typeface="Segoe UI Semilight" panose="020B0402040204020203" pitchFamily="34" charset="0"/>
                  </a:rPr>
                  <a:t> at time </a:t>
                </a:r>
                <a14:m>
                  <m:oMath xmlns:m="http://schemas.openxmlformats.org/officeDocument/2006/math">
                    <m:r>
                      <a:rPr lang="en-US" sz="2400" b="0" i="1" smtClean="0">
                        <a:latin typeface="Cambria Math" panose="02040503050406030204" pitchFamily="18" charset="0"/>
                        <a:ea typeface="Helvetica" charset="0"/>
                        <a:cs typeface="Helvetica" charset="0"/>
                      </a:rPr>
                      <m:t>𝑡</m:t>
                    </m:r>
                  </m:oMath>
                </a14:m>
                <a:r>
                  <a:rPr lang="en-US" sz="2400" b="0" dirty="0">
                    <a:latin typeface="Segoe UI Semilight" panose="020B0402040204020203" pitchFamily="34" charset="0"/>
                    <a:ea typeface="Helvetica" charset="0"/>
                    <a:cs typeface="Segoe UI Semilight" panose="020B0402040204020203" pitchFamily="34" charset="0"/>
                  </a:rPr>
                  <a:t>.</a:t>
                </a:r>
              </a:p>
              <a:p>
                <a:r>
                  <a:rPr lang="en-US" sz="2400" dirty="0">
                    <a:latin typeface="Segoe UI Semilight" panose="020B0402040204020203" pitchFamily="34" charset="0"/>
                    <a:ea typeface="Helvetica" charset="0"/>
                    <a:cs typeface="Segoe UI Semilight" panose="020B0402040204020203" pitchFamily="34" charset="0"/>
                  </a:rPr>
                  <a:t>E.g., in the table, </a:t>
                </a:r>
                <a14:m>
                  <m:oMath xmlns:m="http://schemas.openxmlformats.org/officeDocument/2006/math">
                    <m:sSubSup>
                      <m:sSubSupPr>
                        <m:ctrlPr>
                          <a:rPr lang="en-US" sz="2400" b="0" i="1" smtClean="0">
                            <a:latin typeface="Cambria Math" panose="02040503050406030204" pitchFamily="18" charset="0"/>
                            <a:cs typeface="Helvetica" charset="0"/>
                          </a:rPr>
                        </m:ctrlPr>
                      </m:sSubSupPr>
                      <m:e>
                        <m:r>
                          <a:rPr lang="en-US" sz="2400" b="0" i="1" smtClean="0">
                            <a:latin typeface="Cambria Math" panose="02040503050406030204" pitchFamily="18" charset="0"/>
                            <a:cs typeface="Helvetica" charset="0"/>
                          </a:rPr>
                          <m:t>𝑞</m:t>
                        </m:r>
                      </m:e>
                      <m:sub>
                        <m:r>
                          <a:rPr lang="en-US" sz="2400" b="0" i="1" smtClean="0">
                            <a:latin typeface="Cambria Math" panose="02040503050406030204" pitchFamily="18" charset="0"/>
                            <a:cs typeface="Helvetica" charset="0"/>
                          </a:rPr>
                          <m:t>𝐸</m:t>
                        </m:r>
                      </m:sub>
                      <m:sup>
                        <m:r>
                          <a:rPr lang="en-US" sz="2400" b="0" i="1" smtClean="0">
                            <a:latin typeface="Cambria Math" panose="02040503050406030204" pitchFamily="18" charset="0"/>
                            <a:cs typeface="Helvetica" charset="0"/>
                          </a:rPr>
                          <m:t>(2)</m:t>
                        </m:r>
                      </m:sup>
                    </m:sSubSup>
                    <m:r>
                      <a:rPr lang="en-US" sz="2400" b="0" i="1" smtClean="0">
                        <a:latin typeface="Cambria Math" panose="02040503050406030204" pitchFamily="18" charset="0"/>
                        <a:cs typeface="Helvetica" charset="0"/>
                      </a:rPr>
                      <m:t>=0.18</m:t>
                    </m:r>
                  </m:oMath>
                </a14:m>
                <a:r>
                  <a:rPr lang="en-US" sz="2400" b="0" dirty="0">
                    <a:latin typeface="Segoe UI Semilight" panose="020B0402040204020203" pitchFamily="34" charset="0"/>
                    <a:ea typeface="Helvetica" charset="0"/>
                    <a:cs typeface="Segoe UI Semilight" panose="020B0402040204020203" pitchFamily="34" charset="0"/>
                  </a:rPr>
                  <a:t>.</a:t>
                </a:r>
              </a:p>
              <a:p>
                <a:r>
                  <a:rPr lang="en-US" sz="2400" dirty="0">
                    <a:latin typeface="Segoe UI Semilight" panose="020B0402040204020203" pitchFamily="34" charset="0"/>
                    <a:ea typeface="Helvetica" charset="0"/>
                    <a:cs typeface="Segoe UI Semilight" panose="020B0402040204020203" pitchFamily="34" charset="0"/>
                  </a:rPr>
                  <a:t>Common to think of these as a row vector, e.g.:</a:t>
                </a:r>
                <a:endParaRPr lang="en-US" sz="2400" b="0" dirty="0">
                  <a:latin typeface="Segoe UI Semilight" panose="020B0402040204020203" pitchFamily="34" charset="0"/>
                  <a:ea typeface="Helvetica" charset="0"/>
                  <a:cs typeface="Segoe UI Semilight" panose="020B0402040204020203" pitchFamily="34" charset="0"/>
                </a:endParaRPr>
              </a:p>
            </p:txBody>
          </p:sp>
        </mc:Choice>
        <mc:Fallback>
          <p:sp>
            <p:nvSpPr>
              <p:cNvPr id="6" name="TextBox 5">
                <a:extLst>
                  <a:ext uri="{FF2B5EF4-FFF2-40B4-BE49-F238E27FC236}">
                    <a16:creationId xmlns:a16="http://schemas.microsoft.com/office/drawing/2014/main" id="{7A300A86-DD39-4C90-9B37-DC534EDDB1B9}"/>
                  </a:ext>
                </a:extLst>
              </p:cNvPr>
              <p:cNvSpPr txBox="1">
                <a:spLocks noRot="1" noChangeAspect="1" noMove="1" noResize="1" noEditPoints="1" noAdjustHandles="1" noChangeArrowheads="1" noChangeShapeType="1" noTextEdit="1"/>
              </p:cNvSpPr>
              <p:nvPr/>
            </p:nvSpPr>
            <p:spPr>
              <a:xfrm>
                <a:off x="3953873" y="1043233"/>
                <a:ext cx="7808625" cy="1371979"/>
              </a:xfrm>
              <a:prstGeom prst="rect">
                <a:avLst/>
              </a:prstGeom>
              <a:blipFill>
                <a:blip r:embed="rId4"/>
                <a:stretch>
                  <a:fillRect l="-1249" b="-97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F14B62F-2AC1-F4A2-F777-76C8F2162C97}"/>
                  </a:ext>
                </a:extLst>
              </p:cNvPr>
              <p:cNvSpPr txBox="1"/>
              <p:nvPr/>
            </p:nvSpPr>
            <p:spPr>
              <a:xfrm>
                <a:off x="5844583" y="2892547"/>
                <a:ext cx="2825710" cy="706155"/>
              </a:xfrm>
              <a:prstGeom prst="rect">
                <a:avLst/>
              </a:prstGeom>
              <a:noFill/>
            </p:spPr>
            <p:txBody>
              <a:bodyPr wrap="none" rtlCol="0">
                <a:spAutoFit/>
              </a:bodyPr>
              <a:lstStyle/>
              <a:p>
                <a14:m>
                  <m:oMath xmlns:m="http://schemas.openxmlformats.org/officeDocument/2006/math">
                    <m:r>
                      <a:rPr lang="en-US" sz="3200" b="0" i="1" smtClean="0">
                        <a:solidFill>
                          <a:schemeClr val="tx1"/>
                        </a:solidFill>
                        <a:latin typeface="Cambria Math" panose="02040503050406030204" pitchFamily="18" charset="0"/>
                        <a:ea typeface="Helvetica" charset="0"/>
                        <a:cs typeface="Helvetica" charset="0"/>
                      </a:rPr>
                      <m:t>[</m:t>
                    </m:r>
                    <m:sSubSup>
                      <m:sSubSupPr>
                        <m:ctrlPr>
                          <a:rPr lang="en-US" sz="3200" b="0" i="1" smtClean="0">
                            <a:solidFill>
                              <a:schemeClr val="tx1"/>
                            </a:solidFill>
                            <a:latin typeface="Cambria Math" panose="02040503050406030204" pitchFamily="18" charset="0"/>
                            <a:ea typeface="Helvetica" charset="0"/>
                            <a:cs typeface="Helvetica" charset="0"/>
                          </a:rPr>
                        </m:ctrlPr>
                      </m:sSubSupPr>
                      <m:e>
                        <m:r>
                          <a:rPr lang="en-US" sz="3200" b="0" i="1" smtClean="0">
                            <a:solidFill>
                              <a:schemeClr val="tx1"/>
                            </a:solidFill>
                            <a:latin typeface="Cambria Math" panose="02040503050406030204" pitchFamily="18" charset="0"/>
                            <a:ea typeface="Helvetica" charset="0"/>
                            <a:cs typeface="Helvetica" charset="0"/>
                          </a:rPr>
                          <m:t>𝑞</m:t>
                        </m:r>
                      </m:e>
                      <m:sub>
                        <m:r>
                          <a:rPr lang="en-US" sz="3200" i="1">
                            <a:solidFill>
                              <a:schemeClr val="tx1"/>
                            </a:solidFill>
                            <a:latin typeface="Cambria Math" panose="02040503050406030204" pitchFamily="18" charset="0"/>
                            <a:ea typeface="Helvetica" charset="0"/>
                            <a:cs typeface="Helvetica" charset="0"/>
                          </a:rPr>
                          <m:t>𝑊</m:t>
                        </m:r>
                      </m:sub>
                      <m:sup>
                        <m:d>
                          <m:dPr>
                            <m:ctrlPr>
                              <a:rPr lang="en-US" sz="3200" i="1">
                                <a:solidFill>
                                  <a:schemeClr val="tx1"/>
                                </a:solidFill>
                                <a:latin typeface="Cambria Math" panose="02040503050406030204" pitchFamily="18" charset="0"/>
                                <a:ea typeface="Helvetica" charset="0"/>
                                <a:cs typeface="Helvetica" charset="0"/>
                              </a:rPr>
                            </m:ctrlPr>
                          </m:dPr>
                          <m:e>
                            <m:r>
                              <a:rPr lang="en-US" sz="3200" i="1">
                                <a:solidFill>
                                  <a:schemeClr val="tx1"/>
                                </a:solidFill>
                                <a:latin typeface="Cambria Math" panose="02040503050406030204" pitchFamily="18" charset="0"/>
                                <a:ea typeface="Helvetica" charset="0"/>
                                <a:cs typeface="Helvetica" charset="0"/>
                              </a:rPr>
                              <m:t>𝑡</m:t>
                            </m:r>
                          </m:e>
                        </m:d>
                      </m:sup>
                    </m:sSubSup>
                  </m:oMath>
                </a14:m>
                <a:r>
                  <a:rPr lang="en-US" sz="3200" dirty="0">
                    <a:solidFill>
                      <a:schemeClr val="tx1"/>
                    </a:solidFill>
                    <a:latin typeface="Candara" panose="020E0502030303020204" pitchFamily="34" charset="0"/>
                    <a:ea typeface="Helvetica" charset="0"/>
                    <a:cs typeface="Helvetica" charset="0"/>
                  </a:rPr>
                  <a:t>,</a:t>
                </a:r>
                <a:r>
                  <a:rPr lang="en-US" sz="3200" dirty="0">
                    <a:solidFill>
                      <a:schemeClr val="tx1"/>
                    </a:solidFill>
                    <a:ea typeface="Helvetica" charset="0"/>
                    <a:cs typeface="Helvetica" charset="0"/>
                  </a:rPr>
                  <a:t> </a:t>
                </a:r>
                <a14:m>
                  <m:oMath xmlns:m="http://schemas.openxmlformats.org/officeDocument/2006/math">
                    <m:sSubSup>
                      <m:sSubSupPr>
                        <m:ctrlPr>
                          <a:rPr lang="en-US" sz="3200" b="0" i="1" smtClean="0">
                            <a:solidFill>
                              <a:schemeClr val="tx1"/>
                            </a:solidFill>
                            <a:latin typeface="Cambria Math" panose="02040503050406030204" pitchFamily="18" charset="0"/>
                            <a:ea typeface="Helvetica" charset="0"/>
                            <a:cs typeface="Helvetica" charset="0"/>
                          </a:rPr>
                        </m:ctrlPr>
                      </m:sSubSupPr>
                      <m:e>
                        <m:r>
                          <a:rPr lang="en-US" sz="3200" b="0" i="1" smtClean="0">
                            <a:solidFill>
                              <a:schemeClr val="tx1"/>
                            </a:solidFill>
                            <a:latin typeface="Cambria Math" panose="02040503050406030204" pitchFamily="18" charset="0"/>
                            <a:ea typeface="Helvetica" charset="0"/>
                            <a:cs typeface="Helvetica" charset="0"/>
                          </a:rPr>
                          <m:t>𝑞</m:t>
                        </m:r>
                      </m:e>
                      <m:sub>
                        <m:r>
                          <a:rPr lang="en-US" sz="3200" b="0" i="1" smtClean="0">
                            <a:solidFill>
                              <a:schemeClr val="tx1"/>
                            </a:solidFill>
                            <a:latin typeface="Cambria Math" panose="02040503050406030204" pitchFamily="18" charset="0"/>
                            <a:ea typeface="Helvetica" charset="0"/>
                            <a:cs typeface="Helvetica" charset="0"/>
                          </a:rPr>
                          <m:t>𝑆</m:t>
                        </m:r>
                      </m:sub>
                      <m:sup>
                        <m:d>
                          <m:dPr>
                            <m:ctrlPr>
                              <a:rPr lang="en-US" sz="3200" i="1">
                                <a:solidFill>
                                  <a:schemeClr val="tx1"/>
                                </a:solidFill>
                                <a:latin typeface="Cambria Math" panose="02040503050406030204" pitchFamily="18" charset="0"/>
                                <a:ea typeface="Helvetica" charset="0"/>
                                <a:cs typeface="Helvetica" charset="0"/>
                              </a:rPr>
                            </m:ctrlPr>
                          </m:dPr>
                          <m:e>
                            <m:r>
                              <a:rPr lang="en-US" sz="3200" i="1">
                                <a:solidFill>
                                  <a:schemeClr val="tx1"/>
                                </a:solidFill>
                                <a:latin typeface="Cambria Math" panose="02040503050406030204" pitchFamily="18" charset="0"/>
                                <a:ea typeface="Helvetica" charset="0"/>
                                <a:cs typeface="Helvetica" charset="0"/>
                              </a:rPr>
                              <m:t>𝑡</m:t>
                            </m:r>
                          </m:e>
                        </m:d>
                      </m:sup>
                    </m:sSubSup>
                  </m:oMath>
                </a14:m>
                <a:r>
                  <a:rPr lang="en-US" sz="3200" dirty="0">
                    <a:solidFill>
                      <a:schemeClr val="tx1"/>
                    </a:solidFill>
                    <a:latin typeface="Candara" panose="020E0502030303020204" pitchFamily="34" charset="0"/>
                    <a:ea typeface="Helvetica" charset="0"/>
                    <a:cs typeface="Helvetica" charset="0"/>
                  </a:rPr>
                  <a:t>,</a:t>
                </a:r>
                <a:r>
                  <a:rPr lang="en-US" sz="3200" dirty="0">
                    <a:solidFill>
                      <a:schemeClr val="tx1"/>
                    </a:solidFill>
                    <a:ea typeface="Helvetica" charset="0"/>
                    <a:cs typeface="Helvetica" charset="0"/>
                  </a:rPr>
                  <a:t> </a:t>
                </a:r>
                <a14:m>
                  <m:oMath xmlns:m="http://schemas.openxmlformats.org/officeDocument/2006/math">
                    <m:sSubSup>
                      <m:sSubSupPr>
                        <m:ctrlPr>
                          <a:rPr lang="en-US" sz="3200" b="0" i="1" smtClean="0">
                            <a:solidFill>
                              <a:schemeClr val="tx1"/>
                            </a:solidFill>
                            <a:latin typeface="Cambria Math" panose="02040503050406030204" pitchFamily="18" charset="0"/>
                            <a:ea typeface="Helvetica" charset="0"/>
                            <a:cs typeface="Helvetica" charset="0"/>
                          </a:rPr>
                        </m:ctrlPr>
                      </m:sSubSupPr>
                      <m:e>
                        <m:r>
                          <a:rPr lang="en-US" sz="3200" b="0" i="1" smtClean="0">
                            <a:solidFill>
                              <a:schemeClr val="tx1"/>
                            </a:solidFill>
                            <a:latin typeface="Cambria Math" panose="02040503050406030204" pitchFamily="18" charset="0"/>
                            <a:ea typeface="Helvetica" charset="0"/>
                            <a:cs typeface="Helvetica" charset="0"/>
                          </a:rPr>
                          <m:t>𝑞</m:t>
                        </m:r>
                      </m:e>
                      <m:sub>
                        <m:r>
                          <a:rPr lang="en-US" sz="3200" i="1">
                            <a:solidFill>
                              <a:schemeClr val="tx1"/>
                            </a:solidFill>
                            <a:latin typeface="Cambria Math" panose="02040503050406030204" pitchFamily="18" charset="0"/>
                            <a:ea typeface="Helvetica" charset="0"/>
                            <a:cs typeface="Helvetica" charset="0"/>
                          </a:rPr>
                          <m:t>𝐸</m:t>
                        </m:r>
                      </m:sub>
                      <m:sup>
                        <m:d>
                          <m:dPr>
                            <m:ctrlPr>
                              <a:rPr lang="en-US" sz="3200" i="1">
                                <a:solidFill>
                                  <a:schemeClr val="tx1"/>
                                </a:solidFill>
                                <a:latin typeface="Cambria Math" panose="02040503050406030204" pitchFamily="18" charset="0"/>
                                <a:ea typeface="Helvetica" charset="0"/>
                                <a:cs typeface="Helvetica" charset="0"/>
                              </a:rPr>
                            </m:ctrlPr>
                          </m:dPr>
                          <m:e>
                            <m:r>
                              <a:rPr lang="en-US" sz="3200" i="1">
                                <a:solidFill>
                                  <a:schemeClr val="tx1"/>
                                </a:solidFill>
                                <a:latin typeface="Cambria Math" panose="02040503050406030204" pitchFamily="18" charset="0"/>
                                <a:ea typeface="Helvetica" charset="0"/>
                                <a:cs typeface="Helvetica" charset="0"/>
                              </a:rPr>
                              <m:t>𝑡</m:t>
                            </m:r>
                          </m:e>
                        </m:d>
                      </m:sup>
                    </m:sSubSup>
                    <m:r>
                      <a:rPr lang="en-US" sz="3200" b="0" i="0" smtClean="0">
                        <a:solidFill>
                          <a:schemeClr val="tx1"/>
                        </a:solidFill>
                        <a:latin typeface="Cambria Math" panose="02040503050406030204" pitchFamily="18" charset="0"/>
                        <a:ea typeface="Helvetica" charset="0"/>
                        <a:cs typeface="Helvetica" charset="0"/>
                      </a:rPr>
                      <m:t>]</m:t>
                    </m:r>
                  </m:oMath>
                </a14:m>
                <a:endParaRPr lang="en-US" sz="3200" b="0" dirty="0" err="1">
                  <a:solidFill>
                    <a:schemeClr val="tx1"/>
                  </a:solidFill>
                  <a:latin typeface="Candara" panose="020E0502030303020204" pitchFamily="34" charset="0"/>
                  <a:ea typeface="Helvetica" charset="0"/>
                  <a:cs typeface="Helvetica"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5844583" y="2892547"/>
                <a:ext cx="2825710" cy="706155"/>
              </a:xfrm>
              <a:prstGeom prst="rect">
                <a:avLst/>
              </a:prstGeom>
              <a:blipFill>
                <a:blip r:embed="rId5"/>
                <a:stretch>
                  <a:fillRect b="-2586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graphicFrame>
            <p:nvGraphicFramePr>
              <p:cNvPr id="10" name="Table 9">
                <a:extLst>
                  <a:ext uri="{FF2B5EF4-FFF2-40B4-BE49-F238E27FC236}">
                    <a16:creationId xmlns:a16="http://schemas.microsoft.com/office/drawing/2014/main" id="{0F553F02-9377-5DC1-0025-0F4403AE7896}"/>
                  </a:ext>
                </a:extLst>
              </p:cNvPr>
              <p:cNvGraphicFramePr>
                <a:graphicFrameLocks noGrp="1"/>
              </p:cNvGraphicFramePr>
              <p:nvPr>
                <p:extLst>
                  <p:ext uri="{D42A27DB-BD31-4B8C-83A1-F6EECF244321}">
                    <p14:modId xmlns:p14="http://schemas.microsoft.com/office/powerpoint/2010/main" val="2165617761"/>
                  </p:ext>
                </p:extLst>
              </p:nvPr>
            </p:nvGraphicFramePr>
            <p:xfrm>
              <a:off x="635586" y="3810980"/>
              <a:ext cx="11126912" cy="2602051"/>
            </p:xfrm>
            <a:graphic>
              <a:graphicData uri="http://schemas.openxmlformats.org/drawingml/2006/table">
                <a:tbl>
                  <a:tblPr firstRow="1" firstCol="1" bandRow="1">
                    <a:tableStyleId>{5C22544A-7EE6-4342-B048-85BDC9FD1C3A}</a:tableStyleId>
                  </a:tblPr>
                  <a:tblGrid>
                    <a:gridCol w="3407025">
                      <a:extLst>
                        <a:ext uri="{9D8B030D-6E8A-4147-A177-3AD203B41FA5}">
                          <a16:colId xmlns:a16="http://schemas.microsoft.com/office/drawing/2014/main" val="3780374843"/>
                        </a:ext>
                      </a:extLst>
                    </a:gridCol>
                    <a:gridCol w="1744578">
                      <a:extLst>
                        <a:ext uri="{9D8B030D-6E8A-4147-A177-3AD203B41FA5}">
                          <a16:colId xmlns:a16="http://schemas.microsoft.com/office/drawing/2014/main" val="1449272996"/>
                        </a:ext>
                      </a:extLst>
                    </a:gridCol>
                    <a:gridCol w="1431758">
                      <a:extLst>
                        <a:ext uri="{9D8B030D-6E8A-4147-A177-3AD203B41FA5}">
                          <a16:colId xmlns:a16="http://schemas.microsoft.com/office/drawing/2014/main" val="2317682337"/>
                        </a:ext>
                      </a:extLst>
                    </a:gridCol>
                    <a:gridCol w="4543551">
                      <a:extLst>
                        <a:ext uri="{9D8B030D-6E8A-4147-A177-3AD203B41FA5}">
                          <a16:colId xmlns:a16="http://schemas.microsoft.com/office/drawing/2014/main" val="815937045"/>
                        </a:ext>
                      </a:extLst>
                    </a:gridCol>
                  </a:tblGrid>
                  <a:tr h="460231">
                    <a:tc>
                      <a:txBody>
                        <a:bodyPr/>
                        <a:lstStyle/>
                        <a:p>
                          <a:r>
                            <a:rPr lang="en-US" sz="2400" dirty="0"/>
                            <a:t>State \ Time</a:t>
                          </a:r>
                        </a:p>
                      </a:txBody>
                      <a:tcPr>
                        <a:solidFill>
                          <a:schemeClr val="accent1">
                            <a:lumMod val="75000"/>
                          </a:schemeClr>
                        </a:solidFill>
                      </a:tcPr>
                    </a:tc>
                    <a:tc>
                      <a:txBody>
                        <a:bodyPr/>
                        <a:lstStyle/>
                        <a:p>
                          <a:pPr/>
                          <a14:m>
                            <m:oMathPara xmlns:m="http://schemas.openxmlformats.org/officeDocument/2006/math">
                              <m:oMath>
                                <m:r>
                                  <a:rPr lang="en-US" sz="2800" b="1" i="1" smtClean="0">
                                    <a:latin typeface="Cambria Math" panose="02040503050406030204" pitchFamily="18" charset="0"/>
                                  </a:rPr>
                                  <m:t>𝒕</m:t>
                                </m:r>
                                <m:r>
                                  <a:rPr lang="en-US" sz="2800" b="1" i="1" smtClean="0">
                                    <a:latin typeface="Cambria Math" panose="02040503050406030204" pitchFamily="18" charset="0"/>
                                  </a:rPr>
                                  <m:t>=</m:t>
                                </m:r>
                                <m:r>
                                  <a:rPr lang="en-US" sz="2800" b="1" i="1" smtClean="0">
                                    <a:latin typeface="Cambria Math" panose="02040503050406030204" pitchFamily="18" charset="0"/>
                                  </a:rPr>
                                  <m:t>𝟎</m:t>
                                </m:r>
                              </m:oMath>
                            </m:oMathPara>
                          </a14:m>
                          <a:endParaRPr lang="en-US" sz="2800" dirty="0"/>
                        </a:p>
                      </a:txBody>
                      <a:tcPr>
                        <a:solidFill>
                          <a:schemeClr val="accent1">
                            <a:lumMod val="75000"/>
                          </a:schemeClr>
                        </a:solidFill>
                      </a:tcPr>
                    </a:tc>
                    <a:tc>
                      <a:txBody>
                        <a:bodyPr/>
                        <a:lstStyle/>
                        <a:p>
                          <a:pPr/>
                          <a14:m>
                            <m:oMathPara xmlns:m="http://schemas.openxmlformats.org/officeDocument/2006/math">
                              <m:oMath>
                                <m:r>
                                  <a:rPr lang="en-US" sz="2800" b="1" i="1" smtClean="0">
                                    <a:latin typeface="Cambria Math" panose="02040503050406030204" pitchFamily="18" charset="0"/>
                                  </a:rPr>
                                  <m:t>𝒕</m:t>
                                </m:r>
                                <m:r>
                                  <a:rPr lang="en-US" sz="2800" b="1" i="1" smtClean="0">
                                    <a:latin typeface="Cambria Math" panose="02040503050406030204" pitchFamily="18" charset="0"/>
                                  </a:rPr>
                                  <m:t>=</m:t>
                                </m:r>
                                <m:r>
                                  <a:rPr lang="en-US" sz="2800" b="1" i="1" smtClean="0">
                                    <a:latin typeface="Cambria Math" panose="02040503050406030204" pitchFamily="18" charset="0"/>
                                  </a:rPr>
                                  <m:t>𝟏</m:t>
                                </m:r>
                              </m:oMath>
                            </m:oMathPara>
                          </a14:m>
                          <a:endParaRPr lang="en-US" sz="2800" dirty="0"/>
                        </a:p>
                      </a:txBody>
                      <a:tcPr>
                        <a:solidFill>
                          <a:schemeClr val="accent1">
                            <a:lumMod val="75000"/>
                          </a:schemeClr>
                        </a:solidFill>
                      </a:tcPr>
                    </a:tc>
                    <a:tc>
                      <a:txBody>
                        <a:bodyPr/>
                        <a:lstStyle/>
                        <a:p>
                          <a:pPr/>
                          <a14:m>
                            <m:oMathPara xmlns:m="http://schemas.openxmlformats.org/officeDocument/2006/math">
                              <m:oMath>
                                <m:r>
                                  <a:rPr lang="en-US" sz="2800" b="1" i="1" smtClean="0">
                                    <a:latin typeface="Cambria Math" panose="02040503050406030204" pitchFamily="18" charset="0"/>
                                  </a:rPr>
                                  <m:t>𝒕</m:t>
                                </m:r>
                                <m:r>
                                  <a:rPr lang="en-US" sz="2800" b="1" i="1" smtClean="0">
                                    <a:latin typeface="Cambria Math" panose="02040503050406030204" pitchFamily="18" charset="0"/>
                                  </a:rPr>
                                  <m:t>=</m:t>
                                </m:r>
                                <m:r>
                                  <a:rPr lang="en-US" sz="2800" b="1" i="1" smtClean="0">
                                    <a:latin typeface="Cambria Math" panose="02040503050406030204" pitchFamily="18" charset="0"/>
                                  </a:rPr>
                                  <m:t>𝟐</m:t>
                                </m:r>
                              </m:oMath>
                            </m:oMathPara>
                          </a14:m>
                          <a:endParaRPr lang="en-US" sz="2800" dirty="0"/>
                        </a:p>
                      </a:txBody>
                      <a:tcPr>
                        <a:solidFill>
                          <a:schemeClr val="accent1">
                            <a:lumMod val="75000"/>
                          </a:schemeClr>
                        </a:solidFill>
                      </a:tcPr>
                    </a:tc>
                    <a:extLst>
                      <a:ext uri="{0D108BD9-81ED-4DB2-BD59-A6C34878D82A}">
                        <a16:rowId xmlns:a16="http://schemas.microsoft.com/office/drawing/2014/main" val="2457361348"/>
                      </a:ext>
                    </a:extLst>
                  </a:tr>
                  <a:tr h="711085">
                    <a:tc>
                      <a:txBody>
                        <a:bodyPr/>
                        <a:lstStyle/>
                        <a:p>
                          <a:pPr/>
                          <a14:m>
                            <m:oMathPara xmlns:m="http://schemas.openxmlformats.org/officeDocument/2006/math">
                              <m:oMath>
                                <m:r>
                                  <a:rPr lang="en-US" sz="2400" b="1" i="1" smtClean="0">
                                    <a:latin typeface="Cambria Math" panose="02040503050406030204" pitchFamily="18" charset="0"/>
                                  </a:rPr>
                                  <m:t>ℙ</m:t>
                                </m:r>
                                <m:d>
                                  <m:dPr>
                                    <m:ctrlPr>
                                      <a:rPr lang="en-US" sz="2400" b="1" i="1" smtClean="0">
                                        <a:latin typeface="Cambria Math" panose="02040503050406030204" pitchFamily="18" charset="0"/>
                                      </a:rPr>
                                    </m:ctrlPr>
                                  </m:dPr>
                                  <m:e>
                                    <m:sSup>
                                      <m:sSupPr>
                                        <m:ctrlPr>
                                          <a:rPr lang="en-US" sz="2400" b="1" i="1" smtClean="0">
                                            <a:latin typeface="Cambria Math" panose="02040503050406030204" pitchFamily="18" charset="0"/>
                                          </a:rPr>
                                        </m:ctrlPr>
                                      </m:sSupPr>
                                      <m:e>
                                        <m:r>
                                          <a:rPr lang="en-US" sz="2400" b="1" i="1" smtClean="0">
                                            <a:latin typeface="Cambria Math" panose="02040503050406030204" pitchFamily="18" charset="0"/>
                                          </a:rPr>
                                          <m:t>𝑿</m:t>
                                        </m:r>
                                      </m:e>
                                      <m:sup>
                                        <m:d>
                                          <m:dPr>
                                            <m:ctrlPr>
                                              <a:rPr lang="en-US" sz="2400" b="1" i="1" smtClean="0">
                                                <a:latin typeface="Cambria Math" panose="02040503050406030204" pitchFamily="18" charset="0"/>
                                              </a:rPr>
                                            </m:ctrlPr>
                                          </m:dPr>
                                          <m:e>
                                            <m:r>
                                              <a:rPr lang="en-US" sz="2400" b="1" i="1" smtClean="0">
                                                <a:latin typeface="Cambria Math" panose="02040503050406030204" pitchFamily="18" charset="0"/>
                                              </a:rPr>
                                              <m:t>𝒕</m:t>
                                            </m:r>
                                          </m:e>
                                        </m:d>
                                      </m:sup>
                                    </m:sSup>
                                    <m:r>
                                      <a:rPr lang="en-US" sz="2400" b="1" i="1" smtClean="0">
                                        <a:latin typeface="Cambria Math" panose="02040503050406030204" pitchFamily="18" charset="0"/>
                                      </a:rPr>
                                      <m:t>=</m:t>
                                    </m:r>
                                    <m:r>
                                      <a:rPr lang="en-US" sz="2400" b="1" i="0" smtClean="0">
                                        <a:latin typeface="Cambria Math" panose="02040503050406030204" pitchFamily="18" charset="0"/>
                                      </a:rPr>
                                      <m:t>𝐖𝐨𝐫𝐤</m:t>
                                    </m:r>
                                  </m:e>
                                </m:d>
                                <m:r>
                                  <a:rPr lang="en-US" sz="2400" b="1" i="1" smtClean="0">
                                    <a:latin typeface="Cambria Math" panose="02040503050406030204" pitchFamily="18" charset="0"/>
                                  </a:rPr>
                                  <m:t>=</m:t>
                                </m:r>
                                <m:sSubSup>
                                  <m:sSubSupPr>
                                    <m:ctrlPr>
                                      <a:rPr lang="en-US" sz="2400" b="0" i="1" smtClean="0">
                                        <a:latin typeface="Cambria Math" panose="02040503050406030204" pitchFamily="18" charset="0"/>
                                        <a:cs typeface="Helvetica" charset="0"/>
                                      </a:rPr>
                                    </m:ctrlPr>
                                  </m:sSubSupPr>
                                  <m:e>
                                    <m:r>
                                      <a:rPr lang="en-US" sz="2400" b="0" i="1" smtClean="0">
                                        <a:latin typeface="Cambria Math" panose="02040503050406030204" pitchFamily="18" charset="0"/>
                                        <a:cs typeface="Helvetica" charset="0"/>
                                      </a:rPr>
                                      <m:t>𝑞</m:t>
                                    </m:r>
                                  </m:e>
                                  <m:sub>
                                    <m:r>
                                      <a:rPr lang="en-US" sz="2400" b="0" i="1" smtClean="0">
                                        <a:latin typeface="Cambria Math" panose="02040503050406030204" pitchFamily="18" charset="0"/>
                                        <a:cs typeface="Helvetica" charset="0"/>
                                      </a:rPr>
                                      <m:t>𝑊</m:t>
                                    </m:r>
                                  </m:sub>
                                  <m:sup>
                                    <m:r>
                                      <a:rPr lang="en-US" sz="2400" b="0" i="1" smtClean="0">
                                        <a:latin typeface="Cambria Math" panose="02040503050406030204" pitchFamily="18" charset="0"/>
                                        <a:cs typeface="Helvetica" charset="0"/>
                                      </a:rPr>
                                      <m:t>(</m:t>
                                    </m:r>
                                    <m:r>
                                      <a:rPr lang="en-US" sz="2400" b="0" i="1" smtClean="0">
                                        <a:latin typeface="Cambria Math" panose="02040503050406030204" pitchFamily="18" charset="0"/>
                                        <a:cs typeface="Helvetica" charset="0"/>
                                      </a:rPr>
                                      <m:t>𝑡</m:t>
                                    </m:r>
                                    <m:r>
                                      <a:rPr lang="en-US" sz="2400" b="0" i="1" smtClean="0">
                                        <a:latin typeface="Cambria Math" panose="02040503050406030204" pitchFamily="18" charset="0"/>
                                        <a:cs typeface="Helvetica" charset="0"/>
                                      </a:rPr>
                                      <m:t>)</m:t>
                                    </m:r>
                                  </m:sup>
                                </m:sSubSup>
                              </m:oMath>
                            </m:oMathPara>
                          </a14:m>
                          <a:endParaRPr lang="en-US" sz="2400" dirty="0"/>
                        </a:p>
                      </a:txBody>
                      <a:tcPr>
                        <a:solidFill>
                          <a:schemeClr val="accent1">
                            <a:lumMod val="75000"/>
                          </a:schemeClr>
                        </a:solidFill>
                      </a:tcPr>
                    </a:tc>
                    <a:tc>
                      <a:txBody>
                        <a:bodyPr/>
                        <a:lstStyle/>
                        <a:p>
                          <a:pPr algn="ctr"/>
                          <a:r>
                            <a:rPr lang="en-US" sz="2800" dirty="0"/>
                            <a:t>1</a:t>
                          </a:r>
                        </a:p>
                      </a:txBody>
                      <a:tcPr/>
                    </a:tc>
                    <a:tc>
                      <a:txBody>
                        <a:bodyPr/>
                        <a:lstStyle/>
                        <a:p>
                          <a:pPr algn="ctr"/>
                          <a:r>
                            <a:rPr lang="en-US" sz="2800" dirty="0"/>
                            <a:t>0.4</a:t>
                          </a:r>
                        </a:p>
                      </a:txBody>
                      <a:tcPr/>
                    </a:tc>
                    <a:tc>
                      <a:txBody>
                        <a:bodyPr/>
                        <a:lstStyle/>
                        <a:p>
                          <a:pPr algn="l"/>
                          <a14:m>
                            <m:oMathPara xmlns:m="http://schemas.openxmlformats.org/officeDocument/2006/math">
                              <m:oMath>
                                <m:r>
                                  <a:rPr lang="en-US" sz="2800" b="0" i="1" smtClean="0">
                                    <a:latin typeface="Cambria Math" panose="02040503050406030204" pitchFamily="18" charset="0"/>
                                  </a:rPr>
                                  <m:t>=0.4⋅0.4+0.6⋅0.1=0.22</m:t>
                                </m:r>
                              </m:oMath>
                            </m:oMathPara>
                          </a14:m>
                          <a:endParaRPr lang="en-US" sz="2800" dirty="0"/>
                        </a:p>
                      </a:txBody>
                      <a:tcPr/>
                    </a:tc>
                    <a:extLst>
                      <a:ext uri="{0D108BD9-81ED-4DB2-BD59-A6C34878D82A}">
                        <a16:rowId xmlns:a16="http://schemas.microsoft.com/office/drawing/2014/main" val="3621537004"/>
                      </a:ext>
                    </a:extLst>
                  </a:tr>
                  <a:tr h="6864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lang="en-US" sz="2400" b="1" i="1" smtClean="0">
                                    <a:latin typeface="Cambria Math" panose="02040503050406030204" pitchFamily="18" charset="0"/>
                                  </a:rPr>
                                  <m:t>ℙ</m:t>
                                </m:r>
                                <m:d>
                                  <m:dPr>
                                    <m:ctrlPr>
                                      <a:rPr lang="en-US" sz="2400" b="1" i="1" smtClean="0">
                                        <a:latin typeface="Cambria Math" panose="02040503050406030204" pitchFamily="18" charset="0"/>
                                      </a:rPr>
                                    </m:ctrlPr>
                                  </m:dPr>
                                  <m:e>
                                    <m:sSup>
                                      <m:sSupPr>
                                        <m:ctrlPr>
                                          <a:rPr lang="en-US" sz="2400" b="1" i="1" smtClean="0">
                                            <a:latin typeface="Cambria Math" panose="02040503050406030204" pitchFamily="18" charset="0"/>
                                          </a:rPr>
                                        </m:ctrlPr>
                                      </m:sSupPr>
                                      <m:e>
                                        <m:r>
                                          <a:rPr lang="en-US" sz="2400" b="1" i="1" smtClean="0">
                                            <a:latin typeface="Cambria Math" panose="02040503050406030204" pitchFamily="18" charset="0"/>
                                          </a:rPr>
                                          <m:t>𝑿</m:t>
                                        </m:r>
                                      </m:e>
                                      <m:sup>
                                        <m:d>
                                          <m:dPr>
                                            <m:ctrlPr>
                                              <a:rPr lang="en-US" sz="2400" b="1" i="1" smtClean="0">
                                                <a:latin typeface="Cambria Math" panose="02040503050406030204" pitchFamily="18" charset="0"/>
                                              </a:rPr>
                                            </m:ctrlPr>
                                          </m:dPr>
                                          <m:e>
                                            <m:r>
                                              <a:rPr lang="en-US" sz="2400" b="1" i="1" smtClean="0">
                                                <a:latin typeface="Cambria Math" panose="02040503050406030204" pitchFamily="18" charset="0"/>
                                              </a:rPr>
                                              <m:t>𝒕</m:t>
                                            </m:r>
                                          </m:e>
                                        </m:d>
                                      </m:sup>
                                    </m:sSup>
                                    <m:r>
                                      <a:rPr lang="en-US" sz="2400" b="1" i="1" smtClean="0">
                                        <a:latin typeface="Cambria Math" panose="02040503050406030204" pitchFamily="18" charset="0"/>
                                      </a:rPr>
                                      <m:t>=</m:t>
                                    </m:r>
                                    <m:r>
                                      <a:rPr lang="en-US" sz="2400" b="1" i="0" smtClean="0">
                                        <a:latin typeface="Cambria Math" panose="02040503050406030204" pitchFamily="18" charset="0"/>
                                      </a:rPr>
                                      <m:t>𝐒𝐮𝐫𝐟</m:t>
                                    </m:r>
                                  </m:e>
                                </m:d>
                                <m:r>
                                  <a:rPr lang="en-US" sz="2400" b="1" i="1" smtClean="0">
                                    <a:latin typeface="Cambria Math" panose="02040503050406030204" pitchFamily="18" charset="0"/>
                                  </a:rPr>
                                  <m:t>=</m:t>
                                </m:r>
                                <m:sSubSup>
                                  <m:sSubSupPr>
                                    <m:ctrlPr>
                                      <a:rPr lang="en-US" sz="2400" b="0" i="1" smtClean="0">
                                        <a:latin typeface="Cambria Math" panose="02040503050406030204" pitchFamily="18" charset="0"/>
                                        <a:cs typeface="Helvetica" charset="0"/>
                                      </a:rPr>
                                    </m:ctrlPr>
                                  </m:sSubSupPr>
                                  <m:e>
                                    <m:r>
                                      <a:rPr lang="en-US" sz="2400" b="0" i="1" smtClean="0">
                                        <a:latin typeface="Cambria Math" panose="02040503050406030204" pitchFamily="18" charset="0"/>
                                        <a:cs typeface="Helvetica" charset="0"/>
                                      </a:rPr>
                                      <m:t>𝑞</m:t>
                                    </m:r>
                                  </m:e>
                                  <m:sub>
                                    <m:r>
                                      <a:rPr lang="en-US" sz="2400" b="0" i="1" smtClean="0">
                                        <a:latin typeface="Cambria Math" panose="02040503050406030204" pitchFamily="18" charset="0"/>
                                        <a:cs typeface="Helvetica" charset="0"/>
                                      </a:rPr>
                                      <m:t>𝑠</m:t>
                                    </m:r>
                                  </m:sub>
                                  <m:sup>
                                    <m:r>
                                      <a:rPr lang="en-US" sz="2400" b="0" i="1" smtClean="0">
                                        <a:latin typeface="Cambria Math" panose="02040503050406030204" pitchFamily="18" charset="0"/>
                                        <a:cs typeface="Helvetica" charset="0"/>
                                      </a:rPr>
                                      <m:t>(</m:t>
                                    </m:r>
                                    <m:r>
                                      <a:rPr lang="en-US" sz="2400" b="0" i="1" smtClean="0">
                                        <a:latin typeface="Cambria Math" panose="02040503050406030204" pitchFamily="18" charset="0"/>
                                        <a:cs typeface="Helvetica" charset="0"/>
                                      </a:rPr>
                                      <m:t>𝑡</m:t>
                                    </m:r>
                                    <m:r>
                                      <a:rPr lang="en-US" sz="2400" b="0" i="1" smtClean="0">
                                        <a:latin typeface="Cambria Math" panose="02040503050406030204" pitchFamily="18" charset="0"/>
                                        <a:cs typeface="Helvetica" charset="0"/>
                                      </a:rPr>
                                      <m:t>)</m:t>
                                    </m:r>
                                  </m:sup>
                                </m:sSubSup>
                              </m:oMath>
                            </m:oMathPara>
                          </a14:m>
                          <a:endParaRPr lang="en-US" sz="2400" dirty="0"/>
                        </a:p>
                      </a:txBody>
                      <a:tcPr>
                        <a:solidFill>
                          <a:schemeClr val="accent1">
                            <a:lumMod val="75000"/>
                          </a:schemeClr>
                        </a:solidFill>
                      </a:tcPr>
                    </a:tc>
                    <a:tc>
                      <a:txBody>
                        <a:bodyPr/>
                        <a:lstStyle/>
                        <a:p>
                          <a:pPr algn="ctr"/>
                          <a:r>
                            <a:rPr lang="en-US" sz="2800" dirty="0"/>
                            <a:t>0</a:t>
                          </a:r>
                        </a:p>
                      </a:txBody>
                      <a:tcPr/>
                    </a:tc>
                    <a:tc>
                      <a:txBody>
                        <a:bodyPr/>
                        <a:lstStyle/>
                        <a:p>
                          <a:pPr algn="ctr"/>
                          <a:r>
                            <a:rPr lang="en-US" sz="2800" dirty="0"/>
                            <a:t>0.6</a:t>
                          </a:r>
                        </a:p>
                      </a:txBody>
                      <a:tcPr/>
                    </a:tc>
                    <a:tc>
                      <a:txBody>
                        <a:bodyPr/>
                        <a:lstStyle/>
                        <a:p>
                          <a:pPr algn="l"/>
                          <a14:m>
                            <m:oMathPara xmlns:m="http://schemas.openxmlformats.org/officeDocument/2006/math">
                              <m:oMath>
                                <m:r>
                                  <a:rPr lang="en-US" sz="2800" b="0" i="1" smtClean="0">
                                    <a:latin typeface="Cambria Math" panose="02040503050406030204" pitchFamily="18" charset="0"/>
                                  </a:rPr>
                                  <m:t>=0.4⋅0.6+0.6⋅0.6=0.60</m:t>
                                </m:r>
                              </m:oMath>
                            </m:oMathPara>
                          </a14:m>
                          <a:endParaRPr lang="en-US" sz="2800" dirty="0"/>
                        </a:p>
                      </a:txBody>
                      <a:tcPr/>
                    </a:tc>
                    <a:extLst>
                      <a:ext uri="{0D108BD9-81ED-4DB2-BD59-A6C34878D82A}">
                        <a16:rowId xmlns:a16="http://schemas.microsoft.com/office/drawing/2014/main" val="2006095779"/>
                      </a:ext>
                    </a:extLst>
                  </a:tr>
                  <a:tr h="6864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lang="en-US" sz="2400" b="1" i="1" smtClean="0">
                                    <a:latin typeface="Cambria Math" panose="02040503050406030204" pitchFamily="18" charset="0"/>
                                  </a:rPr>
                                  <m:t>ℙ</m:t>
                                </m:r>
                                <m:d>
                                  <m:dPr>
                                    <m:ctrlPr>
                                      <a:rPr lang="en-US" sz="2400" b="1" i="1" smtClean="0">
                                        <a:latin typeface="Cambria Math" panose="02040503050406030204" pitchFamily="18" charset="0"/>
                                      </a:rPr>
                                    </m:ctrlPr>
                                  </m:dPr>
                                  <m:e>
                                    <m:sSup>
                                      <m:sSupPr>
                                        <m:ctrlPr>
                                          <a:rPr lang="en-US" sz="2400" b="1" i="1" smtClean="0">
                                            <a:latin typeface="Cambria Math" panose="02040503050406030204" pitchFamily="18" charset="0"/>
                                          </a:rPr>
                                        </m:ctrlPr>
                                      </m:sSupPr>
                                      <m:e>
                                        <m:r>
                                          <a:rPr lang="en-US" sz="2400" b="1" i="1" smtClean="0">
                                            <a:latin typeface="Cambria Math" panose="02040503050406030204" pitchFamily="18" charset="0"/>
                                          </a:rPr>
                                          <m:t>𝑿</m:t>
                                        </m:r>
                                      </m:e>
                                      <m:sup>
                                        <m:d>
                                          <m:dPr>
                                            <m:ctrlPr>
                                              <a:rPr lang="en-US" sz="2400" b="1" i="1" smtClean="0">
                                                <a:latin typeface="Cambria Math" panose="02040503050406030204" pitchFamily="18" charset="0"/>
                                              </a:rPr>
                                            </m:ctrlPr>
                                          </m:dPr>
                                          <m:e>
                                            <m:r>
                                              <a:rPr lang="en-US" sz="2400" b="1" i="1" smtClean="0">
                                                <a:latin typeface="Cambria Math" panose="02040503050406030204" pitchFamily="18" charset="0"/>
                                              </a:rPr>
                                              <m:t>𝒕</m:t>
                                            </m:r>
                                          </m:e>
                                        </m:d>
                                      </m:sup>
                                    </m:sSup>
                                    <m:r>
                                      <a:rPr lang="en-US" sz="2400" b="1" i="1" smtClean="0">
                                        <a:latin typeface="Cambria Math" panose="02040503050406030204" pitchFamily="18" charset="0"/>
                                      </a:rPr>
                                      <m:t>=</m:t>
                                    </m:r>
                                    <m:r>
                                      <a:rPr lang="en-US" sz="2400" b="1" i="0" smtClean="0">
                                        <a:latin typeface="Cambria Math" panose="02040503050406030204" pitchFamily="18" charset="0"/>
                                      </a:rPr>
                                      <m:t>𝐄𝐦𝐚𝐢𝐥</m:t>
                                    </m:r>
                                  </m:e>
                                </m:d>
                                <m:r>
                                  <a:rPr lang="en-US" sz="2400" b="1" i="1" smtClean="0">
                                    <a:latin typeface="Cambria Math" panose="02040503050406030204" pitchFamily="18" charset="0"/>
                                  </a:rPr>
                                  <m:t>=</m:t>
                                </m:r>
                                <m:sSubSup>
                                  <m:sSubSupPr>
                                    <m:ctrlPr>
                                      <a:rPr lang="en-US" sz="2400" b="0" i="1" smtClean="0">
                                        <a:latin typeface="Cambria Math" panose="02040503050406030204" pitchFamily="18" charset="0"/>
                                        <a:cs typeface="Helvetica" charset="0"/>
                                      </a:rPr>
                                    </m:ctrlPr>
                                  </m:sSubSupPr>
                                  <m:e>
                                    <m:r>
                                      <a:rPr lang="en-US" sz="2400" b="0" i="1" smtClean="0">
                                        <a:latin typeface="Cambria Math" panose="02040503050406030204" pitchFamily="18" charset="0"/>
                                        <a:cs typeface="Helvetica" charset="0"/>
                                      </a:rPr>
                                      <m:t>𝑞</m:t>
                                    </m:r>
                                  </m:e>
                                  <m:sub>
                                    <m:r>
                                      <a:rPr lang="en-US" sz="2400" b="0" i="1" smtClean="0">
                                        <a:latin typeface="Cambria Math" panose="02040503050406030204" pitchFamily="18" charset="0"/>
                                        <a:cs typeface="Helvetica" charset="0"/>
                                      </a:rPr>
                                      <m:t>𝐸</m:t>
                                    </m:r>
                                  </m:sub>
                                  <m:sup>
                                    <m:r>
                                      <a:rPr lang="en-US" sz="2400" b="0" i="1" smtClean="0">
                                        <a:latin typeface="Cambria Math" panose="02040503050406030204" pitchFamily="18" charset="0"/>
                                        <a:cs typeface="Helvetica" charset="0"/>
                                      </a:rPr>
                                      <m:t>(</m:t>
                                    </m:r>
                                    <m:r>
                                      <a:rPr lang="en-US" sz="2400" b="0" i="1" smtClean="0">
                                        <a:latin typeface="Cambria Math" panose="02040503050406030204" pitchFamily="18" charset="0"/>
                                        <a:cs typeface="Helvetica" charset="0"/>
                                      </a:rPr>
                                      <m:t>𝑡</m:t>
                                    </m:r>
                                    <m:r>
                                      <a:rPr lang="en-US" sz="2400" b="0" i="1" smtClean="0">
                                        <a:latin typeface="Cambria Math" panose="02040503050406030204" pitchFamily="18" charset="0"/>
                                        <a:cs typeface="Helvetica" charset="0"/>
                                      </a:rPr>
                                      <m:t>)</m:t>
                                    </m:r>
                                  </m:sup>
                                </m:sSubSup>
                              </m:oMath>
                            </m:oMathPara>
                          </a14:m>
                          <a:endParaRPr lang="en-US" sz="2400" dirty="0"/>
                        </a:p>
                      </a:txBody>
                      <a:tcPr>
                        <a:solidFill>
                          <a:schemeClr val="accent1">
                            <a:lumMod val="75000"/>
                          </a:schemeClr>
                        </a:solidFill>
                      </a:tcPr>
                    </a:tc>
                    <a:tc>
                      <a:txBody>
                        <a:bodyPr/>
                        <a:lstStyle/>
                        <a:p>
                          <a:pPr algn="ctr"/>
                          <a:r>
                            <a:rPr lang="en-US" sz="2800" dirty="0"/>
                            <a:t>0</a:t>
                          </a:r>
                        </a:p>
                      </a:txBody>
                      <a:tcPr/>
                    </a:tc>
                    <a:tc>
                      <a:txBody>
                        <a:bodyPr/>
                        <a:lstStyle/>
                        <a:p>
                          <a:pPr algn="ctr"/>
                          <a:r>
                            <a:rPr lang="en-US" sz="2800" dirty="0"/>
                            <a:t>0</a:t>
                          </a:r>
                        </a:p>
                      </a:txBody>
                      <a:tcPr/>
                    </a:tc>
                    <a:tc>
                      <a:txBody>
                        <a:bodyPr/>
                        <a:lstStyle/>
                        <a:p>
                          <a:pPr algn="l"/>
                          <a14:m>
                            <m:oMathPara xmlns:m="http://schemas.openxmlformats.org/officeDocument/2006/math">
                              <m:oMath>
                                <m:r>
                                  <a:rPr lang="en-US" sz="2800" b="0" i="1" smtClean="0">
                                    <a:latin typeface="Cambria Math" panose="02040503050406030204" pitchFamily="18" charset="0"/>
                                  </a:rPr>
                                  <m:t>=0.4⋅0+0.6⋅0.3=0.18</m:t>
                                </m:r>
                              </m:oMath>
                            </m:oMathPara>
                          </a14:m>
                          <a:endParaRPr lang="en-US" sz="2800" dirty="0"/>
                        </a:p>
                      </a:txBody>
                      <a:tcPr/>
                    </a:tc>
                    <a:extLst>
                      <a:ext uri="{0D108BD9-81ED-4DB2-BD59-A6C34878D82A}">
                        <a16:rowId xmlns:a16="http://schemas.microsoft.com/office/drawing/2014/main" val="2463250762"/>
                      </a:ext>
                    </a:extLst>
                  </a:tr>
                </a:tbl>
              </a:graphicData>
            </a:graphic>
          </p:graphicFrame>
        </mc:Choice>
        <mc:Fallback>
          <p:graphicFrame>
            <p:nvGraphicFramePr>
              <p:cNvPr id="10" name="Table 9">
                <a:extLst>
                  <a:ext uri="{FF2B5EF4-FFF2-40B4-BE49-F238E27FC236}">
                    <a16:creationId xmlns:a16="http://schemas.microsoft.com/office/drawing/2014/main" id="{0F553F02-9377-5DC1-0025-0F4403AE7896}"/>
                  </a:ext>
                </a:extLst>
              </p:cNvPr>
              <p:cNvGraphicFramePr>
                <a:graphicFrameLocks noGrp="1"/>
              </p:cNvGraphicFramePr>
              <p:nvPr>
                <p:extLst>
                  <p:ext uri="{D42A27DB-BD31-4B8C-83A1-F6EECF244321}">
                    <p14:modId xmlns:p14="http://schemas.microsoft.com/office/powerpoint/2010/main" val="2165617761"/>
                  </p:ext>
                </p:extLst>
              </p:nvPr>
            </p:nvGraphicFramePr>
            <p:xfrm>
              <a:off x="635586" y="3810980"/>
              <a:ext cx="11126912" cy="2602051"/>
            </p:xfrm>
            <a:graphic>
              <a:graphicData uri="http://schemas.openxmlformats.org/drawingml/2006/table">
                <a:tbl>
                  <a:tblPr firstRow="1" firstCol="1" bandRow="1">
                    <a:tableStyleId>{5C22544A-7EE6-4342-B048-85BDC9FD1C3A}</a:tableStyleId>
                  </a:tblPr>
                  <a:tblGrid>
                    <a:gridCol w="3407025">
                      <a:extLst>
                        <a:ext uri="{9D8B030D-6E8A-4147-A177-3AD203B41FA5}">
                          <a16:colId xmlns:a16="http://schemas.microsoft.com/office/drawing/2014/main" val="3780374843"/>
                        </a:ext>
                      </a:extLst>
                    </a:gridCol>
                    <a:gridCol w="1744578">
                      <a:extLst>
                        <a:ext uri="{9D8B030D-6E8A-4147-A177-3AD203B41FA5}">
                          <a16:colId xmlns:a16="http://schemas.microsoft.com/office/drawing/2014/main" val="1449272996"/>
                        </a:ext>
                      </a:extLst>
                    </a:gridCol>
                    <a:gridCol w="1431758">
                      <a:extLst>
                        <a:ext uri="{9D8B030D-6E8A-4147-A177-3AD203B41FA5}">
                          <a16:colId xmlns:a16="http://schemas.microsoft.com/office/drawing/2014/main" val="2317682337"/>
                        </a:ext>
                      </a:extLst>
                    </a:gridCol>
                    <a:gridCol w="4543551">
                      <a:extLst>
                        <a:ext uri="{9D8B030D-6E8A-4147-A177-3AD203B41FA5}">
                          <a16:colId xmlns:a16="http://schemas.microsoft.com/office/drawing/2014/main" val="815937045"/>
                        </a:ext>
                      </a:extLst>
                    </a:gridCol>
                  </a:tblGrid>
                  <a:tr h="518160">
                    <a:tc>
                      <a:txBody>
                        <a:bodyPr/>
                        <a:lstStyle/>
                        <a:p>
                          <a:r>
                            <a:rPr lang="en-US" sz="2400" dirty="0"/>
                            <a:t>State \ Time</a:t>
                          </a:r>
                        </a:p>
                      </a:txBody>
                      <a:tcPr>
                        <a:solidFill>
                          <a:schemeClr val="accent1">
                            <a:lumMod val="75000"/>
                          </a:schemeClr>
                        </a:solidFill>
                      </a:tcPr>
                    </a:tc>
                    <a:tc>
                      <a:txBody>
                        <a:bodyPr/>
                        <a:lstStyle/>
                        <a:p>
                          <a:endParaRPr lang="en-US"/>
                        </a:p>
                      </a:txBody>
                      <a:tcPr>
                        <a:blipFill>
                          <a:blip r:embed="rId6"/>
                          <a:stretch>
                            <a:fillRect l="-195804" t="-9412" r="-344406" b="-405882"/>
                          </a:stretch>
                        </a:blipFill>
                      </a:tcPr>
                    </a:tc>
                    <a:tc>
                      <a:txBody>
                        <a:bodyPr/>
                        <a:lstStyle/>
                        <a:p>
                          <a:endParaRPr lang="en-US"/>
                        </a:p>
                      </a:txBody>
                      <a:tcPr>
                        <a:blipFill>
                          <a:blip r:embed="rId6"/>
                          <a:stretch>
                            <a:fillRect l="-360000" t="-9412" r="-319149" b="-405882"/>
                          </a:stretch>
                        </a:blipFill>
                      </a:tcPr>
                    </a:tc>
                    <a:tc>
                      <a:txBody>
                        <a:bodyPr/>
                        <a:lstStyle/>
                        <a:p>
                          <a:endParaRPr lang="en-US"/>
                        </a:p>
                      </a:txBody>
                      <a:tcPr>
                        <a:blipFill>
                          <a:blip r:embed="rId6"/>
                          <a:stretch>
                            <a:fillRect l="-144906" t="-9412" r="-536" b="-405882"/>
                          </a:stretch>
                        </a:blipFill>
                      </a:tcPr>
                    </a:tc>
                    <a:extLst>
                      <a:ext uri="{0D108BD9-81ED-4DB2-BD59-A6C34878D82A}">
                        <a16:rowId xmlns:a16="http://schemas.microsoft.com/office/drawing/2014/main" val="2457361348"/>
                      </a:ext>
                    </a:extLst>
                  </a:tr>
                  <a:tr h="711085">
                    <a:tc>
                      <a:txBody>
                        <a:bodyPr/>
                        <a:lstStyle/>
                        <a:p>
                          <a:endParaRPr lang="en-US"/>
                        </a:p>
                      </a:txBody>
                      <a:tcPr>
                        <a:blipFill>
                          <a:blip r:embed="rId6"/>
                          <a:stretch>
                            <a:fillRect l="-179" t="-79487" r="-227370" b="-194872"/>
                          </a:stretch>
                        </a:blipFill>
                      </a:tcPr>
                    </a:tc>
                    <a:tc>
                      <a:txBody>
                        <a:bodyPr/>
                        <a:lstStyle/>
                        <a:p>
                          <a:pPr algn="ctr"/>
                          <a:r>
                            <a:rPr lang="en-US" sz="2800" dirty="0"/>
                            <a:t>1</a:t>
                          </a:r>
                        </a:p>
                      </a:txBody>
                      <a:tcPr/>
                    </a:tc>
                    <a:tc>
                      <a:txBody>
                        <a:bodyPr/>
                        <a:lstStyle/>
                        <a:p>
                          <a:pPr algn="ctr"/>
                          <a:r>
                            <a:rPr lang="en-US" sz="2800" dirty="0"/>
                            <a:t>0.4</a:t>
                          </a:r>
                        </a:p>
                      </a:txBody>
                      <a:tcPr/>
                    </a:tc>
                    <a:tc>
                      <a:txBody>
                        <a:bodyPr/>
                        <a:lstStyle/>
                        <a:p>
                          <a:endParaRPr lang="en-US"/>
                        </a:p>
                      </a:txBody>
                      <a:tcPr>
                        <a:blipFill>
                          <a:blip r:embed="rId6"/>
                          <a:stretch>
                            <a:fillRect l="-144906" t="-79487" r="-536" b="-194872"/>
                          </a:stretch>
                        </a:blipFill>
                      </a:tcPr>
                    </a:tc>
                    <a:extLst>
                      <a:ext uri="{0D108BD9-81ED-4DB2-BD59-A6C34878D82A}">
                        <a16:rowId xmlns:a16="http://schemas.microsoft.com/office/drawing/2014/main" val="3621537004"/>
                      </a:ext>
                    </a:extLst>
                  </a:tr>
                  <a:tr h="686403">
                    <a:tc>
                      <a:txBody>
                        <a:bodyPr/>
                        <a:lstStyle/>
                        <a:p>
                          <a:endParaRPr lang="en-US"/>
                        </a:p>
                      </a:txBody>
                      <a:tcPr>
                        <a:blipFill>
                          <a:blip r:embed="rId6"/>
                          <a:stretch>
                            <a:fillRect l="-179" t="-185841" r="-227370" b="-101770"/>
                          </a:stretch>
                        </a:blipFill>
                      </a:tcPr>
                    </a:tc>
                    <a:tc>
                      <a:txBody>
                        <a:bodyPr/>
                        <a:lstStyle/>
                        <a:p>
                          <a:pPr algn="ctr"/>
                          <a:r>
                            <a:rPr lang="en-US" sz="2800" dirty="0"/>
                            <a:t>0</a:t>
                          </a:r>
                        </a:p>
                      </a:txBody>
                      <a:tcPr/>
                    </a:tc>
                    <a:tc>
                      <a:txBody>
                        <a:bodyPr/>
                        <a:lstStyle/>
                        <a:p>
                          <a:pPr algn="ctr"/>
                          <a:r>
                            <a:rPr lang="en-US" sz="2800" dirty="0"/>
                            <a:t>0.6</a:t>
                          </a:r>
                        </a:p>
                      </a:txBody>
                      <a:tcPr/>
                    </a:tc>
                    <a:tc>
                      <a:txBody>
                        <a:bodyPr/>
                        <a:lstStyle/>
                        <a:p>
                          <a:endParaRPr lang="en-US"/>
                        </a:p>
                      </a:txBody>
                      <a:tcPr>
                        <a:blipFill>
                          <a:blip r:embed="rId6"/>
                          <a:stretch>
                            <a:fillRect l="-144906" t="-185841" r="-536" b="-101770"/>
                          </a:stretch>
                        </a:blipFill>
                      </a:tcPr>
                    </a:tc>
                    <a:extLst>
                      <a:ext uri="{0D108BD9-81ED-4DB2-BD59-A6C34878D82A}">
                        <a16:rowId xmlns:a16="http://schemas.microsoft.com/office/drawing/2014/main" val="2006095779"/>
                      </a:ext>
                    </a:extLst>
                  </a:tr>
                  <a:tr h="686403">
                    <a:tc>
                      <a:txBody>
                        <a:bodyPr/>
                        <a:lstStyle/>
                        <a:p>
                          <a:endParaRPr lang="en-US"/>
                        </a:p>
                      </a:txBody>
                      <a:tcPr>
                        <a:blipFill>
                          <a:blip r:embed="rId6"/>
                          <a:stretch>
                            <a:fillRect l="-179" t="-285841" r="-227370" b="-1770"/>
                          </a:stretch>
                        </a:blipFill>
                      </a:tcPr>
                    </a:tc>
                    <a:tc>
                      <a:txBody>
                        <a:bodyPr/>
                        <a:lstStyle/>
                        <a:p>
                          <a:pPr algn="ctr"/>
                          <a:r>
                            <a:rPr lang="en-US" sz="2800" dirty="0"/>
                            <a:t>0</a:t>
                          </a:r>
                        </a:p>
                      </a:txBody>
                      <a:tcPr/>
                    </a:tc>
                    <a:tc>
                      <a:txBody>
                        <a:bodyPr/>
                        <a:lstStyle/>
                        <a:p>
                          <a:pPr algn="ctr"/>
                          <a:r>
                            <a:rPr lang="en-US" sz="2800" dirty="0"/>
                            <a:t>0</a:t>
                          </a:r>
                        </a:p>
                      </a:txBody>
                      <a:tcPr/>
                    </a:tc>
                    <a:tc>
                      <a:txBody>
                        <a:bodyPr/>
                        <a:lstStyle/>
                        <a:p>
                          <a:endParaRPr lang="en-US"/>
                        </a:p>
                      </a:txBody>
                      <a:tcPr>
                        <a:blipFill>
                          <a:blip r:embed="rId6"/>
                          <a:stretch>
                            <a:fillRect l="-144906" t="-285841" r="-536" b="-1770"/>
                          </a:stretch>
                        </a:blipFill>
                      </a:tcPr>
                    </a:tc>
                    <a:extLst>
                      <a:ext uri="{0D108BD9-81ED-4DB2-BD59-A6C34878D82A}">
                        <a16:rowId xmlns:a16="http://schemas.microsoft.com/office/drawing/2014/main" val="2463250762"/>
                      </a:ext>
                    </a:extLst>
                  </a:tr>
                </a:tbl>
              </a:graphicData>
            </a:graphic>
          </p:graphicFrame>
        </mc:Fallback>
      </mc:AlternateContent>
    </p:spTree>
    <p:extLst>
      <p:ext uri="{BB962C8B-B14F-4D97-AF65-F5344CB8AC3E}">
        <p14:creationId xmlns:p14="http://schemas.microsoft.com/office/powerpoint/2010/main" val="35083424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97329-EAEA-8DA1-07DC-D4EAC9326C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30EE56-D155-4245-1783-9637EDDA0A2F}"/>
              </a:ext>
            </a:extLst>
          </p:cNvPr>
          <p:cNvSpPr>
            <a:spLocks noGrp="1"/>
          </p:cNvSpPr>
          <p:nvPr>
            <p:ph type="title"/>
          </p:nvPr>
        </p:nvSpPr>
        <p:spPr/>
        <p:txBody>
          <a:bodyPr>
            <a:normAutofit/>
          </a:bodyPr>
          <a:lstStyle/>
          <a:p>
            <a:r>
              <a:rPr lang="en-US" dirty="0"/>
              <a:t>A Linear Algebra Perspective</a:t>
            </a:r>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5BE2033C-5226-A922-0B78-5B9551013FD3}"/>
                  </a:ext>
                </a:extLst>
              </p:cNvPr>
              <p:cNvSpPr txBox="1"/>
              <p:nvPr/>
            </p:nvSpPr>
            <p:spPr>
              <a:xfrm>
                <a:off x="4007734" y="2564598"/>
                <a:ext cx="4760214" cy="552652"/>
              </a:xfrm>
              <a:prstGeom prst="rect">
                <a:avLst/>
              </a:prstGeom>
              <a:noFill/>
            </p:spPr>
            <p:txBody>
              <a:bodyPr wrap="none" rtlCol="0">
                <a:spAutoFit/>
              </a:bodyPr>
              <a:lstStyle/>
              <a:p>
                <a:r>
                  <a:rPr lang="en-US" sz="2400" b="0" dirty="0">
                    <a:solidFill>
                      <a:schemeClr val="tx1"/>
                    </a:solidFill>
                    <a:latin typeface="Segoe UI Semilight" panose="020B0402040204020203" pitchFamily="34" charset="0"/>
                    <a:ea typeface="Helvetica" charset="0"/>
                    <a:cs typeface="Segoe UI Semilight" panose="020B0402040204020203" pitchFamily="34" charset="0"/>
                  </a:rPr>
                  <a:t>Let </a:t>
                </a:r>
                <a14:m>
                  <m:oMath xmlns:m="http://schemas.openxmlformats.org/officeDocument/2006/math">
                    <m:r>
                      <a:rPr lang="en-US" sz="2400" b="0" i="1" smtClean="0">
                        <a:solidFill>
                          <a:schemeClr val="tx1"/>
                        </a:solidFill>
                        <a:latin typeface="Cambria Math" panose="02040503050406030204" pitchFamily="18" charset="0"/>
                        <a:ea typeface="Helvetica" charset="0"/>
                        <a:cs typeface="Helvetica" charset="0"/>
                      </a:rPr>
                      <m:t>[</m:t>
                    </m:r>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i="1">
                            <a:solidFill>
                              <a:schemeClr val="tx1"/>
                            </a:solidFill>
                            <a:latin typeface="Cambria Math" panose="02040503050406030204" pitchFamily="18" charset="0"/>
                            <a:ea typeface="Helvetica" charset="0"/>
                            <a:cs typeface="Helvetica" charset="0"/>
                          </a:rPr>
                          <m:t>𝑊</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e>
                        </m:d>
                      </m:sup>
                    </m:sSubSup>
                  </m:oMath>
                </a14:m>
                <a:r>
                  <a:rPr lang="en-US" sz="2400" dirty="0">
                    <a:solidFill>
                      <a:schemeClr val="tx1"/>
                    </a:solidFill>
                    <a:latin typeface="Segoe UI Semilight" panose="020B0402040204020203" pitchFamily="34" charset="0"/>
                    <a:ea typeface="Helvetica" charset="0"/>
                    <a:cs typeface="Segoe UI Semilight" panose="020B0402040204020203" pitchFamily="34" charset="0"/>
                  </a:rPr>
                  <a:t>, </a:t>
                </a:r>
                <a14:m>
                  <m:oMath xmlns:m="http://schemas.openxmlformats.org/officeDocument/2006/math">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b="0" i="1" smtClean="0">
                            <a:solidFill>
                              <a:schemeClr val="tx1"/>
                            </a:solidFill>
                            <a:latin typeface="Cambria Math" panose="02040503050406030204" pitchFamily="18" charset="0"/>
                            <a:ea typeface="Helvetica" charset="0"/>
                            <a:cs typeface="Helvetica" charset="0"/>
                          </a:rPr>
                          <m:t>𝑆</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e>
                        </m:d>
                      </m:sup>
                    </m:sSubSup>
                  </m:oMath>
                </a14:m>
                <a:r>
                  <a:rPr lang="en-US" sz="2400" dirty="0">
                    <a:solidFill>
                      <a:schemeClr val="tx1"/>
                    </a:solidFill>
                    <a:latin typeface="Segoe UI Semilight" panose="020B0402040204020203" pitchFamily="34" charset="0"/>
                    <a:ea typeface="Helvetica" charset="0"/>
                    <a:cs typeface="Segoe UI Semilight" panose="020B0402040204020203" pitchFamily="34" charset="0"/>
                  </a:rPr>
                  <a:t>, </a:t>
                </a:r>
                <a14:m>
                  <m:oMath xmlns:m="http://schemas.openxmlformats.org/officeDocument/2006/math">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i="1">
                            <a:solidFill>
                              <a:schemeClr val="tx1"/>
                            </a:solidFill>
                            <a:latin typeface="Cambria Math" panose="02040503050406030204" pitchFamily="18" charset="0"/>
                            <a:ea typeface="Helvetica" charset="0"/>
                            <a:cs typeface="Helvetica" charset="0"/>
                          </a:rPr>
                          <m:t>𝐸</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e>
                        </m:d>
                      </m:sup>
                    </m:sSubSup>
                    <m:r>
                      <a:rPr lang="en-US" sz="2400" b="0" i="0" smtClean="0">
                        <a:solidFill>
                          <a:schemeClr val="tx1"/>
                        </a:solidFill>
                        <a:latin typeface="Cambria Math" panose="02040503050406030204" pitchFamily="18" charset="0"/>
                        <a:ea typeface="Helvetica" charset="0"/>
                        <a:cs typeface="Helvetica" charset="0"/>
                      </a:rPr>
                      <m:t>]</m:t>
                    </m:r>
                  </m:oMath>
                </a14:m>
                <a:r>
                  <a:rPr lang="en-US" sz="2400" b="0" dirty="0">
                    <a:solidFill>
                      <a:schemeClr val="tx1"/>
                    </a:solidFill>
                    <a:latin typeface="Segoe UI Semilight" panose="020B0402040204020203" pitchFamily="34" charset="0"/>
                    <a:ea typeface="Helvetica" charset="0"/>
                    <a:cs typeface="Segoe UI Semilight" panose="020B0402040204020203" pitchFamily="34" charset="0"/>
                  </a:rPr>
                  <a:t> be a row vector</a:t>
                </a:r>
              </a:p>
            </p:txBody>
          </p:sp>
        </mc:Choice>
        <mc:Fallback>
          <p:sp>
            <p:nvSpPr>
              <p:cNvPr id="8" name="TextBox 7">
                <a:extLst>
                  <a:ext uri="{FF2B5EF4-FFF2-40B4-BE49-F238E27FC236}">
                    <a16:creationId xmlns:a16="http://schemas.microsoft.com/office/drawing/2014/main" id="{5BE2033C-5226-A922-0B78-5B9551013FD3}"/>
                  </a:ext>
                </a:extLst>
              </p:cNvPr>
              <p:cNvSpPr txBox="1">
                <a:spLocks noRot="1" noChangeAspect="1" noMove="1" noResize="1" noEditPoints="1" noAdjustHandles="1" noChangeArrowheads="1" noChangeShapeType="1" noTextEdit="1"/>
              </p:cNvSpPr>
              <p:nvPr/>
            </p:nvSpPr>
            <p:spPr>
              <a:xfrm>
                <a:off x="4007734" y="2564598"/>
                <a:ext cx="4760214" cy="552652"/>
              </a:xfrm>
              <a:prstGeom prst="rect">
                <a:avLst/>
              </a:prstGeom>
              <a:blipFill>
                <a:blip r:embed="rId3"/>
                <a:stretch>
                  <a:fillRect l="-1921" r="-1280" b="-2222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6348DE1F-808F-D5E2-1707-91741830768E}"/>
                  </a:ext>
                </a:extLst>
              </p:cNvPr>
              <p:cNvSpPr txBox="1"/>
              <p:nvPr/>
            </p:nvSpPr>
            <p:spPr>
              <a:xfrm>
                <a:off x="3940548" y="1101353"/>
                <a:ext cx="2541428" cy="906210"/>
              </a:xfrm>
              <a:prstGeom prst="rect">
                <a:avLst/>
              </a:prstGeom>
              <a:noFill/>
            </p:spPr>
            <p:txBody>
              <a:bodyPr wrap="square" rtlCol="0">
                <a:spAutoFit/>
              </a:bodyPr>
              <a:lstStyle/>
              <a:p>
                <a:pPr/>
                <a14:m>
                  <m:oMathPara xmlns:m="http://schemas.openxmlformats.org/officeDocument/2006/math">
                    <m:oMath>
                      <m:r>
                        <a:rPr lang="en-US" sz="2000" b="0" i="1" smtClean="0">
                          <a:latin typeface="Cambria Math" panose="02040503050406030204" pitchFamily="18" charset="0"/>
                          <a:cs typeface="Helvetica" charset="0"/>
                        </a:rPr>
                        <m:t>𝑀</m:t>
                      </m:r>
                      <m:r>
                        <a:rPr lang="en-US" sz="2000" b="0" i="1" smtClean="0">
                          <a:latin typeface="Cambria Math" panose="02040503050406030204" pitchFamily="18" charset="0"/>
                          <a:cs typeface="Helvetica" charset="0"/>
                        </a:rPr>
                        <m:t>=</m:t>
                      </m:r>
                      <m:d>
                        <m:dPr>
                          <m:begChr m:val="["/>
                          <m:endChr m:val="]"/>
                          <m:ctrlPr>
                            <a:rPr lang="en-US" sz="2000" i="1">
                              <a:latin typeface="Cambria Math" panose="02040503050406030204" pitchFamily="18" charset="0"/>
                              <a:cs typeface="Helvetica" charset="0"/>
                            </a:rPr>
                          </m:ctrlPr>
                        </m:dPr>
                        <m:e>
                          <m:m>
                            <m:mPr>
                              <m:mcs>
                                <m:mc>
                                  <m:mcPr>
                                    <m:count m:val="3"/>
                                    <m:mcJc m:val="center"/>
                                  </m:mcPr>
                                </m:mc>
                              </m:mcs>
                              <m:ctrlPr>
                                <a:rPr lang="en-US" sz="2000" i="1">
                                  <a:latin typeface="Cambria Math" panose="02040503050406030204" pitchFamily="18" charset="0"/>
                                  <a:cs typeface="Helvetica" charset="0"/>
                                </a:rPr>
                              </m:ctrlPr>
                            </m:mPr>
                            <m:mr>
                              <m:e>
                                <m:r>
                                  <m:rPr>
                                    <m:brk m:alnAt="7"/>
                                  </m:rPr>
                                  <a:rPr lang="en-US" sz="2000" i="1">
                                    <a:latin typeface="Cambria Math" panose="02040503050406030204" pitchFamily="18" charset="0"/>
                                    <a:cs typeface="Helvetica" charset="0"/>
                                  </a:rPr>
                                  <m:t>0</m:t>
                                </m:r>
                                <m:r>
                                  <a:rPr lang="en-US" sz="2000" i="1">
                                    <a:latin typeface="Cambria Math" panose="02040503050406030204" pitchFamily="18" charset="0"/>
                                    <a:cs typeface="Helvetica" charset="0"/>
                                  </a:rPr>
                                  <m:t>.4</m:t>
                                </m:r>
                              </m:e>
                              <m:e>
                                <m:r>
                                  <a:rPr lang="en-US" sz="2000" i="1">
                                    <a:latin typeface="Cambria Math" panose="02040503050406030204" pitchFamily="18" charset="0"/>
                                    <a:cs typeface="Helvetica" charset="0"/>
                                  </a:rPr>
                                  <m:t>0.6</m:t>
                                </m:r>
                              </m:e>
                              <m:e>
                                <m:r>
                                  <a:rPr lang="en-US" sz="2000" i="1">
                                    <a:latin typeface="Cambria Math" panose="02040503050406030204" pitchFamily="18" charset="0"/>
                                    <a:cs typeface="Helvetica" charset="0"/>
                                  </a:rPr>
                                  <m:t>0</m:t>
                                </m:r>
                              </m:e>
                            </m:mr>
                            <m:mr>
                              <m:e>
                                <m:r>
                                  <a:rPr lang="en-US" sz="2000" i="1">
                                    <a:latin typeface="Cambria Math" panose="02040503050406030204" pitchFamily="18" charset="0"/>
                                    <a:cs typeface="Helvetica" charset="0"/>
                                  </a:rPr>
                                  <m:t>0.1</m:t>
                                </m:r>
                              </m:e>
                              <m:e>
                                <m:r>
                                  <a:rPr lang="en-US" sz="2000" i="1">
                                    <a:latin typeface="Cambria Math" panose="02040503050406030204" pitchFamily="18" charset="0"/>
                                    <a:cs typeface="Helvetica" charset="0"/>
                                  </a:rPr>
                                  <m:t>0.6</m:t>
                                </m:r>
                              </m:e>
                              <m:e>
                                <m:r>
                                  <a:rPr lang="en-US" sz="2000" i="1">
                                    <a:latin typeface="Cambria Math" panose="02040503050406030204" pitchFamily="18" charset="0"/>
                                    <a:cs typeface="Helvetica" charset="0"/>
                                  </a:rPr>
                                  <m:t>0.3</m:t>
                                </m:r>
                              </m:e>
                            </m:mr>
                            <m:mr>
                              <m:e>
                                <m:r>
                                  <a:rPr lang="en-US" sz="2000" i="1">
                                    <a:latin typeface="Cambria Math" panose="02040503050406030204" pitchFamily="18" charset="0"/>
                                    <a:cs typeface="Helvetica" charset="0"/>
                                  </a:rPr>
                                  <m:t>0.5</m:t>
                                </m:r>
                              </m:e>
                              <m:e>
                                <m:r>
                                  <a:rPr lang="en-US" sz="2000" i="1">
                                    <a:latin typeface="Cambria Math" panose="02040503050406030204" pitchFamily="18" charset="0"/>
                                    <a:cs typeface="Helvetica" charset="0"/>
                                  </a:rPr>
                                  <m:t>0</m:t>
                                </m:r>
                              </m:e>
                              <m:e>
                                <m:r>
                                  <a:rPr lang="en-US" sz="2000" i="1">
                                    <a:latin typeface="Cambria Math" panose="02040503050406030204" pitchFamily="18" charset="0"/>
                                    <a:cs typeface="Helvetica" charset="0"/>
                                  </a:rPr>
                                  <m:t>0.5</m:t>
                                </m:r>
                              </m:e>
                            </m:mr>
                          </m:m>
                        </m:e>
                      </m:d>
                    </m:oMath>
                  </m:oMathPara>
                </a14:m>
                <a:endParaRPr lang="en-US" sz="2000" b="0" dirty="0" err="1">
                  <a:latin typeface="Candara" panose="020E0502030303020204" pitchFamily="34" charset="0"/>
                  <a:ea typeface="Helvetica" charset="0"/>
                  <a:cs typeface="Helvetica" charset="0"/>
                </a:endParaRPr>
              </a:p>
            </p:txBody>
          </p:sp>
        </mc:Choice>
        <mc:Fallback>
          <p:sp>
            <p:nvSpPr>
              <p:cNvPr id="3" name="TextBox 2">
                <a:extLst>
                  <a:ext uri="{FF2B5EF4-FFF2-40B4-BE49-F238E27FC236}">
                    <a16:creationId xmlns:a16="http://schemas.microsoft.com/office/drawing/2014/main" id="{6348DE1F-808F-D5E2-1707-91741830768E}"/>
                  </a:ext>
                </a:extLst>
              </p:cNvPr>
              <p:cNvSpPr txBox="1">
                <a:spLocks noRot="1" noChangeAspect="1" noMove="1" noResize="1" noEditPoints="1" noAdjustHandles="1" noChangeArrowheads="1" noChangeShapeType="1" noTextEdit="1"/>
              </p:cNvSpPr>
              <p:nvPr/>
            </p:nvSpPr>
            <p:spPr>
              <a:xfrm>
                <a:off x="3940548" y="1101353"/>
                <a:ext cx="2541428" cy="906210"/>
              </a:xfrm>
              <a:prstGeom prst="rect">
                <a:avLst/>
              </a:prstGeom>
              <a:blipFill>
                <a:blip r:embed="rId4"/>
                <a:stretch>
                  <a:fillRect/>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85161EC3-D7CF-294D-9002-837C25CDFCB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78785" y="1043233"/>
            <a:ext cx="3164098" cy="2060627"/>
          </a:xfrm>
          <a:prstGeom prst="rect">
            <a:avLst/>
          </a:prstGeom>
          <a:effectLst>
            <a:outerShdw blurRad="50800" dist="38100" dir="2700000" algn="tl" rotWithShape="0">
              <a:prstClr val="black">
                <a:alpha val="40000"/>
              </a:prstClr>
            </a:outerShdw>
          </a:effectLst>
        </p:spPr>
      </p:pic>
      <mc:AlternateContent xmlns:mc="http://schemas.openxmlformats.org/markup-compatibility/2006">
        <mc:Choice xmlns:a14="http://schemas.microsoft.com/office/drawing/2010/main" Requires="a14">
          <p:graphicFrame>
            <p:nvGraphicFramePr>
              <p:cNvPr id="11" name="Table 10">
                <a:extLst>
                  <a:ext uri="{FF2B5EF4-FFF2-40B4-BE49-F238E27FC236}">
                    <a16:creationId xmlns:a16="http://schemas.microsoft.com/office/drawing/2014/main" id="{794C55E4-8382-2F9A-D332-0E4CA44488A2}"/>
                  </a:ext>
                </a:extLst>
              </p:cNvPr>
              <p:cNvGraphicFramePr>
                <a:graphicFrameLocks noGrp="1"/>
              </p:cNvGraphicFramePr>
              <p:nvPr>
                <p:extLst>
                  <p:ext uri="{D42A27DB-BD31-4B8C-83A1-F6EECF244321}">
                    <p14:modId xmlns:p14="http://schemas.microsoft.com/office/powerpoint/2010/main" val="1017669273"/>
                  </p:ext>
                </p:extLst>
              </p:nvPr>
            </p:nvGraphicFramePr>
            <p:xfrm>
              <a:off x="575239" y="3429000"/>
              <a:ext cx="2541427" cy="1660271"/>
            </p:xfrm>
            <a:graphic>
              <a:graphicData uri="http://schemas.openxmlformats.org/drawingml/2006/table">
                <a:tbl>
                  <a:tblPr firstRow="1" firstCol="1" bandRow="1">
                    <a:tableStyleId>{5C22544A-7EE6-4342-B048-85BDC9FD1C3A}</a:tableStyleId>
                  </a:tblPr>
                  <a:tblGrid>
                    <a:gridCol w="691664">
                      <a:extLst>
                        <a:ext uri="{9D8B030D-6E8A-4147-A177-3AD203B41FA5}">
                          <a16:colId xmlns:a16="http://schemas.microsoft.com/office/drawing/2014/main" val="3780374843"/>
                        </a:ext>
                      </a:extLst>
                    </a:gridCol>
                    <a:gridCol w="504561">
                      <a:extLst>
                        <a:ext uri="{9D8B030D-6E8A-4147-A177-3AD203B41FA5}">
                          <a16:colId xmlns:a16="http://schemas.microsoft.com/office/drawing/2014/main" val="1449272996"/>
                        </a:ext>
                      </a:extLst>
                    </a:gridCol>
                    <a:gridCol w="592801">
                      <a:extLst>
                        <a:ext uri="{9D8B030D-6E8A-4147-A177-3AD203B41FA5}">
                          <a16:colId xmlns:a16="http://schemas.microsoft.com/office/drawing/2014/main" val="2317682337"/>
                        </a:ext>
                      </a:extLst>
                    </a:gridCol>
                    <a:gridCol w="752401">
                      <a:extLst>
                        <a:ext uri="{9D8B030D-6E8A-4147-A177-3AD203B41FA5}">
                          <a16:colId xmlns:a16="http://schemas.microsoft.com/office/drawing/2014/main" val="815937045"/>
                        </a:ext>
                      </a:extLst>
                    </a:gridCol>
                  </a:tblGrid>
                  <a:tr h="327764">
                    <a:tc>
                      <a:txBody>
                        <a:bodyPr/>
                        <a:lstStyle/>
                        <a:p>
                          <a:pPr algn="ctr"/>
                          <a:r>
                            <a:rPr lang="en-US" sz="1800" i="1" dirty="0"/>
                            <a:t>t</a:t>
                          </a:r>
                        </a:p>
                      </a:txBody>
                      <a:tcPr>
                        <a:solidFill>
                          <a:schemeClr val="accent1">
                            <a:lumMod val="75000"/>
                          </a:schemeClr>
                        </a:solidFill>
                      </a:tcPr>
                    </a:tc>
                    <a:tc>
                      <a:txBody>
                        <a:bodyPr/>
                        <a:lstStyle/>
                        <a:p>
                          <a:pPr algn="ctr"/>
                          <a14:m>
                            <m:oMathPara xmlns:m="http://schemas.openxmlformats.org/officeDocument/2006/math">
                              <m:oMath>
                                <m:r>
                                  <a:rPr lang="en-US" sz="1800" b="1" i="1" smtClean="0">
                                    <a:latin typeface="Cambria Math" panose="02040503050406030204" pitchFamily="18" charset="0"/>
                                  </a:rPr>
                                  <m:t>𝟎</m:t>
                                </m:r>
                              </m:oMath>
                            </m:oMathPara>
                          </a14:m>
                          <a:endParaRPr lang="en-US" sz="1800" dirty="0"/>
                        </a:p>
                      </a:txBody>
                      <a:tcPr>
                        <a:solidFill>
                          <a:schemeClr val="accent1">
                            <a:lumMod val="75000"/>
                          </a:schemeClr>
                        </a:solidFill>
                      </a:tcPr>
                    </a:tc>
                    <a:tc>
                      <a:txBody>
                        <a:bodyPr/>
                        <a:lstStyle/>
                        <a:p>
                          <a:pPr algn="ctr"/>
                          <a14:m>
                            <m:oMathPara xmlns:m="http://schemas.openxmlformats.org/officeDocument/2006/math">
                              <m:oMath>
                                <m:r>
                                  <a:rPr lang="en-US" sz="1800" b="1" i="1" smtClean="0">
                                    <a:latin typeface="Cambria Math" panose="02040503050406030204" pitchFamily="18" charset="0"/>
                                  </a:rPr>
                                  <m:t>𝟏</m:t>
                                </m:r>
                              </m:oMath>
                            </m:oMathPara>
                          </a14:m>
                          <a:endParaRPr lang="en-US" sz="1800" dirty="0"/>
                        </a:p>
                      </a:txBody>
                      <a:tcPr>
                        <a:solidFill>
                          <a:schemeClr val="accent1">
                            <a:lumMod val="75000"/>
                          </a:schemeClr>
                        </a:solidFill>
                      </a:tcPr>
                    </a:tc>
                    <a:tc>
                      <a:txBody>
                        <a:bodyPr/>
                        <a:lstStyle/>
                        <a:p>
                          <a:pPr algn="ctr"/>
                          <a14:m>
                            <m:oMathPara xmlns:m="http://schemas.openxmlformats.org/officeDocument/2006/math">
                              <m:oMath>
                                <m:r>
                                  <a:rPr lang="en-US" sz="1800" b="1" i="1" smtClean="0">
                                    <a:latin typeface="Cambria Math" panose="02040503050406030204" pitchFamily="18" charset="0"/>
                                  </a:rPr>
                                  <m:t>𝟐</m:t>
                                </m:r>
                              </m:oMath>
                            </m:oMathPara>
                          </a14:m>
                          <a:endParaRPr lang="en-US" sz="1800" dirty="0"/>
                        </a:p>
                      </a:txBody>
                      <a:tcPr>
                        <a:solidFill>
                          <a:schemeClr val="accent1">
                            <a:lumMod val="75000"/>
                          </a:schemeClr>
                        </a:solidFill>
                      </a:tcPr>
                    </a:tc>
                    <a:extLst>
                      <a:ext uri="{0D108BD9-81ED-4DB2-BD59-A6C34878D82A}">
                        <a16:rowId xmlns:a16="http://schemas.microsoft.com/office/drawing/2014/main" val="2457361348"/>
                      </a:ext>
                    </a:extLst>
                  </a:tr>
                  <a:tr h="402789">
                    <a:tc>
                      <a:txBody>
                        <a:bodyPr/>
                        <a:lstStyle/>
                        <a:p>
                          <a:pPr algn="ctr"/>
                          <a14:m>
                            <m:oMathPara xmlns:m="http://schemas.openxmlformats.org/officeDocument/2006/math">
                              <m:oMath>
                                <m:sSubSup>
                                  <m:sSubSupPr>
                                    <m:ctrlPr>
                                      <a:rPr lang="en-US" sz="1800" b="0" i="1" smtClean="0">
                                        <a:latin typeface="Cambria Math" panose="02040503050406030204" pitchFamily="18" charset="0"/>
                                        <a:cs typeface="Helvetica" charset="0"/>
                                      </a:rPr>
                                    </m:ctrlPr>
                                  </m:sSubSupPr>
                                  <m:e>
                                    <m:r>
                                      <a:rPr lang="en-US" sz="1800" b="0" i="1" smtClean="0">
                                        <a:latin typeface="Cambria Math" panose="02040503050406030204" pitchFamily="18" charset="0"/>
                                        <a:cs typeface="Helvetica" charset="0"/>
                                      </a:rPr>
                                      <m:t>𝑞</m:t>
                                    </m:r>
                                  </m:e>
                                  <m:sub>
                                    <m:r>
                                      <a:rPr lang="en-US" sz="1800" b="0" i="1" smtClean="0">
                                        <a:latin typeface="Cambria Math" panose="02040503050406030204" pitchFamily="18" charset="0"/>
                                        <a:cs typeface="Helvetica" charset="0"/>
                                      </a:rPr>
                                      <m:t>𝑊</m:t>
                                    </m:r>
                                  </m:sub>
                                  <m:sup>
                                    <m:r>
                                      <a:rPr lang="en-US" sz="1800" b="0" i="1" smtClean="0">
                                        <a:latin typeface="Cambria Math" panose="02040503050406030204" pitchFamily="18" charset="0"/>
                                        <a:cs typeface="Helvetica" charset="0"/>
                                      </a:rPr>
                                      <m:t>(</m:t>
                                    </m:r>
                                    <m:r>
                                      <a:rPr lang="en-US" sz="1800" b="0" i="1" smtClean="0">
                                        <a:latin typeface="Cambria Math" panose="02040503050406030204" pitchFamily="18" charset="0"/>
                                        <a:cs typeface="Helvetica" charset="0"/>
                                      </a:rPr>
                                      <m:t>𝑡</m:t>
                                    </m:r>
                                    <m:r>
                                      <a:rPr lang="en-US" sz="1800" b="0" i="1" smtClean="0">
                                        <a:latin typeface="Cambria Math" panose="02040503050406030204" pitchFamily="18" charset="0"/>
                                        <a:cs typeface="Helvetica" charset="0"/>
                                      </a:rPr>
                                      <m:t>)</m:t>
                                    </m:r>
                                  </m:sup>
                                </m:sSubSup>
                              </m:oMath>
                            </m:oMathPara>
                          </a14:m>
                          <a:endParaRPr lang="en-US" sz="1800" dirty="0"/>
                        </a:p>
                      </a:txBody>
                      <a:tcPr>
                        <a:solidFill>
                          <a:schemeClr val="accent1">
                            <a:lumMod val="75000"/>
                          </a:schemeClr>
                        </a:solidFill>
                      </a:tcPr>
                    </a:tc>
                    <a:tc>
                      <a:txBody>
                        <a:bodyPr/>
                        <a:lstStyle/>
                        <a:p>
                          <a:pPr algn="ctr"/>
                          <a:r>
                            <a:rPr lang="en-US" sz="1800" dirty="0"/>
                            <a:t>1</a:t>
                          </a:r>
                        </a:p>
                      </a:txBody>
                      <a:tcPr/>
                    </a:tc>
                    <a:tc>
                      <a:txBody>
                        <a:bodyPr/>
                        <a:lstStyle/>
                        <a:p>
                          <a:pPr algn="ctr"/>
                          <a:r>
                            <a:rPr lang="en-US" sz="1800" dirty="0"/>
                            <a:t>0.4</a:t>
                          </a:r>
                        </a:p>
                      </a:txBody>
                      <a:tcPr/>
                    </a:tc>
                    <a:tc>
                      <a:txBody>
                        <a:bodyPr/>
                        <a:lstStyle/>
                        <a:p>
                          <a:pPr algn="ctr"/>
                          <a:r>
                            <a:rPr lang="en-US" sz="1800" dirty="0"/>
                            <a:t>0.22</a:t>
                          </a:r>
                        </a:p>
                      </a:txBody>
                      <a:tcPr/>
                    </a:tc>
                    <a:extLst>
                      <a:ext uri="{0D108BD9-81ED-4DB2-BD59-A6C34878D82A}">
                        <a16:rowId xmlns:a16="http://schemas.microsoft.com/office/drawing/2014/main" val="3621537004"/>
                      </a:ext>
                    </a:extLst>
                  </a:tr>
                  <a:tr h="3938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sSubSup>
                                  <m:sSubSupPr>
                                    <m:ctrlPr>
                                      <a:rPr lang="en-US" sz="1800" b="0" i="1" smtClean="0">
                                        <a:latin typeface="Cambria Math" panose="02040503050406030204" pitchFamily="18" charset="0"/>
                                        <a:cs typeface="Helvetica" charset="0"/>
                                      </a:rPr>
                                    </m:ctrlPr>
                                  </m:sSubSupPr>
                                  <m:e>
                                    <m:r>
                                      <a:rPr lang="en-US" sz="1800" b="0" i="1" smtClean="0">
                                        <a:latin typeface="Cambria Math" panose="02040503050406030204" pitchFamily="18" charset="0"/>
                                        <a:cs typeface="Helvetica" charset="0"/>
                                      </a:rPr>
                                      <m:t>𝑞</m:t>
                                    </m:r>
                                  </m:e>
                                  <m:sub>
                                    <m:r>
                                      <a:rPr lang="en-US" sz="1800" b="0" i="1" smtClean="0">
                                        <a:latin typeface="Cambria Math" panose="02040503050406030204" pitchFamily="18" charset="0"/>
                                        <a:cs typeface="Helvetica" charset="0"/>
                                      </a:rPr>
                                      <m:t>𝑠</m:t>
                                    </m:r>
                                  </m:sub>
                                  <m:sup>
                                    <m:r>
                                      <a:rPr lang="en-US" sz="1800" b="0" i="1" smtClean="0">
                                        <a:latin typeface="Cambria Math" panose="02040503050406030204" pitchFamily="18" charset="0"/>
                                        <a:cs typeface="Helvetica" charset="0"/>
                                      </a:rPr>
                                      <m:t>(</m:t>
                                    </m:r>
                                    <m:r>
                                      <a:rPr lang="en-US" sz="1800" b="0" i="1" smtClean="0">
                                        <a:latin typeface="Cambria Math" panose="02040503050406030204" pitchFamily="18" charset="0"/>
                                        <a:cs typeface="Helvetica" charset="0"/>
                                      </a:rPr>
                                      <m:t>𝑡</m:t>
                                    </m:r>
                                    <m:r>
                                      <a:rPr lang="en-US" sz="1800" b="0" i="1" smtClean="0">
                                        <a:latin typeface="Cambria Math" panose="02040503050406030204" pitchFamily="18" charset="0"/>
                                        <a:cs typeface="Helvetica" charset="0"/>
                                      </a:rPr>
                                      <m:t>)</m:t>
                                    </m:r>
                                  </m:sup>
                                </m:sSubSup>
                              </m:oMath>
                            </m:oMathPara>
                          </a14:m>
                          <a:endParaRPr lang="en-US" sz="1800" dirty="0"/>
                        </a:p>
                      </a:txBody>
                      <a:tcPr>
                        <a:solidFill>
                          <a:schemeClr val="accent1">
                            <a:lumMod val="75000"/>
                          </a:schemeClr>
                        </a:solidFill>
                      </a:tcPr>
                    </a:tc>
                    <a:tc>
                      <a:txBody>
                        <a:bodyPr/>
                        <a:lstStyle/>
                        <a:p>
                          <a:pPr algn="ctr"/>
                          <a:r>
                            <a:rPr lang="en-US" sz="1800" dirty="0"/>
                            <a:t>0</a:t>
                          </a:r>
                        </a:p>
                      </a:txBody>
                      <a:tcPr/>
                    </a:tc>
                    <a:tc>
                      <a:txBody>
                        <a:bodyPr/>
                        <a:lstStyle/>
                        <a:p>
                          <a:pPr algn="ctr"/>
                          <a:r>
                            <a:rPr lang="en-US" sz="1800" dirty="0"/>
                            <a:t>0.6</a:t>
                          </a:r>
                        </a:p>
                      </a:txBody>
                      <a:tcPr/>
                    </a:tc>
                    <a:tc>
                      <a:txBody>
                        <a:bodyPr/>
                        <a:lstStyle/>
                        <a:p>
                          <a:pPr algn="ctr"/>
                          <a:r>
                            <a:rPr lang="en-US" sz="1800" dirty="0"/>
                            <a:t>0.60</a:t>
                          </a:r>
                        </a:p>
                      </a:txBody>
                      <a:tcPr/>
                    </a:tc>
                    <a:extLst>
                      <a:ext uri="{0D108BD9-81ED-4DB2-BD59-A6C34878D82A}">
                        <a16:rowId xmlns:a16="http://schemas.microsoft.com/office/drawing/2014/main" val="2006095779"/>
                      </a:ext>
                    </a:extLst>
                  </a:tr>
                  <a:tr h="3938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sSubSup>
                                  <m:sSubSupPr>
                                    <m:ctrlPr>
                                      <a:rPr lang="en-US" sz="1800" b="0" i="1" smtClean="0">
                                        <a:latin typeface="Cambria Math" panose="02040503050406030204" pitchFamily="18" charset="0"/>
                                        <a:cs typeface="Helvetica" charset="0"/>
                                      </a:rPr>
                                    </m:ctrlPr>
                                  </m:sSubSupPr>
                                  <m:e>
                                    <m:r>
                                      <a:rPr lang="en-US" sz="1800" b="0" i="1" smtClean="0">
                                        <a:latin typeface="Cambria Math" panose="02040503050406030204" pitchFamily="18" charset="0"/>
                                        <a:cs typeface="Helvetica" charset="0"/>
                                      </a:rPr>
                                      <m:t>𝑞</m:t>
                                    </m:r>
                                  </m:e>
                                  <m:sub>
                                    <m:r>
                                      <a:rPr lang="en-US" sz="1800" b="0" i="1" smtClean="0">
                                        <a:latin typeface="Cambria Math" panose="02040503050406030204" pitchFamily="18" charset="0"/>
                                        <a:cs typeface="Helvetica" charset="0"/>
                                      </a:rPr>
                                      <m:t>𝐸</m:t>
                                    </m:r>
                                  </m:sub>
                                  <m:sup>
                                    <m:r>
                                      <a:rPr lang="en-US" sz="1800" b="0" i="1" smtClean="0">
                                        <a:latin typeface="Cambria Math" panose="02040503050406030204" pitchFamily="18" charset="0"/>
                                        <a:cs typeface="Helvetica" charset="0"/>
                                      </a:rPr>
                                      <m:t>(</m:t>
                                    </m:r>
                                    <m:r>
                                      <a:rPr lang="en-US" sz="1800" b="0" i="1" smtClean="0">
                                        <a:latin typeface="Cambria Math" panose="02040503050406030204" pitchFamily="18" charset="0"/>
                                        <a:cs typeface="Helvetica" charset="0"/>
                                      </a:rPr>
                                      <m:t>𝑡</m:t>
                                    </m:r>
                                    <m:r>
                                      <a:rPr lang="en-US" sz="1800" b="0" i="1" smtClean="0">
                                        <a:latin typeface="Cambria Math" panose="02040503050406030204" pitchFamily="18" charset="0"/>
                                        <a:cs typeface="Helvetica" charset="0"/>
                                      </a:rPr>
                                      <m:t>)</m:t>
                                    </m:r>
                                  </m:sup>
                                </m:sSubSup>
                              </m:oMath>
                            </m:oMathPara>
                          </a14:m>
                          <a:endParaRPr lang="en-US" sz="1800" dirty="0"/>
                        </a:p>
                      </a:txBody>
                      <a:tcPr>
                        <a:solidFill>
                          <a:schemeClr val="accent1">
                            <a:lumMod val="75000"/>
                          </a:schemeClr>
                        </a:solidFill>
                      </a:tcPr>
                    </a:tc>
                    <a:tc>
                      <a:txBody>
                        <a:bodyPr/>
                        <a:lstStyle/>
                        <a:p>
                          <a:pPr algn="ctr"/>
                          <a:r>
                            <a:rPr lang="en-US" sz="1800" dirty="0"/>
                            <a:t>0</a:t>
                          </a:r>
                        </a:p>
                      </a:txBody>
                      <a:tcPr/>
                    </a:tc>
                    <a:tc>
                      <a:txBody>
                        <a:bodyPr/>
                        <a:lstStyle/>
                        <a:p>
                          <a:pPr algn="ctr"/>
                          <a:r>
                            <a:rPr lang="en-US" sz="1800" dirty="0"/>
                            <a:t>0</a:t>
                          </a:r>
                        </a:p>
                      </a:txBody>
                      <a:tcPr/>
                    </a:tc>
                    <a:tc>
                      <a:txBody>
                        <a:bodyPr/>
                        <a:lstStyle/>
                        <a:p>
                          <a:pPr algn="ctr"/>
                          <a:r>
                            <a:rPr lang="en-US" sz="1800" dirty="0"/>
                            <a:t>0.18</a:t>
                          </a:r>
                        </a:p>
                      </a:txBody>
                      <a:tcPr/>
                    </a:tc>
                    <a:extLst>
                      <a:ext uri="{0D108BD9-81ED-4DB2-BD59-A6C34878D82A}">
                        <a16:rowId xmlns:a16="http://schemas.microsoft.com/office/drawing/2014/main" val="2463250762"/>
                      </a:ext>
                    </a:extLst>
                  </a:tr>
                </a:tbl>
              </a:graphicData>
            </a:graphic>
          </p:graphicFrame>
        </mc:Choice>
        <mc:Fallback>
          <p:graphicFrame>
            <p:nvGraphicFramePr>
              <p:cNvPr id="11" name="Table 10">
                <a:extLst>
                  <a:ext uri="{FF2B5EF4-FFF2-40B4-BE49-F238E27FC236}">
                    <a16:creationId xmlns:a16="http://schemas.microsoft.com/office/drawing/2014/main" id="{794C55E4-8382-2F9A-D332-0E4CA44488A2}"/>
                  </a:ext>
                </a:extLst>
              </p:cNvPr>
              <p:cNvGraphicFramePr>
                <a:graphicFrameLocks noGrp="1"/>
              </p:cNvGraphicFramePr>
              <p:nvPr>
                <p:extLst>
                  <p:ext uri="{D42A27DB-BD31-4B8C-83A1-F6EECF244321}">
                    <p14:modId xmlns:p14="http://schemas.microsoft.com/office/powerpoint/2010/main" val="1017669273"/>
                  </p:ext>
                </p:extLst>
              </p:nvPr>
            </p:nvGraphicFramePr>
            <p:xfrm>
              <a:off x="575239" y="3429000"/>
              <a:ext cx="2541427" cy="1660271"/>
            </p:xfrm>
            <a:graphic>
              <a:graphicData uri="http://schemas.openxmlformats.org/drawingml/2006/table">
                <a:tbl>
                  <a:tblPr firstRow="1" firstCol="1" bandRow="1">
                    <a:tableStyleId>{5C22544A-7EE6-4342-B048-85BDC9FD1C3A}</a:tableStyleId>
                  </a:tblPr>
                  <a:tblGrid>
                    <a:gridCol w="691664">
                      <a:extLst>
                        <a:ext uri="{9D8B030D-6E8A-4147-A177-3AD203B41FA5}">
                          <a16:colId xmlns:a16="http://schemas.microsoft.com/office/drawing/2014/main" val="3780374843"/>
                        </a:ext>
                      </a:extLst>
                    </a:gridCol>
                    <a:gridCol w="504561">
                      <a:extLst>
                        <a:ext uri="{9D8B030D-6E8A-4147-A177-3AD203B41FA5}">
                          <a16:colId xmlns:a16="http://schemas.microsoft.com/office/drawing/2014/main" val="1449272996"/>
                        </a:ext>
                      </a:extLst>
                    </a:gridCol>
                    <a:gridCol w="592801">
                      <a:extLst>
                        <a:ext uri="{9D8B030D-6E8A-4147-A177-3AD203B41FA5}">
                          <a16:colId xmlns:a16="http://schemas.microsoft.com/office/drawing/2014/main" val="2317682337"/>
                        </a:ext>
                      </a:extLst>
                    </a:gridCol>
                    <a:gridCol w="752401">
                      <a:extLst>
                        <a:ext uri="{9D8B030D-6E8A-4147-A177-3AD203B41FA5}">
                          <a16:colId xmlns:a16="http://schemas.microsoft.com/office/drawing/2014/main" val="815937045"/>
                        </a:ext>
                      </a:extLst>
                    </a:gridCol>
                  </a:tblGrid>
                  <a:tr h="365760">
                    <a:tc>
                      <a:txBody>
                        <a:bodyPr/>
                        <a:lstStyle/>
                        <a:p>
                          <a:pPr algn="ctr"/>
                          <a:r>
                            <a:rPr lang="en-US" sz="1800" i="1" dirty="0"/>
                            <a:t>t</a:t>
                          </a:r>
                        </a:p>
                      </a:txBody>
                      <a:tcPr>
                        <a:solidFill>
                          <a:schemeClr val="accent1">
                            <a:lumMod val="75000"/>
                          </a:schemeClr>
                        </a:solidFill>
                      </a:tcPr>
                    </a:tc>
                    <a:tc>
                      <a:txBody>
                        <a:bodyPr/>
                        <a:lstStyle/>
                        <a:p>
                          <a:endParaRPr lang="en-US"/>
                        </a:p>
                      </a:txBody>
                      <a:tcPr>
                        <a:blipFill>
                          <a:blip r:embed="rId6"/>
                          <a:stretch>
                            <a:fillRect l="-138554" t="-8333" r="-271084" b="-363333"/>
                          </a:stretch>
                        </a:blipFill>
                      </a:tcPr>
                    </a:tc>
                    <a:tc>
                      <a:txBody>
                        <a:bodyPr/>
                        <a:lstStyle/>
                        <a:p>
                          <a:endParaRPr lang="en-US"/>
                        </a:p>
                      </a:txBody>
                      <a:tcPr>
                        <a:blipFill>
                          <a:blip r:embed="rId6"/>
                          <a:stretch>
                            <a:fillRect l="-204124" t="-8333" r="-131959" b="-363333"/>
                          </a:stretch>
                        </a:blipFill>
                      </a:tcPr>
                    </a:tc>
                    <a:tc>
                      <a:txBody>
                        <a:bodyPr/>
                        <a:lstStyle/>
                        <a:p>
                          <a:endParaRPr lang="en-US"/>
                        </a:p>
                      </a:txBody>
                      <a:tcPr>
                        <a:blipFill>
                          <a:blip r:embed="rId6"/>
                          <a:stretch>
                            <a:fillRect l="-237903" t="-8333" r="-3226" b="-363333"/>
                          </a:stretch>
                        </a:blipFill>
                      </a:tcPr>
                    </a:tc>
                    <a:extLst>
                      <a:ext uri="{0D108BD9-81ED-4DB2-BD59-A6C34878D82A}">
                        <a16:rowId xmlns:a16="http://schemas.microsoft.com/office/drawing/2014/main" val="2457361348"/>
                      </a:ext>
                    </a:extLst>
                  </a:tr>
                  <a:tr h="435610">
                    <a:tc>
                      <a:txBody>
                        <a:bodyPr/>
                        <a:lstStyle/>
                        <a:p>
                          <a:endParaRPr lang="en-US"/>
                        </a:p>
                      </a:txBody>
                      <a:tcPr>
                        <a:blipFill>
                          <a:blip r:embed="rId6"/>
                          <a:stretch>
                            <a:fillRect l="-877" t="-90278" r="-270175" b="-202778"/>
                          </a:stretch>
                        </a:blipFill>
                      </a:tcPr>
                    </a:tc>
                    <a:tc>
                      <a:txBody>
                        <a:bodyPr/>
                        <a:lstStyle/>
                        <a:p>
                          <a:pPr algn="ctr"/>
                          <a:r>
                            <a:rPr lang="en-US" sz="1800" dirty="0"/>
                            <a:t>1</a:t>
                          </a:r>
                        </a:p>
                      </a:txBody>
                      <a:tcPr/>
                    </a:tc>
                    <a:tc>
                      <a:txBody>
                        <a:bodyPr/>
                        <a:lstStyle/>
                        <a:p>
                          <a:pPr algn="ctr"/>
                          <a:r>
                            <a:rPr lang="en-US" sz="1800" dirty="0"/>
                            <a:t>0.4</a:t>
                          </a:r>
                        </a:p>
                      </a:txBody>
                      <a:tcPr/>
                    </a:tc>
                    <a:tc>
                      <a:txBody>
                        <a:bodyPr/>
                        <a:lstStyle/>
                        <a:p>
                          <a:pPr algn="ctr"/>
                          <a:r>
                            <a:rPr lang="en-US" sz="1800" dirty="0"/>
                            <a:t>0.22</a:t>
                          </a:r>
                        </a:p>
                      </a:txBody>
                      <a:tcPr/>
                    </a:tc>
                    <a:extLst>
                      <a:ext uri="{0D108BD9-81ED-4DB2-BD59-A6C34878D82A}">
                        <a16:rowId xmlns:a16="http://schemas.microsoft.com/office/drawing/2014/main" val="3621537004"/>
                      </a:ext>
                    </a:extLst>
                  </a:tr>
                  <a:tr h="424561">
                    <a:tc>
                      <a:txBody>
                        <a:bodyPr/>
                        <a:lstStyle/>
                        <a:p>
                          <a:endParaRPr lang="en-US"/>
                        </a:p>
                      </a:txBody>
                      <a:tcPr>
                        <a:blipFill>
                          <a:blip r:embed="rId6"/>
                          <a:stretch>
                            <a:fillRect l="-877" t="-195714" r="-270175" b="-108571"/>
                          </a:stretch>
                        </a:blipFill>
                      </a:tcPr>
                    </a:tc>
                    <a:tc>
                      <a:txBody>
                        <a:bodyPr/>
                        <a:lstStyle/>
                        <a:p>
                          <a:pPr algn="ctr"/>
                          <a:r>
                            <a:rPr lang="en-US" sz="1800" dirty="0"/>
                            <a:t>0</a:t>
                          </a:r>
                        </a:p>
                      </a:txBody>
                      <a:tcPr/>
                    </a:tc>
                    <a:tc>
                      <a:txBody>
                        <a:bodyPr/>
                        <a:lstStyle/>
                        <a:p>
                          <a:pPr algn="ctr"/>
                          <a:r>
                            <a:rPr lang="en-US" sz="1800" dirty="0"/>
                            <a:t>0.6</a:t>
                          </a:r>
                        </a:p>
                      </a:txBody>
                      <a:tcPr/>
                    </a:tc>
                    <a:tc>
                      <a:txBody>
                        <a:bodyPr/>
                        <a:lstStyle/>
                        <a:p>
                          <a:pPr algn="ctr"/>
                          <a:r>
                            <a:rPr lang="en-US" sz="1800" dirty="0"/>
                            <a:t>0.60</a:t>
                          </a:r>
                        </a:p>
                      </a:txBody>
                      <a:tcPr/>
                    </a:tc>
                    <a:extLst>
                      <a:ext uri="{0D108BD9-81ED-4DB2-BD59-A6C34878D82A}">
                        <a16:rowId xmlns:a16="http://schemas.microsoft.com/office/drawing/2014/main" val="2006095779"/>
                      </a:ext>
                    </a:extLst>
                  </a:tr>
                  <a:tr h="434340">
                    <a:tc>
                      <a:txBody>
                        <a:bodyPr/>
                        <a:lstStyle/>
                        <a:p>
                          <a:endParaRPr lang="en-US"/>
                        </a:p>
                      </a:txBody>
                      <a:tcPr>
                        <a:blipFill>
                          <a:blip r:embed="rId6"/>
                          <a:stretch>
                            <a:fillRect l="-877" t="-291549" r="-270175" b="-7042"/>
                          </a:stretch>
                        </a:blipFill>
                      </a:tcPr>
                    </a:tc>
                    <a:tc>
                      <a:txBody>
                        <a:bodyPr/>
                        <a:lstStyle/>
                        <a:p>
                          <a:pPr algn="ctr"/>
                          <a:r>
                            <a:rPr lang="en-US" sz="1800" dirty="0"/>
                            <a:t>0</a:t>
                          </a:r>
                        </a:p>
                      </a:txBody>
                      <a:tcPr/>
                    </a:tc>
                    <a:tc>
                      <a:txBody>
                        <a:bodyPr/>
                        <a:lstStyle/>
                        <a:p>
                          <a:pPr algn="ctr"/>
                          <a:r>
                            <a:rPr lang="en-US" sz="1800" dirty="0"/>
                            <a:t>0</a:t>
                          </a:r>
                        </a:p>
                      </a:txBody>
                      <a:tcPr/>
                    </a:tc>
                    <a:tc>
                      <a:txBody>
                        <a:bodyPr/>
                        <a:lstStyle/>
                        <a:p>
                          <a:pPr algn="ctr"/>
                          <a:r>
                            <a:rPr lang="en-US" sz="1800" dirty="0"/>
                            <a:t>0.18</a:t>
                          </a:r>
                        </a:p>
                      </a:txBody>
                      <a:tcPr/>
                    </a:tc>
                    <a:extLst>
                      <a:ext uri="{0D108BD9-81ED-4DB2-BD59-A6C34878D82A}">
                        <a16:rowId xmlns:a16="http://schemas.microsoft.com/office/drawing/2014/main" val="2463250762"/>
                      </a:ext>
                    </a:extLst>
                  </a:tr>
                </a:tbl>
              </a:graphicData>
            </a:graphic>
          </p:graphicFrame>
        </mc:Fallback>
      </mc:AlternateContent>
    </p:spTree>
    <p:extLst>
      <p:ext uri="{BB962C8B-B14F-4D97-AF65-F5344CB8AC3E}">
        <p14:creationId xmlns:p14="http://schemas.microsoft.com/office/powerpoint/2010/main" val="4249561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BE9D1-48D9-1E48-ABDF-3D103BD12AFC}"/>
              </a:ext>
            </a:extLst>
          </p:cNvPr>
          <p:cNvSpPr>
            <a:spLocks noGrp="1"/>
          </p:cNvSpPr>
          <p:nvPr>
            <p:ph type="title"/>
          </p:nvPr>
        </p:nvSpPr>
        <p:spPr>
          <a:xfrm>
            <a:off x="609599" y="274639"/>
            <a:ext cx="11397521" cy="878301"/>
          </a:xfrm>
        </p:spPr>
        <p:txBody>
          <a:bodyPr>
            <a:noAutofit/>
          </a:bodyPr>
          <a:lstStyle/>
          <a:p>
            <a:r>
              <a:rPr lang="en-US" dirty="0"/>
              <a:t>So far: “one-shot” processes</a:t>
            </a:r>
          </a:p>
        </p:txBody>
      </p:sp>
      <p:grpSp>
        <p:nvGrpSpPr>
          <p:cNvPr id="6" name="Group 5" descr="A one shot process; randomness gives an outcome distribution.">
            <a:extLst>
              <a:ext uri="{FF2B5EF4-FFF2-40B4-BE49-F238E27FC236}">
                <a16:creationId xmlns:a16="http://schemas.microsoft.com/office/drawing/2014/main" id="{FD163613-DD1F-9D49-805C-C4B18590D3F3}"/>
              </a:ext>
            </a:extLst>
          </p:cNvPr>
          <p:cNvGrpSpPr/>
          <p:nvPr/>
        </p:nvGrpSpPr>
        <p:grpSpPr>
          <a:xfrm>
            <a:off x="685800" y="1030496"/>
            <a:ext cx="3389844" cy="1384300"/>
            <a:chOff x="1611019" y="1131177"/>
            <a:chExt cx="3389844" cy="1384300"/>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D25DA8B8-A185-884D-A833-A36479CFFE03}"/>
                    </a:ext>
                  </a:extLst>
                </p:cNvPr>
                <p:cNvSpPr/>
                <p:nvPr/>
              </p:nvSpPr>
              <p:spPr>
                <a:xfrm>
                  <a:off x="3438763" y="1131177"/>
                  <a:ext cx="1562100" cy="1384300"/>
                </a:xfrm>
                <a:prstGeom prst="rect">
                  <a:avLst/>
                </a:prstGeom>
                <a:solidFill>
                  <a:schemeClr val="bg1">
                    <a:lumMod val="95000"/>
                  </a:schemeClr>
                </a:solidFill>
                <a:ln>
                  <a:solidFill>
                    <a:srgbClr val="C00000"/>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b="1" dirty="0">
                      <a:solidFill>
                        <a:srgbClr val="C00000"/>
                      </a:solidFill>
                    </a:rPr>
                    <a:t>Outcome</a:t>
                  </a:r>
                </a:p>
                <a:p>
                  <a:pPr algn="ctr"/>
                  <a:r>
                    <a:rPr lang="en-US" sz="2000" b="1" dirty="0">
                      <a:solidFill>
                        <a:srgbClr val="C00000"/>
                      </a:solidFill>
                    </a:rPr>
                    <a:t>Distribution</a:t>
                  </a:r>
                  <a:r>
                    <a:rPr lang="en-US" sz="2000" dirty="0"/>
                    <a:t> </a:t>
                  </a:r>
                  <a14:m>
                    <m:oMath xmlns:m="http://schemas.openxmlformats.org/officeDocument/2006/math">
                      <m:r>
                        <a:rPr lang="en-US" sz="2000" b="0" i="1" smtClean="0">
                          <a:solidFill>
                            <a:srgbClr val="0070C0"/>
                          </a:solidFill>
                          <a:latin typeface="Cambria Math" panose="02040503050406030204" pitchFamily="18" charset="0"/>
                        </a:rPr>
                        <m:t>𝐷</m:t>
                      </m:r>
                    </m:oMath>
                  </a14:m>
                  <a:endParaRPr lang="en-US" sz="2000" dirty="0"/>
                </a:p>
              </p:txBody>
            </p:sp>
          </mc:Choice>
          <mc:Fallback xmlns="">
            <p:sp>
              <p:nvSpPr>
                <p:cNvPr id="5" name="Rectangle 4">
                  <a:extLst>
                    <a:ext uri="{FF2B5EF4-FFF2-40B4-BE49-F238E27FC236}">
                      <a16:creationId xmlns:a16="http://schemas.microsoft.com/office/drawing/2014/main" id="{D25DA8B8-A185-884D-A833-A36479CFFE03}"/>
                    </a:ext>
                  </a:extLst>
                </p:cNvPr>
                <p:cNvSpPr>
                  <a:spLocks noRot="1" noChangeAspect="1" noMove="1" noResize="1" noEditPoints="1" noAdjustHandles="1" noChangeArrowheads="1" noChangeShapeType="1" noTextEdit="1"/>
                </p:cNvSpPr>
                <p:nvPr/>
              </p:nvSpPr>
              <p:spPr>
                <a:xfrm>
                  <a:off x="3438763" y="1131177"/>
                  <a:ext cx="1562100" cy="1384300"/>
                </a:xfrm>
                <a:prstGeom prst="rect">
                  <a:avLst/>
                </a:prstGeom>
                <a:blipFill>
                  <a:blip r:embed="rId3"/>
                  <a:stretch>
                    <a:fillRect/>
                  </a:stretch>
                </a:blipFill>
                <a:ln>
                  <a:solidFill>
                    <a:srgbClr val="C00000"/>
                  </a:solidFill>
                </a:ln>
                <a:effectLst/>
              </p:spPr>
              <p:txBody>
                <a:bodyPr/>
                <a:lstStyle/>
                <a:p>
                  <a:r>
                    <a:rPr lang="en-US">
                      <a:noFill/>
                    </a:rPr>
                    <a:t> </a:t>
                  </a:r>
                </a:p>
              </p:txBody>
            </p:sp>
          </mc:Fallback>
        </mc:AlternateContent>
        <p:sp>
          <p:nvSpPr>
            <p:cNvPr id="3" name="TextBox 2">
              <a:extLst>
                <a:ext uri="{FF2B5EF4-FFF2-40B4-BE49-F238E27FC236}">
                  <a16:creationId xmlns:a16="http://schemas.microsoft.com/office/drawing/2014/main" id="{6E5147A7-A7AC-E54A-B643-63A786BEFA09}"/>
                </a:ext>
              </a:extLst>
            </p:cNvPr>
            <p:cNvSpPr txBox="1"/>
            <p:nvPr/>
          </p:nvSpPr>
          <p:spPr>
            <a:xfrm>
              <a:off x="1611019" y="1268663"/>
              <a:ext cx="1827744" cy="830997"/>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Random </a:t>
              </a:r>
            </a:p>
            <a:p>
              <a:pPr algn="l"/>
              <a:r>
                <a:rPr lang="en-US" sz="2400" b="0" dirty="0">
                  <a:latin typeface="Candara" panose="020E0502030303020204" pitchFamily="34" charset="0"/>
                  <a:ea typeface="Helvetica" charset="0"/>
                  <a:cs typeface="Helvetica" charset="0"/>
                </a:rPr>
                <a:t>Process    </a:t>
              </a:r>
              <a:r>
                <a:rPr lang="en-US" sz="2400" b="0" dirty="0">
                  <a:latin typeface="Candara" panose="020E0502030303020204" pitchFamily="34" charset="0"/>
                  <a:ea typeface="Helvetica" charset="0"/>
                  <a:cs typeface="Helvetica" charset="0"/>
                  <a:sym typeface="Wingdings" pitchFamily="2" charset="2"/>
                </a:rPr>
                <a:t> </a:t>
              </a:r>
              <a:endParaRPr lang="en-US" sz="2400" b="0" dirty="0">
                <a:latin typeface="Candara" panose="020E0502030303020204" pitchFamily="34" charset="0"/>
                <a:ea typeface="Helvetica" charset="0"/>
                <a:cs typeface="Helvetica" charset="0"/>
              </a:endParaRPr>
            </a:p>
          </p:txBody>
        </p:sp>
      </p:grpSp>
      <p:sp>
        <p:nvSpPr>
          <p:cNvPr id="4" name="Slide Number Placeholder 3">
            <a:extLst>
              <a:ext uri="{FF2B5EF4-FFF2-40B4-BE49-F238E27FC236}">
                <a16:creationId xmlns:a16="http://schemas.microsoft.com/office/drawing/2014/main" id="{5C1C43AA-E190-0B41-9617-E8ED1BD747B2}"/>
              </a:ext>
            </a:extLst>
          </p:cNvPr>
          <p:cNvSpPr>
            <a:spLocks noGrp="1"/>
          </p:cNvSpPr>
          <p:nvPr>
            <p:ph type="sldNum" sz="quarter" idx="12"/>
          </p:nvPr>
        </p:nvSpPr>
        <p:spPr/>
        <p:txBody>
          <a:bodyPr/>
          <a:lstStyle/>
          <a:p>
            <a:fld id="{39E65F0E-D8D0-8548-A870-8F1E432EFAAD}" type="slidenum">
              <a:rPr lang="en-US" smtClean="0"/>
              <a:pPr/>
              <a:t>2</a:t>
            </a:fld>
            <a:endParaRPr lang="en-US" dirty="0"/>
          </a:p>
        </p:txBody>
      </p:sp>
    </p:spTree>
    <p:extLst>
      <p:ext uri="{BB962C8B-B14F-4D97-AF65-F5344CB8AC3E}">
        <p14:creationId xmlns:p14="http://schemas.microsoft.com/office/powerpoint/2010/main" val="1647430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1A8B6-F435-8342-0467-4888921D75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E20075-6BB9-107A-182C-A66A200DF668}"/>
              </a:ext>
            </a:extLst>
          </p:cNvPr>
          <p:cNvSpPr>
            <a:spLocks noGrp="1"/>
          </p:cNvSpPr>
          <p:nvPr>
            <p:ph type="title"/>
          </p:nvPr>
        </p:nvSpPr>
        <p:spPr/>
        <p:txBody>
          <a:bodyPr>
            <a:normAutofit/>
          </a:bodyPr>
          <a:lstStyle/>
          <a:p>
            <a:r>
              <a:rPr lang="en-US" dirty="0"/>
              <a:t>A Linear Algebra Perspective</a:t>
            </a:r>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728E81DC-5EE3-5799-0EF6-BD65F3E8B49B}"/>
                  </a:ext>
                </a:extLst>
              </p:cNvPr>
              <p:cNvSpPr txBox="1"/>
              <p:nvPr/>
            </p:nvSpPr>
            <p:spPr>
              <a:xfrm>
                <a:off x="4007734" y="2564598"/>
                <a:ext cx="7511331" cy="2862707"/>
              </a:xfrm>
              <a:prstGeom prst="rect">
                <a:avLst/>
              </a:prstGeom>
              <a:noFill/>
            </p:spPr>
            <p:txBody>
              <a:bodyPr wrap="square" rtlCol="0">
                <a:spAutoFit/>
              </a:bodyPr>
              <a:lstStyle/>
              <a:p>
                <a:r>
                  <a:rPr lang="en-US" sz="2400" b="0" dirty="0">
                    <a:solidFill>
                      <a:schemeClr val="tx1"/>
                    </a:solidFill>
                    <a:latin typeface="Segoe UI Semilight" panose="020B0402040204020203" pitchFamily="34" charset="0"/>
                    <a:ea typeface="Helvetica" charset="0"/>
                    <a:cs typeface="Segoe UI Semilight" panose="020B0402040204020203" pitchFamily="34" charset="0"/>
                  </a:rPr>
                  <a:t>Let </a:t>
                </a:r>
                <a14:m>
                  <m:oMath xmlns:m="http://schemas.openxmlformats.org/officeDocument/2006/math">
                    <m:r>
                      <a:rPr lang="en-US" sz="2400" b="0" i="1" smtClean="0">
                        <a:solidFill>
                          <a:schemeClr val="tx1"/>
                        </a:solidFill>
                        <a:latin typeface="Cambria Math" panose="02040503050406030204" pitchFamily="18" charset="0"/>
                        <a:ea typeface="Helvetica" charset="0"/>
                        <a:cs typeface="Helvetica" charset="0"/>
                      </a:rPr>
                      <m:t>[</m:t>
                    </m:r>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i="1">
                            <a:solidFill>
                              <a:schemeClr val="tx1"/>
                            </a:solidFill>
                            <a:latin typeface="Cambria Math" panose="02040503050406030204" pitchFamily="18" charset="0"/>
                            <a:ea typeface="Helvetica" charset="0"/>
                            <a:cs typeface="Helvetica" charset="0"/>
                          </a:rPr>
                          <m:t>𝑊</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e>
                        </m:d>
                      </m:sup>
                    </m:sSubSup>
                  </m:oMath>
                </a14:m>
                <a:r>
                  <a:rPr lang="en-US" sz="2400" dirty="0">
                    <a:solidFill>
                      <a:schemeClr val="tx1"/>
                    </a:solidFill>
                    <a:latin typeface="Segoe UI Semilight" panose="020B0402040204020203" pitchFamily="34" charset="0"/>
                    <a:ea typeface="Helvetica" charset="0"/>
                    <a:cs typeface="Segoe UI Semilight" panose="020B0402040204020203" pitchFamily="34" charset="0"/>
                  </a:rPr>
                  <a:t>, </a:t>
                </a:r>
                <a14:m>
                  <m:oMath xmlns:m="http://schemas.openxmlformats.org/officeDocument/2006/math">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b="0" i="1" smtClean="0">
                            <a:solidFill>
                              <a:schemeClr val="tx1"/>
                            </a:solidFill>
                            <a:latin typeface="Cambria Math" panose="02040503050406030204" pitchFamily="18" charset="0"/>
                            <a:ea typeface="Helvetica" charset="0"/>
                            <a:cs typeface="Helvetica" charset="0"/>
                          </a:rPr>
                          <m:t>𝑆</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e>
                        </m:d>
                      </m:sup>
                    </m:sSubSup>
                  </m:oMath>
                </a14:m>
                <a:r>
                  <a:rPr lang="en-US" sz="2400" dirty="0">
                    <a:solidFill>
                      <a:schemeClr val="tx1"/>
                    </a:solidFill>
                    <a:latin typeface="Segoe UI Semilight" panose="020B0402040204020203" pitchFamily="34" charset="0"/>
                    <a:ea typeface="Helvetica" charset="0"/>
                    <a:cs typeface="Segoe UI Semilight" panose="020B0402040204020203" pitchFamily="34" charset="0"/>
                  </a:rPr>
                  <a:t>, </a:t>
                </a:r>
                <a14:m>
                  <m:oMath xmlns:m="http://schemas.openxmlformats.org/officeDocument/2006/math">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i="1">
                            <a:solidFill>
                              <a:schemeClr val="tx1"/>
                            </a:solidFill>
                            <a:latin typeface="Cambria Math" panose="02040503050406030204" pitchFamily="18" charset="0"/>
                            <a:ea typeface="Helvetica" charset="0"/>
                            <a:cs typeface="Helvetica" charset="0"/>
                          </a:rPr>
                          <m:t>𝐸</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e>
                        </m:d>
                      </m:sup>
                    </m:sSubSup>
                    <m:r>
                      <a:rPr lang="en-US" sz="2400" b="0" i="0" smtClean="0">
                        <a:solidFill>
                          <a:schemeClr val="tx1"/>
                        </a:solidFill>
                        <a:latin typeface="Cambria Math" panose="02040503050406030204" pitchFamily="18" charset="0"/>
                        <a:ea typeface="Helvetica" charset="0"/>
                        <a:cs typeface="Helvetica" charset="0"/>
                      </a:rPr>
                      <m:t>]</m:t>
                    </m:r>
                  </m:oMath>
                </a14:m>
                <a:r>
                  <a:rPr lang="en-US" sz="2400" b="0" dirty="0">
                    <a:solidFill>
                      <a:schemeClr val="tx1"/>
                    </a:solidFill>
                    <a:latin typeface="Segoe UI Semilight" panose="020B0402040204020203" pitchFamily="34" charset="0"/>
                    <a:ea typeface="Helvetica" charset="0"/>
                    <a:cs typeface="Segoe UI Semilight" panose="020B0402040204020203" pitchFamily="34" charset="0"/>
                  </a:rPr>
                  <a:t> be a row vector</a:t>
                </a:r>
              </a:p>
              <a:p>
                <a:endParaRPr lang="en-US" sz="2400" dirty="0">
                  <a:latin typeface="Segoe UI Semilight" panose="020B0402040204020203" pitchFamily="34" charset="0"/>
                  <a:ea typeface="Helvetica" charset="0"/>
                  <a:cs typeface="Segoe UI Semilight" panose="020B0402040204020203" pitchFamily="34" charset="0"/>
                </a:endParaRPr>
              </a:p>
              <a:p>
                <a:r>
                  <a:rPr lang="en-US" sz="2400" dirty="0">
                    <a:latin typeface="Segoe UI Semilight" panose="020B0402040204020203" pitchFamily="34" charset="0"/>
                    <a:cs typeface="Segoe UI Semilight" panose="020B0402040204020203" pitchFamily="34" charset="0"/>
                  </a:rPr>
                  <a:t>How would you compute the probability of ending up in Work at t=2?</a:t>
                </a:r>
              </a:p>
              <a:p>
                <a:r>
                  <a:rPr lang="en-US" sz="2400" dirty="0">
                    <a:latin typeface="Segoe UI Semilight" panose="020B0402040204020203" pitchFamily="34" charset="0"/>
                    <a:cs typeface="Segoe UI Semilight" panose="020B0402040204020203" pitchFamily="34" charset="0"/>
                  </a:rPr>
                  <a:t>Use the LTP!</a:t>
                </a:r>
              </a:p>
              <a:p>
                <a:pPr/>
                <a14:m>
                  <m:oMathPara xmlns:m="http://schemas.openxmlformats.org/officeDocument/2006/math">
                    <m:oMath>
                      <m:sSubSup>
                        <m:sSubSupPr>
                          <m:ctrlPr>
                            <a:rPr lang="en-US" sz="2400" i="1">
                              <a:latin typeface="Cambria Math" panose="02040503050406030204" pitchFamily="18" charset="0"/>
                            </a:rPr>
                          </m:ctrlPr>
                        </m:sSubSupPr>
                        <m:e>
                          <m:r>
                            <a:rPr lang="en-US" sz="2400" i="1">
                              <a:latin typeface="Cambria Math" panose="02040503050406030204" pitchFamily="18" charset="0"/>
                            </a:rPr>
                            <m:t>𝑞</m:t>
                          </m:r>
                        </m:e>
                        <m:sub>
                          <m:r>
                            <a:rPr lang="en-US" sz="2400" i="1">
                              <a:latin typeface="Cambria Math" panose="02040503050406030204" pitchFamily="18" charset="0"/>
                            </a:rPr>
                            <m:t>𝑊</m:t>
                          </m:r>
                        </m:sub>
                        <m:sup>
                          <m:r>
                            <a:rPr lang="en-US" sz="2400" i="1">
                              <a:latin typeface="Cambria Math" panose="02040503050406030204" pitchFamily="18" charset="0"/>
                            </a:rPr>
                            <m:t>(2)</m:t>
                          </m:r>
                        </m:sup>
                      </m:sSubSup>
                      <m:r>
                        <a:rPr lang="en-US" sz="2400" i="1">
                          <a:latin typeface="Cambria Math" panose="02040503050406030204" pitchFamily="18" charset="0"/>
                        </a:rPr>
                        <m:t>=</m:t>
                      </m:r>
                      <m:sSubSup>
                        <m:sSubSupPr>
                          <m:ctrlPr>
                            <a:rPr lang="en-US" sz="2400" i="1">
                              <a:latin typeface="Cambria Math" panose="02040503050406030204" pitchFamily="18" charset="0"/>
                            </a:rPr>
                          </m:ctrlPr>
                        </m:sSubSupPr>
                        <m:e>
                          <m:r>
                            <a:rPr lang="en-US" sz="2400" i="1">
                              <a:latin typeface="Cambria Math" panose="02040503050406030204" pitchFamily="18" charset="0"/>
                            </a:rPr>
                            <m:t>𝑞</m:t>
                          </m:r>
                        </m:e>
                        <m:sub>
                          <m:r>
                            <a:rPr lang="en-US" sz="2400" i="1">
                              <a:latin typeface="Cambria Math" panose="02040503050406030204" pitchFamily="18" charset="0"/>
                            </a:rPr>
                            <m:t>𝑊</m:t>
                          </m:r>
                        </m:sub>
                        <m:sup>
                          <m:r>
                            <a:rPr lang="en-US" sz="2400" i="1">
                              <a:latin typeface="Cambria Math" panose="02040503050406030204" pitchFamily="18" charset="0"/>
                            </a:rPr>
                            <m:t>(1)</m:t>
                          </m:r>
                        </m:sup>
                      </m:sSubSup>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𝑀</m:t>
                          </m:r>
                        </m:e>
                        <m:sub>
                          <m:r>
                            <a:rPr lang="en-US" sz="2400" i="1">
                              <a:latin typeface="Cambria Math" panose="02040503050406030204" pitchFamily="18" charset="0"/>
                            </a:rPr>
                            <m:t>𝑊</m:t>
                          </m:r>
                          <m:r>
                            <a:rPr lang="en-US" sz="2400" i="1">
                              <a:latin typeface="Cambria Math" panose="02040503050406030204" pitchFamily="18" charset="0"/>
                            </a:rPr>
                            <m:t>,</m:t>
                          </m:r>
                          <m:r>
                            <a:rPr lang="en-US" sz="2400" i="1">
                              <a:latin typeface="Cambria Math" panose="02040503050406030204" pitchFamily="18" charset="0"/>
                            </a:rPr>
                            <m:t>𝑊</m:t>
                          </m:r>
                        </m:sub>
                      </m:sSub>
                      <m:r>
                        <a:rPr lang="en-US" sz="2400" i="1">
                          <a:latin typeface="Cambria Math" panose="02040503050406030204" pitchFamily="18" charset="0"/>
                        </a:rPr>
                        <m:t>+</m:t>
                      </m:r>
                      <m:sSubSup>
                        <m:sSubSupPr>
                          <m:ctrlPr>
                            <a:rPr lang="en-US" sz="2400" i="1">
                              <a:latin typeface="Cambria Math" panose="02040503050406030204" pitchFamily="18" charset="0"/>
                            </a:rPr>
                          </m:ctrlPr>
                        </m:sSubSupPr>
                        <m:e>
                          <m:r>
                            <a:rPr lang="en-US" sz="2400" i="1">
                              <a:latin typeface="Cambria Math" panose="02040503050406030204" pitchFamily="18" charset="0"/>
                            </a:rPr>
                            <m:t>𝑞</m:t>
                          </m:r>
                        </m:e>
                        <m:sub>
                          <m:r>
                            <a:rPr lang="en-US" sz="2400" i="1">
                              <a:latin typeface="Cambria Math" panose="02040503050406030204" pitchFamily="18" charset="0"/>
                            </a:rPr>
                            <m:t>𝑆</m:t>
                          </m:r>
                        </m:sub>
                        <m:sup>
                          <m:d>
                            <m:dPr>
                              <m:ctrlPr>
                                <a:rPr lang="en-US" sz="2400" i="1">
                                  <a:latin typeface="Cambria Math" panose="02040503050406030204" pitchFamily="18" charset="0"/>
                                </a:rPr>
                              </m:ctrlPr>
                            </m:dPr>
                            <m:e>
                              <m:r>
                                <a:rPr lang="en-US" sz="2400" i="1">
                                  <a:latin typeface="Cambria Math" panose="02040503050406030204" pitchFamily="18" charset="0"/>
                                </a:rPr>
                                <m:t>1</m:t>
                              </m:r>
                            </m:e>
                          </m:d>
                        </m:sup>
                      </m:sSubSup>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𝑀</m:t>
                          </m:r>
                        </m:e>
                        <m:sub>
                          <m:r>
                            <a:rPr lang="en-US" sz="2400" i="1">
                              <a:latin typeface="Cambria Math" panose="02040503050406030204" pitchFamily="18" charset="0"/>
                            </a:rPr>
                            <m:t>𝑆</m:t>
                          </m:r>
                          <m:r>
                            <a:rPr lang="en-US" sz="2400" i="1">
                              <a:latin typeface="Cambria Math" panose="02040503050406030204" pitchFamily="18" charset="0"/>
                            </a:rPr>
                            <m:t>,</m:t>
                          </m:r>
                          <m:r>
                            <a:rPr lang="en-US" sz="2400" i="1">
                              <a:latin typeface="Cambria Math" panose="02040503050406030204" pitchFamily="18" charset="0"/>
                            </a:rPr>
                            <m:t>𝑊</m:t>
                          </m:r>
                        </m:sub>
                      </m:sSub>
                      <m:r>
                        <a:rPr lang="en-US" sz="2400" i="1">
                          <a:latin typeface="Cambria Math" panose="02040503050406030204" pitchFamily="18" charset="0"/>
                        </a:rPr>
                        <m:t>+</m:t>
                      </m:r>
                      <m:sSubSup>
                        <m:sSubSupPr>
                          <m:ctrlPr>
                            <a:rPr lang="en-US" sz="2400" i="1">
                              <a:latin typeface="Cambria Math" panose="02040503050406030204" pitchFamily="18" charset="0"/>
                            </a:rPr>
                          </m:ctrlPr>
                        </m:sSubSupPr>
                        <m:e>
                          <m:r>
                            <a:rPr lang="en-US" sz="2400" i="1">
                              <a:latin typeface="Cambria Math" panose="02040503050406030204" pitchFamily="18" charset="0"/>
                            </a:rPr>
                            <m:t>𝑞</m:t>
                          </m:r>
                        </m:e>
                        <m:sub>
                          <m:r>
                            <a:rPr lang="en-US" sz="2400" i="1">
                              <a:latin typeface="Cambria Math" panose="02040503050406030204" pitchFamily="18" charset="0"/>
                            </a:rPr>
                            <m:t>𝐸</m:t>
                          </m:r>
                        </m:sub>
                        <m:sup>
                          <m:d>
                            <m:dPr>
                              <m:ctrlPr>
                                <a:rPr lang="en-US" sz="2400" i="1">
                                  <a:latin typeface="Cambria Math" panose="02040503050406030204" pitchFamily="18" charset="0"/>
                                </a:rPr>
                              </m:ctrlPr>
                            </m:dPr>
                            <m:e>
                              <m:r>
                                <a:rPr lang="en-US" sz="2400" i="1">
                                  <a:latin typeface="Cambria Math" panose="02040503050406030204" pitchFamily="18" charset="0"/>
                                </a:rPr>
                                <m:t>1</m:t>
                              </m:r>
                            </m:e>
                          </m:d>
                        </m:sup>
                      </m:sSubSup>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𝑀</m:t>
                          </m:r>
                        </m:e>
                        <m:sub>
                          <m:r>
                            <a:rPr lang="en-US" sz="2400" i="1">
                              <a:latin typeface="Cambria Math" panose="02040503050406030204" pitchFamily="18" charset="0"/>
                            </a:rPr>
                            <m:t>𝐸</m:t>
                          </m:r>
                          <m:r>
                            <a:rPr lang="en-US" sz="2400" i="1">
                              <a:latin typeface="Cambria Math" panose="02040503050406030204" pitchFamily="18" charset="0"/>
                            </a:rPr>
                            <m:t>,</m:t>
                          </m:r>
                          <m:r>
                            <a:rPr lang="en-US" sz="2400" i="1">
                              <a:latin typeface="Cambria Math" panose="02040503050406030204" pitchFamily="18" charset="0"/>
                            </a:rPr>
                            <m:t>𝑊</m:t>
                          </m:r>
                        </m:sub>
                      </m:sSub>
                    </m:oMath>
                  </m:oMathPara>
                </a14:m>
                <a:endParaRPr lang="en-US" sz="2400" dirty="0">
                  <a:latin typeface="Segoe UI Semilight" panose="020B0402040204020203" pitchFamily="34" charset="0"/>
                  <a:ea typeface="Helvetica" charset="0"/>
                  <a:cs typeface="Segoe UI Semilight" panose="020B0402040204020203" pitchFamily="34" charset="0"/>
                </a:endParaRPr>
              </a:p>
              <a:p>
                <a:endParaRPr lang="en-US" sz="2400" b="0" dirty="0">
                  <a:solidFill>
                    <a:schemeClr val="tx1"/>
                  </a:solidFill>
                  <a:latin typeface="Segoe UI Semilight" panose="020B0402040204020203" pitchFamily="34" charset="0"/>
                  <a:ea typeface="Helvetica" charset="0"/>
                  <a:cs typeface="Segoe UI Semilight" panose="020B0402040204020203" pitchFamily="34" charset="0"/>
                </a:endParaRPr>
              </a:p>
            </p:txBody>
          </p:sp>
        </mc:Choice>
        <mc:Fallback>
          <p:sp>
            <p:nvSpPr>
              <p:cNvPr id="8" name="TextBox 7">
                <a:extLst>
                  <a:ext uri="{FF2B5EF4-FFF2-40B4-BE49-F238E27FC236}">
                    <a16:creationId xmlns:a16="http://schemas.microsoft.com/office/drawing/2014/main" id="{728E81DC-5EE3-5799-0EF6-BD65F3E8B49B}"/>
                  </a:ext>
                </a:extLst>
              </p:cNvPr>
              <p:cNvSpPr txBox="1">
                <a:spLocks noRot="1" noChangeAspect="1" noMove="1" noResize="1" noEditPoints="1" noAdjustHandles="1" noChangeArrowheads="1" noChangeShapeType="1" noTextEdit="1"/>
              </p:cNvSpPr>
              <p:nvPr/>
            </p:nvSpPr>
            <p:spPr>
              <a:xfrm>
                <a:off x="4007734" y="2564598"/>
                <a:ext cx="7511331" cy="2862707"/>
              </a:xfrm>
              <a:prstGeom prst="rect">
                <a:avLst/>
              </a:prstGeom>
              <a:blipFill>
                <a:blip r:embed="rId3"/>
                <a:stretch>
                  <a:fillRect l="-121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B0F2159F-DFD8-2D09-4104-8EC160E40AC3}"/>
                  </a:ext>
                </a:extLst>
              </p:cNvPr>
              <p:cNvSpPr txBox="1"/>
              <p:nvPr/>
            </p:nvSpPr>
            <p:spPr>
              <a:xfrm>
                <a:off x="3940548" y="1101353"/>
                <a:ext cx="2541428" cy="906210"/>
              </a:xfrm>
              <a:prstGeom prst="rect">
                <a:avLst/>
              </a:prstGeom>
              <a:noFill/>
            </p:spPr>
            <p:txBody>
              <a:bodyPr wrap="square" rtlCol="0">
                <a:spAutoFit/>
              </a:bodyPr>
              <a:lstStyle/>
              <a:p>
                <a:pPr/>
                <a14:m>
                  <m:oMathPara xmlns:m="http://schemas.openxmlformats.org/officeDocument/2006/math">
                    <m:oMath>
                      <m:r>
                        <a:rPr lang="en-US" sz="2000" b="0" i="1" smtClean="0">
                          <a:latin typeface="Cambria Math" panose="02040503050406030204" pitchFamily="18" charset="0"/>
                          <a:cs typeface="Helvetica" charset="0"/>
                        </a:rPr>
                        <m:t>𝑀</m:t>
                      </m:r>
                      <m:r>
                        <a:rPr lang="en-US" sz="2000" b="0" i="1" smtClean="0">
                          <a:latin typeface="Cambria Math" panose="02040503050406030204" pitchFamily="18" charset="0"/>
                          <a:cs typeface="Helvetica" charset="0"/>
                        </a:rPr>
                        <m:t>=</m:t>
                      </m:r>
                      <m:d>
                        <m:dPr>
                          <m:begChr m:val="["/>
                          <m:endChr m:val="]"/>
                          <m:ctrlPr>
                            <a:rPr lang="en-US" sz="2000" i="1">
                              <a:latin typeface="Cambria Math" panose="02040503050406030204" pitchFamily="18" charset="0"/>
                              <a:cs typeface="Helvetica" charset="0"/>
                            </a:rPr>
                          </m:ctrlPr>
                        </m:dPr>
                        <m:e>
                          <m:m>
                            <m:mPr>
                              <m:mcs>
                                <m:mc>
                                  <m:mcPr>
                                    <m:count m:val="3"/>
                                    <m:mcJc m:val="center"/>
                                  </m:mcPr>
                                </m:mc>
                              </m:mcs>
                              <m:ctrlPr>
                                <a:rPr lang="en-US" sz="2000" i="1">
                                  <a:latin typeface="Cambria Math" panose="02040503050406030204" pitchFamily="18" charset="0"/>
                                  <a:cs typeface="Helvetica" charset="0"/>
                                </a:rPr>
                              </m:ctrlPr>
                            </m:mPr>
                            <m:mr>
                              <m:e>
                                <m:r>
                                  <m:rPr>
                                    <m:brk m:alnAt="7"/>
                                  </m:rPr>
                                  <a:rPr lang="en-US" sz="2000" i="1">
                                    <a:latin typeface="Cambria Math" panose="02040503050406030204" pitchFamily="18" charset="0"/>
                                    <a:cs typeface="Helvetica" charset="0"/>
                                  </a:rPr>
                                  <m:t>0</m:t>
                                </m:r>
                                <m:r>
                                  <a:rPr lang="en-US" sz="2000" i="1">
                                    <a:latin typeface="Cambria Math" panose="02040503050406030204" pitchFamily="18" charset="0"/>
                                    <a:cs typeface="Helvetica" charset="0"/>
                                  </a:rPr>
                                  <m:t>.4</m:t>
                                </m:r>
                              </m:e>
                              <m:e>
                                <m:r>
                                  <a:rPr lang="en-US" sz="2000" i="1">
                                    <a:latin typeface="Cambria Math" panose="02040503050406030204" pitchFamily="18" charset="0"/>
                                    <a:cs typeface="Helvetica" charset="0"/>
                                  </a:rPr>
                                  <m:t>0.6</m:t>
                                </m:r>
                              </m:e>
                              <m:e>
                                <m:r>
                                  <a:rPr lang="en-US" sz="2000" i="1">
                                    <a:latin typeface="Cambria Math" panose="02040503050406030204" pitchFamily="18" charset="0"/>
                                    <a:cs typeface="Helvetica" charset="0"/>
                                  </a:rPr>
                                  <m:t>0</m:t>
                                </m:r>
                              </m:e>
                            </m:mr>
                            <m:mr>
                              <m:e>
                                <m:r>
                                  <a:rPr lang="en-US" sz="2000" i="1">
                                    <a:latin typeface="Cambria Math" panose="02040503050406030204" pitchFamily="18" charset="0"/>
                                    <a:cs typeface="Helvetica" charset="0"/>
                                  </a:rPr>
                                  <m:t>0.1</m:t>
                                </m:r>
                              </m:e>
                              <m:e>
                                <m:r>
                                  <a:rPr lang="en-US" sz="2000" i="1">
                                    <a:latin typeface="Cambria Math" panose="02040503050406030204" pitchFamily="18" charset="0"/>
                                    <a:cs typeface="Helvetica" charset="0"/>
                                  </a:rPr>
                                  <m:t>0.6</m:t>
                                </m:r>
                              </m:e>
                              <m:e>
                                <m:r>
                                  <a:rPr lang="en-US" sz="2000" i="1">
                                    <a:latin typeface="Cambria Math" panose="02040503050406030204" pitchFamily="18" charset="0"/>
                                    <a:cs typeface="Helvetica" charset="0"/>
                                  </a:rPr>
                                  <m:t>0.3</m:t>
                                </m:r>
                              </m:e>
                            </m:mr>
                            <m:mr>
                              <m:e>
                                <m:r>
                                  <a:rPr lang="en-US" sz="2000" i="1">
                                    <a:latin typeface="Cambria Math" panose="02040503050406030204" pitchFamily="18" charset="0"/>
                                    <a:cs typeface="Helvetica" charset="0"/>
                                  </a:rPr>
                                  <m:t>0.5</m:t>
                                </m:r>
                              </m:e>
                              <m:e>
                                <m:r>
                                  <a:rPr lang="en-US" sz="2000" i="1">
                                    <a:latin typeface="Cambria Math" panose="02040503050406030204" pitchFamily="18" charset="0"/>
                                    <a:cs typeface="Helvetica" charset="0"/>
                                  </a:rPr>
                                  <m:t>0</m:t>
                                </m:r>
                              </m:e>
                              <m:e>
                                <m:r>
                                  <a:rPr lang="en-US" sz="2000" i="1">
                                    <a:latin typeface="Cambria Math" panose="02040503050406030204" pitchFamily="18" charset="0"/>
                                    <a:cs typeface="Helvetica" charset="0"/>
                                  </a:rPr>
                                  <m:t>0.5</m:t>
                                </m:r>
                              </m:e>
                            </m:mr>
                          </m:m>
                        </m:e>
                      </m:d>
                    </m:oMath>
                  </m:oMathPara>
                </a14:m>
                <a:endParaRPr lang="en-US" sz="2000" b="0" dirty="0" err="1">
                  <a:latin typeface="Candara" panose="020E0502030303020204" pitchFamily="34" charset="0"/>
                  <a:ea typeface="Helvetica" charset="0"/>
                  <a:cs typeface="Helvetica" charset="0"/>
                </a:endParaRPr>
              </a:p>
            </p:txBody>
          </p:sp>
        </mc:Choice>
        <mc:Fallback>
          <p:sp>
            <p:nvSpPr>
              <p:cNvPr id="3" name="TextBox 2">
                <a:extLst>
                  <a:ext uri="{FF2B5EF4-FFF2-40B4-BE49-F238E27FC236}">
                    <a16:creationId xmlns:a16="http://schemas.microsoft.com/office/drawing/2014/main" id="{B0F2159F-DFD8-2D09-4104-8EC160E40AC3}"/>
                  </a:ext>
                </a:extLst>
              </p:cNvPr>
              <p:cNvSpPr txBox="1">
                <a:spLocks noRot="1" noChangeAspect="1" noMove="1" noResize="1" noEditPoints="1" noAdjustHandles="1" noChangeArrowheads="1" noChangeShapeType="1" noTextEdit="1"/>
              </p:cNvSpPr>
              <p:nvPr/>
            </p:nvSpPr>
            <p:spPr>
              <a:xfrm>
                <a:off x="3940548" y="1101353"/>
                <a:ext cx="2541428" cy="906210"/>
              </a:xfrm>
              <a:prstGeom prst="rect">
                <a:avLst/>
              </a:prstGeom>
              <a:blipFill>
                <a:blip r:embed="rId4"/>
                <a:stretch>
                  <a:fillRect/>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6D80C669-AD0B-F4E5-6428-A6EB2FEB9BA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78785" y="1043233"/>
            <a:ext cx="3164098" cy="2060627"/>
          </a:xfrm>
          <a:prstGeom prst="rect">
            <a:avLst/>
          </a:prstGeom>
          <a:effectLst>
            <a:outerShdw blurRad="50800" dist="38100" dir="2700000" algn="tl" rotWithShape="0">
              <a:prstClr val="black">
                <a:alpha val="40000"/>
              </a:prstClr>
            </a:outerShdw>
          </a:effectLst>
        </p:spPr>
      </p:pic>
      <mc:AlternateContent xmlns:mc="http://schemas.openxmlformats.org/markup-compatibility/2006">
        <mc:Choice xmlns:a14="http://schemas.microsoft.com/office/drawing/2010/main" Requires="a14">
          <p:graphicFrame>
            <p:nvGraphicFramePr>
              <p:cNvPr id="11" name="Table 10">
                <a:extLst>
                  <a:ext uri="{FF2B5EF4-FFF2-40B4-BE49-F238E27FC236}">
                    <a16:creationId xmlns:a16="http://schemas.microsoft.com/office/drawing/2014/main" id="{31906F73-81B1-73C9-296F-65E26402732B}"/>
                  </a:ext>
                </a:extLst>
              </p:cNvPr>
              <p:cNvGraphicFramePr>
                <a:graphicFrameLocks noGrp="1"/>
              </p:cNvGraphicFramePr>
              <p:nvPr/>
            </p:nvGraphicFramePr>
            <p:xfrm>
              <a:off x="575239" y="3429000"/>
              <a:ext cx="2541427" cy="1660271"/>
            </p:xfrm>
            <a:graphic>
              <a:graphicData uri="http://schemas.openxmlformats.org/drawingml/2006/table">
                <a:tbl>
                  <a:tblPr firstRow="1" firstCol="1" bandRow="1">
                    <a:tableStyleId>{5C22544A-7EE6-4342-B048-85BDC9FD1C3A}</a:tableStyleId>
                  </a:tblPr>
                  <a:tblGrid>
                    <a:gridCol w="691664">
                      <a:extLst>
                        <a:ext uri="{9D8B030D-6E8A-4147-A177-3AD203B41FA5}">
                          <a16:colId xmlns:a16="http://schemas.microsoft.com/office/drawing/2014/main" val="3780374843"/>
                        </a:ext>
                      </a:extLst>
                    </a:gridCol>
                    <a:gridCol w="504561">
                      <a:extLst>
                        <a:ext uri="{9D8B030D-6E8A-4147-A177-3AD203B41FA5}">
                          <a16:colId xmlns:a16="http://schemas.microsoft.com/office/drawing/2014/main" val="1449272996"/>
                        </a:ext>
                      </a:extLst>
                    </a:gridCol>
                    <a:gridCol w="592801">
                      <a:extLst>
                        <a:ext uri="{9D8B030D-6E8A-4147-A177-3AD203B41FA5}">
                          <a16:colId xmlns:a16="http://schemas.microsoft.com/office/drawing/2014/main" val="2317682337"/>
                        </a:ext>
                      </a:extLst>
                    </a:gridCol>
                    <a:gridCol w="752401">
                      <a:extLst>
                        <a:ext uri="{9D8B030D-6E8A-4147-A177-3AD203B41FA5}">
                          <a16:colId xmlns:a16="http://schemas.microsoft.com/office/drawing/2014/main" val="815937045"/>
                        </a:ext>
                      </a:extLst>
                    </a:gridCol>
                  </a:tblGrid>
                  <a:tr h="327764">
                    <a:tc>
                      <a:txBody>
                        <a:bodyPr/>
                        <a:lstStyle/>
                        <a:p>
                          <a:pPr algn="ctr"/>
                          <a:r>
                            <a:rPr lang="en-US" sz="1800" i="1" dirty="0"/>
                            <a:t>t</a:t>
                          </a:r>
                        </a:p>
                      </a:txBody>
                      <a:tcPr>
                        <a:solidFill>
                          <a:schemeClr val="accent1">
                            <a:lumMod val="75000"/>
                          </a:schemeClr>
                        </a:solidFill>
                      </a:tcPr>
                    </a:tc>
                    <a:tc>
                      <a:txBody>
                        <a:bodyPr/>
                        <a:lstStyle/>
                        <a:p>
                          <a:pPr algn="ctr"/>
                          <a14:m>
                            <m:oMathPara xmlns:m="http://schemas.openxmlformats.org/officeDocument/2006/math">
                              <m:oMath>
                                <m:r>
                                  <a:rPr lang="en-US" sz="1800" b="1" i="1" smtClean="0">
                                    <a:latin typeface="Cambria Math" panose="02040503050406030204" pitchFamily="18" charset="0"/>
                                  </a:rPr>
                                  <m:t>𝟎</m:t>
                                </m:r>
                              </m:oMath>
                            </m:oMathPara>
                          </a14:m>
                          <a:endParaRPr lang="en-US" sz="1800" dirty="0"/>
                        </a:p>
                      </a:txBody>
                      <a:tcPr>
                        <a:solidFill>
                          <a:schemeClr val="accent1">
                            <a:lumMod val="75000"/>
                          </a:schemeClr>
                        </a:solidFill>
                      </a:tcPr>
                    </a:tc>
                    <a:tc>
                      <a:txBody>
                        <a:bodyPr/>
                        <a:lstStyle/>
                        <a:p>
                          <a:pPr algn="ctr"/>
                          <a14:m>
                            <m:oMathPara xmlns:m="http://schemas.openxmlformats.org/officeDocument/2006/math">
                              <m:oMath>
                                <m:r>
                                  <a:rPr lang="en-US" sz="1800" b="1" i="1" smtClean="0">
                                    <a:latin typeface="Cambria Math" panose="02040503050406030204" pitchFamily="18" charset="0"/>
                                  </a:rPr>
                                  <m:t>𝟏</m:t>
                                </m:r>
                              </m:oMath>
                            </m:oMathPara>
                          </a14:m>
                          <a:endParaRPr lang="en-US" sz="1800" dirty="0"/>
                        </a:p>
                      </a:txBody>
                      <a:tcPr>
                        <a:solidFill>
                          <a:schemeClr val="accent1">
                            <a:lumMod val="75000"/>
                          </a:schemeClr>
                        </a:solidFill>
                      </a:tcPr>
                    </a:tc>
                    <a:tc>
                      <a:txBody>
                        <a:bodyPr/>
                        <a:lstStyle/>
                        <a:p>
                          <a:pPr algn="ctr"/>
                          <a14:m>
                            <m:oMathPara xmlns:m="http://schemas.openxmlformats.org/officeDocument/2006/math">
                              <m:oMath>
                                <m:r>
                                  <a:rPr lang="en-US" sz="1800" b="1" i="1" smtClean="0">
                                    <a:latin typeface="Cambria Math" panose="02040503050406030204" pitchFamily="18" charset="0"/>
                                  </a:rPr>
                                  <m:t>𝟐</m:t>
                                </m:r>
                              </m:oMath>
                            </m:oMathPara>
                          </a14:m>
                          <a:endParaRPr lang="en-US" sz="1800" dirty="0"/>
                        </a:p>
                      </a:txBody>
                      <a:tcPr>
                        <a:solidFill>
                          <a:schemeClr val="accent1">
                            <a:lumMod val="75000"/>
                          </a:schemeClr>
                        </a:solidFill>
                      </a:tcPr>
                    </a:tc>
                    <a:extLst>
                      <a:ext uri="{0D108BD9-81ED-4DB2-BD59-A6C34878D82A}">
                        <a16:rowId xmlns:a16="http://schemas.microsoft.com/office/drawing/2014/main" val="2457361348"/>
                      </a:ext>
                    </a:extLst>
                  </a:tr>
                  <a:tr h="402789">
                    <a:tc>
                      <a:txBody>
                        <a:bodyPr/>
                        <a:lstStyle/>
                        <a:p>
                          <a:pPr algn="ctr"/>
                          <a14:m>
                            <m:oMathPara xmlns:m="http://schemas.openxmlformats.org/officeDocument/2006/math">
                              <m:oMath>
                                <m:sSubSup>
                                  <m:sSubSupPr>
                                    <m:ctrlPr>
                                      <a:rPr lang="en-US" sz="1800" b="0" i="1" smtClean="0">
                                        <a:latin typeface="Cambria Math" panose="02040503050406030204" pitchFamily="18" charset="0"/>
                                        <a:cs typeface="Helvetica" charset="0"/>
                                      </a:rPr>
                                    </m:ctrlPr>
                                  </m:sSubSupPr>
                                  <m:e>
                                    <m:r>
                                      <a:rPr lang="en-US" sz="1800" b="0" i="1" smtClean="0">
                                        <a:latin typeface="Cambria Math" panose="02040503050406030204" pitchFamily="18" charset="0"/>
                                        <a:cs typeface="Helvetica" charset="0"/>
                                      </a:rPr>
                                      <m:t>𝑞</m:t>
                                    </m:r>
                                  </m:e>
                                  <m:sub>
                                    <m:r>
                                      <a:rPr lang="en-US" sz="1800" b="0" i="1" smtClean="0">
                                        <a:latin typeface="Cambria Math" panose="02040503050406030204" pitchFamily="18" charset="0"/>
                                        <a:cs typeface="Helvetica" charset="0"/>
                                      </a:rPr>
                                      <m:t>𝑊</m:t>
                                    </m:r>
                                  </m:sub>
                                  <m:sup>
                                    <m:r>
                                      <a:rPr lang="en-US" sz="1800" b="0" i="1" smtClean="0">
                                        <a:latin typeface="Cambria Math" panose="02040503050406030204" pitchFamily="18" charset="0"/>
                                        <a:cs typeface="Helvetica" charset="0"/>
                                      </a:rPr>
                                      <m:t>(</m:t>
                                    </m:r>
                                    <m:r>
                                      <a:rPr lang="en-US" sz="1800" b="0" i="1" smtClean="0">
                                        <a:latin typeface="Cambria Math" panose="02040503050406030204" pitchFamily="18" charset="0"/>
                                        <a:cs typeface="Helvetica" charset="0"/>
                                      </a:rPr>
                                      <m:t>𝑡</m:t>
                                    </m:r>
                                    <m:r>
                                      <a:rPr lang="en-US" sz="1800" b="0" i="1" smtClean="0">
                                        <a:latin typeface="Cambria Math" panose="02040503050406030204" pitchFamily="18" charset="0"/>
                                        <a:cs typeface="Helvetica" charset="0"/>
                                      </a:rPr>
                                      <m:t>)</m:t>
                                    </m:r>
                                  </m:sup>
                                </m:sSubSup>
                              </m:oMath>
                            </m:oMathPara>
                          </a14:m>
                          <a:endParaRPr lang="en-US" sz="1800" dirty="0"/>
                        </a:p>
                      </a:txBody>
                      <a:tcPr>
                        <a:solidFill>
                          <a:schemeClr val="accent1">
                            <a:lumMod val="75000"/>
                          </a:schemeClr>
                        </a:solidFill>
                      </a:tcPr>
                    </a:tc>
                    <a:tc>
                      <a:txBody>
                        <a:bodyPr/>
                        <a:lstStyle/>
                        <a:p>
                          <a:pPr algn="ctr"/>
                          <a:r>
                            <a:rPr lang="en-US" sz="1800" dirty="0"/>
                            <a:t>1</a:t>
                          </a:r>
                        </a:p>
                      </a:txBody>
                      <a:tcPr/>
                    </a:tc>
                    <a:tc>
                      <a:txBody>
                        <a:bodyPr/>
                        <a:lstStyle/>
                        <a:p>
                          <a:pPr algn="ctr"/>
                          <a:r>
                            <a:rPr lang="en-US" sz="1800" dirty="0"/>
                            <a:t>0.4</a:t>
                          </a:r>
                        </a:p>
                      </a:txBody>
                      <a:tcPr/>
                    </a:tc>
                    <a:tc>
                      <a:txBody>
                        <a:bodyPr/>
                        <a:lstStyle/>
                        <a:p>
                          <a:pPr algn="ctr"/>
                          <a:r>
                            <a:rPr lang="en-US" sz="1800" dirty="0"/>
                            <a:t>0.22</a:t>
                          </a:r>
                        </a:p>
                      </a:txBody>
                      <a:tcPr/>
                    </a:tc>
                    <a:extLst>
                      <a:ext uri="{0D108BD9-81ED-4DB2-BD59-A6C34878D82A}">
                        <a16:rowId xmlns:a16="http://schemas.microsoft.com/office/drawing/2014/main" val="3621537004"/>
                      </a:ext>
                    </a:extLst>
                  </a:tr>
                  <a:tr h="3938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sSubSup>
                                  <m:sSubSupPr>
                                    <m:ctrlPr>
                                      <a:rPr lang="en-US" sz="1800" b="0" i="1" smtClean="0">
                                        <a:latin typeface="Cambria Math" panose="02040503050406030204" pitchFamily="18" charset="0"/>
                                        <a:cs typeface="Helvetica" charset="0"/>
                                      </a:rPr>
                                    </m:ctrlPr>
                                  </m:sSubSupPr>
                                  <m:e>
                                    <m:r>
                                      <a:rPr lang="en-US" sz="1800" b="0" i="1" smtClean="0">
                                        <a:latin typeface="Cambria Math" panose="02040503050406030204" pitchFamily="18" charset="0"/>
                                        <a:cs typeface="Helvetica" charset="0"/>
                                      </a:rPr>
                                      <m:t>𝑞</m:t>
                                    </m:r>
                                  </m:e>
                                  <m:sub>
                                    <m:r>
                                      <a:rPr lang="en-US" sz="1800" b="0" i="1" smtClean="0">
                                        <a:latin typeface="Cambria Math" panose="02040503050406030204" pitchFamily="18" charset="0"/>
                                        <a:cs typeface="Helvetica" charset="0"/>
                                      </a:rPr>
                                      <m:t>𝑠</m:t>
                                    </m:r>
                                  </m:sub>
                                  <m:sup>
                                    <m:r>
                                      <a:rPr lang="en-US" sz="1800" b="0" i="1" smtClean="0">
                                        <a:latin typeface="Cambria Math" panose="02040503050406030204" pitchFamily="18" charset="0"/>
                                        <a:cs typeface="Helvetica" charset="0"/>
                                      </a:rPr>
                                      <m:t>(</m:t>
                                    </m:r>
                                    <m:r>
                                      <a:rPr lang="en-US" sz="1800" b="0" i="1" smtClean="0">
                                        <a:latin typeface="Cambria Math" panose="02040503050406030204" pitchFamily="18" charset="0"/>
                                        <a:cs typeface="Helvetica" charset="0"/>
                                      </a:rPr>
                                      <m:t>𝑡</m:t>
                                    </m:r>
                                    <m:r>
                                      <a:rPr lang="en-US" sz="1800" b="0" i="1" smtClean="0">
                                        <a:latin typeface="Cambria Math" panose="02040503050406030204" pitchFamily="18" charset="0"/>
                                        <a:cs typeface="Helvetica" charset="0"/>
                                      </a:rPr>
                                      <m:t>)</m:t>
                                    </m:r>
                                  </m:sup>
                                </m:sSubSup>
                              </m:oMath>
                            </m:oMathPara>
                          </a14:m>
                          <a:endParaRPr lang="en-US" sz="1800" dirty="0"/>
                        </a:p>
                      </a:txBody>
                      <a:tcPr>
                        <a:solidFill>
                          <a:schemeClr val="accent1">
                            <a:lumMod val="75000"/>
                          </a:schemeClr>
                        </a:solidFill>
                      </a:tcPr>
                    </a:tc>
                    <a:tc>
                      <a:txBody>
                        <a:bodyPr/>
                        <a:lstStyle/>
                        <a:p>
                          <a:pPr algn="ctr"/>
                          <a:r>
                            <a:rPr lang="en-US" sz="1800" dirty="0"/>
                            <a:t>0</a:t>
                          </a:r>
                        </a:p>
                      </a:txBody>
                      <a:tcPr/>
                    </a:tc>
                    <a:tc>
                      <a:txBody>
                        <a:bodyPr/>
                        <a:lstStyle/>
                        <a:p>
                          <a:pPr algn="ctr"/>
                          <a:r>
                            <a:rPr lang="en-US" sz="1800" dirty="0"/>
                            <a:t>0.6</a:t>
                          </a:r>
                        </a:p>
                      </a:txBody>
                      <a:tcPr/>
                    </a:tc>
                    <a:tc>
                      <a:txBody>
                        <a:bodyPr/>
                        <a:lstStyle/>
                        <a:p>
                          <a:pPr algn="ctr"/>
                          <a:r>
                            <a:rPr lang="en-US" sz="1800" dirty="0"/>
                            <a:t>0.60</a:t>
                          </a:r>
                        </a:p>
                      </a:txBody>
                      <a:tcPr/>
                    </a:tc>
                    <a:extLst>
                      <a:ext uri="{0D108BD9-81ED-4DB2-BD59-A6C34878D82A}">
                        <a16:rowId xmlns:a16="http://schemas.microsoft.com/office/drawing/2014/main" val="2006095779"/>
                      </a:ext>
                    </a:extLst>
                  </a:tr>
                  <a:tr h="3938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sSubSup>
                                  <m:sSubSupPr>
                                    <m:ctrlPr>
                                      <a:rPr lang="en-US" sz="1800" b="0" i="1" smtClean="0">
                                        <a:latin typeface="Cambria Math" panose="02040503050406030204" pitchFamily="18" charset="0"/>
                                        <a:cs typeface="Helvetica" charset="0"/>
                                      </a:rPr>
                                    </m:ctrlPr>
                                  </m:sSubSupPr>
                                  <m:e>
                                    <m:r>
                                      <a:rPr lang="en-US" sz="1800" b="0" i="1" smtClean="0">
                                        <a:latin typeface="Cambria Math" panose="02040503050406030204" pitchFamily="18" charset="0"/>
                                        <a:cs typeface="Helvetica" charset="0"/>
                                      </a:rPr>
                                      <m:t>𝑞</m:t>
                                    </m:r>
                                  </m:e>
                                  <m:sub>
                                    <m:r>
                                      <a:rPr lang="en-US" sz="1800" b="0" i="1" smtClean="0">
                                        <a:latin typeface="Cambria Math" panose="02040503050406030204" pitchFamily="18" charset="0"/>
                                        <a:cs typeface="Helvetica" charset="0"/>
                                      </a:rPr>
                                      <m:t>𝐸</m:t>
                                    </m:r>
                                  </m:sub>
                                  <m:sup>
                                    <m:r>
                                      <a:rPr lang="en-US" sz="1800" b="0" i="1" smtClean="0">
                                        <a:latin typeface="Cambria Math" panose="02040503050406030204" pitchFamily="18" charset="0"/>
                                        <a:cs typeface="Helvetica" charset="0"/>
                                      </a:rPr>
                                      <m:t>(</m:t>
                                    </m:r>
                                    <m:r>
                                      <a:rPr lang="en-US" sz="1800" b="0" i="1" smtClean="0">
                                        <a:latin typeface="Cambria Math" panose="02040503050406030204" pitchFamily="18" charset="0"/>
                                        <a:cs typeface="Helvetica" charset="0"/>
                                      </a:rPr>
                                      <m:t>𝑡</m:t>
                                    </m:r>
                                    <m:r>
                                      <a:rPr lang="en-US" sz="1800" b="0" i="1" smtClean="0">
                                        <a:latin typeface="Cambria Math" panose="02040503050406030204" pitchFamily="18" charset="0"/>
                                        <a:cs typeface="Helvetica" charset="0"/>
                                      </a:rPr>
                                      <m:t>)</m:t>
                                    </m:r>
                                  </m:sup>
                                </m:sSubSup>
                              </m:oMath>
                            </m:oMathPara>
                          </a14:m>
                          <a:endParaRPr lang="en-US" sz="1800" dirty="0"/>
                        </a:p>
                      </a:txBody>
                      <a:tcPr>
                        <a:solidFill>
                          <a:schemeClr val="accent1">
                            <a:lumMod val="75000"/>
                          </a:schemeClr>
                        </a:solidFill>
                      </a:tcPr>
                    </a:tc>
                    <a:tc>
                      <a:txBody>
                        <a:bodyPr/>
                        <a:lstStyle/>
                        <a:p>
                          <a:pPr algn="ctr"/>
                          <a:r>
                            <a:rPr lang="en-US" sz="1800" dirty="0"/>
                            <a:t>0</a:t>
                          </a:r>
                        </a:p>
                      </a:txBody>
                      <a:tcPr/>
                    </a:tc>
                    <a:tc>
                      <a:txBody>
                        <a:bodyPr/>
                        <a:lstStyle/>
                        <a:p>
                          <a:pPr algn="ctr"/>
                          <a:r>
                            <a:rPr lang="en-US" sz="1800" dirty="0"/>
                            <a:t>0</a:t>
                          </a:r>
                        </a:p>
                      </a:txBody>
                      <a:tcPr/>
                    </a:tc>
                    <a:tc>
                      <a:txBody>
                        <a:bodyPr/>
                        <a:lstStyle/>
                        <a:p>
                          <a:pPr algn="ctr"/>
                          <a:r>
                            <a:rPr lang="en-US" sz="1800" dirty="0"/>
                            <a:t>0.18</a:t>
                          </a:r>
                        </a:p>
                      </a:txBody>
                      <a:tcPr/>
                    </a:tc>
                    <a:extLst>
                      <a:ext uri="{0D108BD9-81ED-4DB2-BD59-A6C34878D82A}">
                        <a16:rowId xmlns:a16="http://schemas.microsoft.com/office/drawing/2014/main" val="2463250762"/>
                      </a:ext>
                    </a:extLst>
                  </a:tr>
                </a:tbl>
              </a:graphicData>
            </a:graphic>
          </p:graphicFrame>
        </mc:Choice>
        <mc:Fallback>
          <p:graphicFrame>
            <p:nvGraphicFramePr>
              <p:cNvPr id="11" name="Table 10">
                <a:extLst>
                  <a:ext uri="{FF2B5EF4-FFF2-40B4-BE49-F238E27FC236}">
                    <a16:creationId xmlns:a16="http://schemas.microsoft.com/office/drawing/2014/main" id="{31906F73-81B1-73C9-296F-65E26402732B}"/>
                  </a:ext>
                </a:extLst>
              </p:cNvPr>
              <p:cNvGraphicFramePr>
                <a:graphicFrameLocks noGrp="1"/>
              </p:cNvGraphicFramePr>
              <p:nvPr/>
            </p:nvGraphicFramePr>
            <p:xfrm>
              <a:off x="575239" y="3429000"/>
              <a:ext cx="2541427" cy="1660271"/>
            </p:xfrm>
            <a:graphic>
              <a:graphicData uri="http://schemas.openxmlformats.org/drawingml/2006/table">
                <a:tbl>
                  <a:tblPr firstRow="1" firstCol="1" bandRow="1">
                    <a:tableStyleId>{5C22544A-7EE6-4342-B048-85BDC9FD1C3A}</a:tableStyleId>
                  </a:tblPr>
                  <a:tblGrid>
                    <a:gridCol w="691664">
                      <a:extLst>
                        <a:ext uri="{9D8B030D-6E8A-4147-A177-3AD203B41FA5}">
                          <a16:colId xmlns:a16="http://schemas.microsoft.com/office/drawing/2014/main" val="3780374843"/>
                        </a:ext>
                      </a:extLst>
                    </a:gridCol>
                    <a:gridCol w="504561">
                      <a:extLst>
                        <a:ext uri="{9D8B030D-6E8A-4147-A177-3AD203B41FA5}">
                          <a16:colId xmlns:a16="http://schemas.microsoft.com/office/drawing/2014/main" val="1449272996"/>
                        </a:ext>
                      </a:extLst>
                    </a:gridCol>
                    <a:gridCol w="592801">
                      <a:extLst>
                        <a:ext uri="{9D8B030D-6E8A-4147-A177-3AD203B41FA5}">
                          <a16:colId xmlns:a16="http://schemas.microsoft.com/office/drawing/2014/main" val="2317682337"/>
                        </a:ext>
                      </a:extLst>
                    </a:gridCol>
                    <a:gridCol w="752401">
                      <a:extLst>
                        <a:ext uri="{9D8B030D-6E8A-4147-A177-3AD203B41FA5}">
                          <a16:colId xmlns:a16="http://schemas.microsoft.com/office/drawing/2014/main" val="815937045"/>
                        </a:ext>
                      </a:extLst>
                    </a:gridCol>
                  </a:tblGrid>
                  <a:tr h="365760">
                    <a:tc>
                      <a:txBody>
                        <a:bodyPr/>
                        <a:lstStyle/>
                        <a:p>
                          <a:pPr algn="ctr"/>
                          <a:r>
                            <a:rPr lang="en-US" sz="1800" i="1" dirty="0"/>
                            <a:t>t</a:t>
                          </a:r>
                        </a:p>
                      </a:txBody>
                      <a:tcPr>
                        <a:solidFill>
                          <a:schemeClr val="accent1">
                            <a:lumMod val="75000"/>
                          </a:schemeClr>
                        </a:solidFill>
                      </a:tcPr>
                    </a:tc>
                    <a:tc>
                      <a:txBody>
                        <a:bodyPr/>
                        <a:lstStyle/>
                        <a:p>
                          <a:endParaRPr lang="en-US"/>
                        </a:p>
                      </a:txBody>
                      <a:tcPr>
                        <a:blipFill>
                          <a:blip r:embed="rId6"/>
                          <a:stretch>
                            <a:fillRect l="-138554" t="-8333" r="-271084" b="-363333"/>
                          </a:stretch>
                        </a:blipFill>
                      </a:tcPr>
                    </a:tc>
                    <a:tc>
                      <a:txBody>
                        <a:bodyPr/>
                        <a:lstStyle/>
                        <a:p>
                          <a:endParaRPr lang="en-US"/>
                        </a:p>
                      </a:txBody>
                      <a:tcPr>
                        <a:blipFill>
                          <a:blip r:embed="rId6"/>
                          <a:stretch>
                            <a:fillRect l="-204124" t="-8333" r="-131959" b="-363333"/>
                          </a:stretch>
                        </a:blipFill>
                      </a:tcPr>
                    </a:tc>
                    <a:tc>
                      <a:txBody>
                        <a:bodyPr/>
                        <a:lstStyle/>
                        <a:p>
                          <a:endParaRPr lang="en-US"/>
                        </a:p>
                      </a:txBody>
                      <a:tcPr>
                        <a:blipFill>
                          <a:blip r:embed="rId6"/>
                          <a:stretch>
                            <a:fillRect l="-237903" t="-8333" r="-3226" b="-363333"/>
                          </a:stretch>
                        </a:blipFill>
                      </a:tcPr>
                    </a:tc>
                    <a:extLst>
                      <a:ext uri="{0D108BD9-81ED-4DB2-BD59-A6C34878D82A}">
                        <a16:rowId xmlns:a16="http://schemas.microsoft.com/office/drawing/2014/main" val="2457361348"/>
                      </a:ext>
                    </a:extLst>
                  </a:tr>
                  <a:tr h="435610">
                    <a:tc>
                      <a:txBody>
                        <a:bodyPr/>
                        <a:lstStyle/>
                        <a:p>
                          <a:endParaRPr lang="en-US"/>
                        </a:p>
                      </a:txBody>
                      <a:tcPr>
                        <a:blipFill>
                          <a:blip r:embed="rId6"/>
                          <a:stretch>
                            <a:fillRect l="-877" t="-90278" r="-270175" b="-202778"/>
                          </a:stretch>
                        </a:blipFill>
                      </a:tcPr>
                    </a:tc>
                    <a:tc>
                      <a:txBody>
                        <a:bodyPr/>
                        <a:lstStyle/>
                        <a:p>
                          <a:pPr algn="ctr"/>
                          <a:r>
                            <a:rPr lang="en-US" sz="1800" dirty="0"/>
                            <a:t>1</a:t>
                          </a:r>
                        </a:p>
                      </a:txBody>
                      <a:tcPr/>
                    </a:tc>
                    <a:tc>
                      <a:txBody>
                        <a:bodyPr/>
                        <a:lstStyle/>
                        <a:p>
                          <a:pPr algn="ctr"/>
                          <a:r>
                            <a:rPr lang="en-US" sz="1800" dirty="0"/>
                            <a:t>0.4</a:t>
                          </a:r>
                        </a:p>
                      </a:txBody>
                      <a:tcPr/>
                    </a:tc>
                    <a:tc>
                      <a:txBody>
                        <a:bodyPr/>
                        <a:lstStyle/>
                        <a:p>
                          <a:pPr algn="ctr"/>
                          <a:r>
                            <a:rPr lang="en-US" sz="1800" dirty="0"/>
                            <a:t>0.22</a:t>
                          </a:r>
                        </a:p>
                      </a:txBody>
                      <a:tcPr/>
                    </a:tc>
                    <a:extLst>
                      <a:ext uri="{0D108BD9-81ED-4DB2-BD59-A6C34878D82A}">
                        <a16:rowId xmlns:a16="http://schemas.microsoft.com/office/drawing/2014/main" val="3621537004"/>
                      </a:ext>
                    </a:extLst>
                  </a:tr>
                  <a:tr h="424561">
                    <a:tc>
                      <a:txBody>
                        <a:bodyPr/>
                        <a:lstStyle/>
                        <a:p>
                          <a:endParaRPr lang="en-US"/>
                        </a:p>
                      </a:txBody>
                      <a:tcPr>
                        <a:blipFill>
                          <a:blip r:embed="rId6"/>
                          <a:stretch>
                            <a:fillRect l="-877" t="-195714" r="-270175" b="-108571"/>
                          </a:stretch>
                        </a:blipFill>
                      </a:tcPr>
                    </a:tc>
                    <a:tc>
                      <a:txBody>
                        <a:bodyPr/>
                        <a:lstStyle/>
                        <a:p>
                          <a:pPr algn="ctr"/>
                          <a:r>
                            <a:rPr lang="en-US" sz="1800" dirty="0"/>
                            <a:t>0</a:t>
                          </a:r>
                        </a:p>
                      </a:txBody>
                      <a:tcPr/>
                    </a:tc>
                    <a:tc>
                      <a:txBody>
                        <a:bodyPr/>
                        <a:lstStyle/>
                        <a:p>
                          <a:pPr algn="ctr"/>
                          <a:r>
                            <a:rPr lang="en-US" sz="1800" dirty="0"/>
                            <a:t>0.6</a:t>
                          </a:r>
                        </a:p>
                      </a:txBody>
                      <a:tcPr/>
                    </a:tc>
                    <a:tc>
                      <a:txBody>
                        <a:bodyPr/>
                        <a:lstStyle/>
                        <a:p>
                          <a:pPr algn="ctr"/>
                          <a:r>
                            <a:rPr lang="en-US" sz="1800" dirty="0"/>
                            <a:t>0.60</a:t>
                          </a:r>
                        </a:p>
                      </a:txBody>
                      <a:tcPr/>
                    </a:tc>
                    <a:extLst>
                      <a:ext uri="{0D108BD9-81ED-4DB2-BD59-A6C34878D82A}">
                        <a16:rowId xmlns:a16="http://schemas.microsoft.com/office/drawing/2014/main" val="2006095779"/>
                      </a:ext>
                    </a:extLst>
                  </a:tr>
                  <a:tr h="434340">
                    <a:tc>
                      <a:txBody>
                        <a:bodyPr/>
                        <a:lstStyle/>
                        <a:p>
                          <a:endParaRPr lang="en-US"/>
                        </a:p>
                      </a:txBody>
                      <a:tcPr>
                        <a:blipFill>
                          <a:blip r:embed="rId6"/>
                          <a:stretch>
                            <a:fillRect l="-877" t="-291549" r="-270175" b="-7042"/>
                          </a:stretch>
                        </a:blipFill>
                      </a:tcPr>
                    </a:tc>
                    <a:tc>
                      <a:txBody>
                        <a:bodyPr/>
                        <a:lstStyle/>
                        <a:p>
                          <a:pPr algn="ctr"/>
                          <a:r>
                            <a:rPr lang="en-US" sz="1800" dirty="0"/>
                            <a:t>0</a:t>
                          </a:r>
                        </a:p>
                      </a:txBody>
                      <a:tcPr/>
                    </a:tc>
                    <a:tc>
                      <a:txBody>
                        <a:bodyPr/>
                        <a:lstStyle/>
                        <a:p>
                          <a:pPr algn="ctr"/>
                          <a:r>
                            <a:rPr lang="en-US" sz="1800" dirty="0"/>
                            <a:t>0</a:t>
                          </a:r>
                        </a:p>
                      </a:txBody>
                      <a:tcPr/>
                    </a:tc>
                    <a:tc>
                      <a:txBody>
                        <a:bodyPr/>
                        <a:lstStyle/>
                        <a:p>
                          <a:pPr algn="ctr"/>
                          <a:r>
                            <a:rPr lang="en-US" sz="1800" dirty="0"/>
                            <a:t>0.18</a:t>
                          </a:r>
                        </a:p>
                      </a:txBody>
                      <a:tcPr/>
                    </a:tc>
                    <a:extLst>
                      <a:ext uri="{0D108BD9-81ED-4DB2-BD59-A6C34878D82A}">
                        <a16:rowId xmlns:a16="http://schemas.microsoft.com/office/drawing/2014/main" val="2463250762"/>
                      </a:ext>
                    </a:extLst>
                  </a:tr>
                </a:tbl>
              </a:graphicData>
            </a:graphic>
          </p:graphicFrame>
        </mc:Fallback>
      </mc:AlternateContent>
    </p:spTree>
    <p:extLst>
      <p:ext uri="{BB962C8B-B14F-4D97-AF65-F5344CB8AC3E}">
        <p14:creationId xmlns:p14="http://schemas.microsoft.com/office/powerpoint/2010/main" val="3077176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821E0-FB41-C8DE-CF29-5D55DACCD1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B48F64-DD83-2F56-2DC2-4523E4BE9B1B}"/>
              </a:ext>
            </a:extLst>
          </p:cNvPr>
          <p:cNvSpPr>
            <a:spLocks noGrp="1"/>
          </p:cNvSpPr>
          <p:nvPr>
            <p:ph type="title"/>
          </p:nvPr>
        </p:nvSpPr>
        <p:spPr/>
        <p:txBody>
          <a:bodyPr>
            <a:normAutofit/>
          </a:bodyPr>
          <a:lstStyle/>
          <a:p>
            <a:r>
              <a:rPr lang="en-US" dirty="0"/>
              <a:t>A Linear Algebra Perspective</a:t>
            </a:r>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B042A783-3777-63AD-7DE8-4315CDCDE75C}"/>
                  </a:ext>
                </a:extLst>
              </p:cNvPr>
              <p:cNvSpPr txBox="1"/>
              <p:nvPr/>
            </p:nvSpPr>
            <p:spPr>
              <a:xfrm>
                <a:off x="4007734" y="2564598"/>
                <a:ext cx="7511331" cy="3556166"/>
              </a:xfrm>
              <a:prstGeom prst="rect">
                <a:avLst/>
              </a:prstGeom>
              <a:noFill/>
            </p:spPr>
            <p:txBody>
              <a:bodyPr wrap="square" rtlCol="0">
                <a:spAutoFit/>
              </a:bodyPr>
              <a:lstStyle/>
              <a:p>
                <a:r>
                  <a:rPr lang="en-US" sz="2400" b="0" dirty="0">
                    <a:solidFill>
                      <a:schemeClr val="tx1"/>
                    </a:solidFill>
                    <a:latin typeface="Segoe UI Semilight" panose="020B0402040204020203" pitchFamily="34" charset="0"/>
                    <a:ea typeface="Helvetica" charset="0"/>
                    <a:cs typeface="Segoe UI Semilight" panose="020B0402040204020203" pitchFamily="34" charset="0"/>
                  </a:rPr>
                  <a:t>Let </a:t>
                </a:r>
                <a14:m>
                  <m:oMath xmlns:m="http://schemas.openxmlformats.org/officeDocument/2006/math">
                    <m:r>
                      <a:rPr lang="en-US" sz="2400" b="0" i="1" smtClean="0">
                        <a:solidFill>
                          <a:schemeClr val="tx1"/>
                        </a:solidFill>
                        <a:latin typeface="Cambria Math" panose="02040503050406030204" pitchFamily="18" charset="0"/>
                        <a:ea typeface="Helvetica" charset="0"/>
                        <a:cs typeface="Helvetica" charset="0"/>
                      </a:rPr>
                      <m:t>[</m:t>
                    </m:r>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i="1">
                            <a:solidFill>
                              <a:schemeClr val="tx1"/>
                            </a:solidFill>
                            <a:latin typeface="Cambria Math" panose="02040503050406030204" pitchFamily="18" charset="0"/>
                            <a:ea typeface="Helvetica" charset="0"/>
                            <a:cs typeface="Helvetica" charset="0"/>
                          </a:rPr>
                          <m:t>𝑊</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e>
                        </m:d>
                      </m:sup>
                    </m:sSubSup>
                  </m:oMath>
                </a14:m>
                <a:r>
                  <a:rPr lang="en-US" sz="2400" dirty="0">
                    <a:solidFill>
                      <a:schemeClr val="tx1"/>
                    </a:solidFill>
                    <a:latin typeface="Segoe UI Semilight" panose="020B0402040204020203" pitchFamily="34" charset="0"/>
                    <a:ea typeface="Helvetica" charset="0"/>
                    <a:cs typeface="Segoe UI Semilight" panose="020B0402040204020203" pitchFamily="34" charset="0"/>
                  </a:rPr>
                  <a:t>, </a:t>
                </a:r>
                <a14:m>
                  <m:oMath xmlns:m="http://schemas.openxmlformats.org/officeDocument/2006/math">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b="0" i="1" smtClean="0">
                            <a:solidFill>
                              <a:schemeClr val="tx1"/>
                            </a:solidFill>
                            <a:latin typeface="Cambria Math" panose="02040503050406030204" pitchFamily="18" charset="0"/>
                            <a:ea typeface="Helvetica" charset="0"/>
                            <a:cs typeface="Helvetica" charset="0"/>
                          </a:rPr>
                          <m:t>𝑆</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e>
                        </m:d>
                      </m:sup>
                    </m:sSubSup>
                  </m:oMath>
                </a14:m>
                <a:r>
                  <a:rPr lang="en-US" sz="2400" dirty="0">
                    <a:solidFill>
                      <a:schemeClr val="tx1"/>
                    </a:solidFill>
                    <a:latin typeface="Segoe UI Semilight" panose="020B0402040204020203" pitchFamily="34" charset="0"/>
                    <a:ea typeface="Helvetica" charset="0"/>
                    <a:cs typeface="Segoe UI Semilight" panose="020B0402040204020203" pitchFamily="34" charset="0"/>
                  </a:rPr>
                  <a:t>, </a:t>
                </a:r>
                <a14:m>
                  <m:oMath xmlns:m="http://schemas.openxmlformats.org/officeDocument/2006/math">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i="1">
                            <a:solidFill>
                              <a:schemeClr val="tx1"/>
                            </a:solidFill>
                            <a:latin typeface="Cambria Math" panose="02040503050406030204" pitchFamily="18" charset="0"/>
                            <a:ea typeface="Helvetica" charset="0"/>
                            <a:cs typeface="Helvetica" charset="0"/>
                          </a:rPr>
                          <m:t>𝐸</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e>
                        </m:d>
                      </m:sup>
                    </m:sSubSup>
                    <m:r>
                      <a:rPr lang="en-US" sz="2400" b="0" i="0" smtClean="0">
                        <a:solidFill>
                          <a:schemeClr val="tx1"/>
                        </a:solidFill>
                        <a:latin typeface="Cambria Math" panose="02040503050406030204" pitchFamily="18" charset="0"/>
                        <a:ea typeface="Helvetica" charset="0"/>
                        <a:cs typeface="Helvetica" charset="0"/>
                      </a:rPr>
                      <m:t>]</m:t>
                    </m:r>
                  </m:oMath>
                </a14:m>
                <a:r>
                  <a:rPr lang="en-US" sz="2400" b="0" dirty="0">
                    <a:solidFill>
                      <a:schemeClr val="tx1"/>
                    </a:solidFill>
                    <a:latin typeface="Segoe UI Semilight" panose="020B0402040204020203" pitchFamily="34" charset="0"/>
                    <a:ea typeface="Helvetica" charset="0"/>
                    <a:cs typeface="Segoe UI Semilight" panose="020B0402040204020203" pitchFamily="34" charset="0"/>
                  </a:rPr>
                  <a:t> be a row vector</a:t>
                </a:r>
              </a:p>
              <a:p>
                <a:endParaRPr lang="en-US" sz="2400" dirty="0">
                  <a:latin typeface="Segoe UI Semilight" panose="020B0402040204020203" pitchFamily="34" charset="0"/>
                  <a:ea typeface="Helvetica" charset="0"/>
                  <a:cs typeface="Segoe UI Semilight" panose="020B0402040204020203" pitchFamily="34" charset="0"/>
                </a:endParaRPr>
              </a:p>
              <a:p>
                <a14:m>
                  <m:oMath xmlns:m="http://schemas.openxmlformats.org/officeDocument/2006/math">
                    <m:r>
                      <a:rPr lang="en-US" sz="2400" i="1">
                        <a:latin typeface="Cambria Math" panose="02040503050406030204" pitchFamily="18" charset="0"/>
                        <a:ea typeface="Helvetica" charset="0"/>
                        <a:cs typeface="Helvetica" charset="0"/>
                      </a:rPr>
                      <m:t>[</m:t>
                    </m:r>
                    <m:sSubSup>
                      <m:sSubSupPr>
                        <m:ctrlPr>
                          <a:rPr lang="en-US" sz="2400" i="1">
                            <a:latin typeface="Cambria Math" panose="02040503050406030204" pitchFamily="18" charset="0"/>
                            <a:ea typeface="Helvetica" charset="0"/>
                            <a:cs typeface="Helvetica" charset="0"/>
                          </a:rPr>
                        </m:ctrlPr>
                      </m:sSubSupPr>
                      <m:e>
                        <m:r>
                          <a:rPr lang="en-US" sz="2400" i="1">
                            <a:latin typeface="Cambria Math" panose="02040503050406030204" pitchFamily="18" charset="0"/>
                            <a:ea typeface="Helvetica" charset="0"/>
                            <a:cs typeface="Helvetica" charset="0"/>
                          </a:rPr>
                          <m:t>𝑞</m:t>
                        </m:r>
                      </m:e>
                      <m:sub>
                        <m:r>
                          <a:rPr lang="en-US" sz="2400" i="1">
                            <a:latin typeface="Cambria Math" panose="02040503050406030204" pitchFamily="18" charset="0"/>
                            <a:ea typeface="Helvetica" charset="0"/>
                            <a:cs typeface="Helvetica" charset="0"/>
                          </a:rPr>
                          <m:t>𝑊</m:t>
                        </m:r>
                      </m:sub>
                      <m:sup>
                        <m:d>
                          <m:dPr>
                            <m:ctrlPr>
                              <a:rPr lang="en-US" sz="2400" i="1">
                                <a:latin typeface="Cambria Math" panose="02040503050406030204" pitchFamily="18" charset="0"/>
                                <a:ea typeface="Helvetica" charset="0"/>
                                <a:cs typeface="Helvetica" charset="0"/>
                              </a:rPr>
                            </m:ctrlPr>
                          </m:dPr>
                          <m:e>
                            <m:r>
                              <a:rPr lang="en-US" sz="2400" i="1">
                                <a:latin typeface="Cambria Math" panose="02040503050406030204" pitchFamily="18" charset="0"/>
                                <a:ea typeface="Helvetica" charset="0"/>
                                <a:cs typeface="Helvetica" charset="0"/>
                              </a:rPr>
                              <m:t>1</m:t>
                            </m:r>
                          </m:e>
                        </m:d>
                      </m:sup>
                    </m:sSubSup>
                  </m:oMath>
                </a14:m>
                <a:r>
                  <a:rPr lang="en-US" sz="2400" dirty="0">
                    <a:latin typeface="Segoe UI Semilight" panose="020B0402040204020203" pitchFamily="34" charset="0"/>
                    <a:ea typeface="Helvetica" charset="0"/>
                    <a:cs typeface="Segoe UI Semilight" panose="020B0402040204020203" pitchFamily="34" charset="0"/>
                  </a:rPr>
                  <a:t>, </a:t>
                </a:r>
                <a14:m>
                  <m:oMath xmlns:m="http://schemas.openxmlformats.org/officeDocument/2006/math">
                    <m:sSubSup>
                      <m:sSubSupPr>
                        <m:ctrlPr>
                          <a:rPr lang="en-US" sz="2400" i="1">
                            <a:latin typeface="Cambria Math" panose="02040503050406030204" pitchFamily="18" charset="0"/>
                            <a:ea typeface="Helvetica" charset="0"/>
                            <a:cs typeface="Helvetica" charset="0"/>
                          </a:rPr>
                        </m:ctrlPr>
                      </m:sSubSupPr>
                      <m:e>
                        <m:r>
                          <a:rPr lang="en-US" sz="2400" i="1">
                            <a:latin typeface="Cambria Math" panose="02040503050406030204" pitchFamily="18" charset="0"/>
                            <a:ea typeface="Helvetica" charset="0"/>
                            <a:cs typeface="Helvetica" charset="0"/>
                          </a:rPr>
                          <m:t>𝑞</m:t>
                        </m:r>
                      </m:e>
                      <m:sub>
                        <m:r>
                          <a:rPr lang="en-US" sz="2400" i="1">
                            <a:latin typeface="Cambria Math" panose="02040503050406030204" pitchFamily="18" charset="0"/>
                            <a:ea typeface="Helvetica" charset="0"/>
                            <a:cs typeface="Helvetica" charset="0"/>
                          </a:rPr>
                          <m:t>𝑆</m:t>
                        </m:r>
                      </m:sub>
                      <m:sup>
                        <m:d>
                          <m:dPr>
                            <m:ctrlPr>
                              <a:rPr lang="en-US" sz="2400" i="1">
                                <a:latin typeface="Cambria Math" panose="02040503050406030204" pitchFamily="18" charset="0"/>
                                <a:ea typeface="Helvetica" charset="0"/>
                                <a:cs typeface="Helvetica" charset="0"/>
                              </a:rPr>
                            </m:ctrlPr>
                          </m:dPr>
                          <m:e>
                            <m:r>
                              <a:rPr lang="en-US" sz="2400" i="1">
                                <a:latin typeface="Cambria Math" panose="02040503050406030204" pitchFamily="18" charset="0"/>
                                <a:ea typeface="Helvetica" charset="0"/>
                                <a:cs typeface="Helvetica" charset="0"/>
                              </a:rPr>
                              <m:t>1</m:t>
                            </m:r>
                          </m:e>
                        </m:d>
                      </m:sup>
                    </m:sSubSup>
                  </m:oMath>
                </a14:m>
                <a:r>
                  <a:rPr lang="en-US" sz="2400" dirty="0">
                    <a:latin typeface="Segoe UI Semilight" panose="020B0402040204020203" pitchFamily="34" charset="0"/>
                    <a:ea typeface="Helvetica" charset="0"/>
                    <a:cs typeface="Segoe UI Semilight" panose="020B0402040204020203" pitchFamily="34" charset="0"/>
                  </a:rPr>
                  <a:t>, </a:t>
                </a:r>
                <a14:m>
                  <m:oMath xmlns:m="http://schemas.openxmlformats.org/officeDocument/2006/math">
                    <m:sSubSup>
                      <m:sSubSupPr>
                        <m:ctrlPr>
                          <a:rPr lang="en-US" sz="2400" i="1">
                            <a:latin typeface="Cambria Math" panose="02040503050406030204" pitchFamily="18" charset="0"/>
                            <a:ea typeface="Helvetica" charset="0"/>
                            <a:cs typeface="Helvetica" charset="0"/>
                          </a:rPr>
                        </m:ctrlPr>
                      </m:sSubSupPr>
                      <m:e>
                        <m:r>
                          <a:rPr lang="en-US" sz="2400" i="1">
                            <a:latin typeface="Cambria Math" panose="02040503050406030204" pitchFamily="18" charset="0"/>
                            <a:ea typeface="Helvetica" charset="0"/>
                            <a:cs typeface="Helvetica" charset="0"/>
                          </a:rPr>
                          <m:t>𝑞</m:t>
                        </m:r>
                      </m:e>
                      <m:sub>
                        <m:r>
                          <a:rPr lang="en-US" sz="2400" i="1">
                            <a:latin typeface="Cambria Math" panose="02040503050406030204" pitchFamily="18" charset="0"/>
                            <a:ea typeface="Helvetica" charset="0"/>
                            <a:cs typeface="Helvetica" charset="0"/>
                          </a:rPr>
                          <m:t>𝐸</m:t>
                        </m:r>
                      </m:sub>
                      <m:sup>
                        <m:d>
                          <m:dPr>
                            <m:ctrlPr>
                              <a:rPr lang="en-US" sz="2400" i="1">
                                <a:latin typeface="Cambria Math" panose="02040503050406030204" pitchFamily="18" charset="0"/>
                                <a:ea typeface="Helvetica" charset="0"/>
                                <a:cs typeface="Helvetica" charset="0"/>
                              </a:rPr>
                            </m:ctrlPr>
                          </m:dPr>
                          <m:e>
                            <m:r>
                              <a:rPr lang="en-US" sz="2400" i="1">
                                <a:latin typeface="Cambria Math" panose="02040503050406030204" pitchFamily="18" charset="0"/>
                                <a:ea typeface="Helvetica" charset="0"/>
                                <a:cs typeface="Helvetica" charset="0"/>
                              </a:rPr>
                              <m:t>1</m:t>
                            </m:r>
                          </m:e>
                        </m:d>
                      </m:sup>
                    </m:sSubSup>
                    <m:r>
                      <a:rPr lang="en-US" sz="2400">
                        <a:latin typeface="Cambria Math" panose="02040503050406030204" pitchFamily="18" charset="0"/>
                        <a:ea typeface="Helvetica" charset="0"/>
                        <a:cs typeface="Helvetica" charset="0"/>
                      </a:rPr>
                      <m:t>]</m:t>
                    </m:r>
                    <m:r>
                      <m:rPr>
                        <m:sty m:val="p"/>
                      </m:rPr>
                      <a:rPr lang="en-US" sz="2400">
                        <a:latin typeface="Cambria Math" panose="02040503050406030204" pitchFamily="18" charset="0"/>
                        <a:ea typeface="Helvetica" charset="0"/>
                        <a:cs typeface="Helvetica" charset="0"/>
                      </a:rPr>
                      <m:t>M</m:t>
                    </m:r>
                  </m:oMath>
                </a14:m>
                <a:endParaRPr lang="en-US" sz="2400" dirty="0">
                  <a:latin typeface="Segoe UI Semilight" panose="020B0402040204020203" pitchFamily="34" charset="0"/>
                  <a:ea typeface="Helvetica" charset="0"/>
                  <a:cs typeface="Helvetica" charset="0"/>
                </a:endParaRPr>
              </a:p>
              <a:p>
                <a14:m>
                  <m:oMath xmlns:m="http://schemas.openxmlformats.org/officeDocument/2006/math">
                    <m:r>
                      <a:rPr lang="en-US" sz="2400" i="1">
                        <a:latin typeface="Cambria Math" panose="02040503050406030204" pitchFamily="18" charset="0"/>
                        <a:ea typeface="Helvetica" charset="0"/>
                        <a:cs typeface="Segoe UI Semilight" panose="020B0402040204020203" pitchFamily="34" charset="0"/>
                      </a:rPr>
                      <m:t>=</m:t>
                    </m:r>
                    <m:d>
                      <m:dPr>
                        <m:begChr m:val="["/>
                        <m:endChr m:val="]"/>
                        <m:ctrlPr>
                          <a:rPr lang="en-US" sz="2400" i="1">
                            <a:latin typeface="Cambria Math" panose="02040503050406030204" pitchFamily="18" charset="0"/>
                            <a:cs typeface="Segoe UI Semilight" panose="020B0402040204020203" pitchFamily="34" charset="0"/>
                          </a:rPr>
                        </m:ctrlPr>
                      </m:dPr>
                      <m:e>
                        <m:m>
                          <m:mPr>
                            <m:mcs>
                              <m:mc>
                                <m:mcPr>
                                  <m:count m:val="3"/>
                                  <m:mcJc m:val="center"/>
                                </m:mcPr>
                              </m:mc>
                            </m:mcs>
                            <m:ctrlPr>
                              <a:rPr lang="en-US" sz="2400" i="1">
                                <a:latin typeface="Cambria Math" panose="02040503050406030204" pitchFamily="18" charset="0"/>
                                <a:cs typeface="Segoe UI Semilight" panose="020B0402040204020203" pitchFamily="34" charset="0"/>
                              </a:rPr>
                            </m:ctrlPr>
                          </m:mPr>
                          <m:mr>
                            <m:e>
                              <m:r>
                                <m:rPr>
                                  <m:brk m:alnAt="7"/>
                                </m:rPr>
                                <a:rPr lang="en-US" sz="2400" i="1">
                                  <a:latin typeface="Cambria Math" panose="02040503050406030204" pitchFamily="18" charset="0"/>
                                  <a:cs typeface="Segoe UI Semilight" panose="020B0402040204020203" pitchFamily="34" charset="0"/>
                                </a:rPr>
                                <m:t>0</m:t>
                              </m:r>
                              <m:r>
                                <m:rPr>
                                  <m:brk m:alnAt="7"/>
                                </m:rPr>
                                <a:rPr lang="en-US" sz="2400" i="1">
                                  <a:latin typeface="Cambria Math" panose="02040503050406030204" pitchFamily="18" charset="0"/>
                                  <a:cs typeface="Segoe UI Semilight" panose="020B0402040204020203" pitchFamily="34" charset="0"/>
                                </a:rPr>
                                <m:t>.</m:t>
                              </m:r>
                              <m:r>
                                <m:rPr>
                                  <m:brk m:alnAt="7"/>
                                </m:rPr>
                                <a:rPr lang="en-US" sz="2400" i="1">
                                  <a:latin typeface="Cambria Math" panose="02040503050406030204" pitchFamily="18" charset="0"/>
                                  <a:cs typeface="Segoe UI Semilight" panose="020B0402040204020203" pitchFamily="34" charset="0"/>
                                </a:rPr>
                                <m:t>4</m:t>
                              </m:r>
                            </m:e>
                            <m:e>
                              <m:r>
                                <a:rPr lang="en-US" sz="2400" i="1">
                                  <a:latin typeface="Cambria Math" panose="02040503050406030204" pitchFamily="18" charset="0"/>
                                  <a:cs typeface="Segoe UI Semilight" panose="020B0402040204020203" pitchFamily="34" charset="0"/>
                                </a:rPr>
                                <m:t>0.6</m:t>
                              </m:r>
                            </m:e>
                            <m:e>
                              <m:r>
                                <a:rPr lang="en-US" sz="2400" i="1">
                                  <a:latin typeface="Cambria Math" panose="02040503050406030204" pitchFamily="18" charset="0"/>
                                  <a:cs typeface="Segoe UI Semilight" panose="020B0402040204020203" pitchFamily="34" charset="0"/>
                                </a:rPr>
                                <m:t>0</m:t>
                              </m:r>
                            </m:e>
                          </m:mr>
                        </m:m>
                      </m:e>
                    </m:d>
                  </m:oMath>
                </a14:m>
                <a:r>
                  <a:rPr lang="en-US" sz="2400" dirty="0">
                    <a:cs typeface="Helvetica" charset="0"/>
                  </a:rPr>
                  <a:t> </a:t>
                </a:r>
                <a14:m>
                  <m:oMath xmlns:m="http://schemas.openxmlformats.org/officeDocument/2006/math">
                    <m:d>
                      <m:dPr>
                        <m:begChr m:val="["/>
                        <m:endChr m:val="]"/>
                        <m:ctrlPr>
                          <a:rPr lang="en-US" sz="2400" i="1">
                            <a:latin typeface="Cambria Math" panose="02040503050406030204" pitchFamily="18" charset="0"/>
                            <a:cs typeface="Helvetica" charset="0"/>
                          </a:rPr>
                        </m:ctrlPr>
                      </m:dPr>
                      <m:e>
                        <m:m>
                          <m:mPr>
                            <m:mcs>
                              <m:mc>
                                <m:mcPr>
                                  <m:count m:val="3"/>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r>
                                <a:rPr lang="en-US" sz="2400" i="1">
                                  <a:latin typeface="Cambria Math" panose="02040503050406030204" pitchFamily="18" charset="0"/>
                                  <a:cs typeface="Helvetica" charset="0"/>
                                </a:rPr>
                                <m:t>.4</m:t>
                              </m:r>
                            </m:e>
                            <m:e>
                              <m:r>
                                <a:rPr lang="en-US" sz="2400" i="1">
                                  <a:latin typeface="Cambria Math" panose="02040503050406030204" pitchFamily="18" charset="0"/>
                                  <a:cs typeface="Helvetica" charset="0"/>
                                </a:rPr>
                                <m:t>0.6</m:t>
                              </m:r>
                            </m:e>
                            <m:e>
                              <m: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0.1</m:t>
                              </m:r>
                            </m:e>
                            <m:e>
                              <m:r>
                                <a:rPr lang="en-US" sz="2400" i="1">
                                  <a:latin typeface="Cambria Math" panose="02040503050406030204" pitchFamily="18" charset="0"/>
                                  <a:cs typeface="Helvetica" charset="0"/>
                                </a:rPr>
                                <m:t>0.6</m:t>
                              </m:r>
                            </m:e>
                            <m:e>
                              <m:r>
                                <a:rPr lang="en-US" sz="2400" i="1">
                                  <a:latin typeface="Cambria Math" panose="02040503050406030204" pitchFamily="18" charset="0"/>
                                  <a:cs typeface="Helvetica" charset="0"/>
                                </a:rPr>
                                <m:t>0.3</m:t>
                              </m:r>
                            </m:e>
                          </m:mr>
                          <m:mr>
                            <m:e>
                              <m:r>
                                <a:rPr lang="en-US" sz="2400" i="1">
                                  <a:latin typeface="Cambria Math" panose="02040503050406030204" pitchFamily="18" charset="0"/>
                                  <a:cs typeface="Helvetica" charset="0"/>
                                </a:rPr>
                                <m:t>0.5</m:t>
                              </m:r>
                            </m:e>
                            <m:e>
                              <m:r>
                                <a:rPr lang="en-US" sz="2400" i="1">
                                  <a:latin typeface="Cambria Math" panose="02040503050406030204" pitchFamily="18" charset="0"/>
                                  <a:cs typeface="Helvetica" charset="0"/>
                                </a:rPr>
                                <m:t>0</m:t>
                              </m:r>
                            </m:e>
                            <m:e>
                              <m:r>
                                <a:rPr lang="en-US" sz="2400" i="1">
                                  <a:latin typeface="Cambria Math" panose="02040503050406030204" pitchFamily="18" charset="0"/>
                                  <a:cs typeface="Helvetica" charset="0"/>
                                </a:rPr>
                                <m:t>0.5</m:t>
                              </m:r>
                            </m:e>
                          </m:mr>
                        </m:m>
                      </m:e>
                    </m:d>
                  </m:oMath>
                </a14:m>
                <a:endParaRPr lang="en-US" sz="2400" dirty="0">
                  <a:latin typeface="Segoe UI Semilight" panose="020B0402040204020203" pitchFamily="34" charset="0"/>
                  <a:ea typeface="Helvetica" charset="0"/>
                  <a:cs typeface="Segoe UI Semilight" panose="020B0402040204020203" pitchFamily="34" charset="0"/>
                </a:endParaRPr>
              </a:p>
              <a:p>
                <a:endParaRPr lang="en-US" sz="2400" dirty="0">
                  <a:latin typeface="Segoe UI Semilight" panose="020B0402040204020203" pitchFamily="34" charset="0"/>
                  <a:ea typeface="Helvetica" charset="0"/>
                  <a:cs typeface="Segoe UI Semilight" panose="020B0402040204020203" pitchFamily="34" charset="0"/>
                </a:endParaRPr>
              </a:p>
              <a:p>
                <a:pPr/>
                <a14:m>
                  <m:oMath xmlns:m="http://schemas.openxmlformats.org/officeDocument/2006/math">
                    <m:r>
                      <a:rPr lang="en-US" sz="2400" b="0" i="1" smtClean="0">
                        <a:latin typeface="Cambria Math" panose="02040503050406030204" pitchFamily="18" charset="0"/>
                        <a:cs typeface="Segoe UI Semilight" panose="020B0402040204020203" pitchFamily="34" charset="0"/>
                      </a:rPr>
                      <m:t>=</m:t>
                    </m:r>
                    <m:d>
                      <m:dPr>
                        <m:begChr m:val="["/>
                        <m:endChr m:val="]"/>
                        <m:ctrlPr>
                          <a:rPr lang="en-US" sz="2400" i="1">
                            <a:latin typeface="Cambria Math" panose="02040503050406030204" pitchFamily="18" charset="0"/>
                            <a:cs typeface="Segoe UI Semilight" panose="020B0402040204020203" pitchFamily="34" charset="0"/>
                          </a:rPr>
                        </m:ctrlPr>
                      </m:dPr>
                      <m:e>
                        <m:m>
                          <m:mPr>
                            <m:mcs>
                              <m:mc>
                                <m:mcPr>
                                  <m:count m:val="3"/>
                                  <m:mcJc m:val="center"/>
                                </m:mcPr>
                              </m:mc>
                            </m:mcs>
                            <m:ctrlPr>
                              <a:rPr lang="en-US" sz="2400" i="1">
                                <a:latin typeface="Cambria Math" panose="02040503050406030204" pitchFamily="18" charset="0"/>
                                <a:cs typeface="Segoe UI Semilight" panose="020B0402040204020203" pitchFamily="34" charset="0"/>
                              </a:rPr>
                            </m:ctrlPr>
                          </m:mPr>
                          <m:mr>
                            <m:e>
                              <m:r>
                                <m:rPr>
                                  <m:brk m:alnAt="7"/>
                                </m:rPr>
                                <a:rPr lang="en-US" sz="2400" i="1">
                                  <a:latin typeface="Cambria Math" panose="02040503050406030204" pitchFamily="18" charset="0"/>
                                  <a:cs typeface="Segoe UI Semilight" panose="020B0402040204020203" pitchFamily="34" charset="0"/>
                                </a:rPr>
                                <m:t>0</m:t>
                              </m:r>
                              <m:r>
                                <m:rPr>
                                  <m:brk m:alnAt="7"/>
                                </m:rPr>
                                <a:rPr lang="en-US" sz="2400" i="1">
                                  <a:latin typeface="Cambria Math" panose="02040503050406030204" pitchFamily="18" charset="0"/>
                                  <a:cs typeface="Segoe UI Semilight" panose="020B0402040204020203" pitchFamily="34" charset="0"/>
                                </a:rPr>
                                <m:t>.</m:t>
                              </m:r>
                              <m:r>
                                <m:rPr>
                                  <m:brk m:alnAt="7"/>
                                </m:rPr>
                                <a:rPr lang="en-US" sz="2400" b="0" i="1" smtClean="0">
                                  <a:latin typeface="Cambria Math" panose="02040503050406030204" pitchFamily="18" charset="0"/>
                                  <a:cs typeface="Segoe UI Semilight" panose="020B0402040204020203" pitchFamily="34" charset="0"/>
                                </a:rPr>
                                <m:t>2</m:t>
                              </m:r>
                              <m:r>
                                <m:rPr>
                                  <m:brk m:alnAt="7"/>
                                </m:rPr>
                                <a:rPr lang="en-US" sz="2400" b="0" i="1" smtClean="0">
                                  <a:latin typeface="Cambria Math" panose="02040503050406030204" pitchFamily="18" charset="0"/>
                                  <a:cs typeface="Segoe UI Semilight" panose="020B0402040204020203" pitchFamily="34" charset="0"/>
                                </a:rPr>
                                <m:t>2</m:t>
                              </m:r>
                            </m:e>
                            <m:e>
                              <m:r>
                                <a:rPr lang="en-US" sz="2400" i="1">
                                  <a:latin typeface="Cambria Math" panose="02040503050406030204" pitchFamily="18" charset="0"/>
                                  <a:cs typeface="Segoe UI Semilight" panose="020B0402040204020203" pitchFamily="34" charset="0"/>
                                </a:rPr>
                                <m:t>0.6</m:t>
                              </m:r>
                              <m:r>
                                <a:rPr lang="en-US" sz="2400" b="0" i="1" smtClean="0">
                                  <a:latin typeface="Cambria Math" panose="02040503050406030204" pitchFamily="18" charset="0"/>
                                  <a:cs typeface="Segoe UI Semilight" panose="020B0402040204020203" pitchFamily="34" charset="0"/>
                                </a:rPr>
                                <m:t>0</m:t>
                              </m:r>
                            </m:e>
                            <m:e>
                              <m:r>
                                <a:rPr lang="en-US" sz="2400" i="1">
                                  <a:latin typeface="Cambria Math" panose="02040503050406030204" pitchFamily="18" charset="0"/>
                                  <a:cs typeface="Segoe UI Semilight" panose="020B0402040204020203" pitchFamily="34" charset="0"/>
                                </a:rPr>
                                <m:t>0</m:t>
                              </m:r>
                              <m:r>
                                <a:rPr lang="en-US" sz="2400" b="0" i="1" smtClean="0">
                                  <a:latin typeface="Cambria Math" panose="02040503050406030204" pitchFamily="18" charset="0"/>
                                  <a:cs typeface="Segoe UI Semilight" panose="020B0402040204020203" pitchFamily="34" charset="0"/>
                                </a:rPr>
                                <m:t>.18</m:t>
                              </m:r>
                            </m:e>
                          </m:mr>
                        </m:m>
                      </m:e>
                    </m:d>
                  </m:oMath>
                </a14:m>
                <a:r>
                  <a:rPr lang="en-US" sz="2400" dirty="0">
                    <a:cs typeface="Helvetica" charset="0"/>
                  </a:rPr>
                  <a:t> </a:t>
                </a:r>
                <a:endParaRPr lang="en-US" sz="2400" dirty="0">
                  <a:latin typeface="Segoe UI Semilight" panose="020B0402040204020203" pitchFamily="34" charset="0"/>
                  <a:ea typeface="Helvetica" charset="0"/>
                  <a:cs typeface="Segoe UI Semilight" panose="020B0402040204020203" pitchFamily="34" charset="0"/>
                </a:endParaRPr>
              </a:p>
              <a:p>
                <a14:m>
                  <m:oMath xmlns:m="http://schemas.openxmlformats.org/officeDocument/2006/math">
                    <m:r>
                      <a:rPr lang="en-US" sz="2400" i="1">
                        <a:latin typeface="Cambria Math" panose="02040503050406030204" pitchFamily="18" charset="0"/>
                        <a:cs typeface="Segoe UI Semilight" panose="020B0402040204020203" pitchFamily="34" charset="0"/>
                      </a:rPr>
                      <m:t>=</m:t>
                    </m:r>
                    <m:d>
                      <m:dPr>
                        <m:begChr m:val="["/>
                        <m:endChr m:val="]"/>
                        <m:ctrlPr>
                          <a:rPr lang="en-US" sz="2400" i="1">
                            <a:latin typeface="Cambria Math" panose="02040503050406030204" pitchFamily="18" charset="0"/>
                            <a:cs typeface="Segoe UI Semilight" panose="020B0402040204020203" pitchFamily="34" charset="0"/>
                          </a:rPr>
                        </m:ctrlPr>
                      </m:dPr>
                      <m:e>
                        <m:m>
                          <m:mPr>
                            <m:mcs>
                              <m:mc>
                                <m:mcPr>
                                  <m:count m:val="3"/>
                                  <m:mcJc m:val="center"/>
                                </m:mcPr>
                              </m:mc>
                            </m:mcs>
                            <m:ctrlPr>
                              <a:rPr lang="en-US" sz="2400" i="1">
                                <a:latin typeface="Cambria Math" panose="02040503050406030204" pitchFamily="18" charset="0"/>
                                <a:cs typeface="Segoe UI Semilight" panose="020B0402040204020203" pitchFamily="34" charset="0"/>
                              </a:rPr>
                            </m:ctrlPr>
                          </m:mPr>
                          <m:mr>
                            <m:e>
                              <m:sSubSup>
                                <m:sSubSupPr>
                                  <m:ctrlPr>
                                    <a:rPr lang="en-US" sz="2400" i="1">
                                      <a:latin typeface="Cambria Math" panose="02040503050406030204" pitchFamily="18" charset="0"/>
                                      <a:ea typeface="Helvetica" charset="0"/>
                                      <a:cs typeface="Helvetica" charset="0"/>
                                    </a:rPr>
                                  </m:ctrlPr>
                                </m:sSubSupPr>
                                <m:e>
                                  <m:r>
                                    <a:rPr lang="en-US" sz="2400" i="1">
                                      <a:latin typeface="Cambria Math" panose="02040503050406030204" pitchFamily="18" charset="0"/>
                                      <a:ea typeface="Helvetica" charset="0"/>
                                      <a:cs typeface="Helvetica" charset="0"/>
                                    </a:rPr>
                                    <m:t>𝑞</m:t>
                                  </m:r>
                                </m:e>
                                <m:sub>
                                  <m:r>
                                    <a:rPr lang="en-US" sz="2400" i="1">
                                      <a:latin typeface="Cambria Math" panose="02040503050406030204" pitchFamily="18" charset="0"/>
                                      <a:ea typeface="Helvetica" charset="0"/>
                                      <a:cs typeface="Helvetica" charset="0"/>
                                    </a:rPr>
                                    <m:t>𝑊</m:t>
                                  </m:r>
                                </m:sub>
                                <m:sup>
                                  <m:d>
                                    <m:dPr>
                                      <m:ctrlPr>
                                        <a:rPr lang="en-US" sz="2400" b="0" i="1" smtClean="0">
                                          <a:latin typeface="Cambria Math" panose="02040503050406030204" pitchFamily="18" charset="0"/>
                                          <a:ea typeface="Helvetica" charset="0"/>
                                          <a:cs typeface="Helvetica" charset="0"/>
                                        </a:rPr>
                                      </m:ctrlPr>
                                    </m:dPr>
                                    <m:e>
                                      <m:r>
                                        <a:rPr lang="en-US" sz="2400" b="0" i="1" smtClean="0">
                                          <a:latin typeface="Cambria Math" panose="02040503050406030204" pitchFamily="18" charset="0"/>
                                          <a:ea typeface="Helvetica" charset="0"/>
                                          <a:cs typeface="Helvetica" charset="0"/>
                                        </a:rPr>
                                        <m:t>2</m:t>
                                      </m:r>
                                    </m:e>
                                  </m:d>
                                </m:sup>
                              </m:sSubSup>
                            </m:e>
                            <m:e>
                              <m:sSubSup>
                                <m:sSubSupPr>
                                  <m:ctrlPr>
                                    <a:rPr lang="en-US" sz="2400" i="1">
                                      <a:latin typeface="Cambria Math" panose="02040503050406030204" pitchFamily="18" charset="0"/>
                                      <a:ea typeface="Helvetica" charset="0"/>
                                      <a:cs typeface="Helvetica" charset="0"/>
                                    </a:rPr>
                                  </m:ctrlPr>
                                </m:sSubSupPr>
                                <m:e>
                                  <m:r>
                                    <a:rPr lang="en-US" sz="2400" i="1">
                                      <a:latin typeface="Cambria Math" panose="02040503050406030204" pitchFamily="18" charset="0"/>
                                      <a:ea typeface="Helvetica" charset="0"/>
                                      <a:cs typeface="Helvetica" charset="0"/>
                                    </a:rPr>
                                    <m:t>𝑞</m:t>
                                  </m:r>
                                </m:e>
                                <m:sub>
                                  <m:r>
                                    <a:rPr lang="en-US" sz="2400" i="1">
                                      <a:latin typeface="Cambria Math" panose="02040503050406030204" pitchFamily="18" charset="0"/>
                                      <a:ea typeface="Helvetica" charset="0"/>
                                      <a:cs typeface="Helvetica" charset="0"/>
                                    </a:rPr>
                                    <m:t>𝑆</m:t>
                                  </m:r>
                                </m:sub>
                                <m:sup>
                                  <m:d>
                                    <m:dPr>
                                      <m:ctrlPr>
                                        <a:rPr lang="en-US" sz="2400" b="0" i="1" smtClean="0">
                                          <a:latin typeface="Cambria Math" panose="02040503050406030204" pitchFamily="18" charset="0"/>
                                          <a:ea typeface="Helvetica" charset="0"/>
                                          <a:cs typeface="Helvetica" charset="0"/>
                                        </a:rPr>
                                      </m:ctrlPr>
                                    </m:dPr>
                                    <m:e>
                                      <m:r>
                                        <a:rPr lang="en-US" sz="2400" b="0" i="1" smtClean="0">
                                          <a:latin typeface="Cambria Math" panose="02040503050406030204" pitchFamily="18" charset="0"/>
                                          <a:ea typeface="Helvetica" charset="0"/>
                                          <a:cs typeface="Helvetica" charset="0"/>
                                        </a:rPr>
                                        <m:t>2</m:t>
                                      </m:r>
                                    </m:e>
                                  </m:d>
                                </m:sup>
                              </m:sSubSup>
                            </m:e>
                            <m:e>
                              <m:sSubSup>
                                <m:sSubSupPr>
                                  <m:ctrlPr>
                                    <a:rPr lang="en-US" sz="2400" i="1">
                                      <a:latin typeface="Cambria Math" panose="02040503050406030204" pitchFamily="18" charset="0"/>
                                      <a:ea typeface="Helvetica" charset="0"/>
                                      <a:cs typeface="Helvetica" charset="0"/>
                                    </a:rPr>
                                  </m:ctrlPr>
                                </m:sSubSupPr>
                                <m:e>
                                  <m:r>
                                    <a:rPr lang="en-US" sz="2400" i="1">
                                      <a:latin typeface="Cambria Math" panose="02040503050406030204" pitchFamily="18" charset="0"/>
                                      <a:ea typeface="Helvetica" charset="0"/>
                                      <a:cs typeface="Helvetica" charset="0"/>
                                    </a:rPr>
                                    <m:t>𝑞</m:t>
                                  </m:r>
                                </m:e>
                                <m:sub>
                                  <m:r>
                                    <a:rPr lang="en-US" sz="2400" i="1">
                                      <a:latin typeface="Cambria Math" panose="02040503050406030204" pitchFamily="18" charset="0"/>
                                      <a:ea typeface="Helvetica" charset="0"/>
                                      <a:cs typeface="Helvetica" charset="0"/>
                                    </a:rPr>
                                    <m:t>𝐸</m:t>
                                  </m:r>
                                </m:sub>
                                <m:sup>
                                  <m:d>
                                    <m:dPr>
                                      <m:ctrlPr>
                                        <a:rPr lang="en-US" sz="2400" i="1">
                                          <a:latin typeface="Cambria Math" panose="02040503050406030204" pitchFamily="18" charset="0"/>
                                          <a:ea typeface="Helvetica" charset="0"/>
                                          <a:cs typeface="Helvetica" charset="0"/>
                                        </a:rPr>
                                      </m:ctrlPr>
                                    </m:dPr>
                                    <m:e>
                                      <m:r>
                                        <a:rPr lang="en-US" sz="2400" i="1">
                                          <a:latin typeface="Cambria Math" panose="02040503050406030204" pitchFamily="18" charset="0"/>
                                          <a:ea typeface="Helvetica" charset="0"/>
                                          <a:cs typeface="Helvetica" charset="0"/>
                                        </a:rPr>
                                        <m:t>1</m:t>
                                      </m:r>
                                    </m:e>
                                  </m:d>
                                </m:sup>
                              </m:sSubSup>
                            </m:e>
                          </m:mr>
                        </m:m>
                      </m:e>
                    </m:d>
                  </m:oMath>
                </a14:m>
                <a:r>
                  <a:rPr lang="en-US" sz="2400" dirty="0">
                    <a:cs typeface="Helvetica" charset="0"/>
                  </a:rPr>
                  <a:t> </a:t>
                </a:r>
                <a:endParaRPr lang="en-US" sz="2400" dirty="0">
                  <a:latin typeface="Segoe UI Semilight" panose="020B0402040204020203" pitchFamily="34" charset="0"/>
                  <a:ea typeface="Helvetica" charset="0"/>
                  <a:cs typeface="Segoe UI Semilight" panose="020B0402040204020203" pitchFamily="34" charset="0"/>
                </a:endParaRPr>
              </a:p>
            </p:txBody>
          </p:sp>
        </mc:Choice>
        <mc:Fallback>
          <p:sp>
            <p:nvSpPr>
              <p:cNvPr id="8" name="TextBox 7">
                <a:extLst>
                  <a:ext uri="{FF2B5EF4-FFF2-40B4-BE49-F238E27FC236}">
                    <a16:creationId xmlns:a16="http://schemas.microsoft.com/office/drawing/2014/main" id="{B042A783-3777-63AD-7DE8-4315CDCDE75C}"/>
                  </a:ext>
                </a:extLst>
              </p:cNvPr>
              <p:cNvSpPr txBox="1">
                <a:spLocks noRot="1" noChangeAspect="1" noMove="1" noResize="1" noEditPoints="1" noAdjustHandles="1" noChangeArrowheads="1" noChangeShapeType="1" noTextEdit="1"/>
              </p:cNvSpPr>
              <p:nvPr/>
            </p:nvSpPr>
            <p:spPr>
              <a:xfrm>
                <a:off x="4007734" y="2564598"/>
                <a:ext cx="7511331" cy="3556166"/>
              </a:xfrm>
              <a:prstGeom prst="rect">
                <a:avLst/>
              </a:prstGeom>
              <a:blipFill>
                <a:blip r:embed="rId3"/>
                <a:stretch>
                  <a:fillRect l="-121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CCC1858A-AA43-8487-381B-C179CF81C2C9}"/>
                  </a:ext>
                </a:extLst>
              </p:cNvPr>
              <p:cNvSpPr txBox="1"/>
              <p:nvPr/>
            </p:nvSpPr>
            <p:spPr>
              <a:xfrm>
                <a:off x="3940548" y="1101353"/>
                <a:ext cx="2541428" cy="906210"/>
              </a:xfrm>
              <a:prstGeom prst="rect">
                <a:avLst/>
              </a:prstGeom>
              <a:noFill/>
            </p:spPr>
            <p:txBody>
              <a:bodyPr wrap="square" rtlCol="0">
                <a:spAutoFit/>
              </a:bodyPr>
              <a:lstStyle/>
              <a:p>
                <a:pPr/>
                <a14:m>
                  <m:oMathPara xmlns:m="http://schemas.openxmlformats.org/officeDocument/2006/math">
                    <m:oMath>
                      <m:r>
                        <a:rPr lang="en-US" sz="2000" b="0" i="1" smtClean="0">
                          <a:latin typeface="Cambria Math" panose="02040503050406030204" pitchFamily="18" charset="0"/>
                          <a:cs typeface="Helvetica" charset="0"/>
                        </a:rPr>
                        <m:t>𝑀</m:t>
                      </m:r>
                      <m:r>
                        <a:rPr lang="en-US" sz="2000" b="0" i="1" smtClean="0">
                          <a:latin typeface="Cambria Math" panose="02040503050406030204" pitchFamily="18" charset="0"/>
                          <a:cs typeface="Helvetica" charset="0"/>
                        </a:rPr>
                        <m:t>=</m:t>
                      </m:r>
                      <m:d>
                        <m:dPr>
                          <m:begChr m:val="["/>
                          <m:endChr m:val="]"/>
                          <m:ctrlPr>
                            <a:rPr lang="en-US" sz="2000" i="1">
                              <a:latin typeface="Cambria Math" panose="02040503050406030204" pitchFamily="18" charset="0"/>
                              <a:cs typeface="Helvetica" charset="0"/>
                            </a:rPr>
                          </m:ctrlPr>
                        </m:dPr>
                        <m:e>
                          <m:m>
                            <m:mPr>
                              <m:mcs>
                                <m:mc>
                                  <m:mcPr>
                                    <m:count m:val="3"/>
                                    <m:mcJc m:val="center"/>
                                  </m:mcPr>
                                </m:mc>
                              </m:mcs>
                              <m:ctrlPr>
                                <a:rPr lang="en-US" sz="2000" i="1">
                                  <a:latin typeface="Cambria Math" panose="02040503050406030204" pitchFamily="18" charset="0"/>
                                  <a:cs typeface="Helvetica" charset="0"/>
                                </a:rPr>
                              </m:ctrlPr>
                            </m:mPr>
                            <m:mr>
                              <m:e>
                                <m:r>
                                  <m:rPr>
                                    <m:brk m:alnAt="7"/>
                                  </m:rPr>
                                  <a:rPr lang="en-US" sz="2000" i="1">
                                    <a:latin typeface="Cambria Math" panose="02040503050406030204" pitchFamily="18" charset="0"/>
                                    <a:cs typeface="Helvetica" charset="0"/>
                                  </a:rPr>
                                  <m:t>0</m:t>
                                </m:r>
                                <m:r>
                                  <a:rPr lang="en-US" sz="2000" i="1">
                                    <a:latin typeface="Cambria Math" panose="02040503050406030204" pitchFamily="18" charset="0"/>
                                    <a:cs typeface="Helvetica" charset="0"/>
                                  </a:rPr>
                                  <m:t>.4</m:t>
                                </m:r>
                              </m:e>
                              <m:e>
                                <m:r>
                                  <a:rPr lang="en-US" sz="2000" i="1">
                                    <a:latin typeface="Cambria Math" panose="02040503050406030204" pitchFamily="18" charset="0"/>
                                    <a:cs typeface="Helvetica" charset="0"/>
                                  </a:rPr>
                                  <m:t>0.6</m:t>
                                </m:r>
                              </m:e>
                              <m:e>
                                <m:r>
                                  <a:rPr lang="en-US" sz="2000" i="1">
                                    <a:latin typeface="Cambria Math" panose="02040503050406030204" pitchFamily="18" charset="0"/>
                                    <a:cs typeface="Helvetica" charset="0"/>
                                  </a:rPr>
                                  <m:t>0</m:t>
                                </m:r>
                              </m:e>
                            </m:mr>
                            <m:mr>
                              <m:e>
                                <m:r>
                                  <a:rPr lang="en-US" sz="2000" i="1">
                                    <a:latin typeface="Cambria Math" panose="02040503050406030204" pitchFamily="18" charset="0"/>
                                    <a:cs typeface="Helvetica" charset="0"/>
                                  </a:rPr>
                                  <m:t>0.1</m:t>
                                </m:r>
                              </m:e>
                              <m:e>
                                <m:r>
                                  <a:rPr lang="en-US" sz="2000" i="1">
                                    <a:latin typeface="Cambria Math" panose="02040503050406030204" pitchFamily="18" charset="0"/>
                                    <a:cs typeface="Helvetica" charset="0"/>
                                  </a:rPr>
                                  <m:t>0.6</m:t>
                                </m:r>
                              </m:e>
                              <m:e>
                                <m:r>
                                  <a:rPr lang="en-US" sz="2000" i="1">
                                    <a:latin typeface="Cambria Math" panose="02040503050406030204" pitchFamily="18" charset="0"/>
                                    <a:cs typeface="Helvetica" charset="0"/>
                                  </a:rPr>
                                  <m:t>0.3</m:t>
                                </m:r>
                              </m:e>
                            </m:mr>
                            <m:mr>
                              <m:e>
                                <m:r>
                                  <a:rPr lang="en-US" sz="2000" i="1">
                                    <a:latin typeface="Cambria Math" panose="02040503050406030204" pitchFamily="18" charset="0"/>
                                    <a:cs typeface="Helvetica" charset="0"/>
                                  </a:rPr>
                                  <m:t>0.5</m:t>
                                </m:r>
                              </m:e>
                              <m:e>
                                <m:r>
                                  <a:rPr lang="en-US" sz="2000" i="1">
                                    <a:latin typeface="Cambria Math" panose="02040503050406030204" pitchFamily="18" charset="0"/>
                                    <a:cs typeface="Helvetica" charset="0"/>
                                  </a:rPr>
                                  <m:t>0</m:t>
                                </m:r>
                              </m:e>
                              <m:e>
                                <m:r>
                                  <a:rPr lang="en-US" sz="2000" i="1">
                                    <a:latin typeface="Cambria Math" panose="02040503050406030204" pitchFamily="18" charset="0"/>
                                    <a:cs typeface="Helvetica" charset="0"/>
                                  </a:rPr>
                                  <m:t>0.5</m:t>
                                </m:r>
                              </m:e>
                            </m:mr>
                          </m:m>
                        </m:e>
                      </m:d>
                    </m:oMath>
                  </m:oMathPara>
                </a14:m>
                <a:endParaRPr lang="en-US" sz="2000" b="0" dirty="0" err="1">
                  <a:latin typeface="Candara" panose="020E0502030303020204" pitchFamily="34" charset="0"/>
                  <a:ea typeface="Helvetica" charset="0"/>
                  <a:cs typeface="Helvetica" charset="0"/>
                </a:endParaRPr>
              </a:p>
            </p:txBody>
          </p:sp>
        </mc:Choice>
        <mc:Fallback>
          <p:sp>
            <p:nvSpPr>
              <p:cNvPr id="3" name="TextBox 2">
                <a:extLst>
                  <a:ext uri="{FF2B5EF4-FFF2-40B4-BE49-F238E27FC236}">
                    <a16:creationId xmlns:a16="http://schemas.microsoft.com/office/drawing/2014/main" id="{CCC1858A-AA43-8487-381B-C179CF81C2C9}"/>
                  </a:ext>
                </a:extLst>
              </p:cNvPr>
              <p:cNvSpPr txBox="1">
                <a:spLocks noRot="1" noChangeAspect="1" noMove="1" noResize="1" noEditPoints="1" noAdjustHandles="1" noChangeArrowheads="1" noChangeShapeType="1" noTextEdit="1"/>
              </p:cNvSpPr>
              <p:nvPr/>
            </p:nvSpPr>
            <p:spPr>
              <a:xfrm>
                <a:off x="3940548" y="1101353"/>
                <a:ext cx="2541428" cy="906210"/>
              </a:xfrm>
              <a:prstGeom prst="rect">
                <a:avLst/>
              </a:prstGeom>
              <a:blipFill>
                <a:blip r:embed="rId4"/>
                <a:stretch>
                  <a:fillRect/>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B48B362D-E4AC-3E5B-E65B-CFF890261B9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78785" y="1043233"/>
            <a:ext cx="3164098" cy="2060627"/>
          </a:xfrm>
          <a:prstGeom prst="rect">
            <a:avLst/>
          </a:prstGeom>
          <a:effectLst>
            <a:outerShdw blurRad="50800" dist="38100" dir="2700000" algn="tl" rotWithShape="0">
              <a:prstClr val="black">
                <a:alpha val="40000"/>
              </a:prstClr>
            </a:outerShdw>
          </a:effectLst>
        </p:spPr>
      </p:pic>
      <mc:AlternateContent xmlns:mc="http://schemas.openxmlformats.org/markup-compatibility/2006">
        <mc:Choice xmlns:a14="http://schemas.microsoft.com/office/drawing/2010/main" Requires="a14">
          <p:graphicFrame>
            <p:nvGraphicFramePr>
              <p:cNvPr id="11" name="Table 10">
                <a:extLst>
                  <a:ext uri="{FF2B5EF4-FFF2-40B4-BE49-F238E27FC236}">
                    <a16:creationId xmlns:a16="http://schemas.microsoft.com/office/drawing/2014/main" id="{07B0433F-2EF3-3992-2E2B-39EDFABEF8E6}"/>
                  </a:ext>
                </a:extLst>
              </p:cNvPr>
              <p:cNvGraphicFramePr>
                <a:graphicFrameLocks noGrp="1"/>
              </p:cNvGraphicFramePr>
              <p:nvPr/>
            </p:nvGraphicFramePr>
            <p:xfrm>
              <a:off x="575239" y="3429000"/>
              <a:ext cx="2541427" cy="1660271"/>
            </p:xfrm>
            <a:graphic>
              <a:graphicData uri="http://schemas.openxmlformats.org/drawingml/2006/table">
                <a:tbl>
                  <a:tblPr firstRow="1" firstCol="1" bandRow="1">
                    <a:tableStyleId>{5C22544A-7EE6-4342-B048-85BDC9FD1C3A}</a:tableStyleId>
                  </a:tblPr>
                  <a:tblGrid>
                    <a:gridCol w="691664">
                      <a:extLst>
                        <a:ext uri="{9D8B030D-6E8A-4147-A177-3AD203B41FA5}">
                          <a16:colId xmlns:a16="http://schemas.microsoft.com/office/drawing/2014/main" val="3780374843"/>
                        </a:ext>
                      </a:extLst>
                    </a:gridCol>
                    <a:gridCol w="504561">
                      <a:extLst>
                        <a:ext uri="{9D8B030D-6E8A-4147-A177-3AD203B41FA5}">
                          <a16:colId xmlns:a16="http://schemas.microsoft.com/office/drawing/2014/main" val="1449272996"/>
                        </a:ext>
                      </a:extLst>
                    </a:gridCol>
                    <a:gridCol w="592801">
                      <a:extLst>
                        <a:ext uri="{9D8B030D-6E8A-4147-A177-3AD203B41FA5}">
                          <a16:colId xmlns:a16="http://schemas.microsoft.com/office/drawing/2014/main" val="2317682337"/>
                        </a:ext>
                      </a:extLst>
                    </a:gridCol>
                    <a:gridCol w="752401">
                      <a:extLst>
                        <a:ext uri="{9D8B030D-6E8A-4147-A177-3AD203B41FA5}">
                          <a16:colId xmlns:a16="http://schemas.microsoft.com/office/drawing/2014/main" val="815937045"/>
                        </a:ext>
                      </a:extLst>
                    </a:gridCol>
                  </a:tblGrid>
                  <a:tr h="327764">
                    <a:tc>
                      <a:txBody>
                        <a:bodyPr/>
                        <a:lstStyle/>
                        <a:p>
                          <a:pPr algn="ctr"/>
                          <a:r>
                            <a:rPr lang="en-US" sz="1800" i="1" dirty="0"/>
                            <a:t>t</a:t>
                          </a:r>
                        </a:p>
                      </a:txBody>
                      <a:tcPr>
                        <a:solidFill>
                          <a:schemeClr val="accent1">
                            <a:lumMod val="75000"/>
                          </a:schemeClr>
                        </a:solidFill>
                      </a:tcPr>
                    </a:tc>
                    <a:tc>
                      <a:txBody>
                        <a:bodyPr/>
                        <a:lstStyle/>
                        <a:p>
                          <a:pPr algn="ctr"/>
                          <a14:m>
                            <m:oMathPara xmlns:m="http://schemas.openxmlformats.org/officeDocument/2006/math">
                              <m:oMath>
                                <m:r>
                                  <a:rPr lang="en-US" sz="1800" b="1" i="1" smtClean="0">
                                    <a:latin typeface="Cambria Math" panose="02040503050406030204" pitchFamily="18" charset="0"/>
                                  </a:rPr>
                                  <m:t>𝟎</m:t>
                                </m:r>
                              </m:oMath>
                            </m:oMathPara>
                          </a14:m>
                          <a:endParaRPr lang="en-US" sz="1800" dirty="0"/>
                        </a:p>
                      </a:txBody>
                      <a:tcPr>
                        <a:solidFill>
                          <a:schemeClr val="accent1">
                            <a:lumMod val="75000"/>
                          </a:schemeClr>
                        </a:solidFill>
                      </a:tcPr>
                    </a:tc>
                    <a:tc>
                      <a:txBody>
                        <a:bodyPr/>
                        <a:lstStyle/>
                        <a:p>
                          <a:pPr algn="ctr"/>
                          <a14:m>
                            <m:oMathPara xmlns:m="http://schemas.openxmlformats.org/officeDocument/2006/math">
                              <m:oMath>
                                <m:r>
                                  <a:rPr lang="en-US" sz="1800" b="1" i="1" smtClean="0">
                                    <a:latin typeface="Cambria Math" panose="02040503050406030204" pitchFamily="18" charset="0"/>
                                  </a:rPr>
                                  <m:t>𝟏</m:t>
                                </m:r>
                              </m:oMath>
                            </m:oMathPara>
                          </a14:m>
                          <a:endParaRPr lang="en-US" sz="1800" dirty="0"/>
                        </a:p>
                      </a:txBody>
                      <a:tcPr>
                        <a:solidFill>
                          <a:schemeClr val="accent1">
                            <a:lumMod val="75000"/>
                          </a:schemeClr>
                        </a:solidFill>
                      </a:tcPr>
                    </a:tc>
                    <a:tc>
                      <a:txBody>
                        <a:bodyPr/>
                        <a:lstStyle/>
                        <a:p>
                          <a:pPr algn="ctr"/>
                          <a14:m>
                            <m:oMathPara xmlns:m="http://schemas.openxmlformats.org/officeDocument/2006/math">
                              <m:oMath>
                                <m:r>
                                  <a:rPr lang="en-US" sz="1800" b="1" i="1" smtClean="0">
                                    <a:latin typeface="Cambria Math" panose="02040503050406030204" pitchFamily="18" charset="0"/>
                                  </a:rPr>
                                  <m:t>𝟐</m:t>
                                </m:r>
                              </m:oMath>
                            </m:oMathPara>
                          </a14:m>
                          <a:endParaRPr lang="en-US" sz="1800" dirty="0"/>
                        </a:p>
                      </a:txBody>
                      <a:tcPr>
                        <a:solidFill>
                          <a:schemeClr val="accent1">
                            <a:lumMod val="75000"/>
                          </a:schemeClr>
                        </a:solidFill>
                      </a:tcPr>
                    </a:tc>
                    <a:extLst>
                      <a:ext uri="{0D108BD9-81ED-4DB2-BD59-A6C34878D82A}">
                        <a16:rowId xmlns:a16="http://schemas.microsoft.com/office/drawing/2014/main" val="2457361348"/>
                      </a:ext>
                    </a:extLst>
                  </a:tr>
                  <a:tr h="402789">
                    <a:tc>
                      <a:txBody>
                        <a:bodyPr/>
                        <a:lstStyle/>
                        <a:p>
                          <a:pPr algn="ctr"/>
                          <a14:m>
                            <m:oMathPara xmlns:m="http://schemas.openxmlformats.org/officeDocument/2006/math">
                              <m:oMath>
                                <m:sSubSup>
                                  <m:sSubSupPr>
                                    <m:ctrlPr>
                                      <a:rPr lang="en-US" sz="1800" b="0" i="1" smtClean="0">
                                        <a:latin typeface="Cambria Math" panose="02040503050406030204" pitchFamily="18" charset="0"/>
                                        <a:cs typeface="Helvetica" charset="0"/>
                                      </a:rPr>
                                    </m:ctrlPr>
                                  </m:sSubSupPr>
                                  <m:e>
                                    <m:r>
                                      <a:rPr lang="en-US" sz="1800" b="0" i="1" smtClean="0">
                                        <a:latin typeface="Cambria Math" panose="02040503050406030204" pitchFamily="18" charset="0"/>
                                        <a:cs typeface="Helvetica" charset="0"/>
                                      </a:rPr>
                                      <m:t>𝑞</m:t>
                                    </m:r>
                                  </m:e>
                                  <m:sub>
                                    <m:r>
                                      <a:rPr lang="en-US" sz="1800" b="0" i="1" smtClean="0">
                                        <a:latin typeface="Cambria Math" panose="02040503050406030204" pitchFamily="18" charset="0"/>
                                        <a:cs typeface="Helvetica" charset="0"/>
                                      </a:rPr>
                                      <m:t>𝑊</m:t>
                                    </m:r>
                                  </m:sub>
                                  <m:sup>
                                    <m:r>
                                      <a:rPr lang="en-US" sz="1800" b="0" i="1" smtClean="0">
                                        <a:latin typeface="Cambria Math" panose="02040503050406030204" pitchFamily="18" charset="0"/>
                                        <a:cs typeface="Helvetica" charset="0"/>
                                      </a:rPr>
                                      <m:t>(</m:t>
                                    </m:r>
                                    <m:r>
                                      <a:rPr lang="en-US" sz="1800" b="0" i="1" smtClean="0">
                                        <a:latin typeface="Cambria Math" panose="02040503050406030204" pitchFamily="18" charset="0"/>
                                        <a:cs typeface="Helvetica" charset="0"/>
                                      </a:rPr>
                                      <m:t>𝑡</m:t>
                                    </m:r>
                                    <m:r>
                                      <a:rPr lang="en-US" sz="1800" b="0" i="1" smtClean="0">
                                        <a:latin typeface="Cambria Math" panose="02040503050406030204" pitchFamily="18" charset="0"/>
                                        <a:cs typeface="Helvetica" charset="0"/>
                                      </a:rPr>
                                      <m:t>)</m:t>
                                    </m:r>
                                  </m:sup>
                                </m:sSubSup>
                              </m:oMath>
                            </m:oMathPara>
                          </a14:m>
                          <a:endParaRPr lang="en-US" sz="1800" dirty="0"/>
                        </a:p>
                      </a:txBody>
                      <a:tcPr>
                        <a:solidFill>
                          <a:schemeClr val="accent1">
                            <a:lumMod val="75000"/>
                          </a:schemeClr>
                        </a:solidFill>
                      </a:tcPr>
                    </a:tc>
                    <a:tc>
                      <a:txBody>
                        <a:bodyPr/>
                        <a:lstStyle/>
                        <a:p>
                          <a:pPr algn="ctr"/>
                          <a:r>
                            <a:rPr lang="en-US" sz="1800" dirty="0"/>
                            <a:t>1</a:t>
                          </a:r>
                        </a:p>
                      </a:txBody>
                      <a:tcPr/>
                    </a:tc>
                    <a:tc>
                      <a:txBody>
                        <a:bodyPr/>
                        <a:lstStyle/>
                        <a:p>
                          <a:pPr algn="ctr"/>
                          <a:r>
                            <a:rPr lang="en-US" sz="1800" dirty="0"/>
                            <a:t>0.4</a:t>
                          </a:r>
                        </a:p>
                      </a:txBody>
                      <a:tcPr/>
                    </a:tc>
                    <a:tc>
                      <a:txBody>
                        <a:bodyPr/>
                        <a:lstStyle/>
                        <a:p>
                          <a:pPr algn="ctr"/>
                          <a:r>
                            <a:rPr lang="en-US" sz="1800" dirty="0"/>
                            <a:t>0.22</a:t>
                          </a:r>
                        </a:p>
                      </a:txBody>
                      <a:tcPr/>
                    </a:tc>
                    <a:extLst>
                      <a:ext uri="{0D108BD9-81ED-4DB2-BD59-A6C34878D82A}">
                        <a16:rowId xmlns:a16="http://schemas.microsoft.com/office/drawing/2014/main" val="3621537004"/>
                      </a:ext>
                    </a:extLst>
                  </a:tr>
                  <a:tr h="3938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sSubSup>
                                  <m:sSubSupPr>
                                    <m:ctrlPr>
                                      <a:rPr lang="en-US" sz="1800" b="0" i="1" smtClean="0">
                                        <a:latin typeface="Cambria Math" panose="02040503050406030204" pitchFamily="18" charset="0"/>
                                        <a:cs typeface="Helvetica" charset="0"/>
                                      </a:rPr>
                                    </m:ctrlPr>
                                  </m:sSubSupPr>
                                  <m:e>
                                    <m:r>
                                      <a:rPr lang="en-US" sz="1800" b="0" i="1" smtClean="0">
                                        <a:latin typeface="Cambria Math" panose="02040503050406030204" pitchFamily="18" charset="0"/>
                                        <a:cs typeface="Helvetica" charset="0"/>
                                      </a:rPr>
                                      <m:t>𝑞</m:t>
                                    </m:r>
                                  </m:e>
                                  <m:sub>
                                    <m:r>
                                      <a:rPr lang="en-US" sz="1800" b="0" i="1" smtClean="0">
                                        <a:latin typeface="Cambria Math" panose="02040503050406030204" pitchFamily="18" charset="0"/>
                                        <a:cs typeface="Helvetica" charset="0"/>
                                      </a:rPr>
                                      <m:t>𝑠</m:t>
                                    </m:r>
                                  </m:sub>
                                  <m:sup>
                                    <m:r>
                                      <a:rPr lang="en-US" sz="1800" b="0" i="1" smtClean="0">
                                        <a:latin typeface="Cambria Math" panose="02040503050406030204" pitchFamily="18" charset="0"/>
                                        <a:cs typeface="Helvetica" charset="0"/>
                                      </a:rPr>
                                      <m:t>(</m:t>
                                    </m:r>
                                    <m:r>
                                      <a:rPr lang="en-US" sz="1800" b="0" i="1" smtClean="0">
                                        <a:latin typeface="Cambria Math" panose="02040503050406030204" pitchFamily="18" charset="0"/>
                                        <a:cs typeface="Helvetica" charset="0"/>
                                      </a:rPr>
                                      <m:t>𝑡</m:t>
                                    </m:r>
                                    <m:r>
                                      <a:rPr lang="en-US" sz="1800" b="0" i="1" smtClean="0">
                                        <a:latin typeface="Cambria Math" panose="02040503050406030204" pitchFamily="18" charset="0"/>
                                        <a:cs typeface="Helvetica" charset="0"/>
                                      </a:rPr>
                                      <m:t>)</m:t>
                                    </m:r>
                                  </m:sup>
                                </m:sSubSup>
                              </m:oMath>
                            </m:oMathPara>
                          </a14:m>
                          <a:endParaRPr lang="en-US" sz="1800" dirty="0"/>
                        </a:p>
                      </a:txBody>
                      <a:tcPr>
                        <a:solidFill>
                          <a:schemeClr val="accent1">
                            <a:lumMod val="75000"/>
                          </a:schemeClr>
                        </a:solidFill>
                      </a:tcPr>
                    </a:tc>
                    <a:tc>
                      <a:txBody>
                        <a:bodyPr/>
                        <a:lstStyle/>
                        <a:p>
                          <a:pPr algn="ctr"/>
                          <a:r>
                            <a:rPr lang="en-US" sz="1800" dirty="0"/>
                            <a:t>0</a:t>
                          </a:r>
                        </a:p>
                      </a:txBody>
                      <a:tcPr/>
                    </a:tc>
                    <a:tc>
                      <a:txBody>
                        <a:bodyPr/>
                        <a:lstStyle/>
                        <a:p>
                          <a:pPr algn="ctr"/>
                          <a:r>
                            <a:rPr lang="en-US" sz="1800" dirty="0"/>
                            <a:t>0.6</a:t>
                          </a:r>
                        </a:p>
                      </a:txBody>
                      <a:tcPr/>
                    </a:tc>
                    <a:tc>
                      <a:txBody>
                        <a:bodyPr/>
                        <a:lstStyle/>
                        <a:p>
                          <a:pPr algn="ctr"/>
                          <a:r>
                            <a:rPr lang="en-US" sz="1800" dirty="0"/>
                            <a:t>0.60</a:t>
                          </a:r>
                        </a:p>
                      </a:txBody>
                      <a:tcPr/>
                    </a:tc>
                    <a:extLst>
                      <a:ext uri="{0D108BD9-81ED-4DB2-BD59-A6C34878D82A}">
                        <a16:rowId xmlns:a16="http://schemas.microsoft.com/office/drawing/2014/main" val="2006095779"/>
                      </a:ext>
                    </a:extLst>
                  </a:tr>
                  <a:tr h="3938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sSubSup>
                                  <m:sSubSupPr>
                                    <m:ctrlPr>
                                      <a:rPr lang="en-US" sz="1800" b="0" i="1" smtClean="0">
                                        <a:latin typeface="Cambria Math" panose="02040503050406030204" pitchFamily="18" charset="0"/>
                                        <a:cs typeface="Helvetica" charset="0"/>
                                      </a:rPr>
                                    </m:ctrlPr>
                                  </m:sSubSupPr>
                                  <m:e>
                                    <m:r>
                                      <a:rPr lang="en-US" sz="1800" b="0" i="1" smtClean="0">
                                        <a:latin typeface="Cambria Math" panose="02040503050406030204" pitchFamily="18" charset="0"/>
                                        <a:cs typeface="Helvetica" charset="0"/>
                                      </a:rPr>
                                      <m:t>𝑞</m:t>
                                    </m:r>
                                  </m:e>
                                  <m:sub>
                                    <m:r>
                                      <a:rPr lang="en-US" sz="1800" b="0" i="1" smtClean="0">
                                        <a:latin typeface="Cambria Math" panose="02040503050406030204" pitchFamily="18" charset="0"/>
                                        <a:cs typeface="Helvetica" charset="0"/>
                                      </a:rPr>
                                      <m:t>𝐸</m:t>
                                    </m:r>
                                  </m:sub>
                                  <m:sup>
                                    <m:r>
                                      <a:rPr lang="en-US" sz="1800" b="0" i="1" smtClean="0">
                                        <a:latin typeface="Cambria Math" panose="02040503050406030204" pitchFamily="18" charset="0"/>
                                        <a:cs typeface="Helvetica" charset="0"/>
                                      </a:rPr>
                                      <m:t>(</m:t>
                                    </m:r>
                                    <m:r>
                                      <a:rPr lang="en-US" sz="1800" b="0" i="1" smtClean="0">
                                        <a:latin typeface="Cambria Math" panose="02040503050406030204" pitchFamily="18" charset="0"/>
                                        <a:cs typeface="Helvetica" charset="0"/>
                                      </a:rPr>
                                      <m:t>𝑡</m:t>
                                    </m:r>
                                    <m:r>
                                      <a:rPr lang="en-US" sz="1800" b="0" i="1" smtClean="0">
                                        <a:latin typeface="Cambria Math" panose="02040503050406030204" pitchFamily="18" charset="0"/>
                                        <a:cs typeface="Helvetica" charset="0"/>
                                      </a:rPr>
                                      <m:t>)</m:t>
                                    </m:r>
                                  </m:sup>
                                </m:sSubSup>
                              </m:oMath>
                            </m:oMathPara>
                          </a14:m>
                          <a:endParaRPr lang="en-US" sz="1800" dirty="0"/>
                        </a:p>
                      </a:txBody>
                      <a:tcPr>
                        <a:solidFill>
                          <a:schemeClr val="accent1">
                            <a:lumMod val="75000"/>
                          </a:schemeClr>
                        </a:solidFill>
                      </a:tcPr>
                    </a:tc>
                    <a:tc>
                      <a:txBody>
                        <a:bodyPr/>
                        <a:lstStyle/>
                        <a:p>
                          <a:pPr algn="ctr"/>
                          <a:r>
                            <a:rPr lang="en-US" sz="1800" dirty="0"/>
                            <a:t>0</a:t>
                          </a:r>
                        </a:p>
                      </a:txBody>
                      <a:tcPr/>
                    </a:tc>
                    <a:tc>
                      <a:txBody>
                        <a:bodyPr/>
                        <a:lstStyle/>
                        <a:p>
                          <a:pPr algn="ctr"/>
                          <a:r>
                            <a:rPr lang="en-US" sz="1800" dirty="0"/>
                            <a:t>0</a:t>
                          </a:r>
                        </a:p>
                      </a:txBody>
                      <a:tcPr/>
                    </a:tc>
                    <a:tc>
                      <a:txBody>
                        <a:bodyPr/>
                        <a:lstStyle/>
                        <a:p>
                          <a:pPr algn="ctr"/>
                          <a:r>
                            <a:rPr lang="en-US" sz="1800" dirty="0"/>
                            <a:t>0.18</a:t>
                          </a:r>
                        </a:p>
                      </a:txBody>
                      <a:tcPr/>
                    </a:tc>
                    <a:extLst>
                      <a:ext uri="{0D108BD9-81ED-4DB2-BD59-A6C34878D82A}">
                        <a16:rowId xmlns:a16="http://schemas.microsoft.com/office/drawing/2014/main" val="2463250762"/>
                      </a:ext>
                    </a:extLst>
                  </a:tr>
                </a:tbl>
              </a:graphicData>
            </a:graphic>
          </p:graphicFrame>
        </mc:Choice>
        <mc:Fallback>
          <p:graphicFrame>
            <p:nvGraphicFramePr>
              <p:cNvPr id="11" name="Table 10">
                <a:extLst>
                  <a:ext uri="{FF2B5EF4-FFF2-40B4-BE49-F238E27FC236}">
                    <a16:creationId xmlns:a16="http://schemas.microsoft.com/office/drawing/2014/main" id="{07B0433F-2EF3-3992-2E2B-39EDFABEF8E6}"/>
                  </a:ext>
                </a:extLst>
              </p:cNvPr>
              <p:cNvGraphicFramePr>
                <a:graphicFrameLocks noGrp="1"/>
              </p:cNvGraphicFramePr>
              <p:nvPr/>
            </p:nvGraphicFramePr>
            <p:xfrm>
              <a:off x="575239" y="3429000"/>
              <a:ext cx="2541427" cy="1660271"/>
            </p:xfrm>
            <a:graphic>
              <a:graphicData uri="http://schemas.openxmlformats.org/drawingml/2006/table">
                <a:tbl>
                  <a:tblPr firstRow="1" firstCol="1" bandRow="1">
                    <a:tableStyleId>{5C22544A-7EE6-4342-B048-85BDC9FD1C3A}</a:tableStyleId>
                  </a:tblPr>
                  <a:tblGrid>
                    <a:gridCol w="691664">
                      <a:extLst>
                        <a:ext uri="{9D8B030D-6E8A-4147-A177-3AD203B41FA5}">
                          <a16:colId xmlns:a16="http://schemas.microsoft.com/office/drawing/2014/main" val="3780374843"/>
                        </a:ext>
                      </a:extLst>
                    </a:gridCol>
                    <a:gridCol w="504561">
                      <a:extLst>
                        <a:ext uri="{9D8B030D-6E8A-4147-A177-3AD203B41FA5}">
                          <a16:colId xmlns:a16="http://schemas.microsoft.com/office/drawing/2014/main" val="1449272996"/>
                        </a:ext>
                      </a:extLst>
                    </a:gridCol>
                    <a:gridCol w="592801">
                      <a:extLst>
                        <a:ext uri="{9D8B030D-6E8A-4147-A177-3AD203B41FA5}">
                          <a16:colId xmlns:a16="http://schemas.microsoft.com/office/drawing/2014/main" val="2317682337"/>
                        </a:ext>
                      </a:extLst>
                    </a:gridCol>
                    <a:gridCol w="752401">
                      <a:extLst>
                        <a:ext uri="{9D8B030D-6E8A-4147-A177-3AD203B41FA5}">
                          <a16:colId xmlns:a16="http://schemas.microsoft.com/office/drawing/2014/main" val="815937045"/>
                        </a:ext>
                      </a:extLst>
                    </a:gridCol>
                  </a:tblGrid>
                  <a:tr h="365760">
                    <a:tc>
                      <a:txBody>
                        <a:bodyPr/>
                        <a:lstStyle/>
                        <a:p>
                          <a:pPr algn="ctr"/>
                          <a:r>
                            <a:rPr lang="en-US" sz="1800" i="1" dirty="0"/>
                            <a:t>t</a:t>
                          </a:r>
                        </a:p>
                      </a:txBody>
                      <a:tcPr>
                        <a:solidFill>
                          <a:schemeClr val="accent1">
                            <a:lumMod val="75000"/>
                          </a:schemeClr>
                        </a:solidFill>
                      </a:tcPr>
                    </a:tc>
                    <a:tc>
                      <a:txBody>
                        <a:bodyPr/>
                        <a:lstStyle/>
                        <a:p>
                          <a:endParaRPr lang="en-US"/>
                        </a:p>
                      </a:txBody>
                      <a:tcPr>
                        <a:blipFill>
                          <a:blip r:embed="rId6"/>
                          <a:stretch>
                            <a:fillRect l="-138554" t="-8333" r="-271084" b="-363333"/>
                          </a:stretch>
                        </a:blipFill>
                      </a:tcPr>
                    </a:tc>
                    <a:tc>
                      <a:txBody>
                        <a:bodyPr/>
                        <a:lstStyle/>
                        <a:p>
                          <a:endParaRPr lang="en-US"/>
                        </a:p>
                      </a:txBody>
                      <a:tcPr>
                        <a:blipFill>
                          <a:blip r:embed="rId6"/>
                          <a:stretch>
                            <a:fillRect l="-204124" t="-8333" r="-131959" b="-363333"/>
                          </a:stretch>
                        </a:blipFill>
                      </a:tcPr>
                    </a:tc>
                    <a:tc>
                      <a:txBody>
                        <a:bodyPr/>
                        <a:lstStyle/>
                        <a:p>
                          <a:endParaRPr lang="en-US"/>
                        </a:p>
                      </a:txBody>
                      <a:tcPr>
                        <a:blipFill>
                          <a:blip r:embed="rId6"/>
                          <a:stretch>
                            <a:fillRect l="-237903" t="-8333" r="-3226" b="-363333"/>
                          </a:stretch>
                        </a:blipFill>
                      </a:tcPr>
                    </a:tc>
                    <a:extLst>
                      <a:ext uri="{0D108BD9-81ED-4DB2-BD59-A6C34878D82A}">
                        <a16:rowId xmlns:a16="http://schemas.microsoft.com/office/drawing/2014/main" val="2457361348"/>
                      </a:ext>
                    </a:extLst>
                  </a:tr>
                  <a:tr h="435610">
                    <a:tc>
                      <a:txBody>
                        <a:bodyPr/>
                        <a:lstStyle/>
                        <a:p>
                          <a:endParaRPr lang="en-US"/>
                        </a:p>
                      </a:txBody>
                      <a:tcPr>
                        <a:blipFill>
                          <a:blip r:embed="rId6"/>
                          <a:stretch>
                            <a:fillRect l="-877" t="-90278" r="-270175" b="-202778"/>
                          </a:stretch>
                        </a:blipFill>
                      </a:tcPr>
                    </a:tc>
                    <a:tc>
                      <a:txBody>
                        <a:bodyPr/>
                        <a:lstStyle/>
                        <a:p>
                          <a:pPr algn="ctr"/>
                          <a:r>
                            <a:rPr lang="en-US" sz="1800" dirty="0"/>
                            <a:t>1</a:t>
                          </a:r>
                        </a:p>
                      </a:txBody>
                      <a:tcPr/>
                    </a:tc>
                    <a:tc>
                      <a:txBody>
                        <a:bodyPr/>
                        <a:lstStyle/>
                        <a:p>
                          <a:pPr algn="ctr"/>
                          <a:r>
                            <a:rPr lang="en-US" sz="1800" dirty="0"/>
                            <a:t>0.4</a:t>
                          </a:r>
                        </a:p>
                      </a:txBody>
                      <a:tcPr/>
                    </a:tc>
                    <a:tc>
                      <a:txBody>
                        <a:bodyPr/>
                        <a:lstStyle/>
                        <a:p>
                          <a:pPr algn="ctr"/>
                          <a:r>
                            <a:rPr lang="en-US" sz="1800" dirty="0"/>
                            <a:t>0.22</a:t>
                          </a:r>
                        </a:p>
                      </a:txBody>
                      <a:tcPr/>
                    </a:tc>
                    <a:extLst>
                      <a:ext uri="{0D108BD9-81ED-4DB2-BD59-A6C34878D82A}">
                        <a16:rowId xmlns:a16="http://schemas.microsoft.com/office/drawing/2014/main" val="3621537004"/>
                      </a:ext>
                    </a:extLst>
                  </a:tr>
                  <a:tr h="424561">
                    <a:tc>
                      <a:txBody>
                        <a:bodyPr/>
                        <a:lstStyle/>
                        <a:p>
                          <a:endParaRPr lang="en-US"/>
                        </a:p>
                      </a:txBody>
                      <a:tcPr>
                        <a:blipFill>
                          <a:blip r:embed="rId6"/>
                          <a:stretch>
                            <a:fillRect l="-877" t="-195714" r="-270175" b="-108571"/>
                          </a:stretch>
                        </a:blipFill>
                      </a:tcPr>
                    </a:tc>
                    <a:tc>
                      <a:txBody>
                        <a:bodyPr/>
                        <a:lstStyle/>
                        <a:p>
                          <a:pPr algn="ctr"/>
                          <a:r>
                            <a:rPr lang="en-US" sz="1800" dirty="0"/>
                            <a:t>0</a:t>
                          </a:r>
                        </a:p>
                      </a:txBody>
                      <a:tcPr/>
                    </a:tc>
                    <a:tc>
                      <a:txBody>
                        <a:bodyPr/>
                        <a:lstStyle/>
                        <a:p>
                          <a:pPr algn="ctr"/>
                          <a:r>
                            <a:rPr lang="en-US" sz="1800" dirty="0"/>
                            <a:t>0.6</a:t>
                          </a:r>
                        </a:p>
                      </a:txBody>
                      <a:tcPr/>
                    </a:tc>
                    <a:tc>
                      <a:txBody>
                        <a:bodyPr/>
                        <a:lstStyle/>
                        <a:p>
                          <a:pPr algn="ctr"/>
                          <a:r>
                            <a:rPr lang="en-US" sz="1800" dirty="0"/>
                            <a:t>0.60</a:t>
                          </a:r>
                        </a:p>
                      </a:txBody>
                      <a:tcPr/>
                    </a:tc>
                    <a:extLst>
                      <a:ext uri="{0D108BD9-81ED-4DB2-BD59-A6C34878D82A}">
                        <a16:rowId xmlns:a16="http://schemas.microsoft.com/office/drawing/2014/main" val="2006095779"/>
                      </a:ext>
                    </a:extLst>
                  </a:tr>
                  <a:tr h="434340">
                    <a:tc>
                      <a:txBody>
                        <a:bodyPr/>
                        <a:lstStyle/>
                        <a:p>
                          <a:endParaRPr lang="en-US"/>
                        </a:p>
                      </a:txBody>
                      <a:tcPr>
                        <a:blipFill>
                          <a:blip r:embed="rId6"/>
                          <a:stretch>
                            <a:fillRect l="-877" t="-291549" r="-270175" b="-7042"/>
                          </a:stretch>
                        </a:blipFill>
                      </a:tcPr>
                    </a:tc>
                    <a:tc>
                      <a:txBody>
                        <a:bodyPr/>
                        <a:lstStyle/>
                        <a:p>
                          <a:pPr algn="ctr"/>
                          <a:r>
                            <a:rPr lang="en-US" sz="1800" dirty="0"/>
                            <a:t>0</a:t>
                          </a:r>
                        </a:p>
                      </a:txBody>
                      <a:tcPr/>
                    </a:tc>
                    <a:tc>
                      <a:txBody>
                        <a:bodyPr/>
                        <a:lstStyle/>
                        <a:p>
                          <a:pPr algn="ctr"/>
                          <a:r>
                            <a:rPr lang="en-US" sz="1800" dirty="0"/>
                            <a:t>0</a:t>
                          </a:r>
                        </a:p>
                      </a:txBody>
                      <a:tcPr/>
                    </a:tc>
                    <a:tc>
                      <a:txBody>
                        <a:bodyPr/>
                        <a:lstStyle/>
                        <a:p>
                          <a:pPr algn="ctr"/>
                          <a:r>
                            <a:rPr lang="en-US" sz="1800" dirty="0"/>
                            <a:t>0.18</a:t>
                          </a:r>
                        </a:p>
                      </a:txBody>
                      <a:tcPr/>
                    </a:tc>
                    <a:extLst>
                      <a:ext uri="{0D108BD9-81ED-4DB2-BD59-A6C34878D82A}">
                        <a16:rowId xmlns:a16="http://schemas.microsoft.com/office/drawing/2014/main" val="2463250762"/>
                      </a:ext>
                    </a:extLst>
                  </a:tr>
                </a:tbl>
              </a:graphicData>
            </a:graphic>
          </p:graphicFrame>
        </mc:Fallback>
      </mc:AlternateContent>
    </p:spTree>
    <p:extLst>
      <p:ext uri="{BB962C8B-B14F-4D97-AF65-F5344CB8AC3E}">
        <p14:creationId xmlns:p14="http://schemas.microsoft.com/office/powerpoint/2010/main" val="197954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A214F-A61A-8529-CD53-8BF6839BEF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BBD019-1D37-8B80-3CE6-2597A00B9AC7}"/>
              </a:ext>
            </a:extLst>
          </p:cNvPr>
          <p:cNvSpPr>
            <a:spLocks noGrp="1"/>
          </p:cNvSpPr>
          <p:nvPr>
            <p:ph type="title"/>
          </p:nvPr>
        </p:nvSpPr>
        <p:spPr/>
        <p:txBody>
          <a:bodyPr>
            <a:normAutofit/>
          </a:bodyPr>
          <a:lstStyle/>
          <a:p>
            <a:r>
              <a:rPr lang="en-US" dirty="0"/>
              <a:t>A Linear Algebra Perspective</a:t>
            </a: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24DE3C68-3D04-AF4A-7825-7A49FB99AD33}"/>
                  </a:ext>
                </a:extLst>
              </p:cNvPr>
              <p:cNvSpPr txBox="1"/>
              <p:nvPr/>
            </p:nvSpPr>
            <p:spPr>
              <a:xfrm>
                <a:off x="5197435" y="5509210"/>
                <a:ext cx="6994565" cy="800604"/>
              </a:xfrm>
              <a:prstGeom prst="rect">
                <a:avLst/>
              </a:prstGeom>
              <a:noFill/>
            </p:spPr>
            <p:txBody>
              <a:bodyPr wrap="square" rtlCol="0">
                <a:spAutoFit/>
              </a:bodyPr>
              <a:lstStyle/>
              <a:p>
                <a14:m>
                  <m:oMathPara xmlns:m="http://schemas.openxmlformats.org/officeDocument/2006/math">
                    <m:oMath>
                      <m:d>
                        <m:dPr>
                          <m:begChr m:val="["/>
                          <m:endChr m:val="]"/>
                          <m:ctrlPr>
                            <a:rPr lang="en-US" sz="2400" b="0" i="1" smtClean="0">
                              <a:latin typeface="Cambria Math" panose="02040503050406030204" pitchFamily="18" charset="0"/>
                              <a:cs typeface="Segoe UI Semilight" panose="020B0402040204020203" pitchFamily="34" charset="0"/>
                            </a:rPr>
                          </m:ctrlPr>
                        </m:dPr>
                        <m:e>
                          <m:m>
                            <m:mPr>
                              <m:mcs>
                                <m:mc>
                                  <m:mcPr>
                                    <m:count m:val="2"/>
                                    <m:mcJc m:val="center"/>
                                  </m:mcPr>
                                </m:mc>
                              </m:mcs>
                              <m:ctrlPr>
                                <a:rPr lang="en-US" sz="2400" b="0" i="1" smtClean="0">
                                  <a:latin typeface="Cambria Math" panose="02040503050406030204" pitchFamily="18" charset="0"/>
                                  <a:cs typeface="Segoe UI Semilight" panose="020B0402040204020203" pitchFamily="34" charset="0"/>
                                </a:rPr>
                              </m:ctrlPr>
                            </m:mPr>
                            <m:mr>
                              <m:e>
                                <m:r>
                                  <m:rPr>
                                    <m:brk m:alnAt="7"/>
                                  </m:rPr>
                                  <a:rPr lang="en-US" sz="2400" b="0" i="1" smtClean="0">
                                    <a:latin typeface="Cambria Math" panose="02040503050406030204" pitchFamily="18" charset="0"/>
                                    <a:cs typeface="Segoe UI Semilight" panose="020B0402040204020203" pitchFamily="34" charset="0"/>
                                  </a:rPr>
                                  <m:t>𝑎</m:t>
                                </m:r>
                              </m:e>
                              <m:e>
                                <m:r>
                                  <a:rPr lang="en-US" sz="2400" b="0" i="1" smtClean="0">
                                    <a:latin typeface="Cambria Math" panose="02040503050406030204" pitchFamily="18" charset="0"/>
                                    <a:cs typeface="Segoe UI Semilight" panose="020B0402040204020203" pitchFamily="34" charset="0"/>
                                  </a:rPr>
                                  <m:t>𝑏</m:t>
                                </m:r>
                              </m:e>
                            </m:mr>
                          </m:m>
                        </m:e>
                      </m:d>
                      <m:d>
                        <m:dPr>
                          <m:begChr m:val="["/>
                          <m:endChr m:val="]"/>
                          <m:ctrlPr>
                            <a:rPr lang="en-US" sz="2400" b="0" i="1" smtClean="0">
                              <a:latin typeface="Cambria Math" panose="02040503050406030204" pitchFamily="18" charset="0"/>
                              <a:cs typeface="Segoe UI Semilight" panose="020B0402040204020203" pitchFamily="34" charset="0"/>
                            </a:rPr>
                          </m:ctrlPr>
                        </m:dPr>
                        <m:e>
                          <m:m>
                            <m:mPr>
                              <m:mcs>
                                <m:mc>
                                  <m:mcPr>
                                    <m:count m:val="3"/>
                                    <m:mcJc m:val="center"/>
                                  </m:mcPr>
                                </m:mc>
                              </m:mcs>
                              <m:ctrlPr>
                                <a:rPr lang="en-US" sz="2400" b="0" i="1" smtClean="0">
                                  <a:latin typeface="Cambria Math" panose="02040503050406030204" pitchFamily="18" charset="0"/>
                                  <a:cs typeface="Segoe UI Semilight" panose="020B0402040204020203" pitchFamily="34" charset="0"/>
                                </a:rPr>
                              </m:ctrlPr>
                            </m:mPr>
                            <m:mr>
                              <m:e>
                                <m:r>
                                  <m:rPr>
                                    <m:brk m:alnAt="7"/>
                                  </m:rPr>
                                  <a:rPr lang="en-US" sz="2400" b="0" i="1" smtClean="0">
                                    <a:latin typeface="Cambria Math" panose="02040503050406030204" pitchFamily="18" charset="0"/>
                                    <a:cs typeface="Segoe UI Semilight" panose="020B0402040204020203" pitchFamily="34" charset="0"/>
                                  </a:rPr>
                                  <m:t>𝑑</m:t>
                                </m:r>
                              </m:e>
                              <m:e>
                                <m:r>
                                  <a:rPr lang="en-US" sz="2400" b="0" i="1" smtClean="0">
                                    <a:latin typeface="Cambria Math" panose="02040503050406030204" pitchFamily="18" charset="0"/>
                                    <a:cs typeface="Segoe UI Semilight" panose="020B0402040204020203" pitchFamily="34" charset="0"/>
                                  </a:rPr>
                                  <m:t>𝑒</m:t>
                                </m:r>
                              </m:e>
                              <m:e>
                                <m:r>
                                  <a:rPr lang="en-US" sz="2400" b="0" i="1" smtClean="0">
                                    <a:latin typeface="Cambria Math" panose="02040503050406030204" pitchFamily="18" charset="0"/>
                                    <a:cs typeface="Segoe UI Semilight" panose="020B0402040204020203" pitchFamily="34" charset="0"/>
                                  </a:rPr>
                                  <m:t>𝑓</m:t>
                                </m:r>
                              </m:e>
                            </m:mr>
                            <m:mr>
                              <m:e>
                                <m:r>
                                  <a:rPr lang="en-US" sz="2400" b="0" i="1" smtClean="0">
                                    <a:latin typeface="Cambria Math" panose="02040503050406030204" pitchFamily="18" charset="0"/>
                                    <a:cs typeface="Segoe UI Semilight" panose="020B0402040204020203" pitchFamily="34" charset="0"/>
                                  </a:rPr>
                                  <m:t>𝑔</m:t>
                                </m:r>
                              </m:e>
                              <m:e>
                                <m:r>
                                  <a:rPr lang="en-US" sz="2400" b="0" i="1" smtClean="0">
                                    <a:latin typeface="Cambria Math" panose="02040503050406030204" pitchFamily="18" charset="0"/>
                                    <a:cs typeface="Segoe UI Semilight" panose="020B0402040204020203" pitchFamily="34" charset="0"/>
                                  </a:rPr>
                                  <m:t>ℎ</m:t>
                                </m:r>
                              </m:e>
                              <m:e>
                                <m:r>
                                  <a:rPr lang="en-US" sz="2400" b="0" i="1" smtClean="0">
                                    <a:latin typeface="Cambria Math" panose="02040503050406030204" pitchFamily="18" charset="0"/>
                                    <a:cs typeface="Segoe UI Semilight" panose="020B0402040204020203" pitchFamily="34" charset="0"/>
                                  </a:rPr>
                                  <m:t>𝑖</m:t>
                                </m:r>
                              </m:e>
                            </m:mr>
                          </m:m>
                        </m:e>
                      </m:d>
                      <m:r>
                        <a:rPr lang="en-US" sz="2400" b="0" i="1" smtClean="0">
                          <a:latin typeface="Cambria Math" panose="02040503050406030204" pitchFamily="18" charset="0"/>
                          <a:cs typeface="Segoe UI Semilight" panose="020B0402040204020203" pitchFamily="34" charset="0"/>
                        </a:rPr>
                        <m:t>=</m:t>
                      </m:r>
                      <m:d>
                        <m:dPr>
                          <m:begChr m:val="["/>
                          <m:endChr m:val="]"/>
                          <m:ctrlPr>
                            <a:rPr lang="en-US" sz="2400" b="0" i="1" smtClean="0">
                              <a:latin typeface="Cambria Math" panose="02040503050406030204" pitchFamily="18" charset="0"/>
                              <a:cs typeface="Segoe UI Semilight" panose="020B0402040204020203" pitchFamily="34" charset="0"/>
                            </a:rPr>
                          </m:ctrlPr>
                        </m:dPr>
                        <m:e>
                          <m:m>
                            <m:mPr>
                              <m:mcs>
                                <m:mc>
                                  <m:mcPr>
                                    <m:count m:val="3"/>
                                    <m:mcJc m:val="center"/>
                                  </m:mcPr>
                                </m:mc>
                              </m:mcs>
                              <m:ctrlPr>
                                <a:rPr lang="en-US" sz="2400" b="0" i="1" smtClean="0">
                                  <a:latin typeface="Cambria Math" panose="02040503050406030204" pitchFamily="18" charset="0"/>
                                  <a:cs typeface="Segoe UI Semilight" panose="020B0402040204020203" pitchFamily="34" charset="0"/>
                                </a:rPr>
                              </m:ctrlPr>
                            </m:mPr>
                            <m:mr>
                              <m:e>
                                <m:r>
                                  <m:rPr>
                                    <m:brk m:alnAt="7"/>
                                  </m:rPr>
                                  <a:rPr lang="en-US" sz="2400" b="0" i="1" smtClean="0">
                                    <a:latin typeface="Cambria Math" panose="02040503050406030204" pitchFamily="18" charset="0"/>
                                    <a:cs typeface="Segoe UI Semilight" panose="020B0402040204020203" pitchFamily="34" charset="0"/>
                                  </a:rPr>
                                  <m:t>𝑎</m:t>
                                </m:r>
                                <m:r>
                                  <m:rPr>
                                    <m:brk m:alnAt="7"/>
                                  </m:rPr>
                                  <a:rPr lang="en-US" sz="2400" b="0" i="1" smtClean="0">
                                    <a:latin typeface="Cambria Math" panose="02040503050406030204" pitchFamily="18" charset="0"/>
                                    <a:cs typeface="Segoe UI Semilight" panose="020B0402040204020203" pitchFamily="34" charset="0"/>
                                  </a:rPr>
                                  <m:t>𝑑</m:t>
                                </m:r>
                                <m:r>
                                  <m:rPr>
                                    <m:brk m:alnAt="7"/>
                                  </m:rPr>
                                  <a:rPr lang="en-US" sz="2400" b="0" i="1" smtClean="0">
                                    <a:latin typeface="Cambria Math" panose="02040503050406030204" pitchFamily="18" charset="0"/>
                                    <a:cs typeface="Segoe UI Semilight" panose="020B0402040204020203" pitchFamily="34" charset="0"/>
                                  </a:rPr>
                                  <m:t>+</m:t>
                                </m:r>
                                <m:r>
                                  <m:rPr>
                                    <m:brk m:alnAt="7"/>
                                  </m:rPr>
                                  <a:rPr lang="en-US" sz="2400" b="0" i="1" smtClean="0">
                                    <a:latin typeface="Cambria Math" panose="02040503050406030204" pitchFamily="18" charset="0"/>
                                    <a:cs typeface="Segoe UI Semilight" panose="020B0402040204020203" pitchFamily="34" charset="0"/>
                                  </a:rPr>
                                  <m:t>𝑏</m:t>
                                </m:r>
                                <m:r>
                                  <m:rPr>
                                    <m:brk m:alnAt="7"/>
                                  </m:rPr>
                                  <a:rPr lang="en-US" sz="2400" b="0" i="1" smtClean="0">
                                    <a:latin typeface="Cambria Math" panose="02040503050406030204" pitchFamily="18" charset="0"/>
                                    <a:cs typeface="Segoe UI Semilight" panose="020B0402040204020203" pitchFamily="34" charset="0"/>
                                  </a:rPr>
                                  <m:t>𝑔</m:t>
                                </m:r>
                              </m:e>
                              <m:e>
                                <m:r>
                                  <a:rPr lang="en-US" sz="2400" b="0" i="1" smtClean="0">
                                    <a:latin typeface="Cambria Math" panose="02040503050406030204" pitchFamily="18" charset="0"/>
                                    <a:cs typeface="Segoe UI Semilight" panose="020B0402040204020203" pitchFamily="34" charset="0"/>
                                  </a:rPr>
                                  <m:t>𝑎𝑒</m:t>
                                </m:r>
                                <m:r>
                                  <a:rPr lang="en-US" sz="2400" b="0" i="1" smtClean="0">
                                    <a:latin typeface="Cambria Math" panose="02040503050406030204" pitchFamily="18" charset="0"/>
                                    <a:cs typeface="Segoe UI Semilight" panose="020B0402040204020203" pitchFamily="34" charset="0"/>
                                  </a:rPr>
                                  <m:t>+</m:t>
                                </m:r>
                                <m:r>
                                  <a:rPr lang="en-US" sz="2400" b="0" i="1" smtClean="0">
                                    <a:latin typeface="Cambria Math" panose="02040503050406030204" pitchFamily="18" charset="0"/>
                                    <a:cs typeface="Segoe UI Semilight" panose="020B0402040204020203" pitchFamily="34" charset="0"/>
                                  </a:rPr>
                                  <m:t>𝑏ℎ</m:t>
                                </m:r>
                              </m:e>
                              <m:e>
                                <m:r>
                                  <a:rPr lang="en-US" sz="2400" b="0" i="1" smtClean="0">
                                    <a:latin typeface="Cambria Math" panose="02040503050406030204" pitchFamily="18" charset="0"/>
                                    <a:cs typeface="Segoe UI Semilight" panose="020B0402040204020203" pitchFamily="34" charset="0"/>
                                  </a:rPr>
                                  <m:t>𝑎𝑓</m:t>
                                </m:r>
                                <m:r>
                                  <a:rPr lang="en-US" sz="2400" b="0" i="1" smtClean="0">
                                    <a:latin typeface="Cambria Math" panose="02040503050406030204" pitchFamily="18" charset="0"/>
                                    <a:cs typeface="Segoe UI Semilight" panose="020B0402040204020203" pitchFamily="34" charset="0"/>
                                  </a:rPr>
                                  <m:t>+</m:t>
                                </m:r>
                                <m:r>
                                  <a:rPr lang="en-US" sz="2400" b="0" i="1" smtClean="0">
                                    <a:latin typeface="Cambria Math" panose="02040503050406030204" pitchFamily="18" charset="0"/>
                                    <a:cs typeface="Segoe UI Semilight" panose="020B0402040204020203" pitchFamily="34" charset="0"/>
                                  </a:rPr>
                                  <m:t>𝑏𝑖</m:t>
                                </m:r>
                              </m:e>
                            </m:mr>
                          </m:m>
                        </m:e>
                      </m:d>
                    </m:oMath>
                  </m:oMathPara>
                </a14:m>
                <a:endParaRPr lang="en-US" sz="2400" b="0" dirty="0">
                  <a:latin typeface="Segoe UI Semilight" panose="020B0402040204020203" pitchFamily="34" charset="0"/>
                  <a:ea typeface="Helvetica" charset="0"/>
                  <a:cs typeface="Segoe UI Semilight" panose="020B0402040204020203" pitchFamily="34" charset="0"/>
                </a:endParaRPr>
              </a:p>
            </p:txBody>
          </p:sp>
        </mc:Choice>
        <mc:Fallback>
          <p:sp>
            <p:nvSpPr>
              <p:cNvPr id="6" name="TextBox 5">
                <a:extLst>
                  <a:ext uri="{FF2B5EF4-FFF2-40B4-BE49-F238E27FC236}">
                    <a16:creationId xmlns:a16="http://schemas.microsoft.com/office/drawing/2014/main" id="{24DE3C68-3D04-AF4A-7825-7A49FB99AD33}"/>
                  </a:ext>
                </a:extLst>
              </p:cNvPr>
              <p:cNvSpPr txBox="1">
                <a:spLocks noRot="1" noChangeAspect="1" noMove="1" noResize="1" noEditPoints="1" noAdjustHandles="1" noChangeArrowheads="1" noChangeShapeType="1" noTextEdit="1"/>
              </p:cNvSpPr>
              <p:nvPr/>
            </p:nvSpPr>
            <p:spPr>
              <a:xfrm>
                <a:off x="5197435" y="5509210"/>
                <a:ext cx="6994565" cy="800604"/>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E72A9427-3527-EC26-011D-301F7E194BE5}"/>
                  </a:ext>
                </a:extLst>
              </p:cNvPr>
              <p:cNvSpPr txBox="1"/>
              <p:nvPr/>
            </p:nvSpPr>
            <p:spPr>
              <a:xfrm>
                <a:off x="4007735" y="2564598"/>
                <a:ext cx="8057596" cy="552652"/>
              </a:xfrm>
              <a:prstGeom prst="rect">
                <a:avLst/>
              </a:prstGeom>
              <a:noFill/>
            </p:spPr>
            <p:txBody>
              <a:bodyPr wrap="square" rtlCol="0">
                <a:spAutoFit/>
              </a:bodyPr>
              <a:lstStyle/>
              <a:p>
                <a:r>
                  <a:rPr lang="en-US" sz="2400" b="0" dirty="0">
                    <a:solidFill>
                      <a:schemeClr val="tx1"/>
                    </a:solidFill>
                    <a:latin typeface="Segoe UI Semilight" panose="020B0402040204020203" pitchFamily="34" charset="0"/>
                    <a:ea typeface="Helvetica" charset="0"/>
                    <a:cs typeface="Segoe UI Semilight" panose="020B0402040204020203" pitchFamily="34" charset="0"/>
                  </a:rPr>
                  <a:t>Let </a:t>
                </a:r>
                <a14:m>
                  <m:oMath xmlns:m="http://schemas.openxmlformats.org/officeDocument/2006/math">
                    <m:r>
                      <a:rPr lang="en-US" sz="2400" b="0" i="1" smtClean="0">
                        <a:solidFill>
                          <a:schemeClr val="tx1"/>
                        </a:solidFill>
                        <a:latin typeface="Cambria Math" panose="02040503050406030204" pitchFamily="18" charset="0"/>
                        <a:ea typeface="Helvetica" charset="0"/>
                        <a:cs typeface="Helvetica" charset="0"/>
                      </a:rPr>
                      <m:t>[</m:t>
                    </m:r>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i="1">
                            <a:solidFill>
                              <a:schemeClr val="tx1"/>
                            </a:solidFill>
                            <a:latin typeface="Cambria Math" panose="02040503050406030204" pitchFamily="18" charset="0"/>
                            <a:ea typeface="Helvetica" charset="0"/>
                            <a:cs typeface="Helvetica" charset="0"/>
                          </a:rPr>
                          <m:t>𝑊</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e>
                        </m:d>
                      </m:sup>
                    </m:sSubSup>
                  </m:oMath>
                </a14:m>
                <a:r>
                  <a:rPr lang="en-US" sz="2400" dirty="0">
                    <a:solidFill>
                      <a:schemeClr val="tx1"/>
                    </a:solidFill>
                    <a:latin typeface="Segoe UI Semilight" panose="020B0402040204020203" pitchFamily="34" charset="0"/>
                    <a:ea typeface="Helvetica" charset="0"/>
                    <a:cs typeface="Segoe UI Semilight" panose="020B0402040204020203" pitchFamily="34" charset="0"/>
                  </a:rPr>
                  <a:t>, </a:t>
                </a:r>
                <a14:m>
                  <m:oMath xmlns:m="http://schemas.openxmlformats.org/officeDocument/2006/math">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b="0" i="1" smtClean="0">
                            <a:solidFill>
                              <a:schemeClr val="tx1"/>
                            </a:solidFill>
                            <a:latin typeface="Cambria Math" panose="02040503050406030204" pitchFamily="18" charset="0"/>
                            <a:ea typeface="Helvetica" charset="0"/>
                            <a:cs typeface="Helvetica" charset="0"/>
                          </a:rPr>
                          <m:t>𝑆</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e>
                        </m:d>
                      </m:sup>
                    </m:sSubSup>
                  </m:oMath>
                </a14:m>
                <a:r>
                  <a:rPr lang="en-US" sz="2400" dirty="0">
                    <a:solidFill>
                      <a:schemeClr val="tx1"/>
                    </a:solidFill>
                    <a:latin typeface="Segoe UI Semilight" panose="020B0402040204020203" pitchFamily="34" charset="0"/>
                    <a:ea typeface="Helvetica" charset="0"/>
                    <a:cs typeface="Segoe UI Semilight" panose="020B0402040204020203" pitchFamily="34" charset="0"/>
                  </a:rPr>
                  <a:t>, </a:t>
                </a:r>
                <a14:m>
                  <m:oMath xmlns:m="http://schemas.openxmlformats.org/officeDocument/2006/math">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i="1">
                            <a:solidFill>
                              <a:schemeClr val="tx1"/>
                            </a:solidFill>
                            <a:latin typeface="Cambria Math" panose="02040503050406030204" pitchFamily="18" charset="0"/>
                            <a:ea typeface="Helvetica" charset="0"/>
                            <a:cs typeface="Helvetica" charset="0"/>
                          </a:rPr>
                          <m:t>𝐸</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e>
                        </m:d>
                      </m:sup>
                    </m:sSubSup>
                    <m:r>
                      <a:rPr lang="en-US" sz="2400" b="0" i="0" smtClean="0">
                        <a:solidFill>
                          <a:schemeClr val="tx1"/>
                        </a:solidFill>
                        <a:latin typeface="Cambria Math" panose="02040503050406030204" pitchFamily="18" charset="0"/>
                        <a:ea typeface="Helvetica" charset="0"/>
                        <a:cs typeface="Helvetica" charset="0"/>
                      </a:rPr>
                      <m:t>]</m:t>
                    </m:r>
                  </m:oMath>
                </a14:m>
                <a:r>
                  <a:rPr lang="en-US" sz="2400" b="0" dirty="0">
                    <a:solidFill>
                      <a:schemeClr val="tx1"/>
                    </a:solidFill>
                    <a:latin typeface="Segoe UI Semilight" panose="020B0402040204020203" pitchFamily="34" charset="0"/>
                    <a:ea typeface="Helvetica" charset="0"/>
                    <a:cs typeface="Segoe UI Semilight" panose="020B0402040204020203" pitchFamily="34" charset="0"/>
                  </a:rPr>
                  <a:t> be a row vector</a:t>
                </a:r>
              </a:p>
            </p:txBody>
          </p:sp>
        </mc:Choice>
        <mc:Fallback>
          <p:sp>
            <p:nvSpPr>
              <p:cNvPr id="8" name="TextBox 7">
                <a:extLst>
                  <a:ext uri="{FF2B5EF4-FFF2-40B4-BE49-F238E27FC236}">
                    <a16:creationId xmlns:a16="http://schemas.microsoft.com/office/drawing/2014/main" id="{E72A9427-3527-EC26-011D-301F7E194BE5}"/>
                  </a:ext>
                </a:extLst>
              </p:cNvPr>
              <p:cNvSpPr txBox="1">
                <a:spLocks noRot="1" noChangeAspect="1" noMove="1" noResize="1" noEditPoints="1" noAdjustHandles="1" noChangeArrowheads="1" noChangeShapeType="1" noTextEdit="1"/>
              </p:cNvSpPr>
              <p:nvPr/>
            </p:nvSpPr>
            <p:spPr>
              <a:xfrm>
                <a:off x="4007735" y="2564598"/>
                <a:ext cx="8057596" cy="552652"/>
              </a:xfrm>
              <a:prstGeom prst="rect">
                <a:avLst/>
              </a:prstGeom>
              <a:blipFill>
                <a:blip r:embed="rId4"/>
                <a:stretch>
                  <a:fillRect l="-1135" b="-2222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graphicFrame>
            <p:nvGraphicFramePr>
              <p:cNvPr id="10" name="Table 9">
                <a:extLst>
                  <a:ext uri="{FF2B5EF4-FFF2-40B4-BE49-F238E27FC236}">
                    <a16:creationId xmlns:a16="http://schemas.microsoft.com/office/drawing/2014/main" id="{1FCF4A73-3F09-754B-0F06-E1D193CF9A0B}"/>
                  </a:ext>
                </a:extLst>
              </p:cNvPr>
              <p:cNvGraphicFramePr>
                <a:graphicFrameLocks noGrp="1"/>
              </p:cNvGraphicFramePr>
              <p:nvPr/>
            </p:nvGraphicFramePr>
            <p:xfrm>
              <a:off x="0" y="5179122"/>
              <a:ext cx="4643360" cy="1678878"/>
            </p:xfrm>
            <a:graphic>
              <a:graphicData uri="http://schemas.openxmlformats.org/drawingml/2006/table">
                <a:tbl>
                  <a:tblPr firstRow="1" firstCol="1" bandRow="1">
                    <a:tableStyleId>{5C22544A-7EE6-4342-B048-85BDC9FD1C3A}</a:tableStyleId>
                  </a:tblPr>
                  <a:tblGrid>
                    <a:gridCol w="2613786">
                      <a:extLst>
                        <a:ext uri="{9D8B030D-6E8A-4147-A177-3AD203B41FA5}">
                          <a16:colId xmlns:a16="http://schemas.microsoft.com/office/drawing/2014/main" val="3780374843"/>
                        </a:ext>
                      </a:extLst>
                    </a:gridCol>
                    <a:gridCol w="525515">
                      <a:extLst>
                        <a:ext uri="{9D8B030D-6E8A-4147-A177-3AD203B41FA5}">
                          <a16:colId xmlns:a16="http://schemas.microsoft.com/office/drawing/2014/main" val="1449272996"/>
                        </a:ext>
                      </a:extLst>
                    </a:gridCol>
                    <a:gridCol w="733908">
                      <a:extLst>
                        <a:ext uri="{9D8B030D-6E8A-4147-A177-3AD203B41FA5}">
                          <a16:colId xmlns:a16="http://schemas.microsoft.com/office/drawing/2014/main" val="2317682337"/>
                        </a:ext>
                      </a:extLst>
                    </a:gridCol>
                    <a:gridCol w="770151">
                      <a:extLst>
                        <a:ext uri="{9D8B030D-6E8A-4147-A177-3AD203B41FA5}">
                          <a16:colId xmlns:a16="http://schemas.microsoft.com/office/drawing/2014/main" val="815937045"/>
                        </a:ext>
                      </a:extLst>
                    </a:gridCol>
                  </a:tblGrid>
                  <a:tr h="327764">
                    <a:tc>
                      <a:txBody>
                        <a:bodyPr/>
                        <a:lstStyle/>
                        <a:p>
                          <a:pPr algn="ctr"/>
                          <a:r>
                            <a:rPr lang="en-US" sz="1800" dirty="0"/>
                            <a:t>State \ Time</a:t>
                          </a:r>
                        </a:p>
                      </a:txBody>
                      <a:tcPr>
                        <a:solidFill>
                          <a:schemeClr val="accent1">
                            <a:lumMod val="75000"/>
                          </a:schemeClr>
                        </a:solidFill>
                      </a:tcPr>
                    </a:tc>
                    <a:tc>
                      <a:txBody>
                        <a:bodyPr/>
                        <a:lstStyle/>
                        <a:p>
                          <a:pPr algn="ctr"/>
                          <a14:m>
                            <m:oMathPara xmlns:m="http://schemas.openxmlformats.org/officeDocument/2006/math">
                              <m:oMath>
                                <m:r>
                                  <a:rPr lang="en-US" sz="1800" b="1" i="1" smtClean="0">
                                    <a:latin typeface="Cambria Math" panose="02040503050406030204" pitchFamily="18" charset="0"/>
                                  </a:rPr>
                                  <m:t>𝟎</m:t>
                                </m:r>
                              </m:oMath>
                            </m:oMathPara>
                          </a14:m>
                          <a:endParaRPr lang="en-US" sz="1800" dirty="0"/>
                        </a:p>
                      </a:txBody>
                      <a:tcPr>
                        <a:solidFill>
                          <a:schemeClr val="accent1">
                            <a:lumMod val="75000"/>
                          </a:schemeClr>
                        </a:solidFill>
                      </a:tcPr>
                    </a:tc>
                    <a:tc>
                      <a:txBody>
                        <a:bodyPr/>
                        <a:lstStyle/>
                        <a:p>
                          <a:pPr algn="ctr"/>
                          <a14:m>
                            <m:oMathPara xmlns:m="http://schemas.openxmlformats.org/officeDocument/2006/math">
                              <m:oMath>
                                <m:r>
                                  <a:rPr lang="en-US" sz="1800" b="1" i="1" smtClean="0">
                                    <a:latin typeface="Cambria Math" panose="02040503050406030204" pitchFamily="18" charset="0"/>
                                  </a:rPr>
                                  <m:t>𝟏</m:t>
                                </m:r>
                              </m:oMath>
                            </m:oMathPara>
                          </a14:m>
                          <a:endParaRPr lang="en-US" sz="1800" dirty="0"/>
                        </a:p>
                      </a:txBody>
                      <a:tcPr>
                        <a:solidFill>
                          <a:schemeClr val="accent1">
                            <a:lumMod val="75000"/>
                          </a:schemeClr>
                        </a:solidFill>
                      </a:tcPr>
                    </a:tc>
                    <a:tc>
                      <a:txBody>
                        <a:bodyPr/>
                        <a:lstStyle/>
                        <a:p>
                          <a:pPr algn="ctr"/>
                          <a14:m>
                            <m:oMathPara xmlns:m="http://schemas.openxmlformats.org/officeDocument/2006/math">
                              <m:oMath>
                                <m:r>
                                  <a:rPr lang="en-US" sz="1800" b="1" i="1" smtClean="0">
                                    <a:latin typeface="Cambria Math" panose="02040503050406030204" pitchFamily="18" charset="0"/>
                                  </a:rPr>
                                  <m:t>𝟐</m:t>
                                </m:r>
                              </m:oMath>
                            </m:oMathPara>
                          </a14:m>
                          <a:endParaRPr lang="en-US" sz="1800" dirty="0"/>
                        </a:p>
                      </a:txBody>
                      <a:tcPr>
                        <a:solidFill>
                          <a:schemeClr val="accent1">
                            <a:lumMod val="75000"/>
                          </a:schemeClr>
                        </a:solidFill>
                      </a:tcPr>
                    </a:tc>
                    <a:extLst>
                      <a:ext uri="{0D108BD9-81ED-4DB2-BD59-A6C34878D82A}">
                        <a16:rowId xmlns:a16="http://schemas.microsoft.com/office/drawing/2014/main" val="2457361348"/>
                      </a:ext>
                    </a:extLst>
                  </a:tr>
                  <a:tr h="402789">
                    <a:tc>
                      <a:txBody>
                        <a:bodyPr/>
                        <a:lstStyle/>
                        <a:p>
                          <a:pPr algn="ctr"/>
                          <a14:m>
                            <m:oMathPara xmlns:m="http://schemas.openxmlformats.org/officeDocument/2006/math">
                              <m:oMath>
                                <m:r>
                                  <a:rPr lang="en-US" sz="1800" b="1" i="1" smtClean="0">
                                    <a:latin typeface="Cambria Math" panose="02040503050406030204" pitchFamily="18" charset="0"/>
                                  </a:rPr>
                                  <m:t>ℙ</m:t>
                                </m:r>
                                <m:d>
                                  <m:dPr>
                                    <m:ctrlPr>
                                      <a:rPr lang="en-US" sz="1800" b="1" i="1" smtClean="0">
                                        <a:latin typeface="Cambria Math" panose="02040503050406030204" pitchFamily="18" charset="0"/>
                                      </a:rPr>
                                    </m:ctrlPr>
                                  </m:dPr>
                                  <m:e>
                                    <m:sSup>
                                      <m:sSupPr>
                                        <m:ctrlPr>
                                          <a:rPr lang="en-US" sz="1800" b="1" i="1" smtClean="0">
                                            <a:latin typeface="Cambria Math" panose="02040503050406030204" pitchFamily="18" charset="0"/>
                                          </a:rPr>
                                        </m:ctrlPr>
                                      </m:sSupPr>
                                      <m:e>
                                        <m:r>
                                          <a:rPr lang="en-US" sz="1800" b="1" i="1" smtClean="0">
                                            <a:latin typeface="Cambria Math" panose="02040503050406030204" pitchFamily="18" charset="0"/>
                                          </a:rPr>
                                          <m:t>𝑿</m:t>
                                        </m:r>
                                      </m:e>
                                      <m:sup>
                                        <m:d>
                                          <m:dPr>
                                            <m:ctrlPr>
                                              <a:rPr lang="en-US" sz="1800" b="1" i="1" smtClean="0">
                                                <a:latin typeface="Cambria Math" panose="02040503050406030204" pitchFamily="18" charset="0"/>
                                              </a:rPr>
                                            </m:ctrlPr>
                                          </m:dPr>
                                          <m:e>
                                            <m:r>
                                              <a:rPr lang="en-US" sz="1800" b="1" i="1" smtClean="0">
                                                <a:latin typeface="Cambria Math" panose="02040503050406030204" pitchFamily="18" charset="0"/>
                                              </a:rPr>
                                              <m:t>𝒕</m:t>
                                            </m:r>
                                          </m:e>
                                        </m:d>
                                      </m:sup>
                                    </m:sSup>
                                    <m:r>
                                      <a:rPr lang="en-US" sz="1800" b="1" i="1" smtClean="0">
                                        <a:latin typeface="Cambria Math" panose="02040503050406030204" pitchFamily="18" charset="0"/>
                                      </a:rPr>
                                      <m:t>=</m:t>
                                    </m:r>
                                    <m:r>
                                      <a:rPr lang="en-US" sz="1800" b="1" i="0" smtClean="0">
                                        <a:latin typeface="Cambria Math" panose="02040503050406030204" pitchFamily="18" charset="0"/>
                                      </a:rPr>
                                      <m:t>𝐖𝐨𝐫𝐤</m:t>
                                    </m:r>
                                  </m:e>
                                </m:d>
                                <m:r>
                                  <a:rPr lang="en-US" sz="1800" b="1" i="1" smtClean="0">
                                    <a:latin typeface="Cambria Math" panose="02040503050406030204" pitchFamily="18" charset="0"/>
                                  </a:rPr>
                                  <m:t>=</m:t>
                                </m:r>
                                <m:sSubSup>
                                  <m:sSubSupPr>
                                    <m:ctrlPr>
                                      <a:rPr lang="en-US" sz="1800" b="0" i="1" smtClean="0">
                                        <a:latin typeface="Cambria Math" panose="02040503050406030204" pitchFamily="18" charset="0"/>
                                        <a:cs typeface="Helvetica" charset="0"/>
                                      </a:rPr>
                                    </m:ctrlPr>
                                  </m:sSubSupPr>
                                  <m:e>
                                    <m:r>
                                      <a:rPr lang="en-US" sz="1800" b="0" i="1" smtClean="0">
                                        <a:latin typeface="Cambria Math" panose="02040503050406030204" pitchFamily="18" charset="0"/>
                                        <a:cs typeface="Helvetica" charset="0"/>
                                      </a:rPr>
                                      <m:t>𝑞</m:t>
                                    </m:r>
                                  </m:e>
                                  <m:sub>
                                    <m:r>
                                      <a:rPr lang="en-US" sz="1800" b="0" i="1" smtClean="0">
                                        <a:latin typeface="Cambria Math" panose="02040503050406030204" pitchFamily="18" charset="0"/>
                                        <a:cs typeface="Helvetica" charset="0"/>
                                      </a:rPr>
                                      <m:t>𝑊</m:t>
                                    </m:r>
                                  </m:sub>
                                  <m:sup>
                                    <m:r>
                                      <a:rPr lang="en-US" sz="1800" b="0" i="1" smtClean="0">
                                        <a:latin typeface="Cambria Math" panose="02040503050406030204" pitchFamily="18" charset="0"/>
                                        <a:cs typeface="Helvetica" charset="0"/>
                                      </a:rPr>
                                      <m:t>(</m:t>
                                    </m:r>
                                    <m:r>
                                      <a:rPr lang="en-US" sz="1800" b="0" i="1" smtClean="0">
                                        <a:latin typeface="Cambria Math" panose="02040503050406030204" pitchFamily="18" charset="0"/>
                                        <a:cs typeface="Helvetica" charset="0"/>
                                      </a:rPr>
                                      <m:t>𝑡</m:t>
                                    </m:r>
                                    <m:r>
                                      <a:rPr lang="en-US" sz="1800" b="0" i="1" smtClean="0">
                                        <a:latin typeface="Cambria Math" panose="02040503050406030204" pitchFamily="18" charset="0"/>
                                        <a:cs typeface="Helvetica" charset="0"/>
                                      </a:rPr>
                                      <m:t>)</m:t>
                                    </m:r>
                                  </m:sup>
                                </m:sSubSup>
                              </m:oMath>
                            </m:oMathPara>
                          </a14:m>
                          <a:endParaRPr lang="en-US" sz="1800" dirty="0"/>
                        </a:p>
                      </a:txBody>
                      <a:tcPr>
                        <a:solidFill>
                          <a:schemeClr val="accent1">
                            <a:lumMod val="75000"/>
                          </a:schemeClr>
                        </a:solidFill>
                      </a:tcPr>
                    </a:tc>
                    <a:tc>
                      <a:txBody>
                        <a:bodyPr/>
                        <a:lstStyle/>
                        <a:p>
                          <a:pPr algn="ctr"/>
                          <a:r>
                            <a:rPr lang="en-US" sz="1800" dirty="0"/>
                            <a:t>1</a:t>
                          </a:r>
                        </a:p>
                      </a:txBody>
                      <a:tcPr/>
                    </a:tc>
                    <a:tc>
                      <a:txBody>
                        <a:bodyPr/>
                        <a:lstStyle/>
                        <a:p>
                          <a:pPr algn="ctr"/>
                          <a:r>
                            <a:rPr lang="en-US" sz="1800" dirty="0"/>
                            <a:t>0.4</a:t>
                          </a:r>
                        </a:p>
                      </a:txBody>
                      <a:tcPr/>
                    </a:tc>
                    <a:tc>
                      <a:txBody>
                        <a:bodyPr/>
                        <a:lstStyle/>
                        <a:p>
                          <a:pPr algn="ctr"/>
                          <a:r>
                            <a:rPr lang="en-US" sz="1800" dirty="0"/>
                            <a:t>0.22</a:t>
                          </a:r>
                        </a:p>
                      </a:txBody>
                      <a:tcPr/>
                    </a:tc>
                    <a:extLst>
                      <a:ext uri="{0D108BD9-81ED-4DB2-BD59-A6C34878D82A}">
                        <a16:rowId xmlns:a16="http://schemas.microsoft.com/office/drawing/2014/main" val="3621537004"/>
                      </a:ext>
                    </a:extLst>
                  </a:tr>
                  <a:tr h="3938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lang="en-US" sz="1800" b="1" i="1" smtClean="0">
                                    <a:latin typeface="Cambria Math" panose="02040503050406030204" pitchFamily="18" charset="0"/>
                                  </a:rPr>
                                  <m:t>ℙ</m:t>
                                </m:r>
                                <m:d>
                                  <m:dPr>
                                    <m:ctrlPr>
                                      <a:rPr lang="en-US" sz="1800" b="1" i="1" smtClean="0">
                                        <a:latin typeface="Cambria Math" panose="02040503050406030204" pitchFamily="18" charset="0"/>
                                      </a:rPr>
                                    </m:ctrlPr>
                                  </m:dPr>
                                  <m:e>
                                    <m:sSup>
                                      <m:sSupPr>
                                        <m:ctrlPr>
                                          <a:rPr lang="en-US" sz="1800" b="1" i="1" smtClean="0">
                                            <a:latin typeface="Cambria Math" panose="02040503050406030204" pitchFamily="18" charset="0"/>
                                          </a:rPr>
                                        </m:ctrlPr>
                                      </m:sSupPr>
                                      <m:e>
                                        <m:r>
                                          <a:rPr lang="en-US" sz="1800" b="1" i="1" smtClean="0">
                                            <a:latin typeface="Cambria Math" panose="02040503050406030204" pitchFamily="18" charset="0"/>
                                          </a:rPr>
                                          <m:t>𝑿</m:t>
                                        </m:r>
                                      </m:e>
                                      <m:sup>
                                        <m:d>
                                          <m:dPr>
                                            <m:ctrlPr>
                                              <a:rPr lang="en-US" sz="1800" b="1" i="1" smtClean="0">
                                                <a:latin typeface="Cambria Math" panose="02040503050406030204" pitchFamily="18" charset="0"/>
                                              </a:rPr>
                                            </m:ctrlPr>
                                          </m:dPr>
                                          <m:e>
                                            <m:r>
                                              <a:rPr lang="en-US" sz="1800" b="1" i="1" smtClean="0">
                                                <a:latin typeface="Cambria Math" panose="02040503050406030204" pitchFamily="18" charset="0"/>
                                              </a:rPr>
                                              <m:t>𝒕</m:t>
                                            </m:r>
                                          </m:e>
                                        </m:d>
                                      </m:sup>
                                    </m:sSup>
                                    <m:r>
                                      <a:rPr lang="en-US" sz="1800" b="1" i="1" smtClean="0">
                                        <a:latin typeface="Cambria Math" panose="02040503050406030204" pitchFamily="18" charset="0"/>
                                      </a:rPr>
                                      <m:t>=</m:t>
                                    </m:r>
                                    <m:r>
                                      <a:rPr lang="en-US" sz="1800" b="1" i="0" smtClean="0">
                                        <a:latin typeface="Cambria Math" panose="02040503050406030204" pitchFamily="18" charset="0"/>
                                      </a:rPr>
                                      <m:t>𝐒𝐮𝐫𝐟</m:t>
                                    </m:r>
                                  </m:e>
                                </m:d>
                                <m:r>
                                  <a:rPr lang="en-US" sz="1800" b="1" i="1" smtClean="0">
                                    <a:latin typeface="Cambria Math" panose="02040503050406030204" pitchFamily="18" charset="0"/>
                                  </a:rPr>
                                  <m:t>=</m:t>
                                </m:r>
                                <m:sSubSup>
                                  <m:sSubSupPr>
                                    <m:ctrlPr>
                                      <a:rPr lang="en-US" sz="1800" b="0" i="1" smtClean="0">
                                        <a:latin typeface="Cambria Math" panose="02040503050406030204" pitchFamily="18" charset="0"/>
                                        <a:cs typeface="Helvetica" charset="0"/>
                                      </a:rPr>
                                    </m:ctrlPr>
                                  </m:sSubSupPr>
                                  <m:e>
                                    <m:r>
                                      <a:rPr lang="en-US" sz="1800" b="0" i="1" smtClean="0">
                                        <a:latin typeface="Cambria Math" panose="02040503050406030204" pitchFamily="18" charset="0"/>
                                        <a:cs typeface="Helvetica" charset="0"/>
                                      </a:rPr>
                                      <m:t>𝑞</m:t>
                                    </m:r>
                                  </m:e>
                                  <m:sub>
                                    <m:r>
                                      <a:rPr lang="en-US" sz="1800" b="0" i="1" smtClean="0">
                                        <a:latin typeface="Cambria Math" panose="02040503050406030204" pitchFamily="18" charset="0"/>
                                        <a:cs typeface="Helvetica" charset="0"/>
                                      </a:rPr>
                                      <m:t>𝑠</m:t>
                                    </m:r>
                                  </m:sub>
                                  <m:sup>
                                    <m:r>
                                      <a:rPr lang="en-US" sz="1800" b="0" i="1" smtClean="0">
                                        <a:latin typeface="Cambria Math" panose="02040503050406030204" pitchFamily="18" charset="0"/>
                                        <a:cs typeface="Helvetica" charset="0"/>
                                      </a:rPr>
                                      <m:t>(</m:t>
                                    </m:r>
                                    <m:r>
                                      <a:rPr lang="en-US" sz="1800" b="0" i="1" smtClean="0">
                                        <a:latin typeface="Cambria Math" panose="02040503050406030204" pitchFamily="18" charset="0"/>
                                        <a:cs typeface="Helvetica" charset="0"/>
                                      </a:rPr>
                                      <m:t>𝑡</m:t>
                                    </m:r>
                                    <m:r>
                                      <a:rPr lang="en-US" sz="1800" b="0" i="1" smtClean="0">
                                        <a:latin typeface="Cambria Math" panose="02040503050406030204" pitchFamily="18" charset="0"/>
                                        <a:cs typeface="Helvetica" charset="0"/>
                                      </a:rPr>
                                      <m:t>)</m:t>
                                    </m:r>
                                  </m:sup>
                                </m:sSubSup>
                              </m:oMath>
                            </m:oMathPara>
                          </a14:m>
                          <a:endParaRPr lang="en-US" sz="1800" dirty="0"/>
                        </a:p>
                      </a:txBody>
                      <a:tcPr>
                        <a:solidFill>
                          <a:schemeClr val="accent1">
                            <a:lumMod val="75000"/>
                          </a:schemeClr>
                        </a:solidFill>
                      </a:tcPr>
                    </a:tc>
                    <a:tc>
                      <a:txBody>
                        <a:bodyPr/>
                        <a:lstStyle/>
                        <a:p>
                          <a:pPr algn="ctr"/>
                          <a:r>
                            <a:rPr lang="en-US" sz="1800" dirty="0"/>
                            <a:t>0</a:t>
                          </a:r>
                        </a:p>
                      </a:txBody>
                      <a:tcPr/>
                    </a:tc>
                    <a:tc>
                      <a:txBody>
                        <a:bodyPr/>
                        <a:lstStyle/>
                        <a:p>
                          <a:pPr algn="ctr"/>
                          <a:r>
                            <a:rPr lang="en-US" sz="1800" dirty="0"/>
                            <a:t>0.6</a:t>
                          </a:r>
                        </a:p>
                      </a:txBody>
                      <a:tcPr/>
                    </a:tc>
                    <a:tc>
                      <a:txBody>
                        <a:bodyPr/>
                        <a:lstStyle/>
                        <a:p>
                          <a:pPr algn="ctr"/>
                          <a:r>
                            <a:rPr lang="en-US" sz="1800" dirty="0"/>
                            <a:t>0.60</a:t>
                          </a:r>
                        </a:p>
                      </a:txBody>
                      <a:tcPr/>
                    </a:tc>
                    <a:extLst>
                      <a:ext uri="{0D108BD9-81ED-4DB2-BD59-A6C34878D82A}">
                        <a16:rowId xmlns:a16="http://schemas.microsoft.com/office/drawing/2014/main" val="2006095779"/>
                      </a:ext>
                    </a:extLst>
                  </a:tr>
                  <a:tr h="3938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lang="en-US" sz="1800" b="1" i="1" smtClean="0">
                                    <a:latin typeface="Cambria Math" panose="02040503050406030204" pitchFamily="18" charset="0"/>
                                  </a:rPr>
                                  <m:t>ℙ</m:t>
                                </m:r>
                                <m:d>
                                  <m:dPr>
                                    <m:ctrlPr>
                                      <a:rPr lang="en-US" sz="1800" b="1" i="1" smtClean="0">
                                        <a:latin typeface="Cambria Math" panose="02040503050406030204" pitchFamily="18" charset="0"/>
                                      </a:rPr>
                                    </m:ctrlPr>
                                  </m:dPr>
                                  <m:e>
                                    <m:sSup>
                                      <m:sSupPr>
                                        <m:ctrlPr>
                                          <a:rPr lang="en-US" sz="1800" b="1" i="1" smtClean="0">
                                            <a:latin typeface="Cambria Math" panose="02040503050406030204" pitchFamily="18" charset="0"/>
                                          </a:rPr>
                                        </m:ctrlPr>
                                      </m:sSupPr>
                                      <m:e>
                                        <m:r>
                                          <a:rPr lang="en-US" sz="1800" b="1" i="1" smtClean="0">
                                            <a:latin typeface="Cambria Math" panose="02040503050406030204" pitchFamily="18" charset="0"/>
                                          </a:rPr>
                                          <m:t>𝑿</m:t>
                                        </m:r>
                                      </m:e>
                                      <m:sup>
                                        <m:d>
                                          <m:dPr>
                                            <m:ctrlPr>
                                              <a:rPr lang="en-US" sz="1800" b="1" i="1" smtClean="0">
                                                <a:latin typeface="Cambria Math" panose="02040503050406030204" pitchFamily="18" charset="0"/>
                                              </a:rPr>
                                            </m:ctrlPr>
                                          </m:dPr>
                                          <m:e>
                                            <m:r>
                                              <a:rPr lang="en-US" sz="1800" b="1" i="1" smtClean="0">
                                                <a:latin typeface="Cambria Math" panose="02040503050406030204" pitchFamily="18" charset="0"/>
                                              </a:rPr>
                                              <m:t>𝒕</m:t>
                                            </m:r>
                                          </m:e>
                                        </m:d>
                                      </m:sup>
                                    </m:sSup>
                                    <m:r>
                                      <a:rPr lang="en-US" sz="1800" b="1" i="1" smtClean="0">
                                        <a:latin typeface="Cambria Math" panose="02040503050406030204" pitchFamily="18" charset="0"/>
                                      </a:rPr>
                                      <m:t>=</m:t>
                                    </m:r>
                                    <m:r>
                                      <a:rPr lang="en-US" sz="1800" b="1" i="0" smtClean="0">
                                        <a:latin typeface="Cambria Math" panose="02040503050406030204" pitchFamily="18" charset="0"/>
                                      </a:rPr>
                                      <m:t>𝐄𝐦𝐚𝐢𝐥</m:t>
                                    </m:r>
                                  </m:e>
                                </m:d>
                                <m:r>
                                  <a:rPr lang="en-US" sz="1800" b="1" i="1" smtClean="0">
                                    <a:latin typeface="Cambria Math" panose="02040503050406030204" pitchFamily="18" charset="0"/>
                                  </a:rPr>
                                  <m:t>=</m:t>
                                </m:r>
                                <m:sSubSup>
                                  <m:sSubSupPr>
                                    <m:ctrlPr>
                                      <a:rPr lang="en-US" sz="1800" b="0" i="1" smtClean="0">
                                        <a:latin typeface="Cambria Math" panose="02040503050406030204" pitchFamily="18" charset="0"/>
                                        <a:cs typeface="Helvetica" charset="0"/>
                                      </a:rPr>
                                    </m:ctrlPr>
                                  </m:sSubSupPr>
                                  <m:e>
                                    <m:r>
                                      <a:rPr lang="en-US" sz="1800" b="0" i="1" smtClean="0">
                                        <a:latin typeface="Cambria Math" panose="02040503050406030204" pitchFamily="18" charset="0"/>
                                        <a:cs typeface="Helvetica" charset="0"/>
                                      </a:rPr>
                                      <m:t>𝑞</m:t>
                                    </m:r>
                                  </m:e>
                                  <m:sub>
                                    <m:r>
                                      <a:rPr lang="en-US" sz="1800" b="0" i="1" smtClean="0">
                                        <a:latin typeface="Cambria Math" panose="02040503050406030204" pitchFamily="18" charset="0"/>
                                        <a:cs typeface="Helvetica" charset="0"/>
                                      </a:rPr>
                                      <m:t>𝐸</m:t>
                                    </m:r>
                                  </m:sub>
                                  <m:sup>
                                    <m:r>
                                      <a:rPr lang="en-US" sz="1800" b="0" i="1" smtClean="0">
                                        <a:latin typeface="Cambria Math" panose="02040503050406030204" pitchFamily="18" charset="0"/>
                                        <a:cs typeface="Helvetica" charset="0"/>
                                      </a:rPr>
                                      <m:t>(</m:t>
                                    </m:r>
                                    <m:r>
                                      <a:rPr lang="en-US" sz="1800" b="0" i="1" smtClean="0">
                                        <a:latin typeface="Cambria Math" panose="02040503050406030204" pitchFamily="18" charset="0"/>
                                        <a:cs typeface="Helvetica" charset="0"/>
                                      </a:rPr>
                                      <m:t>𝑡</m:t>
                                    </m:r>
                                    <m:r>
                                      <a:rPr lang="en-US" sz="1800" b="0" i="1" smtClean="0">
                                        <a:latin typeface="Cambria Math" panose="02040503050406030204" pitchFamily="18" charset="0"/>
                                        <a:cs typeface="Helvetica" charset="0"/>
                                      </a:rPr>
                                      <m:t>)</m:t>
                                    </m:r>
                                  </m:sup>
                                </m:sSubSup>
                              </m:oMath>
                            </m:oMathPara>
                          </a14:m>
                          <a:endParaRPr lang="en-US" sz="1800" dirty="0"/>
                        </a:p>
                      </a:txBody>
                      <a:tcPr>
                        <a:solidFill>
                          <a:schemeClr val="accent1">
                            <a:lumMod val="75000"/>
                          </a:schemeClr>
                        </a:solidFill>
                      </a:tcPr>
                    </a:tc>
                    <a:tc>
                      <a:txBody>
                        <a:bodyPr/>
                        <a:lstStyle/>
                        <a:p>
                          <a:pPr algn="ctr"/>
                          <a:r>
                            <a:rPr lang="en-US" sz="1800" dirty="0"/>
                            <a:t>0</a:t>
                          </a:r>
                        </a:p>
                      </a:txBody>
                      <a:tcPr/>
                    </a:tc>
                    <a:tc>
                      <a:txBody>
                        <a:bodyPr/>
                        <a:lstStyle/>
                        <a:p>
                          <a:pPr algn="ctr"/>
                          <a:r>
                            <a:rPr lang="en-US" sz="1800" dirty="0"/>
                            <a:t>0</a:t>
                          </a:r>
                        </a:p>
                      </a:txBody>
                      <a:tcPr/>
                    </a:tc>
                    <a:tc>
                      <a:txBody>
                        <a:bodyPr/>
                        <a:lstStyle/>
                        <a:p>
                          <a:pPr algn="ctr"/>
                          <a:r>
                            <a:rPr lang="en-US" sz="1800" dirty="0"/>
                            <a:t>0.18</a:t>
                          </a:r>
                        </a:p>
                      </a:txBody>
                      <a:tcPr/>
                    </a:tc>
                    <a:extLst>
                      <a:ext uri="{0D108BD9-81ED-4DB2-BD59-A6C34878D82A}">
                        <a16:rowId xmlns:a16="http://schemas.microsoft.com/office/drawing/2014/main" val="2463250762"/>
                      </a:ext>
                    </a:extLst>
                  </a:tr>
                </a:tbl>
              </a:graphicData>
            </a:graphic>
          </p:graphicFrame>
        </mc:Choice>
        <mc:Fallback>
          <p:graphicFrame>
            <p:nvGraphicFramePr>
              <p:cNvPr id="10" name="Table 9">
                <a:extLst>
                  <a:ext uri="{FF2B5EF4-FFF2-40B4-BE49-F238E27FC236}">
                    <a16:creationId xmlns:a16="http://schemas.microsoft.com/office/drawing/2014/main" id="{1FCF4A73-3F09-754B-0F06-E1D193CF9A0B}"/>
                  </a:ext>
                </a:extLst>
              </p:cNvPr>
              <p:cNvGraphicFramePr>
                <a:graphicFrameLocks noGrp="1"/>
              </p:cNvGraphicFramePr>
              <p:nvPr/>
            </p:nvGraphicFramePr>
            <p:xfrm>
              <a:off x="0" y="5179122"/>
              <a:ext cx="4643360" cy="1678878"/>
            </p:xfrm>
            <a:graphic>
              <a:graphicData uri="http://schemas.openxmlformats.org/drawingml/2006/table">
                <a:tbl>
                  <a:tblPr firstRow="1" firstCol="1" bandRow="1">
                    <a:tableStyleId>{5C22544A-7EE6-4342-B048-85BDC9FD1C3A}</a:tableStyleId>
                  </a:tblPr>
                  <a:tblGrid>
                    <a:gridCol w="2613786">
                      <a:extLst>
                        <a:ext uri="{9D8B030D-6E8A-4147-A177-3AD203B41FA5}">
                          <a16:colId xmlns:a16="http://schemas.microsoft.com/office/drawing/2014/main" val="3780374843"/>
                        </a:ext>
                      </a:extLst>
                    </a:gridCol>
                    <a:gridCol w="525515">
                      <a:extLst>
                        <a:ext uri="{9D8B030D-6E8A-4147-A177-3AD203B41FA5}">
                          <a16:colId xmlns:a16="http://schemas.microsoft.com/office/drawing/2014/main" val="1449272996"/>
                        </a:ext>
                      </a:extLst>
                    </a:gridCol>
                    <a:gridCol w="733908">
                      <a:extLst>
                        <a:ext uri="{9D8B030D-6E8A-4147-A177-3AD203B41FA5}">
                          <a16:colId xmlns:a16="http://schemas.microsoft.com/office/drawing/2014/main" val="2317682337"/>
                        </a:ext>
                      </a:extLst>
                    </a:gridCol>
                    <a:gridCol w="770151">
                      <a:extLst>
                        <a:ext uri="{9D8B030D-6E8A-4147-A177-3AD203B41FA5}">
                          <a16:colId xmlns:a16="http://schemas.microsoft.com/office/drawing/2014/main" val="815937045"/>
                        </a:ext>
                      </a:extLst>
                    </a:gridCol>
                  </a:tblGrid>
                  <a:tr h="365760">
                    <a:tc>
                      <a:txBody>
                        <a:bodyPr/>
                        <a:lstStyle/>
                        <a:p>
                          <a:pPr algn="ctr"/>
                          <a:r>
                            <a:rPr lang="en-US" sz="1800" dirty="0"/>
                            <a:t>State \ Time</a:t>
                          </a:r>
                        </a:p>
                      </a:txBody>
                      <a:tcPr>
                        <a:solidFill>
                          <a:schemeClr val="accent1">
                            <a:lumMod val="75000"/>
                          </a:schemeClr>
                        </a:solidFill>
                      </a:tcPr>
                    </a:tc>
                    <a:tc>
                      <a:txBody>
                        <a:bodyPr/>
                        <a:lstStyle/>
                        <a:p>
                          <a:endParaRPr lang="en-US"/>
                        </a:p>
                      </a:txBody>
                      <a:tcPr>
                        <a:blipFill>
                          <a:blip r:embed="rId5"/>
                          <a:stretch>
                            <a:fillRect l="-501163" t="-8333" r="-291860" b="-366667"/>
                          </a:stretch>
                        </a:blipFill>
                      </a:tcPr>
                    </a:tc>
                    <a:tc>
                      <a:txBody>
                        <a:bodyPr/>
                        <a:lstStyle/>
                        <a:p>
                          <a:endParaRPr lang="en-US"/>
                        </a:p>
                      </a:txBody>
                      <a:tcPr>
                        <a:blipFill>
                          <a:blip r:embed="rId5"/>
                          <a:stretch>
                            <a:fillRect l="-427273" t="-8333" r="-107438" b="-366667"/>
                          </a:stretch>
                        </a:blipFill>
                      </a:tcPr>
                    </a:tc>
                    <a:tc>
                      <a:txBody>
                        <a:bodyPr/>
                        <a:lstStyle/>
                        <a:p>
                          <a:endParaRPr lang="en-US"/>
                        </a:p>
                      </a:txBody>
                      <a:tcPr>
                        <a:blipFill>
                          <a:blip r:embed="rId5"/>
                          <a:stretch>
                            <a:fillRect l="-506349" t="-8333" r="-3175" b="-366667"/>
                          </a:stretch>
                        </a:blipFill>
                      </a:tcPr>
                    </a:tc>
                    <a:extLst>
                      <a:ext uri="{0D108BD9-81ED-4DB2-BD59-A6C34878D82A}">
                        <a16:rowId xmlns:a16="http://schemas.microsoft.com/office/drawing/2014/main" val="2457361348"/>
                      </a:ext>
                    </a:extLst>
                  </a:tr>
                  <a:tr h="437706">
                    <a:tc>
                      <a:txBody>
                        <a:bodyPr/>
                        <a:lstStyle/>
                        <a:p>
                          <a:endParaRPr lang="en-US"/>
                        </a:p>
                      </a:txBody>
                      <a:tcPr>
                        <a:blipFill>
                          <a:blip r:embed="rId5"/>
                          <a:stretch>
                            <a:fillRect l="-466" t="-90278" r="-78555" b="-205556"/>
                          </a:stretch>
                        </a:blipFill>
                      </a:tcPr>
                    </a:tc>
                    <a:tc>
                      <a:txBody>
                        <a:bodyPr/>
                        <a:lstStyle/>
                        <a:p>
                          <a:pPr algn="ctr"/>
                          <a:r>
                            <a:rPr lang="en-US" sz="1800" dirty="0"/>
                            <a:t>1</a:t>
                          </a:r>
                        </a:p>
                      </a:txBody>
                      <a:tcPr/>
                    </a:tc>
                    <a:tc>
                      <a:txBody>
                        <a:bodyPr/>
                        <a:lstStyle/>
                        <a:p>
                          <a:pPr algn="ctr"/>
                          <a:r>
                            <a:rPr lang="en-US" sz="1800" dirty="0"/>
                            <a:t>0.4</a:t>
                          </a:r>
                        </a:p>
                      </a:txBody>
                      <a:tcPr/>
                    </a:tc>
                    <a:tc>
                      <a:txBody>
                        <a:bodyPr/>
                        <a:lstStyle/>
                        <a:p>
                          <a:pPr algn="ctr"/>
                          <a:r>
                            <a:rPr lang="en-US" sz="1800" dirty="0"/>
                            <a:t>0.22</a:t>
                          </a:r>
                        </a:p>
                      </a:txBody>
                      <a:tcPr/>
                    </a:tc>
                    <a:extLst>
                      <a:ext uri="{0D108BD9-81ED-4DB2-BD59-A6C34878D82A}">
                        <a16:rowId xmlns:a16="http://schemas.microsoft.com/office/drawing/2014/main" val="3621537004"/>
                      </a:ext>
                    </a:extLst>
                  </a:tr>
                  <a:tr h="437706">
                    <a:tc>
                      <a:txBody>
                        <a:bodyPr/>
                        <a:lstStyle/>
                        <a:p>
                          <a:endParaRPr lang="en-US"/>
                        </a:p>
                      </a:txBody>
                      <a:tcPr>
                        <a:blipFill>
                          <a:blip r:embed="rId5"/>
                          <a:stretch>
                            <a:fillRect l="-466" t="-190278" r="-78555" b="-105556"/>
                          </a:stretch>
                        </a:blipFill>
                      </a:tcPr>
                    </a:tc>
                    <a:tc>
                      <a:txBody>
                        <a:bodyPr/>
                        <a:lstStyle/>
                        <a:p>
                          <a:pPr algn="ctr"/>
                          <a:r>
                            <a:rPr lang="en-US" sz="1800" dirty="0"/>
                            <a:t>0</a:t>
                          </a:r>
                        </a:p>
                      </a:txBody>
                      <a:tcPr/>
                    </a:tc>
                    <a:tc>
                      <a:txBody>
                        <a:bodyPr/>
                        <a:lstStyle/>
                        <a:p>
                          <a:pPr algn="ctr"/>
                          <a:r>
                            <a:rPr lang="en-US" sz="1800" dirty="0"/>
                            <a:t>0.6</a:t>
                          </a:r>
                        </a:p>
                      </a:txBody>
                      <a:tcPr/>
                    </a:tc>
                    <a:tc>
                      <a:txBody>
                        <a:bodyPr/>
                        <a:lstStyle/>
                        <a:p>
                          <a:pPr algn="ctr"/>
                          <a:r>
                            <a:rPr lang="en-US" sz="1800" dirty="0"/>
                            <a:t>0.60</a:t>
                          </a:r>
                        </a:p>
                      </a:txBody>
                      <a:tcPr/>
                    </a:tc>
                    <a:extLst>
                      <a:ext uri="{0D108BD9-81ED-4DB2-BD59-A6C34878D82A}">
                        <a16:rowId xmlns:a16="http://schemas.microsoft.com/office/drawing/2014/main" val="2006095779"/>
                      </a:ext>
                    </a:extLst>
                  </a:tr>
                  <a:tr h="437706">
                    <a:tc>
                      <a:txBody>
                        <a:bodyPr/>
                        <a:lstStyle/>
                        <a:p>
                          <a:endParaRPr lang="en-US"/>
                        </a:p>
                      </a:txBody>
                      <a:tcPr>
                        <a:blipFill>
                          <a:blip r:embed="rId5"/>
                          <a:stretch>
                            <a:fillRect l="-466" t="-290278" r="-78555" b="-5556"/>
                          </a:stretch>
                        </a:blipFill>
                      </a:tcPr>
                    </a:tc>
                    <a:tc>
                      <a:txBody>
                        <a:bodyPr/>
                        <a:lstStyle/>
                        <a:p>
                          <a:pPr algn="ctr"/>
                          <a:r>
                            <a:rPr lang="en-US" sz="1800" dirty="0"/>
                            <a:t>0</a:t>
                          </a:r>
                        </a:p>
                      </a:txBody>
                      <a:tcPr/>
                    </a:tc>
                    <a:tc>
                      <a:txBody>
                        <a:bodyPr/>
                        <a:lstStyle/>
                        <a:p>
                          <a:pPr algn="ctr"/>
                          <a:r>
                            <a:rPr lang="en-US" sz="1800" dirty="0"/>
                            <a:t>0</a:t>
                          </a:r>
                        </a:p>
                      </a:txBody>
                      <a:tcPr/>
                    </a:tc>
                    <a:tc>
                      <a:txBody>
                        <a:bodyPr/>
                        <a:lstStyle/>
                        <a:p>
                          <a:pPr algn="ctr"/>
                          <a:r>
                            <a:rPr lang="en-US" sz="1800" dirty="0"/>
                            <a:t>0.18</a:t>
                          </a:r>
                        </a:p>
                      </a:txBody>
                      <a:tcPr/>
                    </a:tc>
                    <a:extLst>
                      <a:ext uri="{0D108BD9-81ED-4DB2-BD59-A6C34878D82A}">
                        <a16:rowId xmlns:a16="http://schemas.microsoft.com/office/drawing/2014/main" val="2463250762"/>
                      </a:ext>
                    </a:extLst>
                  </a:tr>
                </a:tbl>
              </a:graphicData>
            </a:graphic>
          </p:graphicFrame>
        </mc:Fallback>
      </mc:AlternateContent>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9C67D112-A9DE-7C8D-A986-B55D87DAFA09}"/>
                  </a:ext>
                </a:extLst>
              </p:cNvPr>
              <p:cNvSpPr txBox="1"/>
              <p:nvPr/>
            </p:nvSpPr>
            <p:spPr>
              <a:xfrm>
                <a:off x="3940548" y="1101353"/>
                <a:ext cx="2541428" cy="906210"/>
              </a:xfrm>
              <a:prstGeom prst="rect">
                <a:avLst/>
              </a:prstGeom>
              <a:noFill/>
            </p:spPr>
            <p:txBody>
              <a:bodyPr wrap="square" rtlCol="0">
                <a:spAutoFit/>
              </a:bodyPr>
              <a:lstStyle/>
              <a:p>
                <a:pPr/>
                <a14:m>
                  <m:oMathPara xmlns:m="http://schemas.openxmlformats.org/officeDocument/2006/math">
                    <m:oMath>
                      <m:r>
                        <a:rPr lang="en-US" sz="2000" b="0" i="1" smtClean="0">
                          <a:latin typeface="Cambria Math" panose="02040503050406030204" pitchFamily="18" charset="0"/>
                          <a:cs typeface="Helvetica" charset="0"/>
                        </a:rPr>
                        <m:t>𝑀</m:t>
                      </m:r>
                      <m:r>
                        <a:rPr lang="en-US" sz="2000" b="0" i="1" smtClean="0">
                          <a:latin typeface="Cambria Math" panose="02040503050406030204" pitchFamily="18" charset="0"/>
                          <a:cs typeface="Helvetica" charset="0"/>
                        </a:rPr>
                        <m:t>=</m:t>
                      </m:r>
                      <m:d>
                        <m:dPr>
                          <m:begChr m:val="["/>
                          <m:endChr m:val="]"/>
                          <m:ctrlPr>
                            <a:rPr lang="en-US" sz="2000" i="1">
                              <a:latin typeface="Cambria Math" panose="02040503050406030204" pitchFamily="18" charset="0"/>
                              <a:cs typeface="Helvetica" charset="0"/>
                            </a:rPr>
                          </m:ctrlPr>
                        </m:dPr>
                        <m:e>
                          <m:m>
                            <m:mPr>
                              <m:mcs>
                                <m:mc>
                                  <m:mcPr>
                                    <m:count m:val="3"/>
                                    <m:mcJc m:val="center"/>
                                  </m:mcPr>
                                </m:mc>
                              </m:mcs>
                              <m:ctrlPr>
                                <a:rPr lang="en-US" sz="2000" i="1">
                                  <a:latin typeface="Cambria Math" panose="02040503050406030204" pitchFamily="18" charset="0"/>
                                  <a:cs typeface="Helvetica" charset="0"/>
                                </a:rPr>
                              </m:ctrlPr>
                            </m:mPr>
                            <m:mr>
                              <m:e>
                                <m:r>
                                  <m:rPr>
                                    <m:brk m:alnAt="7"/>
                                  </m:rPr>
                                  <a:rPr lang="en-US" sz="2000" i="1">
                                    <a:latin typeface="Cambria Math" panose="02040503050406030204" pitchFamily="18" charset="0"/>
                                    <a:cs typeface="Helvetica" charset="0"/>
                                  </a:rPr>
                                  <m:t>0</m:t>
                                </m:r>
                                <m:r>
                                  <a:rPr lang="en-US" sz="2000" i="1">
                                    <a:latin typeface="Cambria Math" panose="02040503050406030204" pitchFamily="18" charset="0"/>
                                    <a:cs typeface="Helvetica" charset="0"/>
                                  </a:rPr>
                                  <m:t>.4</m:t>
                                </m:r>
                              </m:e>
                              <m:e>
                                <m:r>
                                  <a:rPr lang="en-US" sz="2000" i="1">
                                    <a:latin typeface="Cambria Math" panose="02040503050406030204" pitchFamily="18" charset="0"/>
                                    <a:cs typeface="Helvetica" charset="0"/>
                                  </a:rPr>
                                  <m:t>0.6</m:t>
                                </m:r>
                              </m:e>
                              <m:e>
                                <m:r>
                                  <a:rPr lang="en-US" sz="2000" i="1">
                                    <a:latin typeface="Cambria Math" panose="02040503050406030204" pitchFamily="18" charset="0"/>
                                    <a:cs typeface="Helvetica" charset="0"/>
                                  </a:rPr>
                                  <m:t>0</m:t>
                                </m:r>
                              </m:e>
                            </m:mr>
                            <m:mr>
                              <m:e>
                                <m:r>
                                  <a:rPr lang="en-US" sz="2000" i="1">
                                    <a:latin typeface="Cambria Math" panose="02040503050406030204" pitchFamily="18" charset="0"/>
                                    <a:cs typeface="Helvetica" charset="0"/>
                                  </a:rPr>
                                  <m:t>0.1</m:t>
                                </m:r>
                              </m:e>
                              <m:e>
                                <m:r>
                                  <a:rPr lang="en-US" sz="2000" i="1">
                                    <a:latin typeface="Cambria Math" panose="02040503050406030204" pitchFamily="18" charset="0"/>
                                    <a:cs typeface="Helvetica" charset="0"/>
                                  </a:rPr>
                                  <m:t>0.6</m:t>
                                </m:r>
                              </m:e>
                              <m:e>
                                <m:r>
                                  <a:rPr lang="en-US" sz="2000" i="1">
                                    <a:latin typeface="Cambria Math" panose="02040503050406030204" pitchFamily="18" charset="0"/>
                                    <a:cs typeface="Helvetica" charset="0"/>
                                  </a:rPr>
                                  <m:t>0.3</m:t>
                                </m:r>
                              </m:e>
                            </m:mr>
                            <m:mr>
                              <m:e>
                                <m:r>
                                  <a:rPr lang="en-US" sz="2000" i="1">
                                    <a:latin typeface="Cambria Math" panose="02040503050406030204" pitchFamily="18" charset="0"/>
                                    <a:cs typeface="Helvetica" charset="0"/>
                                  </a:rPr>
                                  <m:t>0.5</m:t>
                                </m:r>
                              </m:e>
                              <m:e>
                                <m:r>
                                  <a:rPr lang="en-US" sz="2000" i="1">
                                    <a:latin typeface="Cambria Math" panose="02040503050406030204" pitchFamily="18" charset="0"/>
                                    <a:cs typeface="Helvetica" charset="0"/>
                                  </a:rPr>
                                  <m:t>0</m:t>
                                </m:r>
                              </m:e>
                              <m:e>
                                <m:r>
                                  <a:rPr lang="en-US" sz="2000" i="1">
                                    <a:latin typeface="Cambria Math" panose="02040503050406030204" pitchFamily="18" charset="0"/>
                                    <a:cs typeface="Helvetica" charset="0"/>
                                  </a:rPr>
                                  <m:t>0.5</m:t>
                                </m:r>
                              </m:e>
                            </m:mr>
                          </m:m>
                        </m:e>
                      </m:d>
                    </m:oMath>
                  </m:oMathPara>
                </a14:m>
                <a:endParaRPr lang="en-US" sz="2000" b="0" dirty="0" err="1">
                  <a:latin typeface="Candara" panose="020E0502030303020204" pitchFamily="34" charset="0"/>
                  <a:ea typeface="Helvetica" charset="0"/>
                  <a:cs typeface="Helvetica" charset="0"/>
                </a:endParaRPr>
              </a:p>
            </p:txBody>
          </p:sp>
        </mc:Choice>
        <mc:Fallback>
          <p:sp>
            <p:nvSpPr>
              <p:cNvPr id="3" name="TextBox 2">
                <a:extLst>
                  <a:ext uri="{FF2B5EF4-FFF2-40B4-BE49-F238E27FC236}">
                    <a16:creationId xmlns:a16="http://schemas.microsoft.com/office/drawing/2014/main" id="{9C67D112-A9DE-7C8D-A986-B55D87DAFA09}"/>
                  </a:ext>
                </a:extLst>
              </p:cNvPr>
              <p:cNvSpPr txBox="1">
                <a:spLocks noRot="1" noChangeAspect="1" noMove="1" noResize="1" noEditPoints="1" noAdjustHandles="1" noChangeArrowheads="1" noChangeShapeType="1" noTextEdit="1"/>
              </p:cNvSpPr>
              <p:nvPr/>
            </p:nvSpPr>
            <p:spPr>
              <a:xfrm>
                <a:off x="3940548" y="1101353"/>
                <a:ext cx="2541428" cy="906210"/>
              </a:xfrm>
              <a:prstGeom prst="rect">
                <a:avLst/>
              </a:prstGeom>
              <a:blipFill>
                <a:blip r:embed="rId6"/>
                <a:stretch>
                  <a:fillRect/>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C288A6B1-CB24-AFBD-2C15-7460D52FBDC8}"/>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578785" y="1043233"/>
            <a:ext cx="3164098" cy="2060627"/>
          </a:xfrm>
          <a:prstGeom prst="rect">
            <a:avLst/>
          </a:prstGeom>
          <a:effectLst>
            <a:outerShdw blurRad="50800" dist="38100" dir="2700000" algn="tl" rotWithShape="0">
              <a:prstClr val="black">
                <a:alpha val="40000"/>
              </a:prstClr>
            </a:outerShdw>
          </a:effectLst>
        </p:spPr>
      </p:pic>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346F49E1-82EE-8846-8D00-DD1CABE353EE}"/>
                  </a:ext>
                </a:extLst>
              </p:cNvPr>
              <p:cNvSpPr txBox="1"/>
              <p:nvPr/>
            </p:nvSpPr>
            <p:spPr>
              <a:xfrm>
                <a:off x="578784" y="3281871"/>
                <a:ext cx="10999657" cy="1529265"/>
              </a:xfrm>
              <a:prstGeom prst="rect">
                <a:avLst/>
              </a:prstGeom>
              <a:noFill/>
            </p:spPr>
            <p:txBody>
              <a:bodyPr wrap="square">
                <a:spAutoFit/>
              </a:bodyPr>
              <a:lstStyle/>
              <a:p>
                <a14:m>
                  <m:oMath xmlns:m="http://schemas.openxmlformats.org/officeDocument/2006/math">
                    <m:r>
                      <a:rPr lang="en-US" sz="2400" i="1" smtClean="0">
                        <a:latin typeface="Cambria Math" panose="02040503050406030204" pitchFamily="18" charset="0"/>
                        <a:ea typeface="Helvetica" charset="0"/>
                        <a:cs typeface="Helvetica" charset="0"/>
                      </a:rPr>
                      <m:t>[</m:t>
                    </m:r>
                    <m:sSubSup>
                      <m:sSubSupPr>
                        <m:ctrlPr>
                          <a:rPr lang="en-US" sz="2400" i="1">
                            <a:latin typeface="Cambria Math" panose="02040503050406030204" pitchFamily="18" charset="0"/>
                            <a:ea typeface="Helvetica" charset="0"/>
                            <a:cs typeface="Helvetica" charset="0"/>
                          </a:rPr>
                        </m:ctrlPr>
                      </m:sSubSupPr>
                      <m:e>
                        <m:r>
                          <a:rPr lang="en-US" sz="2400" i="1">
                            <a:latin typeface="Cambria Math" panose="02040503050406030204" pitchFamily="18" charset="0"/>
                            <a:ea typeface="Helvetica" charset="0"/>
                            <a:cs typeface="Helvetica" charset="0"/>
                          </a:rPr>
                          <m:t>𝑞</m:t>
                        </m:r>
                      </m:e>
                      <m:sub>
                        <m:r>
                          <a:rPr lang="en-US" sz="2400" i="1">
                            <a:latin typeface="Cambria Math" panose="02040503050406030204" pitchFamily="18" charset="0"/>
                            <a:ea typeface="Helvetica" charset="0"/>
                            <a:cs typeface="Helvetica" charset="0"/>
                          </a:rPr>
                          <m:t>𝑊</m:t>
                        </m:r>
                      </m:sub>
                      <m:sup>
                        <m:d>
                          <m:dPr>
                            <m:ctrlPr>
                              <a:rPr lang="en-US" sz="2400" b="0" i="1" smtClean="0">
                                <a:latin typeface="Cambria Math" panose="02040503050406030204" pitchFamily="18" charset="0"/>
                                <a:ea typeface="Helvetica" charset="0"/>
                                <a:cs typeface="Helvetica" charset="0"/>
                              </a:rPr>
                            </m:ctrlPr>
                          </m:dPr>
                          <m:e>
                            <m:r>
                              <a:rPr lang="en-US" sz="2400" b="0" i="1" smtClean="0">
                                <a:latin typeface="Cambria Math" panose="02040503050406030204" pitchFamily="18" charset="0"/>
                                <a:ea typeface="Helvetica" charset="0"/>
                                <a:cs typeface="Helvetica" charset="0"/>
                              </a:rPr>
                              <m:t>1</m:t>
                            </m:r>
                          </m:e>
                        </m:d>
                      </m:sup>
                    </m:sSubSup>
                  </m:oMath>
                </a14:m>
                <a:r>
                  <a:rPr lang="en-US" sz="2400" dirty="0">
                    <a:latin typeface="Segoe UI Semilight" panose="020B0402040204020203" pitchFamily="34" charset="0"/>
                    <a:ea typeface="Helvetica" charset="0"/>
                    <a:cs typeface="Segoe UI Semilight" panose="020B0402040204020203" pitchFamily="34" charset="0"/>
                  </a:rPr>
                  <a:t>, </a:t>
                </a:r>
                <a14:m>
                  <m:oMath xmlns:m="http://schemas.openxmlformats.org/officeDocument/2006/math">
                    <m:sSubSup>
                      <m:sSubSupPr>
                        <m:ctrlPr>
                          <a:rPr lang="en-US" sz="2400" i="1">
                            <a:latin typeface="Cambria Math" panose="02040503050406030204" pitchFamily="18" charset="0"/>
                            <a:ea typeface="Helvetica" charset="0"/>
                            <a:cs typeface="Helvetica" charset="0"/>
                          </a:rPr>
                        </m:ctrlPr>
                      </m:sSubSupPr>
                      <m:e>
                        <m:r>
                          <a:rPr lang="en-US" sz="2400" i="1">
                            <a:latin typeface="Cambria Math" panose="02040503050406030204" pitchFamily="18" charset="0"/>
                            <a:ea typeface="Helvetica" charset="0"/>
                            <a:cs typeface="Helvetica" charset="0"/>
                          </a:rPr>
                          <m:t>𝑞</m:t>
                        </m:r>
                      </m:e>
                      <m:sub>
                        <m:r>
                          <a:rPr lang="en-US" sz="2400" i="1">
                            <a:latin typeface="Cambria Math" panose="02040503050406030204" pitchFamily="18" charset="0"/>
                            <a:ea typeface="Helvetica" charset="0"/>
                            <a:cs typeface="Helvetica" charset="0"/>
                          </a:rPr>
                          <m:t>𝑆</m:t>
                        </m:r>
                      </m:sub>
                      <m:sup>
                        <m:d>
                          <m:dPr>
                            <m:ctrlPr>
                              <a:rPr lang="en-US" sz="2400" b="0" i="1" smtClean="0">
                                <a:latin typeface="Cambria Math" panose="02040503050406030204" pitchFamily="18" charset="0"/>
                                <a:ea typeface="Helvetica" charset="0"/>
                                <a:cs typeface="Helvetica" charset="0"/>
                              </a:rPr>
                            </m:ctrlPr>
                          </m:dPr>
                          <m:e>
                            <m:r>
                              <a:rPr lang="en-US" sz="2400" b="0" i="1" smtClean="0">
                                <a:latin typeface="Cambria Math" panose="02040503050406030204" pitchFamily="18" charset="0"/>
                                <a:ea typeface="Helvetica" charset="0"/>
                                <a:cs typeface="Helvetica" charset="0"/>
                              </a:rPr>
                              <m:t>1</m:t>
                            </m:r>
                          </m:e>
                        </m:d>
                      </m:sup>
                    </m:sSubSup>
                  </m:oMath>
                </a14:m>
                <a:r>
                  <a:rPr lang="en-US" sz="2400" dirty="0">
                    <a:latin typeface="Segoe UI Semilight" panose="020B0402040204020203" pitchFamily="34" charset="0"/>
                    <a:ea typeface="Helvetica" charset="0"/>
                    <a:cs typeface="Segoe UI Semilight" panose="020B0402040204020203" pitchFamily="34" charset="0"/>
                  </a:rPr>
                  <a:t>, </a:t>
                </a:r>
                <a14:m>
                  <m:oMath xmlns:m="http://schemas.openxmlformats.org/officeDocument/2006/math">
                    <m:sSubSup>
                      <m:sSubSupPr>
                        <m:ctrlPr>
                          <a:rPr lang="en-US" sz="2400" i="1">
                            <a:latin typeface="Cambria Math" panose="02040503050406030204" pitchFamily="18" charset="0"/>
                            <a:ea typeface="Helvetica" charset="0"/>
                            <a:cs typeface="Helvetica" charset="0"/>
                          </a:rPr>
                        </m:ctrlPr>
                      </m:sSubSupPr>
                      <m:e>
                        <m:r>
                          <a:rPr lang="en-US" sz="2400" i="1">
                            <a:latin typeface="Cambria Math" panose="02040503050406030204" pitchFamily="18" charset="0"/>
                            <a:ea typeface="Helvetica" charset="0"/>
                            <a:cs typeface="Helvetica" charset="0"/>
                          </a:rPr>
                          <m:t>𝑞</m:t>
                        </m:r>
                      </m:e>
                      <m:sub>
                        <m:r>
                          <a:rPr lang="en-US" sz="2400" i="1">
                            <a:latin typeface="Cambria Math" panose="02040503050406030204" pitchFamily="18" charset="0"/>
                            <a:ea typeface="Helvetica" charset="0"/>
                            <a:cs typeface="Helvetica" charset="0"/>
                          </a:rPr>
                          <m:t>𝐸</m:t>
                        </m:r>
                      </m:sub>
                      <m:sup>
                        <m:d>
                          <m:dPr>
                            <m:ctrlPr>
                              <a:rPr lang="en-US" sz="2400" b="0" i="1" smtClean="0">
                                <a:latin typeface="Cambria Math" panose="02040503050406030204" pitchFamily="18" charset="0"/>
                                <a:ea typeface="Helvetica" charset="0"/>
                                <a:cs typeface="Helvetica" charset="0"/>
                              </a:rPr>
                            </m:ctrlPr>
                          </m:dPr>
                          <m:e>
                            <m:r>
                              <a:rPr lang="en-US" sz="2400" b="0" i="1" smtClean="0">
                                <a:latin typeface="Cambria Math" panose="02040503050406030204" pitchFamily="18" charset="0"/>
                                <a:ea typeface="Helvetica" charset="0"/>
                                <a:cs typeface="Helvetica" charset="0"/>
                              </a:rPr>
                              <m:t>1</m:t>
                            </m:r>
                          </m:e>
                        </m:d>
                      </m:sup>
                    </m:sSubSup>
                    <m:r>
                      <a:rPr lang="en-US" sz="2400">
                        <a:latin typeface="Cambria Math" panose="02040503050406030204" pitchFamily="18" charset="0"/>
                        <a:ea typeface="Helvetica" charset="0"/>
                        <a:cs typeface="Helvetica" charset="0"/>
                      </a:rPr>
                      <m:t>]</m:t>
                    </m:r>
                    <m:r>
                      <m:rPr>
                        <m:sty m:val="p"/>
                      </m:rPr>
                      <a:rPr lang="en-US" sz="2400" b="0" i="0" smtClean="0">
                        <a:latin typeface="Cambria Math" panose="02040503050406030204" pitchFamily="18" charset="0"/>
                        <a:ea typeface="Helvetica" charset="0"/>
                        <a:cs typeface="Helvetica" charset="0"/>
                      </a:rPr>
                      <m:t>M</m:t>
                    </m:r>
                  </m:oMath>
                </a14:m>
                <a:endParaRPr lang="en-US" sz="2400" b="0" dirty="0">
                  <a:latin typeface="Segoe UI Semilight" panose="020B0402040204020203" pitchFamily="34" charset="0"/>
                  <a:ea typeface="Helvetica" charset="0"/>
                  <a:cs typeface="Helvetica" charset="0"/>
                </a:endParaRPr>
              </a:p>
              <a:p>
                <a14:m>
                  <m:oMath xmlns:m="http://schemas.openxmlformats.org/officeDocument/2006/math">
                    <m:r>
                      <a:rPr lang="en-US" sz="2400" b="0" i="1" smtClean="0">
                        <a:solidFill>
                          <a:schemeClr val="tx1"/>
                        </a:solidFill>
                        <a:latin typeface="Cambria Math" panose="02040503050406030204" pitchFamily="18" charset="0"/>
                        <a:ea typeface="Helvetica" charset="0"/>
                        <a:cs typeface="Segoe UI Semilight" panose="020B0402040204020203" pitchFamily="34" charset="0"/>
                      </a:rPr>
                      <m:t>=</m:t>
                    </m:r>
                    <m:d>
                      <m:dPr>
                        <m:begChr m:val="["/>
                        <m:endChr m:val="]"/>
                        <m:ctrlPr>
                          <a:rPr lang="en-US" sz="2400" b="0" i="1" smtClean="0">
                            <a:solidFill>
                              <a:schemeClr val="tx1"/>
                            </a:solidFill>
                            <a:latin typeface="Cambria Math" panose="02040503050406030204" pitchFamily="18" charset="0"/>
                            <a:cs typeface="Segoe UI Semilight" panose="020B0402040204020203" pitchFamily="34" charset="0"/>
                          </a:rPr>
                        </m:ctrlPr>
                      </m:dPr>
                      <m:e>
                        <m:m>
                          <m:mPr>
                            <m:mcs>
                              <m:mc>
                                <m:mcPr>
                                  <m:count m:val="3"/>
                                  <m:mcJc m:val="center"/>
                                </m:mcPr>
                              </m:mc>
                            </m:mcs>
                            <m:ctrlPr>
                              <a:rPr lang="en-US" sz="2400" b="0" i="1" smtClean="0">
                                <a:solidFill>
                                  <a:schemeClr val="tx1"/>
                                </a:solidFill>
                                <a:latin typeface="Cambria Math" panose="02040503050406030204" pitchFamily="18" charset="0"/>
                                <a:cs typeface="Segoe UI Semilight" panose="020B0402040204020203" pitchFamily="34" charset="0"/>
                              </a:rPr>
                            </m:ctrlPr>
                          </m:mPr>
                          <m:mr>
                            <m:e>
                              <m:r>
                                <m:rPr>
                                  <m:brk m:alnAt="7"/>
                                </m:rPr>
                                <a:rPr lang="en-US" sz="2400" b="0" i="1" smtClean="0">
                                  <a:solidFill>
                                    <a:schemeClr val="tx1"/>
                                  </a:solidFill>
                                  <a:latin typeface="Cambria Math" panose="02040503050406030204" pitchFamily="18" charset="0"/>
                                  <a:cs typeface="Segoe UI Semilight" panose="020B0402040204020203" pitchFamily="34" charset="0"/>
                                </a:rPr>
                                <m:t>0</m:t>
                              </m:r>
                              <m:r>
                                <m:rPr>
                                  <m:brk m:alnAt="7"/>
                                </m:rPr>
                                <a:rPr lang="en-US" sz="2400" b="0" i="1" smtClean="0">
                                  <a:solidFill>
                                    <a:schemeClr val="tx1"/>
                                  </a:solidFill>
                                  <a:latin typeface="Cambria Math" panose="02040503050406030204" pitchFamily="18" charset="0"/>
                                  <a:cs typeface="Segoe UI Semilight" panose="020B0402040204020203" pitchFamily="34" charset="0"/>
                                </a:rPr>
                                <m:t>.</m:t>
                              </m:r>
                              <m:r>
                                <m:rPr>
                                  <m:brk m:alnAt="7"/>
                                </m:rPr>
                                <a:rPr lang="en-US" sz="2400" b="0" i="1" smtClean="0">
                                  <a:solidFill>
                                    <a:schemeClr val="tx1"/>
                                  </a:solidFill>
                                  <a:latin typeface="Cambria Math" panose="02040503050406030204" pitchFamily="18" charset="0"/>
                                  <a:cs typeface="Segoe UI Semilight" panose="020B0402040204020203" pitchFamily="34" charset="0"/>
                                </a:rPr>
                                <m:t>4</m:t>
                              </m:r>
                            </m:e>
                            <m:e>
                              <m:r>
                                <a:rPr lang="en-US" sz="2400" b="0" i="1" smtClean="0">
                                  <a:solidFill>
                                    <a:schemeClr val="tx1"/>
                                  </a:solidFill>
                                  <a:latin typeface="Cambria Math" panose="02040503050406030204" pitchFamily="18" charset="0"/>
                                  <a:cs typeface="Segoe UI Semilight" panose="020B0402040204020203" pitchFamily="34" charset="0"/>
                                </a:rPr>
                                <m:t>0.6</m:t>
                              </m:r>
                            </m:e>
                            <m:e>
                              <m:r>
                                <a:rPr lang="en-US" sz="2400" b="0" i="1" smtClean="0">
                                  <a:solidFill>
                                    <a:schemeClr val="tx1"/>
                                  </a:solidFill>
                                  <a:latin typeface="Cambria Math" panose="02040503050406030204" pitchFamily="18" charset="0"/>
                                  <a:cs typeface="Segoe UI Semilight" panose="020B0402040204020203" pitchFamily="34" charset="0"/>
                                </a:rPr>
                                <m:t>0</m:t>
                              </m:r>
                            </m:e>
                          </m:mr>
                        </m:m>
                      </m:e>
                    </m:d>
                  </m:oMath>
                </a14:m>
                <a:r>
                  <a:rPr lang="en-US" sz="2400" dirty="0">
                    <a:cs typeface="Helvetica" charset="0"/>
                  </a:rPr>
                  <a:t> </a:t>
                </a:r>
                <a14:m>
                  <m:oMath xmlns:m="http://schemas.openxmlformats.org/officeDocument/2006/math">
                    <m:d>
                      <m:dPr>
                        <m:begChr m:val="["/>
                        <m:endChr m:val="]"/>
                        <m:ctrlPr>
                          <a:rPr lang="en-US" sz="2400" i="1">
                            <a:latin typeface="Cambria Math" panose="02040503050406030204" pitchFamily="18" charset="0"/>
                            <a:cs typeface="Helvetica" charset="0"/>
                          </a:rPr>
                        </m:ctrlPr>
                      </m:dPr>
                      <m:e>
                        <m:m>
                          <m:mPr>
                            <m:mcs>
                              <m:mc>
                                <m:mcPr>
                                  <m:count m:val="3"/>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r>
                                <a:rPr lang="en-US" sz="2400" i="1">
                                  <a:latin typeface="Cambria Math" panose="02040503050406030204" pitchFamily="18" charset="0"/>
                                  <a:cs typeface="Helvetica" charset="0"/>
                                </a:rPr>
                                <m:t>.4</m:t>
                              </m:r>
                            </m:e>
                            <m:e>
                              <m:r>
                                <a:rPr lang="en-US" sz="2400" i="1">
                                  <a:latin typeface="Cambria Math" panose="02040503050406030204" pitchFamily="18" charset="0"/>
                                  <a:cs typeface="Helvetica" charset="0"/>
                                </a:rPr>
                                <m:t>0.6</m:t>
                              </m:r>
                            </m:e>
                            <m:e>
                              <m: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0.1</m:t>
                              </m:r>
                            </m:e>
                            <m:e>
                              <m:r>
                                <a:rPr lang="en-US" sz="2400" i="1">
                                  <a:latin typeface="Cambria Math" panose="02040503050406030204" pitchFamily="18" charset="0"/>
                                  <a:cs typeface="Helvetica" charset="0"/>
                                </a:rPr>
                                <m:t>0.6</m:t>
                              </m:r>
                            </m:e>
                            <m:e>
                              <m:r>
                                <a:rPr lang="en-US" sz="2400" i="1">
                                  <a:latin typeface="Cambria Math" panose="02040503050406030204" pitchFamily="18" charset="0"/>
                                  <a:cs typeface="Helvetica" charset="0"/>
                                </a:rPr>
                                <m:t>0.3</m:t>
                              </m:r>
                            </m:e>
                          </m:mr>
                          <m:mr>
                            <m:e>
                              <m:r>
                                <a:rPr lang="en-US" sz="2400" i="1">
                                  <a:latin typeface="Cambria Math" panose="02040503050406030204" pitchFamily="18" charset="0"/>
                                  <a:cs typeface="Helvetica" charset="0"/>
                                </a:rPr>
                                <m:t>0.5</m:t>
                              </m:r>
                            </m:e>
                            <m:e>
                              <m:r>
                                <a:rPr lang="en-US" sz="2400" i="1">
                                  <a:latin typeface="Cambria Math" panose="02040503050406030204" pitchFamily="18" charset="0"/>
                                  <a:cs typeface="Helvetica" charset="0"/>
                                </a:rPr>
                                <m:t>0</m:t>
                              </m:r>
                            </m:e>
                            <m:e>
                              <m:r>
                                <a:rPr lang="en-US" sz="2400" i="1">
                                  <a:latin typeface="Cambria Math" panose="02040503050406030204" pitchFamily="18" charset="0"/>
                                  <a:cs typeface="Helvetica" charset="0"/>
                                </a:rPr>
                                <m:t>0.5</m:t>
                              </m:r>
                            </m:e>
                          </m:mr>
                        </m:m>
                      </m:e>
                    </m:d>
                  </m:oMath>
                </a14:m>
                <a:endParaRPr lang="en-US" sz="2400" b="0" dirty="0">
                  <a:solidFill>
                    <a:schemeClr val="tx1"/>
                  </a:solidFill>
                  <a:latin typeface="Segoe UI Semilight" panose="020B0402040204020203" pitchFamily="34" charset="0"/>
                  <a:ea typeface="Helvetica" charset="0"/>
                  <a:cs typeface="Segoe UI Semilight" panose="020B0402040204020203" pitchFamily="34" charset="0"/>
                </a:endParaRPr>
              </a:p>
            </p:txBody>
          </p:sp>
        </mc:Choice>
        <mc:Fallback>
          <p:sp>
            <p:nvSpPr>
              <p:cNvPr id="7" name="TextBox 6">
                <a:extLst>
                  <a:ext uri="{FF2B5EF4-FFF2-40B4-BE49-F238E27FC236}">
                    <a16:creationId xmlns:a16="http://schemas.microsoft.com/office/drawing/2014/main" id="{346F49E1-82EE-8846-8D00-DD1CABE353EE}"/>
                  </a:ext>
                </a:extLst>
              </p:cNvPr>
              <p:cNvSpPr txBox="1">
                <a:spLocks noRot="1" noChangeAspect="1" noMove="1" noResize="1" noEditPoints="1" noAdjustHandles="1" noChangeArrowheads="1" noChangeShapeType="1" noTextEdit="1"/>
              </p:cNvSpPr>
              <p:nvPr/>
            </p:nvSpPr>
            <p:spPr>
              <a:xfrm>
                <a:off x="578784" y="3281871"/>
                <a:ext cx="10999657" cy="1529265"/>
              </a:xfrm>
              <a:prstGeom prst="rect">
                <a:avLst/>
              </a:prstGeom>
              <a:blipFill>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40593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General Vector-Matrix Multiplication</a:t>
            </a:r>
          </a:p>
        </p:txBody>
      </p:sp>
      <p:sp>
        <p:nvSpPr>
          <p:cNvPr id="3" name="Slide Number Placeholder 2"/>
          <p:cNvSpPr>
            <a:spLocks noGrp="1"/>
          </p:cNvSpPr>
          <p:nvPr>
            <p:ph type="sldNum" sz="quarter" idx="12"/>
          </p:nvPr>
        </p:nvSpPr>
        <p:spPr>
          <a:xfrm>
            <a:off x="8737600" y="6427484"/>
            <a:ext cx="2844800" cy="365125"/>
          </a:xfrm>
        </p:spPr>
        <p:txBody>
          <a:bodyPr/>
          <a:lstStyle/>
          <a:p>
            <a:fld id="{39E65F0E-D8D0-8548-A870-8F1E432EFAAD}" type="slidenum">
              <a:rPr lang="en-US" smtClean="0"/>
              <a:pPr/>
              <a:t>23</a:t>
            </a:fld>
            <a:endParaRPr lang="en-US" dirty="0"/>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78785" y="1043233"/>
            <a:ext cx="3164098" cy="2060627"/>
          </a:xfrm>
          <a:prstGeom prst="rect">
            <a:avLst/>
          </a:prstGeom>
          <a:effectLst>
            <a:outerShdw blurRad="50800" dist="38100" dir="2700000" algn="tl" rotWithShape="0">
              <a:prstClr val="black">
                <a:alpha val="40000"/>
              </a:prstClr>
            </a:outerShdw>
          </a:effectLst>
        </p:spPr>
      </p:pic>
      <mc:AlternateContent xmlns:mc="http://schemas.openxmlformats.org/markup-compatibility/2006" xmlns:a14="http://schemas.microsoft.com/office/drawing/2010/main">
        <mc:Choice Requires="a14">
          <p:sp>
            <p:nvSpPr>
              <p:cNvPr id="4" name="TextBox 3"/>
              <p:cNvSpPr txBox="1"/>
              <p:nvPr/>
            </p:nvSpPr>
            <p:spPr>
              <a:xfrm>
                <a:off x="5535411" y="4424456"/>
                <a:ext cx="5443991" cy="552652"/>
              </a:xfrm>
              <a:prstGeom prst="rect">
                <a:avLst/>
              </a:prstGeom>
              <a:noFill/>
            </p:spPr>
            <p:txBody>
              <a:bodyPr wrap="none" rtlCol="0">
                <a:spAutoFit/>
              </a:bodyPr>
              <a:lstStyle/>
              <a:p>
                <a14:m>
                  <m:oMath xmlns:m="http://schemas.openxmlformats.org/officeDocument/2006/math">
                    <m:sSubSup>
                      <m:sSubSupPr>
                        <m:ctrlPr>
                          <a:rPr lang="en-US" sz="2400" b="0" i="1" smtClean="0">
                            <a:solidFill>
                              <a:srgbClr val="C00000"/>
                            </a:solidFill>
                            <a:latin typeface="Cambria Math" panose="02040503050406030204" pitchFamily="18" charset="0"/>
                            <a:ea typeface="Helvetica" charset="0"/>
                            <a:cs typeface="Helvetica" charset="0"/>
                          </a:rPr>
                        </m:ctrlPr>
                      </m:sSubSupPr>
                      <m:e>
                        <m:r>
                          <a:rPr lang="en-US" sz="2400" b="0" i="1" smtClean="0">
                            <a:solidFill>
                              <a:srgbClr val="C00000"/>
                            </a:solidFill>
                            <a:latin typeface="Cambria Math" panose="02040503050406030204" pitchFamily="18" charset="0"/>
                            <a:ea typeface="Helvetica" charset="0"/>
                            <a:cs typeface="Helvetica" charset="0"/>
                          </a:rPr>
                          <m:t>𝑞</m:t>
                        </m:r>
                      </m:e>
                      <m:sub>
                        <m:r>
                          <a:rPr lang="en-US" sz="2400" b="0" i="1" smtClean="0">
                            <a:solidFill>
                              <a:srgbClr val="C00000"/>
                            </a:solidFill>
                            <a:latin typeface="Cambria Math" panose="02040503050406030204" pitchFamily="18" charset="0"/>
                            <a:ea typeface="Helvetica" charset="0"/>
                            <a:cs typeface="Helvetica" charset="0"/>
                          </a:rPr>
                          <m:t>𝑊</m:t>
                        </m:r>
                      </m:sub>
                      <m:sup>
                        <m:d>
                          <m:dPr>
                            <m:ctrlPr>
                              <a:rPr lang="en-US" sz="2400" b="0" i="1" smtClean="0">
                                <a:solidFill>
                                  <a:srgbClr val="C00000"/>
                                </a:solidFill>
                                <a:latin typeface="Cambria Math" panose="02040503050406030204" pitchFamily="18" charset="0"/>
                                <a:ea typeface="Helvetica" charset="0"/>
                                <a:cs typeface="Helvetica" charset="0"/>
                              </a:rPr>
                            </m:ctrlPr>
                          </m:dPr>
                          <m:e>
                            <m:r>
                              <a:rPr lang="en-US" sz="2400" b="0" i="1" smtClean="0">
                                <a:solidFill>
                                  <a:srgbClr val="C00000"/>
                                </a:solidFill>
                                <a:latin typeface="Cambria Math" panose="02040503050406030204" pitchFamily="18" charset="0"/>
                                <a:ea typeface="Helvetica" charset="0"/>
                                <a:cs typeface="Helvetica" charset="0"/>
                              </a:rPr>
                              <m:t>𝑡</m:t>
                            </m:r>
                          </m:e>
                        </m:d>
                      </m:sup>
                    </m:sSubSup>
                    <m:r>
                      <a:rPr lang="en-US" sz="2400" b="0" i="1" smtClean="0">
                        <a:solidFill>
                          <a:srgbClr val="C00000"/>
                        </a:solidFill>
                        <a:latin typeface="Cambria Math" panose="02040503050406030204" pitchFamily="18" charset="0"/>
                        <a:ea typeface="Helvetica" charset="0"/>
                        <a:cs typeface="Helvetica" charset="0"/>
                      </a:rPr>
                      <m:t>⋅</m:t>
                    </m:r>
                    <m:r>
                      <m:rPr>
                        <m:brk m:alnAt="7"/>
                      </m:rPr>
                      <a:rPr lang="en-US" sz="2400" i="1">
                        <a:latin typeface="Cambria Math" panose="02040503050406030204" pitchFamily="18" charset="0"/>
                        <a:cs typeface="Helvetica" charset="0"/>
                      </a:rPr>
                      <m:t>0</m:t>
                    </m:r>
                    <m:r>
                      <a:rPr lang="en-US" sz="2400" i="1">
                        <a:latin typeface="Cambria Math" panose="02040503050406030204" pitchFamily="18" charset="0"/>
                        <a:cs typeface="Helvetica" charset="0"/>
                      </a:rPr>
                      <m:t>.4</m:t>
                    </m:r>
                    <m:r>
                      <a:rPr lang="en-US" sz="2400" b="0" i="1" smtClean="0">
                        <a:solidFill>
                          <a:srgbClr val="C00000"/>
                        </a:solidFill>
                        <a:latin typeface="Cambria Math" panose="02040503050406030204" pitchFamily="18" charset="0"/>
                        <a:ea typeface="Helvetica" charset="0"/>
                        <a:cs typeface="Helvetica" charset="0"/>
                      </a:rPr>
                      <m:t>+</m:t>
                    </m:r>
                    <m:sSubSup>
                      <m:sSubSupPr>
                        <m:ctrlPr>
                          <a:rPr lang="en-US" sz="2400" b="0" i="1" smtClean="0">
                            <a:solidFill>
                              <a:srgbClr val="C00000"/>
                            </a:solidFill>
                            <a:latin typeface="Cambria Math" panose="02040503050406030204" pitchFamily="18" charset="0"/>
                            <a:ea typeface="Helvetica" charset="0"/>
                            <a:cs typeface="Helvetica" charset="0"/>
                          </a:rPr>
                        </m:ctrlPr>
                      </m:sSubSupPr>
                      <m:e>
                        <m:r>
                          <a:rPr lang="en-US" sz="2400" b="0" i="1" smtClean="0">
                            <a:solidFill>
                              <a:srgbClr val="C00000"/>
                            </a:solidFill>
                            <a:latin typeface="Cambria Math" panose="02040503050406030204" pitchFamily="18" charset="0"/>
                            <a:ea typeface="Helvetica" charset="0"/>
                            <a:cs typeface="Helvetica" charset="0"/>
                          </a:rPr>
                          <m:t>𝑞</m:t>
                        </m:r>
                      </m:e>
                      <m:sub>
                        <m:r>
                          <a:rPr lang="en-US" sz="2400" i="1">
                            <a:solidFill>
                              <a:srgbClr val="C00000"/>
                            </a:solidFill>
                            <a:latin typeface="Cambria Math" panose="02040503050406030204" pitchFamily="18" charset="0"/>
                            <a:ea typeface="Helvetica" charset="0"/>
                            <a:cs typeface="Helvetica" charset="0"/>
                          </a:rPr>
                          <m:t>𝑆</m:t>
                        </m:r>
                      </m:sub>
                      <m:sup>
                        <m:d>
                          <m:dPr>
                            <m:ctrlPr>
                              <a:rPr lang="en-US" sz="2400" i="1">
                                <a:solidFill>
                                  <a:srgbClr val="C00000"/>
                                </a:solidFill>
                                <a:latin typeface="Cambria Math" panose="02040503050406030204" pitchFamily="18" charset="0"/>
                                <a:ea typeface="Helvetica" charset="0"/>
                                <a:cs typeface="Helvetica" charset="0"/>
                              </a:rPr>
                            </m:ctrlPr>
                          </m:dPr>
                          <m:e>
                            <m:r>
                              <a:rPr lang="en-US" sz="2400" i="1">
                                <a:solidFill>
                                  <a:srgbClr val="C00000"/>
                                </a:solidFill>
                                <a:latin typeface="Cambria Math" panose="02040503050406030204" pitchFamily="18" charset="0"/>
                                <a:ea typeface="Helvetica" charset="0"/>
                                <a:cs typeface="Helvetica" charset="0"/>
                              </a:rPr>
                              <m:t>𝑡</m:t>
                            </m:r>
                          </m:e>
                        </m:d>
                      </m:sup>
                    </m:sSubSup>
                    <m:r>
                      <a:rPr lang="en-US" sz="2400" b="0" i="1" smtClean="0">
                        <a:solidFill>
                          <a:srgbClr val="C00000"/>
                        </a:solidFill>
                        <a:latin typeface="Cambria Math" panose="02040503050406030204" pitchFamily="18" charset="0"/>
                        <a:ea typeface="Helvetica" charset="0"/>
                        <a:cs typeface="Helvetica" charset="0"/>
                      </a:rPr>
                      <m:t>⋅</m:t>
                    </m:r>
                    <m:r>
                      <a:rPr lang="en-US" sz="2400" i="1">
                        <a:latin typeface="Cambria Math" panose="02040503050406030204" pitchFamily="18" charset="0"/>
                        <a:cs typeface="Helvetica" charset="0"/>
                      </a:rPr>
                      <m:t>0.</m:t>
                    </m:r>
                    <m:r>
                      <a:rPr lang="en-US" sz="2400" b="0" i="1" smtClean="0">
                        <a:latin typeface="Cambria Math" panose="02040503050406030204" pitchFamily="18" charset="0"/>
                        <a:cs typeface="Helvetica" charset="0"/>
                      </a:rPr>
                      <m:t>1</m:t>
                    </m:r>
                    <m:r>
                      <a:rPr lang="en-US" sz="2400" b="0" i="0" smtClean="0">
                        <a:solidFill>
                          <a:srgbClr val="C00000"/>
                        </a:solidFill>
                        <a:latin typeface="Cambria Math" panose="02040503050406030204" pitchFamily="18" charset="0"/>
                        <a:ea typeface="Helvetica" charset="0"/>
                        <a:cs typeface="Helvetica" charset="0"/>
                      </a:rPr>
                      <m:t>+</m:t>
                    </m:r>
                    <m:sSubSup>
                      <m:sSubSupPr>
                        <m:ctrlPr>
                          <a:rPr lang="en-US" sz="2400" b="0" i="1" smtClean="0">
                            <a:solidFill>
                              <a:srgbClr val="C00000"/>
                            </a:solidFill>
                            <a:latin typeface="Cambria Math" panose="02040503050406030204" pitchFamily="18" charset="0"/>
                            <a:ea typeface="Helvetica" charset="0"/>
                            <a:cs typeface="Helvetica" charset="0"/>
                          </a:rPr>
                        </m:ctrlPr>
                      </m:sSubSupPr>
                      <m:e>
                        <m:r>
                          <a:rPr lang="en-US" sz="2400" b="0" i="1" smtClean="0">
                            <a:solidFill>
                              <a:srgbClr val="C00000"/>
                            </a:solidFill>
                            <a:latin typeface="Cambria Math" panose="02040503050406030204" pitchFamily="18" charset="0"/>
                            <a:ea typeface="Helvetica" charset="0"/>
                            <a:cs typeface="Helvetica" charset="0"/>
                          </a:rPr>
                          <m:t>𝑞</m:t>
                        </m:r>
                      </m:e>
                      <m:sub>
                        <m:r>
                          <a:rPr lang="en-US" sz="2400" i="1">
                            <a:solidFill>
                              <a:srgbClr val="C00000"/>
                            </a:solidFill>
                            <a:latin typeface="Cambria Math" panose="02040503050406030204" pitchFamily="18" charset="0"/>
                            <a:ea typeface="Helvetica" charset="0"/>
                            <a:cs typeface="Helvetica" charset="0"/>
                          </a:rPr>
                          <m:t>𝐸</m:t>
                        </m:r>
                      </m:sub>
                      <m:sup>
                        <m:d>
                          <m:dPr>
                            <m:ctrlPr>
                              <a:rPr lang="en-US" sz="2400" i="1">
                                <a:solidFill>
                                  <a:srgbClr val="C00000"/>
                                </a:solidFill>
                                <a:latin typeface="Cambria Math" panose="02040503050406030204" pitchFamily="18" charset="0"/>
                                <a:ea typeface="Helvetica" charset="0"/>
                                <a:cs typeface="Helvetica" charset="0"/>
                              </a:rPr>
                            </m:ctrlPr>
                          </m:dPr>
                          <m:e>
                            <m:r>
                              <a:rPr lang="en-US" sz="2400" i="1">
                                <a:solidFill>
                                  <a:srgbClr val="C00000"/>
                                </a:solidFill>
                                <a:latin typeface="Cambria Math" panose="02040503050406030204" pitchFamily="18" charset="0"/>
                                <a:ea typeface="Helvetica" charset="0"/>
                                <a:cs typeface="Helvetica" charset="0"/>
                              </a:rPr>
                              <m:t>𝑡</m:t>
                            </m:r>
                          </m:e>
                        </m:d>
                      </m:sup>
                    </m:sSubSup>
                    <m:r>
                      <a:rPr lang="en-US" sz="2400" b="0" i="1" smtClean="0">
                        <a:solidFill>
                          <a:srgbClr val="C00000"/>
                        </a:solidFill>
                        <a:latin typeface="Cambria Math" panose="02040503050406030204" pitchFamily="18" charset="0"/>
                        <a:ea typeface="Helvetica" charset="0"/>
                        <a:cs typeface="Helvetica" charset="0"/>
                      </a:rPr>
                      <m:t>⋅</m:t>
                    </m:r>
                    <m:r>
                      <a:rPr lang="en-US" sz="2400" i="1">
                        <a:latin typeface="Cambria Math" panose="02040503050406030204" pitchFamily="18" charset="0"/>
                        <a:cs typeface="Helvetica" charset="0"/>
                      </a:rPr>
                      <m:t>0</m:t>
                    </m:r>
                    <m:r>
                      <a:rPr lang="en-US" sz="2400" b="0" i="1" smtClean="0">
                        <a:latin typeface="Cambria Math" panose="02040503050406030204" pitchFamily="18" charset="0"/>
                        <a:cs typeface="Helvetica" charset="0"/>
                      </a:rPr>
                      <m:t>.5</m:t>
                    </m:r>
                  </m:oMath>
                </a14:m>
                <a:r>
                  <a:rPr lang="en-US" sz="2400" b="0" dirty="0">
                    <a:solidFill>
                      <a:srgbClr val="C00000"/>
                    </a:solidFill>
                    <a:latin typeface="Candara" panose="020E0502030303020204" pitchFamily="34" charset="0"/>
                    <a:ea typeface="Helvetica" charset="0"/>
                    <a:cs typeface="Helvetica" charset="0"/>
                  </a:rPr>
                  <a:t> =</a:t>
                </a:r>
                <a14:m>
                  <m:oMath xmlns:m="http://schemas.openxmlformats.org/officeDocument/2006/math">
                    <m:sSubSup>
                      <m:sSubSupPr>
                        <m:ctrlPr>
                          <a:rPr lang="en-US" sz="2400" b="0" i="1" smtClean="0">
                            <a:solidFill>
                              <a:srgbClr val="C00000"/>
                            </a:solidFill>
                            <a:latin typeface="Cambria Math" panose="02040503050406030204" pitchFamily="18" charset="0"/>
                            <a:ea typeface="Helvetica" charset="0"/>
                            <a:cs typeface="Helvetica" charset="0"/>
                          </a:rPr>
                        </m:ctrlPr>
                      </m:sSubSupPr>
                      <m:e>
                        <m:r>
                          <a:rPr lang="en-US" sz="2400" b="0" i="1" smtClean="0">
                            <a:solidFill>
                              <a:srgbClr val="C00000"/>
                            </a:solidFill>
                            <a:latin typeface="Cambria Math" panose="02040503050406030204" pitchFamily="18" charset="0"/>
                            <a:ea typeface="Helvetica" charset="0"/>
                            <a:cs typeface="Helvetica" charset="0"/>
                          </a:rPr>
                          <m:t>  </m:t>
                        </m:r>
                        <m:r>
                          <a:rPr lang="en-US" sz="2400" b="0" i="1" smtClean="0">
                            <a:solidFill>
                              <a:srgbClr val="C00000"/>
                            </a:solidFill>
                            <a:latin typeface="Cambria Math" panose="02040503050406030204" pitchFamily="18" charset="0"/>
                            <a:ea typeface="Helvetica" charset="0"/>
                            <a:cs typeface="Helvetica" charset="0"/>
                          </a:rPr>
                          <m:t>𝑞</m:t>
                        </m:r>
                      </m:e>
                      <m:sub>
                        <m:r>
                          <a:rPr lang="en-US" sz="2400" i="1">
                            <a:solidFill>
                              <a:srgbClr val="C00000"/>
                            </a:solidFill>
                            <a:latin typeface="Cambria Math" panose="02040503050406030204" pitchFamily="18" charset="0"/>
                            <a:ea typeface="Helvetica" charset="0"/>
                            <a:cs typeface="Helvetica" charset="0"/>
                          </a:rPr>
                          <m:t>𝑊</m:t>
                        </m:r>
                      </m:sub>
                      <m:sup>
                        <m:d>
                          <m:dPr>
                            <m:ctrlPr>
                              <a:rPr lang="en-US" sz="2400" i="1">
                                <a:solidFill>
                                  <a:srgbClr val="C00000"/>
                                </a:solidFill>
                                <a:latin typeface="Cambria Math" panose="02040503050406030204" pitchFamily="18" charset="0"/>
                                <a:ea typeface="Helvetica" charset="0"/>
                                <a:cs typeface="Helvetica" charset="0"/>
                              </a:rPr>
                            </m:ctrlPr>
                          </m:dPr>
                          <m:e>
                            <m:r>
                              <a:rPr lang="en-US" sz="2400" i="1">
                                <a:solidFill>
                                  <a:srgbClr val="C00000"/>
                                </a:solidFill>
                                <a:latin typeface="Cambria Math" panose="02040503050406030204" pitchFamily="18" charset="0"/>
                                <a:ea typeface="Helvetica" charset="0"/>
                                <a:cs typeface="Helvetica" charset="0"/>
                              </a:rPr>
                              <m:t>𝑡</m:t>
                            </m:r>
                            <m:r>
                              <a:rPr lang="en-US" sz="2400" i="1">
                                <a:solidFill>
                                  <a:srgbClr val="C00000"/>
                                </a:solidFill>
                                <a:latin typeface="Cambria Math" panose="02040503050406030204" pitchFamily="18" charset="0"/>
                                <a:ea typeface="Helvetica" charset="0"/>
                                <a:cs typeface="Helvetica" charset="0"/>
                              </a:rPr>
                              <m:t>+1</m:t>
                            </m:r>
                          </m:e>
                        </m:d>
                      </m:sup>
                    </m:sSubSup>
                  </m:oMath>
                </a14:m>
                <a:r>
                  <a:rPr lang="en-US" sz="2400" b="0" dirty="0">
                    <a:solidFill>
                      <a:srgbClr val="C00000"/>
                    </a:solidFill>
                    <a:latin typeface="Candara" panose="020E0502030303020204" pitchFamily="34" charset="0"/>
                    <a:ea typeface="Helvetica" charset="0"/>
                    <a:cs typeface="Helvetica" charset="0"/>
                  </a:rPr>
                  <a:t> </a:t>
                </a:r>
                <a:endParaRPr lang="en-US" sz="2400" b="0" dirty="0" err="1">
                  <a:solidFill>
                    <a:srgbClr val="C00000"/>
                  </a:solidFill>
                  <a:latin typeface="Candara" panose="020E0502030303020204" pitchFamily="34" charset="0"/>
                  <a:ea typeface="Helvetica" charset="0"/>
                  <a:cs typeface="Helvetica"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5535411" y="4424456"/>
                <a:ext cx="5443991" cy="552652"/>
              </a:xfrm>
              <a:prstGeom prst="rect">
                <a:avLst/>
              </a:prstGeom>
              <a:blipFill>
                <a:blip r:embed="rId3"/>
                <a:stretch>
                  <a:fillRect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4201370" y="2639713"/>
                <a:ext cx="2181751" cy="550920"/>
              </a:xfrm>
              <a:prstGeom prst="rect">
                <a:avLst/>
              </a:prstGeom>
              <a:noFill/>
            </p:spPr>
            <p:txBody>
              <a:bodyPr wrap="none" rtlCol="0">
                <a:spAutoFit/>
              </a:bodyPr>
              <a:lstStyle/>
              <a:p>
                <a14:m>
                  <m:oMath xmlns:m="http://schemas.openxmlformats.org/officeDocument/2006/math">
                    <m:r>
                      <a:rPr lang="en-US" sz="2400" b="0" i="1" smtClean="0">
                        <a:solidFill>
                          <a:schemeClr val="tx1"/>
                        </a:solidFill>
                        <a:latin typeface="Cambria Math" panose="02040503050406030204" pitchFamily="18" charset="0"/>
                        <a:ea typeface="Helvetica" charset="0"/>
                        <a:cs typeface="Helvetica" charset="0"/>
                      </a:rPr>
                      <m:t>[</m:t>
                    </m:r>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i="1">
                            <a:solidFill>
                              <a:schemeClr val="tx1"/>
                            </a:solidFill>
                            <a:latin typeface="Cambria Math" panose="02040503050406030204" pitchFamily="18" charset="0"/>
                            <a:ea typeface="Helvetica" charset="0"/>
                            <a:cs typeface="Helvetica" charset="0"/>
                          </a:rPr>
                          <m:t>𝑊</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e>
                        </m:d>
                      </m:sup>
                    </m:sSubSup>
                  </m:oMath>
                </a14:m>
                <a:r>
                  <a:rPr lang="en-US" sz="2400" dirty="0">
                    <a:solidFill>
                      <a:schemeClr val="tx1"/>
                    </a:solidFill>
                    <a:latin typeface="Candara" panose="020E0502030303020204" pitchFamily="34" charset="0"/>
                    <a:ea typeface="Helvetica" charset="0"/>
                    <a:cs typeface="Helvetica" charset="0"/>
                  </a:rPr>
                  <a:t>,</a:t>
                </a:r>
                <a:r>
                  <a:rPr lang="en-US" sz="2400" dirty="0">
                    <a:solidFill>
                      <a:schemeClr val="tx1"/>
                    </a:solidFill>
                    <a:ea typeface="Helvetica" charset="0"/>
                    <a:cs typeface="Helvetica" charset="0"/>
                  </a:rPr>
                  <a:t> </a:t>
                </a:r>
                <a14:m>
                  <m:oMath xmlns:m="http://schemas.openxmlformats.org/officeDocument/2006/math">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b="0" i="1" smtClean="0">
                            <a:solidFill>
                              <a:schemeClr val="tx1"/>
                            </a:solidFill>
                            <a:latin typeface="Cambria Math" panose="02040503050406030204" pitchFamily="18" charset="0"/>
                            <a:ea typeface="Helvetica" charset="0"/>
                            <a:cs typeface="Helvetica" charset="0"/>
                          </a:rPr>
                          <m:t>𝑆</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e>
                        </m:d>
                      </m:sup>
                    </m:sSubSup>
                  </m:oMath>
                </a14:m>
                <a:r>
                  <a:rPr lang="en-US" sz="2400" dirty="0">
                    <a:solidFill>
                      <a:schemeClr val="tx1"/>
                    </a:solidFill>
                    <a:latin typeface="Candara" panose="020E0502030303020204" pitchFamily="34" charset="0"/>
                    <a:ea typeface="Helvetica" charset="0"/>
                    <a:cs typeface="Helvetica" charset="0"/>
                  </a:rPr>
                  <a:t>,</a:t>
                </a:r>
                <a:r>
                  <a:rPr lang="en-US" sz="2400" dirty="0">
                    <a:solidFill>
                      <a:schemeClr val="tx1"/>
                    </a:solidFill>
                    <a:ea typeface="Helvetica" charset="0"/>
                    <a:cs typeface="Helvetica" charset="0"/>
                  </a:rPr>
                  <a:t> </a:t>
                </a:r>
                <a14:m>
                  <m:oMath xmlns:m="http://schemas.openxmlformats.org/officeDocument/2006/math">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i="1">
                            <a:solidFill>
                              <a:schemeClr val="tx1"/>
                            </a:solidFill>
                            <a:latin typeface="Cambria Math" panose="02040503050406030204" pitchFamily="18" charset="0"/>
                            <a:ea typeface="Helvetica" charset="0"/>
                            <a:cs typeface="Helvetica" charset="0"/>
                          </a:rPr>
                          <m:t>𝐸</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e>
                        </m:d>
                      </m:sup>
                    </m:sSubSup>
                    <m:r>
                      <a:rPr lang="en-US" sz="2400" b="0" i="0" smtClean="0">
                        <a:solidFill>
                          <a:schemeClr val="tx1"/>
                        </a:solidFill>
                        <a:latin typeface="Cambria Math" panose="02040503050406030204" pitchFamily="18" charset="0"/>
                        <a:ea typeface="Helvetica" charset="0"/>
                        <a:cs typeface="Helvetica" charset="0"/>
                      </a:rPr>
                      <m:t>]</m:t>
                    </m:r>
                  </m:oMath>
                </a14:m>
                <a:endParaRPr lang="en-US" sz="2400" b="0" dirty="0" err="1">
                  <a:solidFill>
                    <a:schemeClr val="tx1"/>
                  </a:solidFill>
                  <a:latin typeface="Candara" panose="020E0502030303020204" pitchFamily="34" charset="0"/>
                  <a:ea typeface="Helvetica" charset="0"/>
                  <a:cs typeface="Helvetica"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4201370" y="2639713"/>
                <a:ext cx="2181751" cy="550920"/>
              </a:xfrm>
              <a:prstGeom prst="rect">
                <a:avLst/>
              </a:prstGeom>
              <a:blipFill>
                <a:blip r:embed="rId4"/>
                <a:stretch>
                  <a:fillRect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6301582" y="2741659"/>
                <a:ext cx="2320187" cy="1066574"/>
              </a:xfrm>
              <a:prstGeom prst="rect">
                <a:avLst/>
              </a:prstGeom>
              <a:noFill/>
            </p:spPr>
            <p:txBody>
              <a:bodyPr wrap="none" rtlCol="0">
                <a:spAutoFit/>
              </a:bodyPr>
              <a:lstStyle/>
              <a:p>
                <a:pPr algn="l"/>
                <a14:m>
                  <m:oMathPara xmlns:m="http://schemas.openxmlformats.org/officeDocument/2006/math">
                    <m:oMath>
                      <m:d>
                        <m:dPr>
                          <m:begChr m:val="["/>
                          <m:endChr m:val="]"/>
                          <m:ctrlPr>
                            <a:rPr lang="en-US" sz="2400" b="0" i="1" smtClean="0">
                              <a:latin typeface="Cambria Math" panose="02040503050406030204" pitchFamily="18" charset="0"/>
                              <a:cs typeface="Helvetica" charset="0"/>
                            </a:rPr>
                          </m:ctrlPr>
                        </m:dPr>
                        <m:e>
                          <m:m>
                            <m:mPr>
                              <m:mcs>
                                <m:mc>
                                  <m:mcPr>
                                    <m:count m:val="3"/>
                                    <m:mcJc m:val="center"/>
                                  </m:mcPr>
                                </m:mc>
                              </m:mcs>
                              <m:ctrlPr>
                                <a:rPr lang="en-US" sz="2400" b="0" i="1" smtClean="0">
                                  <a:latin typeface="Cambria Math" panose="02040503050406030204" pitchFamily="18" charset="0"/>
                                  <a:cs typeface="Helvetica" charset="0"/>
                                </a:rPr>
                              </m:ctrlPr>
                            </m:mPr>
                            <m:mr>
                              <m:e>
                                <m:r>
                                  <m:rPr>
                                    <m:brk m:alnAt="7"/>
                                  </m:rPr>
                                  <a:rPr lang="en-US" sz="2400" b="0" i="1" smtClean="0">
                                    <a:latin typeface="Cambria Math" panose="02040503050406030204" pitchFamily="18" charset="0"/>
                                    <a:cs typeface="Helvetica" charset="0"/>
                                  </a:rPr>
                                  <m:t>0</m:t>
                                </m:r>
                                <m:r>
                                  <a:rPr lang="en-US" sz="2400" b="0" i="1" smtClean="0">
                                    <a:latin typeface="Cambria Math" panose="02040503050406030204" pitchFamily="18" charset="0"/>
                                    <a:cs typeface="Helvetica" charset="0"/>
                                  </a:rPr>
                                  <m:t>.4</m:t>
                                </m:r>
                              </m:e>
                              <m:e>
                                <m:r>
                                  <a:rPr lang="en-US" sz="2400" b="0" i="1" smtClean="0">
                                    <a:latin typeface="Cambria Math" panose="02040503050406030204" pitchFamily="18" charset="0"/>
                                    <a:cs typeface="Helvetica" charset="0"/>
                                  </a:rPr>
                                  <m:t>0.6</m:t>
                                </m:r>
                              </m:e>
                              <m:e>
                                <m:r>
                                  <a:rPr lang="en-US" sz="2400" b="0" i="1" smtClean="0">
                                    <a:latin typeface="Cambria Math" panose="02040503050406030204" pitchFamily="18" charset="0"/>
                                    <a:cs typeface="Helvetica" charset="0"/>
                                  </a:rPr>
                                  <m:t>0</m:t>
                                </m:r>
                              </m:e>
                            </m:mr>
                            <m:mr>
                              <m:e>
                                <m:r>
                                  <a:rPr lang="en-US" sz="2400" b="0" i="1" smtClean="0">
                                    <a:latin typeface="Cambria Math" panose="02040503050406030204" pitchFamily="18" charset="0"/>
                                    <a:cs typeface="Helvetica" charset="0"/>
                                  </a:rPr>
                                  <m:t>0.1</m:t>
                                </m:r>
                              </m:e>
                              <m:e>
                                <m:r>
                                  <a:rPr lang="en-US" sz="2400" b="0" i="1" smtClean="0">
                                    <a:latin typeface="Cambria Math" panose="02040503050406030204" pitchFamily="18" charset="0"/>
                                    <a:cs typeface="Helvetica" charset="0"/>
                                  </a:rPr>
                                  <m:t>0.6</m:t>
                                </m:r>
                              </m:e>
                              <m:e>
                                <m:r>
                                  <a:rPr lang="en-US" sz="2400" b="0" i="1" smtClean="0">
                                    <a:latin typeface="Cambria Math" panose="02040503050406030204" pitchFamily="18" charset="0"/>
                                    <a:cs typeface="Helvetica" charset="0"/>
                                  </a:rPr>
                                  <m:t>0.3</m:t>
                                </m:r>
                              </m:e>
                            </m:mr>
                            <m:mr>
                              <m:e>
                                <m:r>
                                  <a:rPr lang="en-US" sz="2400" b="0" i="1" smtClean="0">
                                    <a:latin typeface="Cambria Math" panose="02040503050406030204" pitchFamily="18" charset="0"/>
                                    <a:cs typeface="Helvetica" charset="0"/>
                                  </a:rPr>
                                  <m:t>0.5</m:t>
                                </m:r>
                              </m:e>
                              <m:e>
                                <m:r>
                                  <a:rPr lang="en-US" sz="2400" b="0" i="1" smtClean="0">
                                    <a:latin typeface="Cambria Math" panose="02040503050406030204" pitchFamily="18" charset="0"/>
                                    <a:cs typeface="Helvetica" charset="0"/>
                                  </a:rPr>
                                  <m:t>0</m:t>
                                </m:r>
                              </m:e>
                              <m:e>
                                <m:r>
                                  <a:rPr lang="en-US" sz="2400" b="0" i="1" smtClean="0">
                                    <a:latin typeface="Cambria Math" panose="02040503050406030204" pitchFamily="18" charset="0"/>
                                    <a:cs typeface="Helvetica" charset="0"/>
                                  </a:rPr>
                                  <m:t>0.5</m:t>
                                </m:r>
                              </m:e>
                            </m:mr>
                          </m:m>
                        </m:e>
                      </m:d>
                    </m:oMath>
                  </m:oMathPara>
                </a14:m>
                <a:endParaRPr lang="en-US" sz="2400" b="0" dirty="0" err="1">
                  <a:latin typeface="Candara" panose="020E0502030303020204" pitchFamily="34" charset="0"/>
                  <a:ea typeface="Helvetica" charset="0"/>
                  <a:cs typeface="Helvetica"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6301582" y="2741659"/>
                <a:ext cx="2320187" cy="1066574"/>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TextBox 45"/>
              <p:cNvSpPr txBox="1"/>
              <p:nvPr/>
            </p:nvSpPr>
            <p:spPr>
              <a:xfrm>
                <a:off x="8497389" y="2655815"/>
                <a:ext cx="3334824" cy="552652"/>
              </a:xfrm>
              <a:prstGeom prst="rect">
                <a:avLst/>
              </a:prstGeom>
              <a:noFill/>
            </p:spPr>
            <p:txBody>
              <a:bodyPr wrap="none" rtlCol="0">
                <a:spAutoFit/>
              </a:bodyPr>
              <a:lstStyle/>
              <a:p>
                <a14:m>
                  <m:oMath xmlns:m="http://schemas.openxmlformats.org/officeDocument/2006/math">
                    <m:r>
                      <a:rPr lang="en-US" sz="2400" b="0" i="1" smtClean="0">
                        <a:solidFill>
                          <a:schemeClr val="tx1"/>
                        </a:solidFill>
                        <a:latin typeface="Cambria Math" panose="02040503050406030204" pitchFamily="18" charset="0"/>
                        <a:ea typeface="Helvetica" charset="0"/>
                        <a:cs typeface="Helvetica" charset="0"/>
                      </a:rPr>
                      <m:t>=[</m:t>
                    </m:r>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i="1">
                            <a:solidFill>
                              <a:schemeClr val="tx1"/>
                            </a:solidFill>
                            <a:latin typeface="Cambria Math" panose="02040503050406030204" pitchFamily="18" charset="0"/>
                            <a:ea typeface="Helvetica" charset="0"/>
                            <a:cs typeface="Helvetica" charset="0"/>
                          </a:rPr>
                          <m:t>𝑊</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r>
                              <a:rPr lang="en-US" sz="2400" b="0" i="1" smtClean="0">
                                <a:solidFill>
                                  <a:schemeClr val="tx1"/>
                                </a:solidFill>
                                <a:latin typeface="Cambria Math" panose="02040503050406030204" pitchFamily="18" charset="0"/>
                                <a:ea typeface="Helvetica" charset="0"/>
                                <a:cs typeface="Helvetica" charset="0"/>
                              </a:rPr>
                              <m:t>+1</m:t>
                            </m:r>
                          </m:e>
                        </m:d>
                      </m:sup>
                    </m:sSubSup>
                  </m:oMath>
                </a14:m>
                <a:r>
                  <a:rPr lang="en-US" sz="2400" dirty="0">
                    <a:solidFill>
                      <a:schemeClr val="tx1"/>
                    </a:solidFill>
                    <a:latin typeface="Candara" panose="020E0502030303020204" pitchFamily="34" charset="0"/>
                    <a:ea typeface="Helvetica" charset="0"/>
                    <a:cs typeface="Helvetica" charset="0"/>
                  </a:rPr>
                  <a:t>,</a:t>
                </a:r>
                <a:r>
                  <a:rPr lang="en-US" sz="2400" dirty="0">
                    <a:solidFill>
                      <a:schemeClr val="tx1"/>
                    </a:solidFill>
                    <a:ea typeface="Helvetica" charset="0"/>
                    <a:cs typeface="Helvetica" charset="0"/>
                  </a:rPr>
                  <a:t> </a:t>
                </a:r>
                <a14:m>
                  <m:oMath xmlns:m="http://schemas.openxmlformats.org/officeDocument/2006/math">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b="0" i="1" smtClean="0">
                            <a:solidFill>
                              <a:schemeClr val="tx1"/>
                            </a:solidFill>
                            <a:latin typeface="Cambria Math" panose="02040503050406030204" pitchFamily="18" charset="0"/>
                            <a:ea typeface="Helvetica" charset="0"/>
                            <a:cs typeface="Helvetica" charset="0"/>
                          </a:rPr>
                          <m:t>𝑆</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r>
                              <a:rPr lang="en-US" sz="2400" b="0" i="1" smtClean="0">
                                <a:solidFill>
                                  <a:schemeClr val="tx1"/>
                                </a:solidFill>
                                <a:latin typeface="Cambria Math" panose="02040503050406030204" pitchFamily="18" charset="0"/>
                                <a:ea typeface="Helvetica" charset="0"/>
                                <a:cs typeface="Helvetica" charset="0"/>
                              </a:rPr>
                              <m:t>+1</m:t>
                            </m:r>
                          </m:e>
                        </m:d>
                      </m:sup>
                    </m:sSubSup>
                  </m:oMath>
                </a14:m>
                <a:r>
                  <a:rPr lang="en-US" sz="2400" dirty="0">
                    <a:solidFill>
                      <a:schemeClr val="tx1"/>
                    </a:solidFill>
                    <a:latin typeface="Candara" panose="020E0502030303020204" pitchFamily="34" charset="0"/>
                    <a:ea typeface="Helvetica" charset="0"/>
                    <a:cs typeface="Helvetica" charset="0"/>
                  </a:rPr>
                  <a:t>,</a:t>
                </a:r>
                <a:r>
                  <a:rPr lang="en-US" sz="2400" dirty="0">
                    <a:solidFill>
                      <a:schemeClr val="tx1"/>
                    </a:solidFill>
                    <a:ea typeface="Helvetica" charset="0"/>
                    <a:cs typeface="Helvetica" charset="0"/>
                  </a:rPr>
                  <a:t> </a:t>
                </a:r>
                <a14:m>
                  <m:oMath xmlns:m="http://schemas.openxmlformats.org/officeDocument/2006/math">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i="1">
                            <a:solidFill>
                              <a:schemeClr val="tx1"/>
                            </a:solidFill>
                            <a:latin typeface="Cambria Math" panose="02040503050406030204" pitchFamily="18" charset="0"/>
                            <a:ea typeface="Helvetica" charset="0"/>
                            <a:cs typeface="Helvetica" charset="0"/>
                          </a:rPr>
                          <m:t>𝐸</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r>
                              <a:rPr lang="en-US" sz="2400" b="0" i="1" smtClean="0">
                                <a:solidFill>
                                  <a:schemeClr val="tx1"/>
                                </a:solidFill>
                                <a:latin typeface="Cambria Math" panose="02040503050406030204" pitchFamily="18" charset="0"/>
                                <a:ea typeface="Helvetica" charset="0"/>
                                <a:cs typeface="Helvetica" charset="0"/>
                              </a:rPr>
                              <m:t>+1</m:t>
                            </m:r>
                          </m:e>
                        </m:d>
                      </m:sup>
                    </m:sSubSup>
                    <m:r>
                      <a:rPr lang="en-US" sz="2400" b="0" i="0" smtClean="0">
                        <a:solidFill>
                          <a:schemeClr val="tx1"/>
                        </a:solidFill>
                        <a:latin typeface="Cambria Math" panose="02040503050406030204" pitchFamily="18" charset="0"/>
                        <a:ea typeface="Helvetica" charset="0"/>
                        <a:cs typeface="Helvetica" charset="0"/>
                      </a:rPr>
                      <m:t>]</m:t>
                    </m:r>
                  </m:oMath>
                </a14:m>
                <a:endParaRPr lang="en-US" sz="2400" b="0" dirty="0" err="1">
                  <a:solidFill>
                    <a:schemeClr val="tx1"/>
                  </a:solidFill>
                  <a:latin typeface="Candara" panose="020E0502030303020204" pitchFamily="34" charset="0"/>
                  <a:ea typeface="Helvetica" charset="0"/>
                  <a:cs typeface="Helvetica" charset="0"/>
                </a:endParaRPr>
              </a:p>
            </p:txBody>
          </p:sp>
        </mc:Choice>
        <mc:Fallback xmlns="">
          <p:sp>
            <p:nvSpPr>
              <p:cNvPr id="46" name="TextBox 45"/>
              <p:cNvSpPr txBox="1">
                <a:spLocks noRot="1" noChangeAspect="1" noMove="1" noResize="1" noEditPoints="1" noAdjustHandles="1" noChangeArrowheads="1" noChangeShapeType="1" noTextEdit="1"/>
              </p:cNvSpPr>
              <p:nvPr/>
            </p:nvSpPr>
            <p:spPr>
              <a:xfrm>
                <a:off x="8497389" y="2655815"/>
                <a:ext cx="3334824" cy="552652"/>
              </a:xfrm>
              <a:prstGeom prst="rect">
                <a:avLst/>
              </a:prstGeom>
              <a:blipFill>
                <a:blip r:embed="rId6"/>
                <a:stretch>
                  <a:fillRect b="-23333"/>
                </a:stretch>
              </a:blipFill>
            </p:spPr>
            <p:txBody>
              <a:bodyPr/>
              <a:lstStyle/>
              <a:p>
                <a:r>
                  <a:rPr lang="en-US">
                    <a:noFill/>
                  </a:rPr>
                  <a:t> </a:t>
                </a:r>
              </a:p>
            </p:txBody>
          </p:sp>
        </mc:Fallback>
      </mc:AlternateContent>
      <p:sp>
        <p:nvSpPr>
          <p:cNvPr id="34" name="TextBox 33"/>
          <p:cNvSpPr txBox="1"/>
          <p:nvPr/>
        </p:nvSpPr>
        <p:spPr>
          <a:xfrm>
            <a:off x="3112225" y="5084580"/>
            <a:ext cx="1948666" cy="830997"/>
          </a:xfrm>
          <a:prstGeom prst="rect">
            <a:avLst/>
          </a:prstGeom>
          <a:noFill/>
        </p:spPr>
        <p:txBody>
          <a:bodyPr wrap="square" rtlCol="0">
            <a:spAutoFit/>
          </a:bodyPr>
          <a:lstStyle/>
          <a:p>
            <a:pPr algn="l"/>
            <a:r>
              <a:rPr lang="en-US" sz="2400" b="0" dirty="0">
                <a:solidFill>
                  <a:srgbClr val="C00000"/>
                </a:solidFill>
                <a:latin typeface="Candara" panose="020E0502030303020204" pitchFamily="34" charset="0"/>
                <a:ea typeface="Helvetica" charset="0"/>
                <a:cs typeface="Helvetica" charset="0"/>
              </a:rPr>
              <a:t>Vector-matrix multiplication</a:t>
            </a:r>
          </a:p>
        </p:txBody>
      </p:sp>
      <mc:AlternateContent xmlns:mc="http://schemas.openxmlformats.org/markup-compatibility/2006" xmlns:a14="http://schemas.microsoft.com/office/drawing/2010/main">
        <mc:Choice Requires="a14">
          <p:sp>
            <p:nvSpPr>
              <p:cNvPr id="56" name="TextBox 55"/>
              <p:cNvSpPr txBox="1"/>
              <p:nvPr/>
            </p:nvSpPr>
            <p:spPr>
              <a:xfrm>
                <a:off x="5535411" y="5089431"/>
                <a:ext cx="5480859" cy="552652"/>
              </a:xfrm>
              <a:prstGeom prst="rect">
                <a:avLst/>
              </a:prstGeom>
              <a:noFill/>
            </p:spPr>
            <p:txBody>
              <a:bodyPr wrap="none" rtlCol="0">
                <a:spAutoFit/>
              </a:bodyPr>
              <a:lstStyle/>
              <a:p>
                <a14:m>
                  <m:oMath xmlns:m="http://schemas.openxmlformats.org/officeDocument/2006/math">
                    <m:sSubSup>
                      <m:sSubSupPr>
                        <m:ctrlPr>
                          <a:rPr lang="en-US" sz="2400" b="0" i="1" smtClean="0">
                            <a:solidFill>
                              <a:srgbClr val="C00000"/>
                            </a:solidFill>
                            <a:latin typeface="Cambria Math" panose="02040503050406030204" pitchFamily="18" charset="0"/>
                            <a:ea typeface="Helvetica" charset="0"/>
                            <a:cs typeface="Helvetica" charset="0"/>
                          </a:rPr>
                        </m:ctrlPr>
                      </m:sSubSupPr>
                      <m:e>
                        <m:r>
                          <a:rPr lang="en-US" sz="2400" b="0" i="1" smtClean="0">
                            <a:solidFill>
                              <a:srgbClr val="C00000"/>
                            </a:solidFill>
                            <a:latin typeface="Cambria Math" panose="02040503050406030204" pitchFamily="18" charset="0"/>
                            <a:ea typeface="Helvetica" charset="0"/>
                            <a:cs typeface="Helvetica" charset="0"/>
                          </a:rPr>
                          <m:t>𝑞</m:t>
                        </m:r>
                      </m:e>
                      <m:sub>
                        <m:r>
                          <a:rPr lang="en-US" sz="2400" b="0" i="1" smtClean="0">
                            <a:solidFill>
                              <a:srgbClr val="C00000"/>
                            </a:solidFill>
                            <a:latin typeface="Cambria Math" panose="02040503050406030204" pitchFamily="18" charset="0"/>
                            <a:ea typeface="Helvetica" charset="0"/>
                            <a:cs typeface="Helvetica" charset="0"/>
                          </a:rPr>
                          <m:t>𝑊</m:t>
                        </m:r>
                      </m:sub>
                      <m:sup>
                        <m:d>
                          <m:dPr>
                            <m:ctrlPr>
                              <a:rPr lang="en-US" sz="2400" b="0" i="1" smtClean="0">
                                <a:solidFill>
                                  <a:srgbClr val="C00000"/>
                                </a:solidFill>
                                <a:latin typeface="Cambria Math" panose="02040503050406030204" pitchFamily="18" charset="0"/>
                                <a:ea typeface="Helvetica" charset="0"/>
                                <a:cs typeface="Helvetica" charset="0"/>
                              </a:rPr>
                            </m:ctrlPr>
                          </m:dPr>
                          <m:e>
                            <m:r>
                              <a:rPr lang="en-US" sz="2400" b="0" i="1" smtClean="0">
                                <a:solidFill>
                                  <a:srgbClr val="C00000"/>
                                </a:solidFill>
                                <a:latin typeface="Cambria Math" panose="02040503050406030204" pitchFamily="18" charset="0"/>
                                <a:ea typeface="Helvetica" charset="0"/>
                                <a:cs typeface="Helvetica" charset="0"/>
                              </a:rPr>
                              <m:t>𝑡</m:t>
                            </m:r>
                          </m:e>
                        </m:d>
                      </m:sup>
                    </m:sSubSup>
                    <m:r>
                      <a:rPr lang="en-US" sz="2400" b="0" i="1" smtClean="0">
                        <a:solidFill>
                          <a:srgbClr val="C00000"/>
                        </a:solidFill>
                        <a:latin typeface="Cambria Math" panose="02040503050406030204" pitchFamily="18" charset="0"/>
                        <a:ea typeface="Helvetica" charset="0"/>
                        <a:cs typeface="Helvetica" charset="0"/>
                      </a:rPr>
                      <m:t>⋅</m:t>
                    </m:r>
                    <m:r>
                      <m:rPr>
                        <m:brk m:alnAt="7"/>
                      </m:rPr>
                      <a:rPr lang="en-US" sz="2400" i="1">
                        <a:latin typeface="Cambria Math" panose="02040503050406030204" pitchFamily="18" charset="0"/>
                        <a:cs typeface="Helvetica" charset="0"/>
                      </a:rPr>
                      <m:t>0</m:t>
                    </m:r>
                    <m:r>
                      <a:rPr lang="en-US" sz="2400" i="1">
                        <a:latin typeface="Cambria Math" panose="02040503050406030204" pitchFamily="18" charset="0"/>
                        <a:cs typeface="Helvetica" charset="0"/>
                      </a:rPr>
                      <m:t>.</m:t>
                    </m:r>
                    <m:r>
                      <a:rPr lang="en-US" sz="2400" b="0" i="1" smtClean="0">
                        <a:latin typeface="Cambria Math" panose="02040503050406030204" pitchFamily="18" charset="0"/>
                        <a:cs typeface="Helvetica" charset="0"/>
                      </a:rPr>
                      <m:t>6</m:t>
                    </m:r>
                    <m:r>
                      <a:rPr lang="en-US" sz="2400" b="0" i="1" smtClean="0">
                        <a:solidFill>
                          <a:srgbClr val="C00000"/>
                        </a:solidFill>
                        <a:latin typeface="Cambria Math" panose="02040503050406030204" pitchFamily="18" charset="0"/>
                        <a:ea typeface="Helvetica" charset="0"/>
                        <a:cs typeface="Helvetica" charset="0"/>
                      </a:rPr>
                      <m:t>+</m:t>
                    </m:r>
                    <m:sSubSup>
                      <m:sSubSupPr>
                        <m:ctrlPr>
                          <a:rPr lang="en-US" sz="2400" b="0" i="1" smtClean="0">
                            <a:solidFill>
                              <a:srgbClr val="C00000"/>
                            </a:solidFill>
                            <a:latin typeface="Cambria Math" panose="02040503050406030204" pitchFamily="18" charset="0"/>
                            <a:ea typeface="Helvetica" charset="0"/>
                            <a:cs typeface="Helvetica" charset="0"/>
                          </a:rPr>
                        </m:ctrlPr>
                      </m:sSubSupPr>
                      <m:e>
                        <m:r>
                          <a:rPr lang="en-US" sz="2400" b="0" i="1" smtClean="0">
                            <a:solidFill>
                              <a:srgbClr val="C00000"/>
                            </a:solidFill>
                            <a:latin typeface="Cambria Math" panose="02040503050406030204" pitchFamily="18" charset="0"/>
                            <a:ea typeface="Helvetica" charset="0"/>
                            <a:cs typeface="Helvetica" charset="0"/>
                          </a:rPr>
                          <m:t>𝑞</m:t>
                        </m:r>
                      </m:e>
                      <m:sub>
                        <m:r>
                          <a:rPr lang="en-US" sz="2400" i="1">
                            <a:solidFill>
                              <a:srgbClr val="C00000"/>
                            </a:solidFill>
                            <a:latin typeface="Cambria Math" panose="02040503050406030204" pitchFamily="18" charset="0"/>
                            <a:ea typeface="Helvetica" charset="0"/>
                            <a:cs typeface="Helvetica" charset="0"/>
                          </a:rPr>
                          <m:t>𝑆</m:t>
                        </m:r>
                      </m:sub>
                      <m:sup>
                        <m:d>
                          <m:dPr>
                            <m:ctrlPr>
                              <a:rPr lang="en-US" sz="2400" i="1">
                                <a:solidFill>
                                  <a:srgbClr val="C00000"/>
                                </a:solidFill>
                                <a:latin typeface="Cambria Math" panose="02040503050406030204" pitchFamily="18" charset="0"/>
                                <a:ea typeface="Helvetica" charset="0"/>
                                <a:cs typeface="Helvetica" charset="0"/>
                              </a:rPr>
                            </m:ctrlPr>
                          </m:dPr>
                          <m:e>
                            <m:r>
                              <a:rPr lang="en-US" sz="2400" i="1">
                                <a:solidFill>
                                  <a:srgbClr val="C00000"/>
                                </a:solidFill>
                                <a:latin typeface="Cambria Math" panose="02040503050406030204" pitchFamily="18" charset="0"/>
                                <a:ea typeface="Helvetica" charset="0"/>
                                <a:cs typeface="Helvetica" charset="0"/>
                              </a:rPr>
                              <m:t>𝑡</m:t>
                            </m:r>
                          </m:e>
                        </m:d>
                      </m:sup>
                    </m:sSubSup>
                    <m:r>
                      <a:rPr lang="en-US" sz="2400" b="0" i="1" smtClean="0">
                        <a:solidFill>
                          <a:srgbClr val="C00000"/>
                        </a:solidFill>
                        <a:latin typeface="Cambria Math" panose="02040503050406030204" pitchFamily="18" charset="0"/>
                        <a:ea typeface="Helvetica" charset="0"/>
                        <a:cs typeface="Helvetica" charset="0"/>
                      </a:rPr>
                      <m:t>⋅</m:t>
                    </m:r>
                    <m:r>
                      <a:rPr lang="en-US" sz="2400" i="1">
                        <a:latin typeface="Cambria Math" panose="02040503050406030204" pitchFamily="18" charset="0"/>
                        <a:cs typeface="Helvetica" charset="0"/>
                      </a:rPr>
                      <m:t>0.</m:t>
                    </m:r>
                    <m:r>
                      <a:rPr lang="en-US" sz="2400" b="0" i="1" smtClean="0">
                        <a:latin typeface="Cambria Math" panose="02040503050406030204" pitchFamily="18" charset="0"/>
                        <a:cs typeface="Helvetica" charset="0"/>
                      </a:rPr>
                      <m:t>6</m:t>
                    </m:r>
                    <m:r>
                      <a:rPr lang="en-US" sz="2400" b="0" i="0" smtClean="0">
                        <a:solidFill>
                          <a:srgbClr val="C00000"/>
                        </a:solidFill>
                        <a:latin typeface="Cambria Math" panose="02040503050406030204" pitchFamily="18" charset="0"/>
                        <a:ea typeface="Helvetica" charset="0"/>
                        <a:cs typeface="Helvetica" charset="0"/>
                      </a:rPr>
                      <m:t>+</m:t>
                    </m:r>
                    <m:sSubSup>
                      <m:sSubSupPr>
                        <m:ctrlPr>
                          <a:rPr lang="en-US" sz="2400" b="0" i="1" smtClean="0">
                            <a:solidFill>
                              <a:srgbClr val="C00000"/>
                            </a:solidFill>
                            <a:latin typeface="Cambria Math" panose="02040503050406030204" pitchFamily="18" charset="0"/>
                            <a:ea typeface="Helvetica" charset="0"/>
                            <a:cs typeface="Helvetica" charset="0"/>
                          </a:rPr>
                        </m:ctrlPr>
                      </m:sSubSupPr>
                      <m:e>
                        <m:r>
                          <a:rPr lang="en-US" sz="2400" b="0" i="1" smtClean="0">
                            <a:solidFill>
                              <a:srgbClr val="C00000"/>
                            </a:solidFill>
                            <a:latin typeface="Cambria Math" panose="02040503050406030204" pitchFamily="18" charset="0"/>
                            <a:ea typeface="Helvetica" charset="0"/>
                            <a:cs typeface="Helvetica" charset="0"/>
                          </a:rPr>
                          <m:t>𝑞</m:t>
                        </m:r>
                      </m:e>
                      <m:sub>
                        <m:r>
                          <a:rPr lang="en-US" sz="2400" i="1">
                            <a:solidFill>
                              <a:srgbClr val="C00000"/>
                            </a:solidFill>
                            <a:latin typeface="Cambria Math" panose="02040503050406030204" pitchFamily="18" charset="0"/>
                            <a:ea typeface="Helvetica" charset="0"/>
                            <a:cs typeface="Helvetica" charset="0"/>
                          </a:rPr>
                          <m:t>𝐸</m:t>
                        </m:r>
                      </m:sub>
                      <m:sup>
                        <m:d>
                          <m:dPr>
                            <m:ctrlPr>
                              <a:rPr lang="en-US" sz="2400" i="1">
                                <a:solidFill>
                                  <a:srgbClr val="C00000"/>
                                </a:solidFill>
                                <a:latin typeface="Cambria Math" panose="02040503050406030204" pitchFamily="18" charset="0"/>
                                <a:ea typeface="Helvetica" charset="0"/>
                                <a:cs typeface="Helvetica" charset="0"/>
                              </a:rPr>
                            </m:ctrlPr>
                          </m:dPr>
                          <m:e>
                            <m:r>
                              <a:rPr lang="en-US" sz="2400" i="1">
                                <a:solidFill>
                                  <a:srgbClr val="C00000"/>
                                </a:solidFill>
                                <a:latin typeface="Cambria Math" panose="02040503050406030204" pitchFamily="18" charset="0"/>
                                <a:ea typeface="Helvetica" charset="0"/>
                                <a:cs typeface="Helvetica" charset="0"/>
                              </a:rPr>
                              <m:t>𝑡</m:t>
                            </m:r>
                          </m:e>
                        </m:d>
                      </m:sup>
                    </m:sSubSup>
                    <m:r>
                      <a:rPr lang="en-US" sz="2400" b="0" i="1" smtClean="0">
                        <a:solidFill>
                          <a:srgbClr val="C00000"/>
                        </a:solidFill>
                        <a:latin typeface="Cambria Math" panose="02040503050406030204" pitchFamily="18" charset="0"/>
                        <a:ea typeface="Helvetica" charset="0"/>
                        <a:cs typeface="Helvetica" charset="0"/>
                      </a:rPr>
                      <m:t>⋅</m:t>
                    </m:r>
                    <m:r>
                      <a:rPr lang="en-US" sz="2400" i="1">
                        <a:latin typeface="Cambria Math" panose="02040503050406030204" pitchFamily="18" charset="0"/>
                        <a:cs typeface="Helvetica" charset="0"/>
                      </a:rPr>
                      <m:t>0</m:t>
                    </m:r>
                  </m:oMath>
                </a14:m>
                <a:r>
                  <a:rPr lang="en-US" sz="2400" b="0" dirty="0">
                    <a:solidFill>
                      <a:srgbClr val="C00000"/>
                    </a:solidFill>
                    <a:latin typeface="Candara" panose="020E0502030303020204" pitchFamily="34" charset="0"/>
                    <a:ea typeface="Helvetica" charset="0"/>
                    <a:cs typeface="Helvetica" charset="0"/>
                  </a:rPr>
                  <a:t>     =</a:t>
                </a:r>
                <a14:m>
                  <m:oMath xmlns:m="http://schemas.openxmlformats.org/officeDocument/2006/math">
                    <m:sSubSup>
                      <m:sSubSupPr>
                        <m:ctrlPr>
                          <a:rPr lang="en-US" sz="2400" b="0" i="1" smtClean="0">
                            <a:solidFill>
                              <a:srgbClr val="C00000"/>
                            </a:solidFill>
                            <a:latin typeface="Cambria Math" panose="02040503050406030204" pitchFamily="18" charset="0"/>
                            <a:ea typeface="Helvetica" charset="0"/>
                            <a:cs typeface="Helvetica" charset="0"/>
                          </a:rPr>
                        </m:ctrlPr>
                      </m:sSubSupPr>
                      <m:e>
                        <m:r>
                          <a:rPr lang="en-US" sz="2400" b="0" i="1" smtClean="0">
                            <a:solidFill>
                              <a:srgbClr val="C00000"/>
                            </a:solidFill>
                            <a:latin typeface="Cambria Math" panose="02040503050406030204" pitchFamily="18" charset="0"/>
                            <a:ea typeface="Helvetica" charset="0"/>
                            <a:cs typeface="Helvetica" charset="0"/>
                          </a:rPr>
                          <m:t>  </m:t>
                        </m:r>
                        <m:r>
                          <a:rPr lang="en-US" sz="2400" b="0" i="1" smtClean="0">
                            <a:solidFill>
                              <a:srgbClr val="C00000"/>
                            </a:solidFill>
                            <a:latin typeface="Cambria Math" panose="02040503050406030204" pitchFamily="18" charset="0"/>
                            <a:ea typeface="Helvetica" charset="0"/>
                            <a:cs typeface="Helvetica" charset="0"/>
                          </a:rPr>
                          <m:t>𝑞</m:t>
                        </m:r>
                      </m:e>
                      <m:sub>
                        <m:r>
                          <a:rPr lang="en-US" sz="2400" b="0" i="1" smtClean="0">
                            <a:solidFill>
                              <a:srgbClr val="C00000"/>
                            </a:solidFill>
                            <a:latin typeface="Cambria Math" panose="02040503050406030204" pitchFamily="18" charset="0"/>
                            <a:ea typeface="Helvetica" charset="0"/>
                            <a:cs typeface="Helvetica" charset="0"/>
                          </a:rPr>
                          <m:t>𝑆</m:t>
                        </m:r>
                      </m:sub>
                      <m:sup>
                        <m:d>
                          <m:dPr>
                            <m:ctrlPr>
                              <a:rPr lang="en-US" sz="2400" i="1">
                                <a:solidFill>
                                  <a:srgbClr val="C00000"/>
                                </a:solidFill>
                                <a:latin typeface="Cambria Math" panose="02040503050406030204" pitchFamily="18" charset="0"/>
                                <a:ea typeface="Helvetica" charset="0"/>
                                <a:cs typeface="Helvetica" charset="0"/>
                              </a:rPr>
                            </m:ctrlPr>
                          </m:dPr>
                          <m:e>
                            <m:r>
                              <a:rPr lang="en-US" sz="2400" i="1">
                                <a:solidFill>
                                  <a:srgbClr val="C00000"/>
                                </a:solidFill>
                                <a:latin typeface="Cambria Math" panose="02040503050406030204" pitchFamily="18" charset="0"/>
                                <a:ea typeface="Helvetica" charset="0"/>
                                <a:cs typeface="Helvetica" charset="0"/>
                              </a:rPr>
                              <m:t>𝑡</m:t>
                            </m:r>
                            <m:r>
                              <a:rPr lang="en-US" sz="2400" i="1">
                                <a:solidFill>
                                  <a:srgbClr val="C00000"/>
                                </a:solidFill>
                                <a:latin typeface="Cambria Math" panose="02040503050406030204" pitchFamily="18" charset="0"/>
                                <a:ea typeface="Helvetica" charset="0"/>
                                <a:cs typeface="Helvetica" charset="0"/>
                              </a:rPr>
                              <m:t>+1</m:t>
                            </m:r>
                          </m:e>
                        </m:d>
                      </m:sup>
                    </m:sSubSup>
                  </m:oMath>
                </a14:m>
                <a:r>
                  <a:rPr lang="en-US" sz="2400" b="0" dirty="0">
                    <a:solidFill>
                      <a:srgbClr val="C00000"/>
                    </a:solidFill>
                    <a:latin typeface="Candara" panose="020E0502030303020204" pitchFamily="34" charset="0"/>
                    <a:ea typeface="Helvetica" charset="0"/>
                    <a:cs typeface="Helvetica" charset="0"/>
                  </a:rPr>
                  <a:t> </a:t>
                </a:r>
                <a:endParaRPr lang="en-US" sz="2400" b="0" dirty="0" err="1">
                  <a:solidFill>
                    <a:srgbClr val="C00000"/>
                  </a:solidFill>
                  <a:latin typeface="Candara" panose="020E0502030303020204" pitchFamily="34" charset="0"/>
                  <a:ea typeface="Helvetica" charset="0"/>
                  <a:cs typeface="Helvetica" charset="0"/>
                </a:endParaRPr>
              </a:p>
            </p:txBody>
          </p:sp>
        </mc:Choice>
        <mc:Fallback xmlns="">
          <p:sp>
            <p:nvSpPr>
              <p:cNvPr id="56" name="TextBox 55"/>
              <p:cNvSpPr txBox="1">
                <a:spLocks noRot="1" noChangeAspect="1" noMove="1" noResize="1" noEditPoints="1" noAdjustHandles="1" noChangeArrowheads="1" noChangeShapeType="1" noTextEdit="1"/>
              </p:cNvSpPr>
              <p:nvPr/>
            </p:nvSpPr>
            <p:spPr>
              <a:xfrm>
                <a:off x="5535411" y="5089431"/>
                <a:ext cx="5480859" cy="552652"/>
              </a:xfrm>
              <a:prstGeom prst="rect">
                <a:avLst/>
              </a:prstGeom>
              <a:blipFill>
                <a:blip r:embed="rId7"/>
                <a:stretch>
                  <a:fillRect b="-219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7" name="TextBox 56"/>
              <p:cNvSpPr txBox="1"/>
              <p:nvPr/>
            </p:nvSpPr>
            <p:spPr>
              <a:xfrm>
                <a:off x="5535411" y="5734645"/>
                <a:ext cx="5615512" cy="552652"/>
              </a:xfrm>
              <a:prstGeom prst="rect">
                <a:avLst/>
              </a:prstGeom>
              <a:noFill/>
            </p:spPr>
            <p:txBody>
              <a:bodyPr wrap="none" rtlCol="0">
                <a:spAutoFit/>
              </a:bodyPr>
              <a:lstStyle/>
              <a:p>
                <a14:m>
                  <m:oMath xmlns:m="http://schemas.openxmlformats.org/officeDocument/2006/math">
                    <m:sSubSup>
                      <m:sSubSupPr>
                        <m:ctrlPr>
                          <a:rPr lang="en-US" sz="2400" b="0" i="1" smtClean="0">
                            <a:solidFill>
                              <a:srgbClr val="C00000"/>
                            </a:solidFill>
                            <a:latin typeface="Cambria Math" panose="02040503050406030204" pitchFamily="18" charset="0"/>
                            <a:ea typeface="Helvetica" charset="0"/>
                            <a:cs typeface="Helvetica" charset="0"/>
                          </a:rPr>
                        </m:ctrlPr>
                      </m:sSubSupPr>
                      <m:e>
                        <m:r>
                          <a:rPr lang="en-US" sz="2400" b="0" i="1" smtClean="0">
                            <a:solidFill>
                              <a:srgbClr val="C00000"/>
                            </a:solidFill>
                            <a:latin typeface="Cambria Math" panose="02040503050406030204" pitchFamily="18" charset="0"/>
                            <a:ea typeface="Helvetica" charset="0"/>
                            <a:cs typeface="Helvetica" charset="0"/>
                          </a:rPr>
                          <m:t>𝑞</m:t>
                        </m:r>
                      </m:e>
                      <m:sub>
                        <m:r>
                          <a:rPr lang="en-US" sz="2400" b="0" i="1" smtClean="0">
                            <a:solidFill>
                              <a:srgbClr val="C00000"/>
                            </a:solidFill>
                            <a:latin typeface="Cambria Math" panose="02040503050406030204" pitchFamily="18" charset="0"/>
                            <a:ea typeface="Helvetica" charset="0"/>
                            <a:cs typeface="Helvetica" charset="0"/>
                          </a:rPr>
                          <m:t>𝑊</m:t>
                        </m:r>
                      </m:sub>
                      <m:sup>
                        <m:d>
                          <m:dPr>
                            <m:ctrlPr>
                              <a:rPr lang="en-US" sz="2400" b="0" i="1" smtClean="0">
                                <a:solidFill>
                                  <a:srgbClr val="C00000"/>
                                </a:solidFill>
                                <a:latin typeface="Cambria Math" panose="02040503050406030204" pitchFamily="18" charset="0"/>
                                <a:ea typeface="Helvetica" charset="0"/>
                                <a:cs typeface="Helvetica" charset="0"/>
                              </a:rPr>
                            </m:ctrlPr>
                          </m:dPr>
                          <m:e>
                            <m:r>
                              <a:rPr lang="en-US" sz="2400" b="0" i="1" smtClean="0">
                                <a:solidFill>
                                  <a:srgbClr val="C00000"/>
                                </a:solidFill>
                                <a:latin typeface="Cambria Math" panose="02040503050406030204" pitchFamily="18" charset="0"/>
                                <a:ea typeface="Helvetica" charset="0"/>
                                <a:cs typeface="Helvetica" charset="0"/>
                              </a:rPr>
                              <m:t>𝑡</m:t>
                            </m:r>
                          </m:e>
                        </m:d>
                      </m:sup>
                    </m:sSubSup>
                    <m:r>
                      <a:rPr lang="en-US" sz="2400" b="0" i="1" smtClean="0">
                        <a:solidFill>
                          <a:srgbClr val="C00000"/>
                        </a:solidFill>
                        <a:latin typeface="Cambria Math" panose="02040503050406030204" pitchFamily="18" charset="0"/>
                        <a:ea typeface="Helvetica" charset="0"/>
                        <a:cs typeface="Helvetica" charset="0"/>
                      </a:rPr>
                      <m:t>⋅</m:t>
                    </m:r>
                    <m:r>
                      <m:rPr>
                        <m:brk m:alnAt="7"/>
                      </m:rPr>
                      <a:rPr lang="en-US" sz="2400" i="1">
                        <a:latin typeface="Cambria Math" panose="02040503050406030204" pitchFamily="18" charset="0"/>
                        <a:cs typeface="Helvetica" charset="0"/>
                      </a:rPr>
                      <m:t>0</m:t>
                    </m:r>
                    <m:r>
                      <a:rPr lang="en-US" sz="2400" i="1" smtClean="0">
                        <a:latin typeface="Cambria Math" panose="02040503050406030204" pitchFamily="18" charset="0"/>
                        <a:cs typeface="Helvetica" charset="0"/>
                      </a:rPr>
                      <m:t> </m:t>
                    </m:r>
                    <m:r>
                      <a:rPr lang="en-US" sz="2400" b="0" i="1" smtClean="0">
                        <a:latin typeface="Cambria Math" panose="02040503050406030204" pitchFamily="18" charset="0"/>
                        <a:cs typeface="Helvetica" charset="0"/>
                      </a:rPr>
                      <m:t>  </m:t>
                    </m:r>
                    <m:r>
                      <a:rPr lang="en-US" sz="2400" b="0" i="1" smtClean="0">
                        <a:solidFill>
                          <a:srgbClr val="C00000"/>
                        </a:solidFill>
                        <a:latin typeface="Cambria Math" panose="02040503050406030204" pitchFamily="18" charset="0"/>
                        <a:ea typeface="Helvetica" charset="0"/>
                        <a:cs typeface="Helvetica" charset="0"/>
                      </a:rPr>
                      <m:t>+</m:t>
                    </m:r>
                    <m:sSubSup>
                      <m:sSubSupPr>
                        <m:ctrlPr>
                          <a:rPr lang="en-US" sz="2400" b="0" i="1" smtClean="0">
                            <a:solidFill>
                              <a:srgbClr val="C00000"/>
                            </a:solidFill>
                            <a:latin typeface="Cambria Math" panose="02040503050406030204" pitchFamily="18" charset="0"/>
                            <a:ea typeface="Helvetica" charset="0"/>
                            <a:cs typeface="Helvetica" charset="0"/>
                          </a:rPr>
                        </m:ctrlPr>
                      </m:sSubSupPr>
                      <m:e>
                        <m:r>
                          <a:rPr lang="en-US" sz="2400" b="0" i="1" smtClean="0">
                            <a:solidFill>
                              <a:srgbClr val="C00000"/>
                            </a:solidFill>
                            <a:latin typeface="Cambria Math" panose="02040503050406030204" pitchFamily="18" charset="0"/>
                            <a:ea typeface="Helvetica" charset="0"/>
                            <a:cs typeface="Helvetica" charset="0"/>
                          </a:rPr>
                          <m:t>𝑞</m:t>
                        </m:r>
                      </m:e>
                      <m:sub>
                        <m:r>
                          <a:rPr lang="en-US" sz="2400" i="1">
                            <a:solidFill>
                              <a:srgbClr val="C00000"/>
                            </a:solidFill>
                            <a:latin typeface="Cambria Math" panose="02040503050406030204" pitchFamily="18" charset="0"/>
                            <a:ea typeface="Helvetica" charset="0"/>
                            <a:cs typeface="Helvetica" charset="0"/>
                          </a:rPr>
                          <m:t>𝑆</m:t>
                        </m:r>
                      </m:sub>
                      <m:sup>
                        <m:d>
                          <m:dPr>
                            <m:ctrlPr>
                              <a:rPr lang="en-US" sz="2400" i="1">
                                <a:solidFill>
                                  <a:srgbClr val="C00000"/>
                                </a:solidFill>
                                <a:latin typeface="Cambria Math" panose="02040503050406030204" pitchFamily="18" charset="0"/>
                                <a:ea typeface="Helvetica" charset="0"/>
                                <a:cs typeface="Helvetica" charset="0"/>
                              </a:rPr>
                            </m:ctrlPr>
                          </m:dPr>
                          <m:e>
                            <m:r>
                              <a:rPr lang="en-US" sz="2400" i="1">
                                <a:solidFill>
                                  <a:srgbClr val="C00000"/>
                                </a:solidFill>
                                <a:latin typeface="Cambria Math" panose="02040503050406030204" pitchFamily="18" charset="0"/>
                                <a:ea typeface="Helvetica" charset="0"/>
                                <a:cs typeface="Helvetica" charset="0"/>
                              </a:rPr>
                              <m:t>𝑡</m:t>
                            </m:r>
                          </m:e>
                        </m:d>
                      </m:sup>
                    </m:sSubSup>
                    <m:r>
                      <a:rPr lang="en-US" sz="2400" b="0" i="1" smtClean="0">
                        <a:solidFill>
                          <a:srgbClr val="C00000"/>
                        </a:solidFill>
                        <a:latin typeface="Cambria Math" panose="02040503050406030204" pitchFamily="18" charset="0"/>
                        <a:ea typeface="Helvetica" charset="0"/>
                        <a:cs typeface="Helvetica" charset="0"/>
                      </a:rPr>
                      <m:t>⋅</m:t>
                    </m:r>
                    <m:r>
                      <a:rPr lang="en-US" sz="2400" i="1">
                        <a:latin typeface="Cambria Math" panose="02040503050406030204" pitchFamily="18" charset="0"/>
                        <a:cs typeface="Helvetica" charset="0"/>
                      </a:rPr>
                      <m:t>0.</m:t>
                    </m:r>
                    <m:r>
                      <a:rPr lang="en-US" sz="2400" b="0" i="1" smtClean="0">
                        <a:latin typeface="Cambria Math" panose="02040503050406030204" pitchFamily="18" charset="0"/>
                        <a:cs typeface="Helvetica" charset="0"/>
                      </a:rPr>
                      <m:t>3</m:t>
                    </m:r>
                    <m:r>
                      <a:rPr lang="en-US" sz="2400" b="0" i="0" smtClean="0">
                        <a:solidFill>
                          <a:srgbClr val="C00000"/>
                        </a:solidFill>
                        <a:latin typeface="Cambria Math" panose="02040503050406030204" pitchFamily="18" charset="0"/>
                        <a:ea typeface="Helvetica" charset="0"/>
                        <a:cs typeface="Helvetica" charset="0"/>
                      </a:rPr>
                      <m:t>+</m:t>
                    </m:r>
                    <m:sSubSup>
                      <m:sSubSupPr>
                        <m:ctrlPr>
                          <a:rPr lang="en-US" sz="2400" b="0" i="1" smtClean="0">
                            <a:solidFill>
                              <a:srgbClr val="C00000"/>
                            </a:solidFill>
                            <a:latin typeface="Cambria Math" panose="02040503050406030204" pitchFamily="18" charset="0"/>
                            <a:ea typeface="Helvetica" charset="0"/>
                            <a:cs typeface="Helvetica" charset="0"/>
                          </a:rPr>
                        </m:ctrlPr>
                      </m:sSubSupPr>
                      <m:e>
                        <m:r>
                          <a:rPr lang="en-US" sz="2400" b="0" i="1" smtClean="0">
                            <a:solidFill>
                              <a:srgbClr val="C00000"/>
                            </a:solidFill>
                            <a:latin typeface="Cambria Math" panose="02040503050406030204" pitchFamily="18" charset="0"/>
                            <a:ea typeface="Helvetica" charset="0"/>
                            <a:cs typeface="Helvetica" charset="0"/>
                          </a:rPr>
                          <m:t>𝑞</m:t>
                        </m:r>
                      </m:e>
                      <m:sub>
                        <m:r>
                          <a:rPr lang="en-US" sz="2400" i="1">
                            <a:solidFill>
                              <a:srgbClr val="C00000"/>
                            </a:solidFill>
                            <a:latin typeface="Cambria Math" panose="02040503050406030204" pitchFamily="18" charset="0"/>
                            <a:ea typeface="Helvetica" charset="0"/>
                            <a:cs typeface="Helvetica" charset="0"/>
                          </a:rPr>
                          <m:t>𝐸</m:t>
                        </m:r>
                      </m:sub>
                      <m:sup>
                        <m:d>
                          <m:dPr>
                            <m:ctrlPr>
                              <a:rPr lang="en-US" sz="2400" i="1">
                                <a:solidFill>
                                  <a:srgbClr val="C00000"/>
                                </a:solidFill>
                                <a:latin typeface="Cambria Math" panose="02040503050406030204" pitchFamily="18" charset="0"/>
                                <a:ea typeface="Helvetica" charset="0"/>
                                <a:cs typeface="Helvetica" charset="0"/>
                              </a:rPr>
                            </m:ctrlPr>
                          </m:dPr>
                          <m:e>
                            <m:r>
                              <a:rPr lang="en-US" sz="2400" i="1">
                                <a:solidFill>
                                  <a:srgbClr val="C00000"/>
                                </a:solidFill>
                                <a:latin typeface="Cambria Math" panose="02040503050406030204" pitchFamily="18" charset="0"/>
                                <a:ea typeface="Helvetica" charset="0"/>
                                <a:cs typeface="Helvetica" charset="0"/>
                              </a:rPr>
                              <m:t>𝑡</m:t>
                            </m:r>
                          </m:e>
                        </m:d>
                      </m:sup>
                    </m:sSubSup>
                    <m:r>
                      <a:rPr lang="en-US" sz="2400" b="0" i="1" smtClean="0">
                        <a:solidFill>
                          <a:srgbClr val="C00000"/>
                        </a:solidFill>
                        <a:latin typeface="Cambria Math" panose="02040503050406030204" pitchFamily="18" charset="0"/>
                        <a:ea typeface="Helvetica" charset="0"/>
                        <a:cs typeface="Helvetica" charset="0"/>
                      </a:rPr>
                      <m:t>⋅</m:t>
                    </m:r>
                    <m:r>
                      <a:rPr lang="en-US" sz="2400" i="1">
                        <a:latin typeface="Cambria Math" panose="02040503050406030204" pitchFamily="18" charset="0"/>
                        <a:cs typeface="Helvetica" charset="0"/>
                      </a:rPr>
                      <m:t>0</m:t>
                    </m:r>
                    <m:r>
                      <a:rPr lang="en-US" sz="2400" b="0" i="1" smtClean="0">
                        <a:latin typeface="Cambria Math" panose="02040503050406030204" pitchFamily="18" charset="0"/>
                        <a:cs typeface="Helvetica" charset="0"/>
                      </a:rPr>
                      <m:t>.5</m:t>
                    </m:r>
                  </m:oMath>
                </a14:m>
                <a:r>
                  <a:rPr lang="en-US" sz="2400" b="0" dirty="0">
                    <a:solidFill>
                      <a:srgbClr val="C00000"/>
                    </a:solidFill>
                    <a:latin typeface="Candara" panose="020E0502030303020204" pitchFamily="34" charset="0"/>
                    <a:ea typeface="Helvetica" charset="0"/>
                    <a:cs typeface="Helvetica" charset="0"/>
                  </a:rPr>
                  <a:t>  =</a:t>
                </a:r>
                <a14:m>
                  <m:oMath xmlns:m="http://schemas.openxmlformats.org/officeDocument/2006/math">
                    <m:sSubSup>
                      <m:sSubSupPr>
                        <m:ctrlPr>
                          <a:rPr lang="en-US" sz="2400" b="0" i="1" smtClean="0">
                            <a:solidFill>
                              <a:srgbClr val="C00000"/>
                            </a:solidFill>
                            <a:latin typeface="Cambria Math" panose="02040503050406030204" pitchFamily="18" charset="0"/>
                            <a:ea typeface="Helvetica" charset="0"/>
                            <a:cs typeface="Helvetica" charset="0"/>
                          </a:rPr>
                        </m:ctrlPr>
                      </m:sSubSupPr>
                      <m:e>
                        <m:r>
                          <a:rPr lang="en-US" sz="2400" b="0" i="1" smtClean="0">
                            <a:solidFill>
                              <a:srgbClr val="C00000"/>
                            </a:solidFill>
                            <a:latin typeface="Cambria Math" panose="02040503050406030204" pitchFamily="18" charset="0"/>
                            <a:ea typeface="Helvetica" charset="0"/>
                            <a:cs typeface="Helvetica" charset="0"/>
                          </a:rPr>
                          <m:t>  </m:t>
                        </m:r>
                        <m:r>
                          <a:rPr lang="en-US" sz="2400" b="0" i="1" smtClean="0">
                            <a:solidFill>
                              <a:srgbClr val="C00000"/>
                            </a:solidFill>
                            <a:latin typeface="Cambria Math" panose="02040503050406030204" pitchFamily="18" charset="0"/>
                            <a:ea typeface="Helvetica" charset="0"/>
                            <a:cs typeface="Helvetica" charset="0"/>
                          </a:rPr>
                          <m:t>𝑞</m:t>
                        </m:r>
                      </m:e>
                      <m:sub>
                        <m:r>
                          <a:rPr lang="en-US" sz="2400" b="0" i="1" smtClean="0">
                            <a:solidFill>
                              <a:srgbClr val="C00000"/>
                            </a:solidFill>
                            <a:latin typeface="Cambria Math" panose="02040503050406030204" pitchFamily="18" charset="0"/>
                            <a:ea typeface="Helvetica" charset="0"/>
                            <a:cs typeface="Helvetica" charset="0"/>
                          </a:rPr>
                          <m:t>𝐸</m:t>
                        </m:r>
                      </m:sub>
                      <m:sup>
                        <m:d>
                          <m:dPr>
                            <m:ctrlPr>
                              <a:rPr lang="en-US" sz="2400" i="1">
                                <a:solidFill>
                                  <a:srgbClr val="C00000"/>
                                </a:solidFill>
                                <a:latin typeface="Cambria Math" panose="02040503050406030204" pitchFamily="18" charset="0"/>
                                <a:ea typeface="Helvetica" charset="0"/>
                                <a:cs typeface="Helvetica" charset="0"/>
                              </a:rPr>
                            </m:ctrlPr>
                          </m:dPr>
                          <m:e>
                            <m:r>
                              <a:rPr lang="en-US" sz="2400" i="1">
                                <a:solidFill>
                                  <a:srgbClr val="C00000"/>
                                </a:solidFill>
                                <a:latin typeface="Cambria Math" panose="02040503050406030204" pitchFamily="18" charset="0"/>
                                <a:ea typeface="Helvetica" charset="0"/>
                                <a:cs typeface="Helvetica" charset="0"/>
                              </a:rPr>
                              <m:t>𝑡</m:t>
                            </m:r>
                            <m:r>
                              <a:rPr lang="en-US" sz="2400" i="1">
                                <a:solidFill>
                                  <a:srgbClr val="C00000"/>
                                </a:solidFill>
                                <a:latin typeface="Cambria Math" panose="02040503050406030204" pitchFamily="18" charset="0"/>
                                <a:ea typeface="Helvetica" charset="0"/>
                                <a:cs typeface="Helvetica" charset="0"/>
                              </a:rPr>
                              <m:t>+1</m:t>
                            </m:r>
                          </m:e>
                        </m:d>
                      </m:sup>
                    </m:sSubSup>
                  </m:oMath>
                </a14:m>
                <a:r>
                  <a:rPr lang="en-US" sz="2400" b="0" dirty="0">
                    <a:solidFill>
                      <a:srgbClr val="C00000"/>
                    </a:solidFill>
                    <a:latin typeface="Candara" panose="020E0502030303020204" pitchFamily="34" charset="0"/>
                    <a:ea typeface="Helvetica" charset="0"/>
                    <a:cs typeface="Helvetica" charset="0"/>
                  </a:rPr>
                  <a:t> </a:t>
                </a:r>
                <a:endParaRPr lang="en-US" sz="2400" b="0" dirty="0" err="1">
                  <a:solidFill>
                    <a:srgbClr val="C00000"/>
                  </a:solidFill>
                  <a:latin typeface="Candara" panose="020E0502030303020204" pitchFamily="34" charset="0"/>
                  <a:ea typeface="Helvetica" charset="0"/>
                  <a:cs typeface="Helvetica" charset="0"/>
                </a:endParaRPr>
              </a:p>
            </p:txBody>
          </p:sp>
        </mc:Choice>
        <mc:Fallback xmlns="">
          <p:sp>
            <p:nvSpPr>
              <p:cNvPr id="57" name="TextBox 56"/>
              <p:cNvSpPr txBox="1">
                <a:spLocks noRot="1" noChangeAspect="1" noMove="1" noResize="1" noEditPoints="1" noAdjustHandles="1" noChangeArrowheads="1" noChangeShapeType="1" noTextEdit="1"/>
              </p:cNvSpPr>
              <p:nvPr/>
            </p:nvSpPr>
            <p:spPr>
              <a:xfrm>
                <a:off x="5535411" y="5734645"/>
                <a:ext cx="5615512" cy="552652"/>
              </a:xfrm>
              <a:prstGeom prst="rect">
                <a:avLst/>
              </a:prstGeom>
              <a:blipFill>
                <a:blip r:embed="rId8"/>
                <a:stretch>
                  <a:fillRect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4" name="TextBox 63"/>
              <p:cNvSpPr txBox="1"/>
              <p:nvPr/>
            </p:nvSpPr>
            <p:spPr>
              <a:xfrm>
                <a:off x="7246409" y="2386704"/>
                <a:ext cx="532518" cy="461665"/>
              </a:xfrm>
              <a:prstGeom prst="rect">
                <a:avLst/>
              </a:prstGeom>
              <a:noFill/>
            </p:spPr>
            <p:txBody>
              <a:bodyPr wrap="none" rtlCol="0">
                <a:spAutoFit/>
              </a:bodyPr>
              <a:lstStyle/>
              <a:p>
                <a:pPr algn="l"/>
                <a14:m>
                  <m:oMathPara xmlns:m="http://schemas.openxmlformats.org/officeDocument/2006/math">
                    <m:oMath>
                      <m:r>
                        <a:rPr lang="en-US" sz="2400" b="1" i="1" dirty="0" smtClean="0">
                          <a:solidFill>
                            <a:srgbClr val="0070C0"/>
                          </a:solidFill>
                          <a:latin typeface="Cambria Math" panose="02040503050406030204" pitchFamily="18" charset="0"/>
                          <a:ea typeface="Helvetica" charset="0"/>
                          <a:cs typeface="Helvetica" charset="0"/>
                        </a:rPr>
                        <m:t>𝑴</m:t>
                      </m:r>
                    </m:oMath>
                  </m:oMathPara>
                </a14:m>
                <a:endParaRPr lang="en-US" sz="2400" b="1" dirty="0">
                  <a:solidFill>
                    <a:srgbClr val="0070C0"/>
                  </a:solidFill>
                  <a:latin typeface="Candara" panose="020E0502030303020204" pitchFamily="34" charset="0"/>
                  <a:ea typeface="Helvetica" charset="0"/>
                  <a:cs typeface="Helvetica" charset="0"/>
                </a:endParaRPr>
              </a:p>
            </p:txBody>
          </p:sp>
        </mc:Choice>
        <mc:Fallback xmlns="">
          <p:sp>
            <p:nvSpPr>
              <p:cNvPr id="64" name="TextBox 63"/>
              <p:cNvSpPr txBox="1">
                <a:spLocks noRot="1" noChangeAspect="1" noMove="1" noResize="1" noEditPoints="1" noAdjustHandles="1" noChangeArrowheads="1" noChangeShapeType="1" noTextEdit="1"/>
              </p:cNvSpPr>
              <p:nvPr/>
            </p:nvSpPr>
            <p:spPr>
              <a:xfrm>
                <a:off x="7246409" y="2386704"/>
                <a:ext cx="532518" cy="461665"/>
              </a:xfrm>
              <a:prstGeom prst="rect">
                <a:avLst/>
              </a:prstGeom>
              <a:blipFill>
                <a:blip r:embed="rId9"/>
                <a:stretch>
                  <a:fillRect/>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0A2B63EF-0F1B-0753-E86F-ABECACFCF067}"/>
              </a:ext>
            </a:extLst>
          </p:cNvPr>
          <p:cNvSpPr txBox="1"/>
          <p:nvPr/>
        </p:nvSpPr>
        <p:spPr>
          <a:xfrm>
            <a:off x="3993552" y="1167107"/>
            <a:ext cx="7990630" cy="954107"/>
          </a:xfrm>
          <a:prstGeom prst="rect">
            <a:avLst/>
          </a:prstGeom>
          <a:noFill/>
        </p:spPr>
        <p:txBody>
          <a:bodyPr wrap="square" rtlCol="0">
            <a:spAutoFit/>
          </a:bodyPr>
          <a:lstStyle/>
          <a:p>
            <a:r>
              <a:rPr lang="en-US" sz="2800" dirty="0">
                <a:latin typeface="Segoe UI Semilight" panose="020B0402040204020203" pitchFamily="34" charset="0"/>
                <a:cs typeface="Segoe UI Semilight" panose="020B0402040204020203" pitchFamily="34" charset="0"/>
              </a:rPr>
              <a:t>That Vector-Matrix multiplication representation works for any step.</a:t>
            </a:r>
          </a:p>
        </p:txBody>
      </p:sp>
    </p:spTree>
    <p:extLst>
      <p:ext uri="{BB962C8B-B14F-4D97-AF65-F5344CB8AC3E}">
        <p14:creationId xmlns:p14="http://schemas.microsoft.com/office/powerpoint/2010/main" val="15511113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 little bit of induction</a:t>
            </a:r>
          </a:p>
        </p:txBody>
      </p:sp>
      <p:sp>
        <p:nvSpPr>
          <p:cNvPr id="3" name="Slide Number Placeholder 2"/>
          <p:cNvSpPr>
            <a:spLocks noGrp="1"/>
          </p:cNvSpPr>
          <p:nvPr>
            <p:ph type="sldNum" sz="quarter" idx="12"/>
          </p:nvPr>
        </p:nvSpPr>
        <p:spPr>
          <a:xfrm>
            <a:off x="8737600" y="6427484"/>
            <a:ext cx="2844800" cy="365125"/>
          </a:xfrm>
        </p:spPr>
        <p:txBody>
          <a:bodyPr/>
          <a:lstStyle/>
          <a:p>
            <a:fld id="{39E65F0E-D8D0-8548-A870-8F1E432EFAAD}" type="slidenum">
              <a:rPr lang="en-US" smtClean="0"/>
              <a:pPr/>
              <a:t>24</a:t>
            </a:fld>
            <a:endParaRPr lang="en-US" dirty="0"/>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78785" y="1043233"/>
            <a:ext cx="3164098" cy="2060627"/>
          </a:xfrm>
          <a:prstGeom prst="rect">
            <a:avLst/>
          </a:prstGeom>
          <a:effectLst>
            <a:outerShdw blurRad="50800" dist="38100" dir="2700000" algn="tl" rotWithShape="0">
              <a:prstClr val="black">
                <a:alpha val="40000"/>
              </a:prstClr>
            </a:outerShdw>
          </a:effectLst>
        </p:spPr>
      </p:pic>
      <mc:AlternateContent xmlns:mc="http://schemas.openxmlformats.org/markup-compatibility/2006">
        <mc:Choice xmlns:a14="http://schemas.microsoft.com/office/drawing/2010/main" Requires="a14">
          <p:sp>
            <p:nvSpPr>
              <p:cNvPr id="8" name="TextBox 7"/>
              <p:cNvSpPr txBox="1"/>
              <p:nvPr/>
            </p:nvSpPr>
            <p:spPr>
              <a:xfrm>
                <a:off x="4242934" y="1588746"/>
                <a:ext cx="2181751" cy="550920"/>
              </a:xfrm>
              <a:prstGeom prst="rect">
                <a:avLst/>
              </a:prstGeom>
              <a:noFill/>
            </p:spPr>
            <p:txBody>
              <a:bodyPr wrap="none" rtlCol="0">
                <a:spAutoFit/>
              </a:bodyPr>
              <a:lstStyle/>
              <a:p>
                <a14:m>
                  <m:oMath xmlns:m="http://schemas.openxmlformats.org/officeDocument/2006/math">
                    <m:r>
                      <a:rPr lang="en-US" sz="2400" b="0" i="1" smtClean="0">
                        <a:solidFill>
                          <a:schemeClr val="tx1"/>
                        </a:solidFill>
                        <a:latin typeface="Cambria Math" panose="02040503050406030204" pitchFamily="18" charset="0"/>
                        <a:ea typeface="Helvetica" charset="0"/>
                        <a:cs typeface="Helvetica" charset="0"/>
                      </a:rPr>
                      <m:t>[</m:t>
                    </m:r>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i="1">
                            <a:solidFill>
                              <a:schemeClr val="tx1"/>
                            </a:solidFill>
                            <a:latin typeface="Cambria Math" panose="02040503050406030204" pitchFamily="18" charset="0"/>
                            <a:ea typeface="Helvetica" charset="0"/>
                            <a:cs typeface="Helvetica" charset="0"/>
                          </a:rPr>
                          <m:t>𝑊</m:t>
                        </m:r>
                      </m:sub>
                      <m:sup>
                        <m:d>
                          <m:dPr>
                            <m:ctrlPr>
                              <a:rPr lang="en-US" sz="2400" i="1" smtClean="0">
                                <a:solidFill>
                                  <a:schemeClr val="tx1"/>
                                </a:solidFill>
                                <a:latin typeface="Cambria Math" panose="02040503050406030204" pitchFamily="18" charset="0"/>
                                <a:ea typeface="Helvetica" charset="0"/>
                                <a:cs typeface="Helvetica" charset="0"/>
                              </a:rPr>
                            </m:ctrlPr>
                          </m:dPr>
                          <m:e>
                            <m:r>
                              <a:rPr lang="en-US" sz="2400" i="1" smtClean="0">
                                <a:solidFill>
                                  <a:schemeClr val="tx1"/>
                                </a:solidFill>
                                <a:latin typeface="Cambria Math" panose="02040503050406030204" pitchFamily="18" charset="0"/>
                                <a:ea typeface="Helvetica" charset="0"/>
                                <a:cs typeface="Helvetica" charset="0"/>
                              </a:rPr>
                              <m:t>𝑡</m:t>
                            </m:r>
                          </m:e>
                        </m:d>
                      </m:sup>
                    </m:sSubSup>
                  </m:oMath>
                </a14:m>
                <a:r>
                  <a:rPr lang="en-US" sz="2400" dirty="0">
                    <a:solidFill>
                      <a:schemeClr val="tx1"/>
                    </a:solidFill>
                    <a:latin typeface="Candara" panose="020E0502030303020204" pitchFamily="34" charset="0"/>
                    <a:ea typeface="Helvetica" charset="0"/>
                    <a:cs typeface="Helvetica" charset="0"/>
                  </a:rPr>
                  <a:t>,</a:t>
                </a:r>
                <a:r>
                  <a:rPr lang="en-US" sz="2400" dirty="0">
                    <a:solidFill>
                      <a:schemeClr val="tx1"/>
                    </a:solidFill>
                    <a:ea typeface="Helvetica" charset="0"/>
                    <a:cs typeface="Helvetica" charset="0"/>
                  </a:rPr>
                  <a:t> </a:t>
                </a:r>
                <a14:m>
                  <m:oMath xmlns:m="http://schemas.openxmlformats.org/officeDocument/2006/math">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b="0" i="1" smtClean="0">
                            <a:solidFill>
                              <a:schemeClr val="tx1"/>
                            </a:solidFill>
                            <a:latin typeface="Cambria Math" panose="02040503050406030204" pitchFamily="18" charset="0"/>
                            <a:ea typeface="Helvetica" charset="0"/>
                            <a:cs typeface="Helvetica" charset="0"/>
                          </a:rPr>
                          <m:t>𝑆</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e>
                        </m:d>
                      </m:sup>
                    </m:sSubSup>
                  </m:oMath>
                </a14:m>
                <a:r>
                  <a:rPr lang="en-US" sz="2400" dirty="0">
                    <a:solidFill>
                      <a:schemeClr val="tx1"/>
                    </a:solidFill>
                    <a:latin typeface="Candara" panose="020E0502030303020204" pitchFamily="34" charset="0"/>
                    <a:ea typeface="Helvetica" charset="0"/>
                    <a:cs typeface="Helvetica" charset="0"/>
                  </a:rPr>
                  <a:t>,</a:t>
                </a:r>
                <a:r>
                  <a:rPr lang="en-US" sz="2400" dirty="0">
                    <a:solidFill>
                      <a:schemeClr val="tx1"/>
                    </a:solidFill>
                    <a:ea typeface="Helvetica" charset="0"/>
                    <a:cs typeface="Helvetica" charset="0"/>
                  </a:rPr>
                  <a:t> </a:t>
                </a:r>
                <a14:m>
                  <m:oMath xmlns:m="http://schemas.openxmlformats.org/officeDocument/2006/math">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i="1">
                            <a:solidFill>
                              <a:schemeClr val="tx1"/>
                            </a:solidFill>
                            <a:latin typeface="Cambria Math" panose="02040503050406030204" pitchFamily="18" charset="0"/>
                            <a:ea typeface="Helvetica" charset="0"/>
                            <a:cs typeface="Helvetica" charset="0"/>
                          </a:rPr>
                          <m:t>𝐸</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e>
                        </m:d>
                      </m:sup>
                    </m:sSubSup>
                    <m:r>
                      <a:rPr lang="en-US" sz="2400" b="0" i="0" smtClean="0">
                        <a:solidFill>
                          <a:schemeClr val="tx1"/>
                        </a:solidFill>
                        <a:latin typeface="Cambria Math" panose="02040503050406030204" pitchFamily="18" charset="0"/>
                        <a:ea typeface="Helvetica" charset="0"/>
                        <a:cs typeface="Helvetica" charset="0"/>
                      </a:rPr>
                      <m:t>]</m:t>
                    </m:r>
                  </m:oMath>
                </a14:m>
                <a:endParaRPr lang="en-US" sz="2400" b="0" dirty="0" err="1">
                  <a:solidFill>
                    <a:schemeClr val="tx1"/>
                  </a:solidFill>
                  <a:latin typeface="Candara" panose="020E0502030303020204" pitchFamily="34" charset="0"/>
                  <a:ea typeface="Helvetica" charset="0"/>
                  <a:cs typeface="Helvetica" charset="0"/>
                </a:endParaRPr>
              </a:p>
            </p:txBody>
          </p:sp>
        </mc:Choice>
        <mc:Fallback>
          <p:sp>
            <p:nvSpPr>
              <p:cNvPr id="8" name="TextBox 7"/>
              <p:cNvSpPr txBox="1">
                <a:spLocks noRot="1" noChangeAspect="1" noMove="1" noResize="1" noEditPoints="1" noAdjustHandles="1" noChangeArrowheads="1" noChangeShapeType="1" noTextEdit="1"/>
              </p:cNvSpPr>
              <p:nvPr/>
            </p:nvSpPr>
            <p:spPr>
              <a:xfrm>
                <a:off x="4242934" y="1588746"/>
                <a:ext cx="2181751" cy="550920"/>
              </a:xfrm>
              <a:prstGeom prst="rect">
                <a:avLst/>
              </a:prstGeom>
              <a:blipFill>
                <a:blip r:embed="rId3"/>
                <a:stretch>
                  <a:fillRect b="-2333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TextBox 9"/>
              <p:cNvSpPr txBox="1"/>
              <p:nvPr/>
            </p:nvSpPr>
            <p:spPr>
              <a:xfrm>
                <a:off x="6343146" y="1690692"/>
                <a:ext cx="2320187" cy="1066574"/>
              </a:xfrm>
              <a:prstGeom prst="rect">
                <a:avLst/>
              </a:prstGeom>
              <a:noFill/>
            </p:spPr>
            <p:txBody>
              <a:bodyPr wrap="none" rtlCol="0">
                <a:spAutoFit/>
              </a:bodyPr>
              <a:lstStyle/>
              <a:p>
                <a:pPr algn="l"/>
                <a14:m>
                  <m:oMathPara xmlns:m="http://schemas.openxmlformats.org/officeDocument/2006/math">
                    <m:oMath>
                      <m:d>
                        <m:dPr>
                          <m:begChr m:val="["/>
                          <m:endChr m:val="]"/>
                          <m:ctrlPr>
                            <a:rPr lang="en-US" sz="2400" b="0" i="1" smtClean="0">
                              <a:latin typeface="Cambria Math" panose="02040503050406030204" pitchFamily="18" charset="0"/>
                              <a:cs typeface="Helvetica" charset="0"/>
                            </a:rPr>
                          </m:ctrlPr>
                        </m:dPr>
                        <m:e>
                          <m:m>
                            <m:mPr>
                              <m:mcs>
                                <m:mc>
                                  <m:mcPr>
                                    <m:count m:val="3"/>
                                    <m:mcJc m:val="center"/>
                                  </m:mcPr>
                                </m:mc>
                              </m:mcs>
                              <m:ctrlPr>
                                <a:rPr lang="en-US" sz="2400" b="0" i="1" smtClean="0">
                                  <a:latin typeface="Cambria Math" panose="02040503050406030204" pitchFamily="18" charset="0"/>
                                  <a:cs typeface="Helvetica" charset="0"/>
                                </a:rPr>
                              </m:ctrlPr>
                            </m:mPr>
                            <m:mr>
                              <m:e>
                                <m:r>
                                  <m:rPr>
                                    <m:brk m:alnAt="7"/>
                                  </m:rPr>
                                  <a:rPr lang="en-US" sz="2400" b="0" i="1" smtClean="0">
                                    <a:latin typeface="Cambria Math" panose="02040503050406030204" pitchFamily="18" charset="0"/>
                                    <a:cs typeface="Helvetica" charset="0"/>
                                  </a:rPr>
                                  <m:t>0</m:t>
                                </m:r>
                                <m:r>
                                  <a:rPr lang="en-US" sz="2400" b="0" i="1" smtClean="0">
                                    <a:latin typeface="Cambria Math" panose="02040503050406030204" pitchFamily="18" charset="0"/>
                                    <a:cs typeface="Helvetica" charset="0"/>
                                  </a:rPr>
                                  <m:t>.4</m:t>
                                </m:r>
                              </m:e>
                              <m:e>
                                <m:r>
                                  <a:rPr lang="en-US" sz="2400" b="0" i="1" smtClean="0">
                                    <a:latin typeface="Cambria Math" panose="02040503050406030204" pitchFamily="18" charset="0"/>
                                    <a:cs typeface="Helvetica" charset="0"/>
                                  </a:rPr>
                                  <m:t>0.6</m:t>
                                </m:r>
                              </m:e>
                              <m:e>
                                <m:r>
                                  <a:rPr lang="en-US" sz="2400" b="0" i="1" smtClean="0">
                                    <a:latin typeface="Cambria Math" panose="02040503050406030204" pitchFamily="18" charset="0"/>
                                    <a:cs typeface="Helvetica" charset="0"/>
                                  </a:rPr>
                                  <m:t>0</m:t>
                                </m:r>
                              </m:e>
                            </m:mr>
                            <m:mr>
                              <m:e>
                                <m:r>
                                  <a:rPr lang="en-US" sz="2400" b="0" i="1" smtClean="0">
                                    <a:latin typeface="Cambria Math" panose="02040503050406030204" pitchFamily="18" charset="0"/>
                                    <a:cs typeface="Helvetica" charset="0"/>
                                  </a:rPr>
                                  <m:t>0.1</m:t>
                                </m:r>
                              </m:e>
                              <m:e>
                                <m:r>
                                  <a:rPr lang="en-US" sz="2400" b="0" i="1" smtClean="0">
                                    <a:latin typeface="Cambria Math" panose="02040503050406030204" pitchFamily="18" charset="0"/>
                                    <a:cs typeface="Helvetica" charset="0"/>
                                  </a:rPr>
                                  <m:t>0.6</m:t>
                                </m:r>
                              </m:e>
                              <m:e>
                                <m:r>
                                  <a:rPr lang="en-US" sz="2400" b="0" i="1" smtClean="0">
                                    <a:latin typeface="Cambria Math" panose="02040503050406030204" pitchFamily="18" charset="0"/>
                                    <a:cs typeface="Helvetica" charset="0"/>
                                  </a:rPr>
                                  <m:t>0.3</m:t>
                                </m:r>
                              </m:e>
                            </m:mr>
                            <m:mr>
                              <m:e>
                                <m:r>
                                  <a:rPr lang="en-US" sz="2400" b="0" i="1" smtClean="0">
                                    <a:latin typeface="Cambria Math" panose="02040503050406030204" pitchFamily="18" charset="0"/>
                                    <a:cs typeface="Helvetica" charset="0"/>
                                  </a:rPr>
                                  <m:t>0.5</m:t>
                                </m:r>
                              </m:e>
                              <m:e>
                                <m:r>
                                  <a:rPr lang="en-US" sz="2400" b="0" i="1" smtClean="0">
                                    <a:latin typeface="Cambria Math" panose="02040503050406030204" pitchFamily="18" charset="0"/>
                                    <a:cs typeface="Helvetica" charset="0"/>
                                  </a:rPr>
                                  <m:t>0</m:t>
                                </m:r>
                              </m:e>
                              <m:e>
                                <m:r>
                                  <a:rPr lang="en-US" sz="2400" b="0" i="1" smtClean="0">
                                    <a:latin typeface="Cambria Math" panose="02040503050406030204" pitchFamily="18" charset="0"/>
                                    <a:cs typeface="Helvetica" charset="0"/>
                                  </a:rPr>
                                  <m:t>0.5</m:t>
                                </m:r>
                              </m:e>
                            </m:mr>
                          </m:m>
                        </m:e>
                      </m:d>
                    </m:oMath>
                  </m:oMathPara>
                </a14:m>
                <a:endParaRPr lang="en-US" sz="2400" b="0" dirty="0" err="1">
                  <a:latin typeface="Candara" panose="020E0502030303020204" pitchFamily="34" charset="0"/>
                  <a:ea typeface="Helvetica" charset="0"/>
                  <a:cs typeface="Helvetica" charset="0"/>
                </a:endParaRPr>
              </a:p>
            </p:txBody>
          </p:sp>
        </mc:Choice>
        <mc:Fallback>
          <p:sp>
            <p:nvSpPr>
              <p:cNvPr id="10" name="TextBox 9"/>
              <p:cNvSpPr txBox="1">
                <a:spLocks noRot="1" noChangeAspect="1" noMove="1" noResize="1" noEditPoints="1" noAdjustHandles="1" noChangeArrowheads="1" noChangeShapeType="1" noTextEdit="1"/>
              </p:cNvSpPr>
              <p:nvPr/>
            </p:nvSpPr>
            <p:spPr>
              <a:xfrm>
                <a:off x="6343146" y="1690692"/>
                <a:ext cx="2320187" cy="106657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6" name="TextBox 45"/>
              <p:cNvSpPr txBox="1"/>
              <p:nvPr/>
            </p:nvSpPr>
            <p:spPr>
              <a:xfrm>
                <a:off x="8538953" y="1604848"/>
                <a:ext cx="3334824" cy="552652"/>
              </a:xfrm>
              <a:prstGeom prst="rect">
                <a:avLst/>
              </a:prstGeom>
              <a:noFill/>
            </p:spPr>
            <p:txBody>
              <a:bodyPr wrap="none" rtlCol="0">
                <a:spAutoFit/>
              </a:bodyPr>
              <a:lstStyle/>
              <a:p>
                <a14:m>
                  <m:oMath xmlns:m="http://schemas.openxmlformats.org/officeDocument/2006/math">
                    <m:r>
                      <a:rPr lang="en-US" sz="2400" b="0" i="1" smtClean="0">
                        <a:solidFill>
                          <a:schemeClr val="tx1"/>
                        </a:solidFill>
                        <a:latin typeface="Cambria Math" panose="02040503050406030204" pitchFamily="18" charset="0"/>
                        <a:ea typeface="Helvetica" charset="0"/>
                        <a:cs typeface="Helvetica" charset="0"/>
                      </a:rPr>
                      <m:t>=[</m:t>
                    </m:r>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i="1">
                            <a:solidFill>
                              <a:schemeClr val="tx1"/>
                            </a:solidFill>
                            <a:latin typeface="Cambria Math" panose="02040503050406030204" pitchFamily="18" charset="0"/>
                            <a:ea typeface="Helvetica" charset="0"/>
                            <a:cs typeface="Helvetica" charset="0"/>
                          </a:rPr>
                          <m:t>𝑊</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r>
                              <a:rPr lang="en-US" sz="2400" b="0" i="1" smtClean="0">
                                <a:solidFill>
                                  <a:schemeClr val="tx1"/>
                                </a:solidFill>
                                <a:latin typeface="Cambria Math" panose="02040503050406030204" pitchFamily="18" charset="0"/>
                                <a:ea typeface="Helvetica" charset="0"/>
                                <a:cs typeface="Helvetica" charset="0"/>
                              </a:rPr>
                              <m:t>+1</m:t>
                            </m:r>
                          </m:e>
                        </m:d>
                      </m:sup>
                    </m:sSubSup>
                  </m:oMath>
                </a14:m>
                <a:r>
                  <a:rPr lang="en-US" sz="2400" dirty="0">
                    <a:solidFill>
                      <a:schemeClr val="tx1"/>
                    </a:solidFill>
                    <a:latin typeface="Candara" panose="020E0502030303020204" pitchFamily="34" charset="0"/>
                    <a:ea typeface="Helvetica" charset="0"/>
                    <a:cs typeface="Helvetica" charset="0"/>
                  </a:rPr>
                  <a:t>,</a:t>
                </a:r>
                <a:r>
                  <a:rPr lang="en-US" sz="2400" dirty="0">
                    <a:solidFill>
                      <a:schemeClr val="tx1"/>
                    </a:solidFill>
                    <a:ea typeface="Helvetica" charset="0"/>
                    <a:cs typeface="Helvetica" charset="0"/>
                  </a:rPr>
                  <a:t> </a:t>
                </a:r>
                <a14:m>
                  <m:oMath xmlns:m="http://schemas.openxmlformats.org/officeDocument/2006/math">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b="0" i="1" smtClean="0">
                            <a:solidFill>
                              <a:schemeClr val="tx1"/>
                            </a:solidFill>
                            <a:latin typeface="Cambria Math" panose="02040503050406030204" pitchFamily="18" charset="0"/>
                            <a:ea typeface="Helvetica" charset="0"/>
                            <a:cs typeface="Helvetica" charset="0"/>
                          </a:rPr>
                          <m:t>𝑆</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r>
                              <a:rPr lang="en-US" sz="2400" b="0" i="1" smtClean="0">
                                <a:solidFill>
                                  <a:schemeClr val="tx1"/>
                                </a:solidFill>
                                <a:latin typeface="Cambria Math" panose="02040503050406030204" pitchFamily="18" charset="0"/>
                                <a:ea typeface="Helvetica" charset="0"/>
                                <a:cs typeface="Helvetica" charset="0"/>
                              </a:rPr>
                              <m:t>+1</m:t>
                            </m:r>
                          </m:e>
                        </m:d>
                      </m:sup>
                    </m:sSubSup>
                  </m:oMath>
                </a14:m>
                <a:r>
                  <a:rPr lang="en-US" sz="2400" dirty="0">
                    <a:solidFill>
                      <a:schemeClr val="tx1"/>
                    </a:solidFill>
                    <a:latin typeface="Candara" panose="020E0502030303020204" pitchFamily="34" charset="0"/>
                    <a:ea typeface="Helvetica" charset="0"/>
                    <a:cs typeface="Helvetica" charset="0"/>
                  </a:rPr>
                  <a:t>,</a:t>
                </a:r>
                <a:r>
                  <a:rPr lang="en-US" sz="2400" dirty="0">
                    <a:solidFill>
                      <a:schemeClr val="tx1"/>
                    </a:solidFill>
                    <a:ea typeface="Helvetica" charset="0"/>
                    <a:cs typeface="Helvetica" charset="0"/>
                  </a:rPr>
                  <a:t> </a:t>
                </a:r>
                <a14:m>
                  <m:oMath xmlns:m="http://schemas.openxmlformats.org/officeDocument/2006/math">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i="1">
                            <a:solidFill>
                              <a:schemeClr val="tx1"/>
                            </a:solidFill>
                            <a:latin typeface="Cambria Math" panose="02040503050406030204" pitchFamily="18" charset="0"/>
                            <a:ea typeface="Helvetica" charset="0"/>
                            <a:cs typeface="Helvetica" charset="0"/>
                          </a:rPr>
                          <m:t>𝐸</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r>
                              <a:rPr lang="en-US" sz="2400" b="0" i="1" smtClean="0">
                                <a:solidFill>
                                  <a:schemeClr val="tx1"/>
                                </a:solidFill>
                                <a:latin typeface="Cambria Math" panose="02040503050406030204" pitchFamily="18" charset="0"/>
                                <a:ea typeface="Helvetica" charset="0"/>
                                <a:cs typeface="Helvetica" charset="0"/>
                              </a:rPr>
                              <m:t>+1</m:t>
                            </m:r>
                          </m:e>
                        </m:d>
                      </m:sup>
                    </m:sSubSup>
                    <m:r>
                      <a:rPr lang="en-US" sz="2400" b="0" i="0" smtClean="0">
                        <a:solidFill>
                          <a:schemeClr val="tx1"/>
                        </a:solidFill>
                        <a:latin typeface="Cambria Math" panose="02040503050406030204" pitchFamily="18" charset="0"/>
                        <a:ea typeface="Helvetica" charset="0"/>
                        <a:cs typeface="Helvetica" charset="0"/>
                      </a:rPr>
                      <m:t>]</m:t>
                    </m:r>
                  </m:oMath>
                </a14:m>
                <a:endParaRPr lang="en-US" sz="2400" b="0" dirty="0" err="1">
                  <a:solidFill>
                    <a:schemeClr val="tx1"/>
                  </a:solidFill>
                  <a:latin typeface="Candara" panose="020E0502030303020204" pitchFamily="34" charset="0"/>
                  <a:ea typeface="Helvetica" charset="0"/>
                  <a:cs typeface="Helvetica" charset="0"/>
                </a:endParaRPr>
              </a:p>
            </p:txBody>
          </p:sp>
        </mc:Choice>
        <mc:Fallback>
          <p:sp>
            <p:nvSpPr>
              <p:cNvPr id="46" name="TextBox 45"/>
              <p:cNvSpPr txBox="1">
                <a:spLocks noRot="1" noChangeAspect="1" noMove="1" noResize="1" noEditPoints="1" noAdjustHandles="1" noChangeArrowheads="1" noChangeShapeType="1" noTextEdit="1"/>
              </p:cNvSpPr>
              <p:nvPr/>
            </p:nvSpPr>
            <p:spPr>
              <a:xfrm>
                <a:off x="8538953" y="1604848"/>
                <a:ext cx="3334824" cy="552652"/>
              </a:xfrm>
              <a:prstGeom prst="rect">
                <a:avLst/>
              </a:prstGeom>
              <a:blipFill>
                <a:blip r:embed="rId5"/>
                <a:stretch>
                  <a:fillRect b="-2197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4" name="TextBox 63"/>
              <p:cNvSpPr txBox="1"/>
              <p:nvPr/>
            </p:nvSpPr>
            <p:spPr>
              <a:xfrm>
                <a:off x="7287973" y="1300108"/>
                <a:ext cx="532518" cy="461665"/>
              </a:xfrm>
              <a:prstGeom prst="rect">
                <a:avLst/>
              </a:prstGeom>
              <a:noFill/>
            </p:spPr>
            <p:txBody>
              <a:bodyPr wrap="none" rtlCol="0">
                <a:spAutoFit/>
              </a:bodyPr>
              <a:lstStyle/>
              <a:p>
                <a:pPr algn="l"/>
                <a14:m>
                  <m:oMathPara xmlns:m="http://schemas.openxmlformats.org/officeDocument/2006/math">
                    <m:oMath>
                      <m:r>
                        <a:rPr lang="en-US" sz="2400" b="1" i="1" dirty="0" smtClean="0">
                          <a:solidFill>
                            <a:srgbClr val="0070C0"/>
                          </a:solidFill>
                          <a:latin typeface="Cambria Math" panose="02040503050406030204" pitchFamily="18" charset="0"/>
                          <a:ea typeface="Helvetica" charset="0"/>
                          <a:cs typeface="Helvetica" charset="0"/>
                        </a:rPr>
                        <m:t>𝑴</m:t>
                      </m:r>
                    </m:oMath>
                  </m:oMathPara>
                </a14:m>
                <a:endParaRPr lang="en-US" sz="2400" b="1" dirty="0">
                  <a:solidFill>
                    <a:srgbClr val="0070C0"/>
                  </a:solidFill>
                  <a:latin typeface="Candara" panose="020E0502030303020204" pitchFamily="34" charset="0"/>
                  <a:ea typeface="Helvetica" charset="0"/>
                  <a:cs typeface="Helvetica" charset="0"/>
                </a:endParaRPr>
              </a:p>
            </p:txBody>
          </p:sp>
        </mc:Choice>
        <mc:Fallback>
          <p:sp>
            <p:nvSpPr>
              <p:cNvPr id="64" name="TextBox 63"/>
              <p:cNvSpPr txBox="1">
                <a:spLocks noRot="1" noChangeAspect="1" noMove="1" noResize="1" noEditPoints="1" noAdjustHandles="1" noChangeArrowheads="1" noChangeShapeType="1" noTextEdit="1"/>
              </p:cNvSpPr>
              <p:nvPr/>
            </p:nvSpPr>
            <p:spPr>
              <a:xfrm>
                <a:off x="7287973" y="1300108"/>
                <a:ext cx="532518" cy="461665"/>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TextBox 4"/>
              <p:cNvSpPr txBox="1"/>
              <p:nvPr/>
            </p:nvSpPr>
            <p:spPr>
              <a:xfrm>
                <a:off x="1495166" y="3702550"/>
                <a:ext cx="4177169" cy="629468"/>
              </a:xfrm>
              <a:prstGeom prst="rect">
                <a:avLst/>
              </a:prstGeom>
              <a:noFill/>
            </p:spPr>
            <p:txBody>
              <a:bodyPr wrap="none" rtlCol="0">
                <a:spAutoFit/>
              </a:bodyPr>
              <a:lstStyle/>
              <a:p>
                <a:r>
                  <a:rPr lang="en-US" sz="2800" b="0" dirty="0">
                    <a:solidFill>
                      <a:schemeClr val="tx1"/>
                    </a:solidFill>
                    <a:latin typeface="Candara" panose="020E0502030303020204" pitchFamily="34" charset="0"/>
                    <a:ea typeface="Helvetica" charset="0"/>
                    <a:cs typeface="Helvetica" charset="0"/>
                  </a:rPr>
                  <a:t>Let  </a:t>
                </a:r>
                <a14:m>
                  <m:oMath xmlns:m="http://schemas.openxmlformats.org/officeDocument/2006/math">
                    <m:sSup>
                      <m:sSupPr>
                        <m:ctrlPr>
                          <a:rPr lang="en-US" sz="2800" b="1" i="1" smtClean="0">
                            <a:solidFill>
                              <a:schemeClr val="tx1"/>
                            </a:solidFill>
                            <a:latin typeface="Cambria Math" panose="02040503050406030204" pitchFamily="18" charset="0"/>
                            <a:ea typeface="Helvetica" charset="0"/>
                            <a:cs typeface="Helvetica" charset="0"/>
                          </a:rPr>
                        </m:ctrlPr>
                      </m:sSupPr>
                      <m:e>
                        <m:r>
                          <a:rPr lang="en-US" sz="2800" b="1" i="1" smtClean="0">
                            <a:solidFill>
                              <a:schemeClr val="tx1"/>
                            </a:solidFill>
                            <a:latin typeface="Cambria Math" panose="02040503050406030204" pitchFamily="18" charset="0"/>
                            <a:ea typeface="Helvetica" charset="0"/>
                            <a:cs typeface="Helvetica" charset="0"/>
                          </a:rPr>
                          <m:t>𝒒</m:t>
                        </m:r>
                      </m:e>
                      <m:sup>
                        <m:d>
                          <m:dPr>
                            <m:ctrlPr>
                              <a:rPr lang="en-US" sz="2800" b="0" i="1" smtClean="0">
                                <a:solidFill>
                                  <a:schemeClr val="tx1"/>
                                </a:solidFill>
                                <a:latin typeface="Cambria Math" panose="02040503050406030204" pitchFamily="18" charset="0"/>
                                <a:ea typeface="Helvetica" charset="0"/>
                                <a:cs typeface="Helvetica" charset="0"/>
                              </a:rPr>
                            </m:ctrlPr>
                          </m:dPr>
                          <m:e>
                            <m:r>
                              <a:rPr lang="en-US" sz="2800" b="0" i="1" smtClean="0">
                                <a:solidFill>
                                  <a:schemeClr val="tx1"/>
                                </a:solidFill>
                                <a:latin typeface="Cambria Math" panose="02040503050406030204" pitchFamily="18" charset="0"/>
                                <a:ea typeface="Helvetica" charset="0"/>
                                <a:cs typeface="Helvetica" charset="0"/>
                              </a:rPr>
                              <m:t>𝑡</m:t>
                            </m:r>
                          </m:e>
                        </m:d>
                      </m:sup>
                    </m:sSup>
                    <m:r>
                      <a:rPr lang="en-US" sz="2800" b="0" i="1" smtClean="0">
                        <a:solidFill>
                          <a:schemeClr val="tx1"/>
                        </a:solidFill>
                        <a:latin typeface="Cambria Math" panose="02040503050406030204" pitchFamily="18" charset="0"/>
                        <a:ea typeface="Helvetica" charset="0"/>
                        <a:cs typeface="Helvetica" charset="0"/>
                      </a:rPr>
                      <m:t>=</m:t>
                    </m:r>
                    <m:r>
                      <a:rPr lang="en-US" sz="2800" i="1">
                        <a:solidFill>
                          <a:schemeClr val="tx1"/>
                        </a:solidFill>
                        <a:latin typeface="Cambria Math" panose="02040503050406030204" pitchFamily="18" charset="0"/>
                        <a:ea typeface="Helvetica" charset="0"/>
                        <a:cs typeface="Helvetica" charset="0"/>
                      </a:rPr>
                      <m:t>[</m:t>
                    </m:r>
                    <m:sSubSup>
                      <m:sSubSupPr>
                        <m:ctrlPr>
                          <a:rPr lang="en-US" sz="2800" i="1">
                            <a:solidFill>
                              <a:schemeClr val="tx1"/>
                            </a:solidFill>
                            <a:latin typeface="Cambria Math" panose="02040503050406030204" pitchFamily="18" charset="0"/>
                            <a:ea typeface="Helvetica" charset="0"/>
                            <a:cs typeface="Helvetica" charset="0"/>
                          </a:rPr>
                        </m:ctrlPr>
                      </m:sSubSupPr>
                      <m:e>
                        <m:r>
                          <a:rPr lang="en-US" sz="2800" i="1">
                            <a:solidFill>
                              <a:schemeClr val="tx1"/>
                            </a:solidFill>
                            <a:latin typeface="Cambria Math" panose="02040503050406030204" pitchFamily="18" charset="0"/>
                            <a:ea typeface="Helvetica" charset="0"/>
                            <a:cs typeface="Helvetica" charset="0"/>
                          </a:rPr>
                          <m:t>𝑞</m:t>
                        </m:r>
                      </m:e>
                      <m:sub>
                        <m:r>
                          <a:rPr lang="en-US" sz="2800" i="1">
                            <a:solidFill>
                              <a:schemeClr val="tx1"/>
                            </a:solidFill>
                            <a:latin typeface="Cambria Math" panose="02040503050406030204" pitchFamily="18" charset="0"/>
                            <a:ea typeface="Helvetica" charset="0"/>
                            <a:cs typeface="Helvetica" charset="0"/>
                          </a:rPr>
                          <m:t>𝑊</m:t>
                        </m:r>
                      </m:sub>
                      <m:sup>
                        <m:d>
                          <m:dPr>
                            <m:ctrlPr>
                              <a:rPr lang="en-US" sz="2800" i="1">
                                <a:solidFill>
                                  <a:schemeClr val="tx1"/>
                                </a:solidFill>
                                <a:latin typeface="Cambria Math" panose="02040503050406030204" pitchFamily="18" charset="0"/>
                                <a:ea typeface="Helvetica" charset="0"/>
                                <a:cs typeface="Helvetica" charset="0"/>
                              </a:rPr>
                            </m:ctrlPr>
                          </m:dPr>
                          <m:e>
                            <m:r>
                              <a:rPr lang="en-US" sz="2800" i="1">
                                <a:solidFill>
                                  <a:schemeClr val="tx1"/>
                                </a:solidFill>
                                <a:latin typeface="Cambria Math" panose="02040503050406030204" pitchFamily="18" charset="0"/>
                                <a:ea typeface="Helvetica" charset="0"/>
                                <a:cs typeface="Helvetica" charset="0"/>
                              </a:rPr>
                              <m:t>𝑡</m:t>
                            </m:r>
                          </m:e>
                        </m:d>
                      </m:sup>
                    </m:sSubSup>
                    <m:r>
                      <m:rPr>
                        <m:nor/>
                      </m:rPr>
                      <a:rPr lang="en-US" sz="2800" i="0" dirty="0">
                        <a:solidFill>
                          <a:schemeClr val="tx1"/>
                        </a:solidFill>
                        <a:latin typeface="Candara" panose="020E0502030303020204" pitchFamily="34" charset="0"/>
                        <a:ea typeface="Helvetica" charset="0"/>
                        <a:cs typeface="Helvetica" charset="0"/>
                      </a:rPr>
                      <m:t>,</m:t>
                    </m:r>
                    <m:r>
                      <m:rPr>
                        <m:nor/>
                      </m:rPr>
                      <a:rPr lang="en-US" sz="2800" i="0" dirty="0">
                        <a:solidFill>
                          <a:schemeClr val="tx1"/>
                        </a:solidFill>
                        <a:ea typeface="Helvetica" charset="0"/>
                        <a:cs typeface="Helvetica" charset="0"/>
                      </a:rPr>
                      <m:t> </m:t>
                    </m:r>
                    <m:sSubSup>
                      <m:sSubSupPr>
                        <m:ctrlPr>
                          <a:rPr lang="en-US" sz="2800" i="1">
                            <a:solidFill>
                              <a:schemeClr val="tx1"/>
                            </a:solidFill>
                            <a:latin typeface="Cambria Math" panose="02040503050406030204" pitchFamily="18" charset="0"/>
                            <a:ea typeface="Helvetica" charset="0"/>
                            <a:cs typeface="Helvetica" charset="0"/>
                          </a:rPr>
                        </m:ctrlPr>
                      </m:sSubSupPr>
                      <m:e>
                        <m:r>
                          <a:rPr lang="en-US" sz="2800" i="1">
                            <a:solidFill>
                              <a:schemeClr val="tx1"/>
                            </a:solidFill>
                            <a:latin typeface="Cambria Math" panose="02040503050406030204" pitchFamily="18" charset="0"/>
                            <a:ea typeface="Helvetica" charset="0"/>
                            <a:cs typeface="Helvetica" charset="0"/>
                          </a:rPr>
                          <m:t>𝑞</m:t>
                        </m:r>
                      </m:e>
                      <m:sub>
                        <m:r>
                          <a:rPr lang="en-US" sz="2800" i="1">
                            <a:solidFill>
                              <a:schemeClr val="tx1"/>
                            </a:solidFill>
                            <a:latin typeface="Cambria Math" panose="02040503050406030204" pitchFamily="18" charset="0"/>
                            <a:ea typeface="Helvetica" charset="0"/>
                            <a:cs typeface="Helvetica" charset="0"/>
                          </a:rPr>
                          <m:t>𝑆</m:t>
                        </m:r>
                      </m:sub>
                      <m:sup>
                        <m:d>
                          <m:dPr>
                            <m:ctrlPr>
                              <a:rPr lang="en-US" sz="2800" i="1">
                                <a:solidFill>
                                  <a:schemeClr val="tx1"/>
                                </a:solidFill>
                                <a:latin typeface="Cambria Math" panose="02040503050406030204" pitchFamily="18" charset="0"/>
                                <a:ea typeface="Helvetica" charset="0"/>
                                <a:cs typeface="Helvetica" charset="0"/>
                              </a:rPr>
                            </m:ctrlPr>
                          </m:dPr>
                          <m:e>
                            <m:r>
                              <a:rPr lang="en-US" sz="2800" i="1">
                                <a:solidFill>
                                  <a:schemeClr val="tx1"/>
                                </a:solidFill>
                                <a:latin typeface="Cambria Math" panose="02040503050406030204" pitchFamily="18" charset="0"/>
                                <a:ea typeface="Helvetica" charset="0"/>
                                <a:cs typeface="Helvetica" charset="0"/>
                              </a:rPr>
                              <m:t>𝑡</m:t>
                            </m:r>
                          </m:e>
                        </m:d>
                      </m:sup>
                    </m:sSubSup>
                    <m:r>
                      <m:rPr>
                        <m:nor/>
                      </m:rPr>
                      <a:rPr lang="en-US" sz="2800" i="0" dirty="0">
                        <a:solidFill>
                          <a:schemeClr val="tx1"/>
                        </a:solidFill>
                        <a:latin typeface="Candara" panose="020E0502030303020204" pitchFamily="34" charset="0"/>
                        <a:ea typeface="Helvetica" charset="0"/>
                        <a:cs typeface="Helvetica" charset="0"/>
                      </a:rPr>
                      <m:t>,</m:t>
                    </m:r>
                    <m:r>
                      <m:rPr>
                        <m:nor/>
                      </m:rPr>
                      <a:rPr lang="en-US" sz="2800" i="0" dirty="0">
                        <a:solidFill>
                          <a:schemeClr val="tx1"/>
                        </a:solidFill>
                        <a:ea typeface="Helvetica" charset="0"/>
                        <a:cs typeface="Helvetica" charset="0"/>
                      </a:rPr>
                      <m:t> </m:t>
                    </m:r>
                    <m:sSubSup>
                      <m:sSubSupPr>
                        <m:ctrlPr>
                          <a:rPr lang="en-US" sz="2800" i="1">
                            <a:solidFill>
                              <a:schemeClr val="tx1"/>
                            </a:solidFill>
                            <a:latin typeface="Cambria Math" panose="02040503050406030204" pitchFamily="18" charset="0"/>
                            <a:ea typeface="Helvetica" charset="0"/>
                            <a:cs typeface="Helvetica" charset="0"/>
                          </a:rPr>
                        </m:ctrlPr>
                      </m:sSubSupPr>
                      <m:e>
                        <m:r>
                          <a:rPr lang="en-US" sz="2800" i="1">
                            <a:solidFill>
                              <a:schemeClr val="tx1"/>
                            </a:solidFill>
                            <a:latin typeface="Cambria Math" panose="02040503050406030204" pitchFamily="18" charset="0"/>
                            <a:ea typeface="Helvetica" charset="0"/>
                            <a:cs typeface="Helvetica" charset="0"/>
                          </a:rPr>
                          <m:t>𝑞</m:t>
                        </m:r>
                      </m:e>
                      <m:sub>
                        <m:r>
                          <a:rPr lang="en-US" sz="2800" i="1">
                            <a:solidFill>
                              <a:schemeClr val="tx1"/>
                            </a:solidFill>
                            <a:latin typeface="Cambria Math" panose="02040503050406030204" pitchFamily="18" charset="0"/>
                            <a:ea typeface="Helvetica" charset="0"/>
                            <a:cs typeface="Helvetica" charset="0"/>
                          </a:rPr>
                          <m:t>𝐸</m:t>
                        </m:r>
                      </m:sub>
                      <m:sup>
                        <m:d>
                          <m:dPr>
                            <m:ctrlPr>
                              <a:rPr lang="en-US" sz="2800" i="1">
                                <a:solidFill>
                                  <a:schemeClr val="tx1"/>
                                </a:solidFill>
                                <a:latin typeface="Cambria Math" panose="02040503050406030204" pitchFamily="18" charset="0"/>
                                <a:ea typeface="Helvetica" charset="0"/>
                                <a:cs typeface="Helvetica" charset="0"/>
                              </a:rPr>
                            </m:ctrlPr>
                          </m:dPr>
                          <m:e>
                            <m:r>
                              <a:rPr lang="en-US" sz="2800" i="1">
                                <a:solidFill>
                                  <a:schemeClr val="tx1"/>
                                </a:solidFill>
                                <a:latin typeface="Cambria Math" panose="02040503050406030204" pitchFamily="18" charset="0"/>
                                <a:ea typeface="Helvetica" charset="0"/>
                                <a:cs typeface="Helvetica" charset="0"/>
                              </a:rPr>
                              <m:t>𝑡</m:t>
                            </m:r>
                          </m:e>
                        </m:d>
                      </m:sup>
                    </m:sSubSup>
                    <m:r>
                      <a:rPr lang="en-US" sz="2800">
                        <a:solidFill>
                          <a:schemeClr val="tx1"/>
                        </a:solidFill>
                        <a:latin typeface="Cambria Math" panose="02040503050406030204" pitchFamily="18" charset="0"/>
                        <a:ea typeface="Helvetica" charset="0"/>
                        <a:cs typeface="Helvetica" charset="0"/>
                      </a:rPr>
                      <m:t>]</m:t>
                    </m:r>
                  </m:oMath>
                </a14:m>
                <a:endParaRPr lang="en-US" sz="2800" dirty="0" err="1">
                  <a:solidFill>
                    <a:schemeClr val="tx1"/>
                  </a:solidFill>
                  <a:latin typeface="Candara" panose="020E0502030303020204" pitchFamily="34" charset="0"/>
                  <a:ea typeface="Helvetica" charset="0"/>
                  <a:cs typeface="Helvetica" charset="0"/>
                </a:endParaRPr>
              </a:p>
            </p:txBody>
          </p:sp>
        </mc:Choice>
        <mc:Fallback>
          <p:sp>
            <p:nvSpPr>
              <p:cNvPr id="5" name="TextBox 4"/>
              <p:cNvSpPr txBox="1">
                <a:spLocks noRot="1" noChangeAspect="1" noMove="1" noResize="1" noEditPoints="1" noAdjustHandles="1" noChangeArrowheads="1" noChangeShapeType="1" noTextEdit="1"/>
              </p:cNvSpPr>
              <p:nvPr/>
            </p:nvSpPr>
            <p:spPr>
              <a:xfrm>
                <a:off x="1495166" y="3702550"/>
                <a:ext cx="4177169" cy="629468"/>
              </a:xfrm>
              <a:prstGeom prst="rect">
                <a:avLst/>
              </a:prstGeom>
              <a:blipFill>
                <a:blip r:embed="rId7"/>
                <a:stretch>
                  <a:fillRect l="-2915" b="-240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5969070" y="3796992"/>
                <a:ext cx="5388526" cy="552267"/>
              </a:xfrm>
              <a:prstGeom prst="rect">
                <a:avLst/>
              </a:prstGeom>
              <a:noFill/>
            </p:spPr>
            <p:txBody>
              <a:bodyPr wrap="none" rtlCol="0">
                <a:spAutoFit/>
              </a:bodyPr>
              <a:lstStyle/>
              <a:p>
                <a:pPr algn="l"/>
                <a:r>
                  <a:rPr lang="en-US" sz="2800" b="0" dirty="0">
                    <a:solidFill>
                      <a:schemeClr val="tx1"/>
                    </a:solidFill>
                    <a:latin typeface="Candara" panose="020E0502030303020204" pitchFamily="34" charset="0"/>
                    <a:ea typeface="Helvetica" charset="0"/>
                    <a:cs typeface="Helvetica" charset="0"/>
                  </a:rPr>
                  <a:t>Then for all </a:t>
                </a:r>
                <a14:m>
                  <m:oMath xmlns:m="http://schemas.openxmlformats.org/officeDocument/2006/math">
                    <m:r>
                      <a:rPr lang="en-US" sz="2800" b="0" i="1" dirty="0" smtClean="0">
                        <a:solidFill>
                          <a:schemeClr val="tx1"/>
                        </a:solidFill>
                        <a:latin typeface="Cambria Math" panose="02040503050406030204" pitchFamily="18" charset="0"/>
                        <a:ea typeface="Helvetica" charset="0"/>
                        <a:cs typeface="Helvetica" charset="0"/>
                      </a:rPr>
                      <m:t>𝑡</m:t>
                    </m:r>
                    <m:r>
                      <a:rPr lang="en-US" sz="2800" b="0" i="1" dirty="0" smtClean="0">
                        <a:solidFill>
                          <a:schemeClr val="tx1"/>
                        </a:solidFill>
                        <a:latin typeface="Cambria Math" panose="02040503050406030204" pitchFamily="18" charset="0"/>
                        <a:ea typeface="Helvetica" charset="0"/>
                        <a:cs typeface="Helvetica" charset="0"/>
                      </a:rPr>
                      <m:t>≥0</m:t>
                    </m:r>
                  </m:oMath>
                </a14:m>
                <a:r>
                  <a:rPr lang="en-US" sz="2800" b="0" dirty="0">
                    <a:solidFill>
                      <a:schemeClr val="tx1"/>
                    </a:solidFill>
                    <a:latin typeface="Candara" panose="020E0502030303020204" pitchFamily="34" charset="0"/>
                    <a:ea typeface="Helvetica" charset="0"/>
                    <a:cs typeface="Helvetica" charset="0"/>
                  </a:rPr>
                  <a:t>,  </a:t>
                </a:r>
                <a14:m>
                  <m:oMath xmlns:m="http://schemas.openxmlformats.org/officeDocument/2006/math">
                    <m:sSup>
                      <m:sSupPr>
                        <m:ctrlPr>
                          <a:rPr lang="en-US" sz="2800" b="1" i="1" smtClean="0">
                            <a:solidFill>
                              <a:schemeClr val="tx1"/>
                            </a:solidFill>
                            <a:latin typeface="Cambria Math" panose="02040503050406030204" pitchFamily="18" charset="0"/>
                            <a:ea typeface="Helvetica" charset="0"/>
                            <a:cs typeface="Helvetica" charset="0"/>
                          </a:rPr>
                        </m:ctrlPr>
                      </m:sSupPr>
                      <m:e>
                        <m:r>
                          <a:rPr lang="en-US" sz="2800" b="1" i="1" smtClean="0">
                            <a:solidFill>
                              <a:schemeClr val="tx1"/>
                            </a:solidFill>
                            <a:latin typeface="Cambria Math" panose="02040503050406030204" pitchFamily="18" charset="0"/>
                            <a:ea typeface="Helvetica" charset="0"/>
                            <a:cs typeface="Helvetica" charset="0"/>
                          </a:rPr>
                          <m:t>𝒒</m:t>
                        </m:r>
                      </m:e>
                      <m:sup>
                        <m:d>
                          <m:dPr>
                            <m:ctrlPr>
                              <a:rPr lang="en-US" sz="2800" b="0" i="1" smtClean="0">
                                <a:solidFill>
                                  <a:schemeClr val="tx1"/>
                                </a:solidFill>
                                <a:latin typeface="Cambria Math" panose="02040503050406030204" pitchFamily="18" charset="0"/>
                                <a:ea typeface="Helvetica" charset="0"/>
                                <a:cs typeface="Helvetica" charset="0"/>
                              </a:rPr>
                            </m:ctrlPr>
                          </m:dPr>
                          <m:e>
                            <m:r>
                              <a:rPr lang="en-US" sz="2800" b="0" i="1" smtClean="0">
                                <a:solidFill>
                                  <a:schemeClr val="tx1"/>
                                </a:solidFill>
                                <a:latin typeface="Cambria Math" panose="02040503050406030204" pitchFamily="18" charset="0"/>
                                <a:ea typeface="Helvetica" charset="0"/>
                                <a:cs typeface="Helvetica" charset="0"/>
                              </a:rPr>
                              <m:t>𝑡</m:t>
                            </m:r>
                            <m:r>
                              <a:rPr lang="en-US" sz="2800" b="0" i="1" smtClean="0">
                                <a:solidFill>
                                  <a:schemeClr val="tx1"/>
                                </a:solidFill>
                                <a:latin typeface="Cambria Math" panose="02040503050406030204" pitchFamily="18" charset="0"/>
                                <a:ea typeface="Helvetica" charset="0"/>
                                <a:cs typeface="Helvetica" charset="0"/>
                              </a:rPr>
                              <m:t>+1</m:t>
                            </m:r>
                          </m:e>
                        </m:d>
                      </m:sup>
                    </m:sSup>
                    <m:r>
                      <a:rPr lang="en-US" sz="2800" b="1" i="1" smtClean="0">
                        <a:solidFill>
                          <a:schemeClr val="tx1"/>
                        </a:solidFill>
                        <a:latin typeface="Cambria Math" panose="02040503050406030204" pitchFamily="18" charset="0"/>
                        <a:ea typeface="Helvetica" charset="0"/>
                        <a:cs typeface="Helvetica" charset="0"/>
                      </a:rPr>
                      <m:t>=</m:t>
                    </m:r>
                    <m:sSup>
                      <m:sSupPr>
                        <m:ctrlPr>
                          <a:rPr lang="en-US" sz="2800" b="1" i="1" smtClean="0">
                            <a:solidFill>
                              <a:schemeClr val="tx1"/>
                            </a:solidFill>
                            <a:latin typeface="Cambria Math" panose="02040503050406030204" pitchFamily="18" charset="0"/>
                            <a:ea typeface="Helvetica" charset="0"/>
                            <a:cs typeface="Helvetica" charset="0"/>
                          </a:rPr>
                        </m:ctrlPr>
                      </m:sSupPr>
                      <m:e>
                        <m:r>
                          <a:rPr lang="en-US" sz="2800" b="1" i="1" smtClean="0">
                            <a:solidFill>
                              <a:schemeClr val="tx1"/>
                            </a:solidFill>
                            <a:latin typeface="Cambria Math" panose="02040503050406030204" pitchFamily="18" charset="0"/>
                            <a:ea typeface="Helvetica" charset="0"/>
                            <a:cs typeface="Helvetica" charset="0"/>
                          </a:rPr>
                          <m:t>𝒒</m:t>
                        </m:r>
                      </m:e>
                      <m:sup>
                        <m:d>
                          <m:dPr>
                            <m:ctrlPr>
                              <a:rPr lang="en-US" sz="2800" b="0" i="1" smtClean="0">
                                <a:solidFill>
                                  <a:schemeClr val="tx1"/>
                                </a:solidFill>
                                <a:latin typeface="Cambria Math" panose="02040503050406030204" pitchFamily="18" charset="0"/>
                                <a:ea typeface="Helvetica" charset="0"/>
                                <a:cs typeface="Helvetica" charset="0"/>
                              </a:rPr>
                            </m:ctrlPr>
                          </m:dPr>
                          <m:e>
                            <m:r>
                              <a:rPr lang="en-US" sz="2800" b="0" i="1" smtClean="0">
                                <a:solidFill>
                                  <a:schemeClr val="tx1"/>
                                </a:solidFill>
                                <a:latin typeface="Cambria Math" panose="02040503050406030204" pitchFamily="18" charset="0"/>
                                <a:ea typeface="Helvetica" charset="0"/>
                                <a:cs typeface="Helvetica" charset="0"/>
                              </a:rPr>
                              <m:t>𝑡</m:t>
                            </m:r>
                          </m:e>
                        </m:d>
                      </m:sup>
                    </m:sSup>
                    <m:r>
                      <a:rPr lang="en-US" sz="2800" b="1" i="1" smtClean="0">
                        <a:solidFill>
                          <a:schemeClr val="tx1"/>
                        </a:solidFill>
                        <a:latin typeface="Cambria Math" panose="02040503050406030204" pitchFamily="18" charset="0"/>
                        <a:ea typeface="Helvetica" charset="0"/>
                        <a:cs typeface="Helvetica" charset="0"/>
                      </a:rPr>
                      <m:t>𝑴</m:t>
                    </m:r>
                  </m:oMath>
                </a14:m>
                <a:r>
                  <a:rPr lang="en-US" sz="2800" b="1" dirty="0">
                    <a:solidFill>
                      <a:schemeClr val="tx1"/>
                    </a:solidFill>
                    <a:latin typeface="Candara" panose="020E0502030303020204" pitchFamily="34" charset="0"/>
                    <a:ea typeface="Helvetica" charset="0"/>
                    <a:cs typeface="Helvetica" charset="0"/>
                  </a:rPr>
                  <a:t> </a:t>
                </a:r>
              </a:p>
            </p:txBody>
          </p:sp>
        </mc:Choice>
        <mc:Fallback xmlns="">
          <p:sp>
            <p:nvSpPr>
              <p:cNvPr id="6" name="TextBox 5"/>
              <p:cNvSpPr txBox="1">
                <a:spLocks noRot="1" noChangeAspect="1" noMove="1" noResize="1" noEditPoints="1" noAdjustHandles="1" noChangeArrowheads="1" noChangeShapeType="1" noTextEdit="1"/>
              </p:cNvSpPr>
              <p:nvPr/>
            </p:nvSpPr>
            <p:spPr>
              <a:xfrm>
                <a:off x="5969070" y="3796992"/>
                <a:ext cx="5388526" cy="552267"/>
              </a:xfrm>
              <a:prstGeom prst="rect">
                <a:avLst/>
              </a:prstGeom>
              <a:blipFill>
                <a:blip r:embed="rId12"/>
                <a:stretch>
                  <a:fillRect l="-2262" t="-5556" b="-3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1495165" y="4429423"/>
                <a:ext cx="7846542" cy="1443087"/>
              </a:xfrm>
              <a:prstGeom prst="rect">
                <a:avLst/>
              </a:prstGeom>
              <a:noFill/>
            </p:spPr>
            <p:txBody>
              <a:bodyPr wrap="square" rtlCol="0">
                <a:spAutoFit/>
              </a:bodyPr>
              <a:lstStyle/>
              <a:p>
                <a:r>
                  <a:rPr lang="en-US" sz="2800" dirty="0">
                    <a:solidFill>
                      <a:schemeClr val="tx1"/>
                    </a:solidFill>
                    <a:latin typeface="Candara" panose="020E0502030303020204" pitchFamily="34" charset="0"/>
                    <a:ea typeface="Helvetica" charset="0"/>
                    <a:cs typeface="Helvetica" charset="0"/>
                  </a:rPr>
                  <a:t>So </a:t>
                </a:r>
                <a14:m>
                  <m:oMath xmlns:m="http://schemas.openxmlformats.org/officeDocument/2006/math">
                    <m:sSup>
                      <m:sSupPr>
                        <m:ctrlPr>
                          <a:rPr lang="en-US" sz="2800" b="1" i="1">
                            <a:solidFill>
                              <a:schemeClr val="tx1"/>
                            </a:solidFill>
                            <a:latin typeface="Cambria Math" panose="02040503050406030204" pitchFamily="18" charset="0"/>
                            <a:ea typeface="Helvetica" charset="0"/>
                            <a:cs typeface="Helvetica" charset="0"/>
                          </a:rPr>
                        </m:ctrlPr>
                      </m:sSupPr>
                      <m:e>
                        <m:r>
                          <a:rPr lang="en-US" sz="2800" b="1" i="1">
                            <a:solidFill>
                              <a:schemeClr val="tx1"/>
                            </a:solidFill>
                            <a:latin typeface="Cambria Math" panose="02040503050406030204" pitchFamily="18" charset="0"/>
                            <a:ea typeface="Helvetica" charset="0"/>
                            <a:cs typeface="Helvetica" charset="0"/>
                          </a:rPr>
                          <m:t>𝒒</m:t>
                        </m:r>
                      </m:e>
                      <m:sup>
                        <m:d>
                          <m:dPr>
                            <m:ctrlPr>
                              <a:rPr lang="en-US" sz="2800" b="0" i="1">
                                <a:solidFill>
                                  <a:schemeClr val="tx1"/>
                                </a:solidFill>
                                <a:latin typeface="Cambria Math" panose="02040503050406030204" pitchFamily="18" charset="0"/>
                                <a:ea typeface="Helvetica" charset="0"/>
                                <a:cs typeface="Helvetica" charset="0"/>
                              </a:rPr>
                            </m:ctrlPr>
                          </m:dPr>
                          <m:e>
                            <m:r>
                              <a:rPr lang="en-US" sz="2800" b="0" i="1">
                                <a:solidFill>
                                  <a:schemeClr val="tx1"/>
                                </a:solidFill>
                                <a:latin typeface="Cambria Math" panose="02040503050406030204" pitchFamily="18" charset="0"/>
                                <a:ea typeface="Helvetica" charset="0"/>
                                <a:cs typeface="Helvetica" charset="0"/>
                              </a:rPr>
                              <m:t>1</m:t>
                            </m:r>
                          </m:e>
                        </m:d>
                      </m:sup>
                    </m:sSup>
                    <m:r>
                      <a:rPr lang="en-US" sz="2800" b="1" i="1">
                        <a:solidFill>
                          <a:schemeClr val="tx1"/>
                        </a:solidFill>
                        <a:latin typeface="Cambria Math" panose="02040503050406030204" pitchFamily="18" charset="0"/>
                        <a:ea typeface="Helvetica" charset="0"/>
                        <a:cs typeface="Helvetica" charset="0"/>
                      </a:rPr>
                      <m:t>=</m:t>
                    </m:r>
                    <m:sSup>
                      <m:sSupPr>
                        <m:ctrlPr>
                          <a:rPr lang="en-US" sz="2800" b="1" i="1">
                            <a:solidFill>
                              <a:schemeClr val="tx1"/>
                            </a:solidFill>
                            <a:latin typeface="Cambria Math" panose="02040503050406030204" pitchFamily="18" charset="0"/>
                            <a:ea typeface="Helvetica" charset="0"/>
                            <a:cs typeface="Helvetica" charset="0"/>
                          </a:rPr>
                        </m:ctrlPr>
                      </m:sSupPr>
                      <m:e>
                        <m:r>
                          <a:rPr lang="en-US" sz="2800" b="1" i="1">
                            <a:solidFill>
                              <a:schemeClr val="tx1"/>
                            </a:solidFill>
                            <a:latin typeface="Cambria Math" panose="02040503050406030204" pitchFamily="18" charset="0"/>
                            <a:ea typeface="Helvetica" charset="0"/>
                            <a:cs typeface="Helvetica" charset="0"/>
                          </a:rPr>
                          <m:t>𝒒</m:t>
                        </m:r>
                      </m:e>
                      <m:sup>
                        <m:d>
                          <m:dPr>
                            <m:ctrlPr>
                              <a:rPr lang="en-US" sz="2800" b="0" i="1" smtClean="0">
                                <a:solidFill>
                                  <a:schemeClr val="tx1"/>
                                </a:solidFill>
                                <a:latin typeface="Cambria Math" panose="02040503050406030204" pitchFamily="18" charset="0"/>
                                <a:ea typeface="Helvetica" charset="0"/>
                                <a:cs typeface="Helvetica" charset="0"/>
                              </a:rPr>
                            </m:ctrlPr>
                          </m:dPr>
                          <m:e>
                            <m:r>
                              <a:rPr lang="en-US" sz="2800" b="0" i="1" smtClean="0">
                                <a:solidFill>
                                  <a:schemeClr val="tx1"/>
                                </a:solidFill>
                                <a:latin typeface="Cambria Math" panose="02040503050406030204" pitchFamily="18" charset="0"/>
                                <a:ea typeface="Helvetica" charset="0"/>
                                <a:cs typeface="Helvetica" charset="0"/>
                              </a:rPr>
                              <m:t>0</m:t>
                            </m:r>
                          </m:e>
                        </m:d>
                      </m:sup>
                    </m:sSup>
                    <m:r>
                      <a:rPr lang="en-US" sz="2800" b="1" i="1">
                        <a:solidFill>
                          <a:schemeClr val="tx1"/>
                        </a:solidFill>
                        <a:latin typeface="Cambria Math" panose="02040503050406030204" pitchFamily="18" charset="0"/>
                        <a:ea typeface="Helvetica" charset="0"/>
                        <a:cs typeface="Helvetica" charset="0"/>
                      </a:rPr>
                      <m:t>𝑴</m:t>
                    </m:r>
                  </m:oMath>
                </a14:m>
                <a:endParaRPr lang="en-US" sz="2800" b="1" dirty="0">
                  <a:solidFill>
                    <a:schemeClr val="tx1"/>
                  </a:solidFill>
                  <a:latin typeface="Candara" panose="020E0502030303020204" pitchFamily="34" charset="0"/>
                  <a:ea typeface="Helvetica" charset="0"/>
                  <a:cs typeface="Helvetica" charset="0"/>
                </a:endParaRPr>
              </a:p>
              <a:p>
                <a:r>
                  <a:rPr lang="en-US" sz="2800" dirty="0">
                    <a:solidFill>
                      <a:schemeClr val="tx1"/>
                    </a:solidFill>
                    <a:latin typeface="Candara" panose="020E0502030303020204" pitchFamily="34" charset="0"/>
                    <a:ea typeface="Helvetica" charset="0"/>
                    <a:cs typeface="Helvetica" charset="0"/>
                  </a:rPr>
                  <a:t>      </a:t>
                </a:r>
                <a14:m>
                  <m:oMath xmlns:m="http://schemas.openxmlformats.org/officeDocument/2006/math">
                    <m:sSup>
                      <m:sSupPr>
                        <m:ctrlPr>
                          <a:rPr lang="en-US" sz="2800" b="1" i="1">
                            <a:solidFill>
                              <a:schemeClr val="tx1"/>
                            </a:solidFill>
                            <a:latin typeface="Cambria Math" panose="02040503050406030204" pitchFamily="18" charset="0"/>
                            <a:ea typeface="Helvetica" charset="0"/>
                            <a:cs typeface="Helvetica" charset="0"/>
                          </a:rPr>
                        </m:ctrlPr>
                      </m:sSupPr>
                      <m:e>
                        <m:r>
                          <a:rPr lang="en-US" sz="2800" b="1" i="1">
                            <a:solidFill>
                              <a:schemeClr val="tx1"/>
                            </a:solidFill>
                            <a:latin typeface="Cambria Math" panose="02040503050406030204" pitchFamily="18" charset="0"/>
                            <a:ea typeface="Helvetica" charset="0"/>
                            <a:cs typeface="Helvetica" charset="0"/>
                          </a:rPr>
                          <m:t>𝒒</m:t>
                        </m:r>
                      </m:e>
                      <m:sup>
                        <m:d>
                          <m:dPr>
                            <m:ctrlPr>
                              <a:rPr lang="en-US" sz="2800" b="0" i="1" smtClean="0">
                                <a:solidFill>
                                  <a:schemeClr val="tx1"/>
                                </a:solidFill>
                                <a:latin typeface="Cambria Math" panose="02040503050406030204" pitchFamily="18" charset="0"/>
                                <a:ea typeface="Helvetica" charset="0"/>
                                <a:cs typeface="Helvetica" charset="0"/>
                              </a:rPr>
                            </m:ctrlPr>
                          </m:dPr>
                          <m:e>
                            <m:r>
                              <a:rPr lang="en-US" sz="2800" b="0" i="1" smtClean="0">
                                <a:solidFill>
                                  <a:schemeClr val="tx1"/>
                                </a:solidFill>
                                <a:latin typeface="Cambria Math" panose="02040503050406030204" pitchFamily="18" charset="0"/>
                                <a:ea typeface="Helvetica" charset="0"/>
                                <a:cs typeface="Helvetica" charset="0"/>
                              </a:rPr>
                              <m:t>2</m:t>
                            </m:r>
                          </m:e>
                        </m:d>
                      </m:sup>
                    </m:sSup>
                    <m:r>
                      <a:rPr lang="en-US" sz="2800" b="1" i="1">
                        <a:solidFill>
                          <a:schemeClr val="tx1"/>
                        </a:solidFill>
                        <a:latin typeface="Cambria Math" panose="02040503050406030204" pitchFamily="18" charset="0"/>
                        <a:ea typeface="Helvetica" charset="0"/>
                        <a:cs typeface="Helvetica" charset="0"/>
                      </a:rPr>
                      <m:t>=</m:t>
                    </m:r>
                    <m:sSup>
                      <m:sSupPr>
                        <m:ctrlPr>
                          <a:rPr lang="en-US" sz="2800" b="1" i="1">
                            <a:solidFill>
                              <a:schemeClr val="tx1"/>
                            </a:solidFill>
                            <a:latin typeface="Cambria Math" panose="02040503050406030204" pitchFamily="18" charset="0"/>
                            <a:ea typeface="Helvetica" charset="0"/>
                            <a:cs typeface="Helvetica" charset="0"/>
                          </a:rPr>
                        </m:ctrlPr>
                      </m:sSupPr>
                      <m:e>
                        <m:r>
                          <a:rPr lang="en-US" sz="2800" b="1" i="1">
                            <a:solidFill>
                              <a:schemeClr val="tx1"/>
                            </a:solidFill>
                            <a:latin typeface="Cambria Math" panose="02040503050406030204" pitchFamily="18" charset="0"/>
                            <a:ea typeface="Helvetica" charset="0"/>
                            <a:cs typeface="Helvetica" charset="0"/>
                          </a:rPr>
                          <m:t>𝒒</m:t>
                        </m:r>
                      </m:e>
                      <m:sup>
                        <m:d>
                          <m:dPr>
                            <m:ctrlPr>
                              <a:rPr lang="en-US" sz="2800" b="0" i="1" smtClean="0">
                                <a:solidFill>
                                  <a:schemeClr val="tx1"/>
                                </a:solidFill>
                                <a:latin typeface="Cambria Math" panose="02040503050406030204" pitchFamily="18" charset="0"/>
                                <a:ea typeface="Helvetica" charset="0"/>
                                <a:cs typeface="Helvetica" charset="0"/>
                              </a:rPr>
                            </m:ctrlPr>
                          </m:dPr>
                          <m:e>
                            <m:r>
                              <a:rPr lang="en-US" sz="2800" b="0" i="1" smtClean="0">
                                <a:solidFill>
                                  <a:schemeClr val="tx1"/>
                                </a:solidFill>
                                <a:latin typeface="Cambria Math" panose="02040503050406030204" pitchFamily="18" charset="0"/>
                                <a:ea typeface="Helvetica" charset="0"/>
                                <a:cs typeface="Helvetica" charset="0"/>
                              </a:rPr>
                              <m:t>1</m:t>
                            </m:r>
                          </m:e>
                        </m:d>
                      </m:sup>
                    </m:sSup>
                    <m:r>
                      <a:rPr lang="en-US" sz="2800" b="1" i="1">
                        <a:solidFill>
                          <a:schemeClr val="tx1"/>
                        </a:solidFill>
                        <a:latin typeface="Cambria Math" panose="02040503050406030204" pitchFamily="18" charset="0"/>
                        <a:ea typeface="Helvetica" charset="0"/>
                        <a:cs typeface="Helvetica" charset="0"/>
                      </a:rPr>
                      <m:t>𝑴</m:t>
                    </m:r>
                    <m:r>
                      <a:rPr lang="en-US" sz="2800" b="1" i="1" smtClean="0">
                        <a:solidFill>
                          <a:schemeClr val="tx1"/>
                        </a:solidFill>
                        <a:latin typeface="Cambria Math" panose="02040503050406030204" pitchFamily="18" charset="0"/>
                        <a:ea typeface="Helvetica" charset="0"/>
                        <a:cs typeface="Helvetica" charset="0"/>
                      </a:rPr>
                      <m:t>=</m:t>
                    </m:r>
                    <m:sSup>
                      <m:sSupPr>
                        <m:ctrlPr>
                          <a:rPr lang="en-US" sz="2800" b="1" i="1" smtClean="0">
                            <a:solidFill>
                              <a:schemeClr val="tx1"/>
                            </a:solidFill>
                            <a:latin typeface="Cambria Math" panose="02040503050406030204" pitchFamily="18" charset="0"/>
                            <a:ea typeface="Helvetica" charset="0"/>
                            <a:cs typeface="Helvetica" charset="0"/>
                          </a:rPr>
                        </m:ctrlPr>
                      </m:sSupPr>
                      <m:e>
                        <m:r>
                          <a:rPr lang="en-US" sz="2800" b="1" i="1" smtClean="0">
                            <a:solidFill>
                              <a:schemeClr val="tx1"/>
                            </a:solidFill>
                            <a:latin typeface="Cambria Math" panose="02040503050406030204" pitchFamily="18" charset="0"/>
                            <a:ea typeface="Helvetica" charset="0"/>
                            <a:cs typeface="Helvetica" charset="0"/>
                          </a:rPr>
                          <m:t>(</m:t>
                        </m:r>
                        <m:r>
                          <a:rPr lang="en-US" sz="2800" b="1" i="1">
                            <a:solidFill>
                              <a:schemeClr val="tx1"/>
                            </a:solidFill>
                            <a:latin typeface="Cambria Math" panose="02040503050406030204" pitchFamily="18" charset="0"/>
                            <a:ea typeface="Helvetica" charset="0"/>
                            <a:cs typeface="Helvetica" charset="0"/>
                          </a:rPr>
                          <m:t>𝒒</m:t>
                        </m:r>
                      </m:e>
                      <m:sup>
                        <m:d>
                          <m:dPr>
                            <m:ctrlPr>
                              <a:rPr lang="en-US" sz="2800" b="0" i="1" smtClean="0">
                                <a:solidFill>
                                  <a:schemeClr val="tx1"/>
                                </a:solidFill>
                                <a:latin typeface="Cambria Math" panose="02040503050406030204" pitchFamily="18" charset="0"/>
                                <a:ea typeface="Helvetica" charset="0"/>
                                <a:cs typeface="Helvetica" charset="0"/>
                              </a:rPr>
                            </m:ctrlPr>
                          </m:dPr>
                          <m:e>
                            <m:r>
                              <a:rPr lang="en-US" sz="2800" b="0" i="1" smtClean="0">
                                <a:solidFill>
                                  <a:schemeClr val="tx1"/>
                                </a:solidFill>
                                <a:latin typeface="Cambria Math" panose="02040503050406030204" pitchFamily="18" charset="0"/>
                                <a:ea typeface="Helvetica" charset="0"/>
                                <a:cs typeface="Helvetica" charset="0"/>
                              </a:rPr>
                              <m:t>0</m:t>
                            </m:r>
                          </m:e>
                        </m:d>
                      </m:sup>
                    </m:sSup>
                    <m:r>
                      <a:rPr lang="en-US" sz="2800" b="1" i="1">
                        <a:solidFill>
                          <a:schemeClr val="tx1"/>
                        </a:solidFill>
                        <a:latin typeface="Cambria Math" panose="02040503050406030204" pitchFamily="18" charset="0"/>
                        <a:ea typeface="Helvetica" charset="0"/>
                        <a:cs typeface="Helvetica" charset="0"/>
                      </a:rPr>
                      <m:t>𝑴</m:t>
                    </m:r>
                    <m:r>
                      <a:rPr lang="en-US" sz="2800" b="1" i="1" smtClean="0">
                        <a:solidFill>
                          <a:schemeClr val="tx1"/>
                        </a:solidFill>
                        <a:latin typeface="Cambria Math" panose="02040503050406030204" pitchFamily="18" charset="0"/>
                        <a:ea typeface="Helvetica" charset="0"/>
                        <a:cs typeface="Helvetica" charset="0"/>
                      </a:rPr>
                      <m:t>)</m:t>
                    </m:r>
                    <m:r>
                      <a:rPr lang="en-US" sz="2800" b="1" i="1" smtClean="0">
                        <a:solidFill>
                          <a:schemeClr val="tx1"/>
                        </a:solidFill>
                        <a:latin typeface="Cambria Math" panose="02040503050406030204" pitchFamily="18" charset="0"/>
                        <a:ea typeface="Helvetica" charset="0"/>
                        <a:cs typeface="Helvetica" charset="0"/>
                      </a:rPr>
                      <m:t>𝑴</m:t>
                    </m:r>
                    <m:r>
                      <a:rPr lang="en-US" sz="2800" b="1" i="1" smtClean="0">
                        <a:solidFill>
                          <a:schemeClr val="tx1"/>
                        </a:solidFill>
                        <a:latin typeface="Cambria Math" panose="02040503050406030204" pitchFamily="18" charset="0"/>
                        <a:ea typeface="Helvetica" charset="0"/>
                        <a:cs typeface="Helvetica" charset="0"/>
                      </a:rPr>
                      <m:t>=</m:t>
                    </m:r>
                  </m:oMath>
                </a14:m>
                <a:r>
                  <a:rPr lang="en-US" sz="2800" b="1" dirty="0">
                    <a:solidFill>
                      <a:schemeClr val="tx1"/>
                    </a:solidFill>
                    <a:latin typeface="Candara" panose="020E0502030303020204" pitchFamily="34" charset="0"/>
                    <a:ea typeface="Helvetica" charset="0"/>
                    <a:cs typeface="Helvetica" charset="0"/>
                  </a:rPr>
                  <a:t> </a:t>
                </a:r>
                <a14:m>
                  <m:oMath xmlns:m="http://schemas.openxmlformats.org/officeDocument/2006/math">
                    <m:sSup>
                      <m:sSupPr>
                        <m:ctrlPr>
                          <a:rPr lang="en-US" sz="2800" b="1" i="1">
                            <a:solidFill>
                              <a:schemeClr val="tx1"/>
                            </a:solidFill>
                            <a:latin typeface="Cambria Math" panose="02040503050406030204" pitchFamily="18" charset="0"/>
                            <a:ea typeface="Helvetica" charset="0"/>
                            <a:cs typeface="Helvetica" charset="0"/>
                          </a:rPr>
                        </m:ctrlPr>
                      </m:sSupPr>
                      <m:e>
                        <m:r>
                          <a:rPr lang="en-US" sz="2800" b="1" i="1">
                            <a:solidFill>
                              <a:schemeClr val="tx1"/>
                            </a:solidFill>
                            <a:latin typeface="Cambria Math" panose="02040503050406030204" pitchFamily="18" charset="0"/>
                            <a:ea typeface="Helvetica" charset="0"/>
                            <a:cs typeface="Helvetica" charset="0"/>
                          </a:rPr>
                          <m:t>𝒒</m:t>
                        </m:r>
                      </m:e>
                      <m:sup>
                        <m:d>
                          <m:dPr>
                            <m:ctrlPr>
                              <a:rPr lang="en-US" sz="2800" b="0" i="1">
                                <a:solidFill>
                                  <a:schemeClr val="tx1"/>
                                </a:solidFill>
                                <a:latin typeface="Cambria Math" panose="02040503050406030204" pitchFamily="18" charset="0"/>
                                <a:ea typeface="Helvetica" charset="0"/>
                                <a:cs typeface="Helvetica" charset="0"/>
                              </a:rPr>
                            </m:ctrlPr>
                          </m:dPr>
                          <m:e>
                            <m:r>
                              <a:rPr lang="en-US" sz="2800" b="0" i="1">
                                <a:solidFill>
                                  <a:schemeClr val="tx1"/>
                                </a:solidFill>
                                <a:latin typeface="Cambria Math" panose="02040503050406030204" pitchFamily="18" charset="0"/>
                                <a:ea typeface="Helvetica" charset="0"/>
                                <a:cs typeface="Helvetica" charset="0"/>
                              </a:rPr>
                              <m:t>0</m:t>
                            </m:r>
                          </m:e>
                        </m:d>
                      </m:sup>
                    </m:sSup>
                    <m:sSup>
                      <m:sSupPr>
                        <m:ctrlPr>
                          <a:rPr lang="en-US" sz="2800" b="1" i="1">
                            <a:solidFill>
                              <a:schemeClr val="tx1"/>
                            </a:solidFill>
                            <a:latin typeface="Cambria Math" panose="02040503050406030204" pitchFamily="18" charset="0"/>
                            <a:ea typeface="Helvetica" charset="0"/>
                            <a:cs typeface="Helvetica" charset="0"/>
                          </a:rPr>
                        </m:ctrlPr>
                      </m:sSupPr>
                      <m:e>
                        <m:r>
                          <a:rPr lang="en-US" sz="2800" b="1" i="1">
                            <a:solidFill>
                              <a:schemeClr val="tx1"/>
                            </a:solidFill>
                            <a:latin typeface="Cambria Math" panose="02040503050406030204" pitchFamily="18" charset="0"/>
                            <a:ea typeface="Helvetica" charset="0"/>
                            <a:cs typeface="Helvetica" charset="0"/>
                          </a:rPr>
                          <m:t>𝑴</m:t>
                        </m:r>
                      </m:e>
                      <m:sup>
                        <m:r>
                          <a:rPr lang="en-US" sz="2800" b="0" i="1" smtClean="0">
                            <a:solidFill>
                              <a:schemeClr val="tx1"/>
                            </a:solidFill>
                            <a:latin typeface="Cambria Math" panose="02040503050406030204" pitchFamily="18" charset="0"/>
                            <a:ea typeface="Helvetica" charset="0"/>
                            <a:cs typeface="Helvetica" charset="0"/>
                          </a:rPr>
                          <m:t>2</m:t>
                        </m:r>
                      </m:sup>
                    </m:sSup>
                  </m:oMath>
                </a14:m>
                <a:endParaRPr lang="en-US" sz="2800" b="1" dirty="0">
                  <a:solidFill>
                    <a:schemeClr val="tx1"/>
                  </a:solidFill>
                  <a:latin typeface="Candara" panose="020E0502030303020204" pitchFamily="34" charset="0"/>
                  <a:ea typeface="Helvetica" charset="0"/>
                  <a:cs typeface="Helvetica" charset="0"/>
                </a:endParaRPr>
              </a:p>
              <a:p>
                <a:r>
                  <a:rPr lang="en-US" sz="2800" dirty="0">
                    <a:solidFill>
                      <a:schemeClr val="tx1"/>
                    </a:solidFill>
                    <a:latin typeface="Candara" panose="020E0502030303020204" pitchFamily="34" charset="0"/>
                    <a:ea typeface="Helvetica" charset="0"/>
                    <a:cs typeface="Helvetica" charset="0"/>
                  </a:rPr>
                  <a:t>      …</a:t>
                </a:r>
                <a:endParaRPr lang="en-US" sz="2800" b="0" dirty="0">
                  <a:solidFill>
                    <a:schemeClr val="tx1"/>
                  </a:solidFill>
                  <a:latin typeface="Candara" panose="020E0502030303020204" pitchFamily="34" charset="0"/>
                  <a:ea typeface="Helvetica" charset="0"/>
                  <a:cs typeface="Helvetica"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1495165" y="4429423"/>
                <a:ext cx="7846542" cy="1443087"/>
              </a:xfrm>
              <a:prstGeom prst="rect">
                <a:avLst/>
              </a:prstGeom>
              <a:blipFill>
                <a:blip r:embed="rId13"/>
                <a:stretch>
                  <a:fillRect l="-1554" t="-2119" b="-11441"/>
                </a:stretch>
              </a:blipFill>
            </p:spPr>
            <p:txBody>
              <a:bodyPr/>
              <a:lstStyle/>
              <a:p>
                <a:r>
                  <a:rPr lang="en-US">
                    <a:noFill/>
                  </a:rPr>
                  <a:t> </a:t>
                </a:r>
              </a:p>
            </p:txBody>
          </p:sp>
        </mc:Fallback>
      </mc:AlternateContent>
    </p:spTree>
    <p:extLst>
      <p:ext uri="{BB962C8B-B14F-4D97-AF65-F5344CB8AC3E}">
        <p14:creationId xmlns:p14="http://schemas.microsoft.com/office/powerpoint/2010/main" val="1871569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7F31C-99C1-B3B0-3D8A-ABA85BF7EC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B83D76-3632-A593-CB2E-C7CD5973F077}"/>
              </a:ext>
            </a:extLst>
          </p:cNvPr>
          <p:cNvSpPr>
            <a:spLocks noGrp="1"/>
          </p:cNvSpPr>
          <p:nvPr>
            <p:ph type="title"/>
          </p:nvPr>
        </p:nvSpPr>
        <p:spPr/>
        <p:txBody>
          <a:bodyPr>
            <a:normAutofit/>
          </a:bodyPr>
          <a:lstStyle/>
          <a:p>
            <a:r>
              <a:rPr lang="en-US" dirty="0"/>
              <a:t>A little bit of induction</a:t>
            </a:r>
          </a:p>
        </p:txBody>
      </p:sp>
      <p:sp>
        <p:nvSpPr>
          <p:cNvPr id="3" name="Slide Number Placeholder 2">
            <a:extLst>
              <a:ext uri="{FF2B5EF4-FFF2-40B4-BE49-F238E27FC236}">
                <a16:creationId xmlns:a16="http://schemas.microsoft.com/office/drawing/2014/main" id="{76271753-E3C6-A6D5-FD44-D3EF4B3231DB}"/>
              </a:ext>
            </a:extLst>
          </p:cNvPr>
          <p:cNvSpPr>
            <a:spLocks noGrp="1"/>
          </p:cNvSpPr>
          <p:nvPr>
            <p:ph type="sldNum" sz="quarter" idx="12"/>
          </p:nvPr>
        </p:nvSpPr>
        <p:spPr>
          <a:xfrm>
            <a:off x="8737600" y="6427484"/>
            <a:ext cx="2844800" cy="365125"/>
          </a:xfrm>
        </p:spPr>
        <p:txBody>
          <a:bodyPr/>
          <a:lstStyle/>
          <a:p>
            <a:fld id="{39E65F0E-D8D0-8548-A870-8F1E432EFAAD}" type="slidenum">
              <a:rPr lang="en-US" smtClean="0"/>
              <a:pPr/>
              <a:t>25</a:t>
            </a:fld>
            <a:endParaRPr lang="en-US" dirty="0"/>
          </a:p>
        </p:txBody>
      </p:sp>
      <p:pic>
        <p:nvPicPr>
          <p:cNvPr id="7" name="Picture 6">
            <a:extLst>
              <a:ext uri="{FF2B5EF4-FFF2-40B4-BE49-F238E27FC236}">
                <a16:creationId xmlns:a16="http://schemas.microsoft.com/office/drawing/2014/main" id="{E9EB3A3A-699E-302C-6365-B054C70D09B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78785" y="1043233"/>
            <a:ext cx="3164098" cy="2060627"/>
          </a:xfrm>
          <a:prstGeom prst="rect">
            <a:avLst/>
          </a:prstGeom>
          <a:effectLst>
            <a:outerShdw blurRad="50800" dist="38100" dir="2700000" algn="tl" rotWithShape="0">
              <a:prstClr val="black">
                <a:alpha val="40000"/>
              </a:prstClr>
            </a:outerShdw>
          </a:effectLst>
        </p:spPr>
      </p:pic>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1430104A-D5E0-6687-ADE1-6D9B29D0CC96}"/>
                  </a:ext>
                </a:extLst>
              </p:cNvPr>
              <p:cNvSpPr txBox="1"/>
              <p:nvPr/>
            </p:nvSpPr>
            <p:spPr>
              <a:xfrm>
                <a:off x="4242934" y="1588746"/>
                <a:ext cx="2181751" cy="550920"/>
              </a:xfrm>
              <a:prstGeom prst="rect">
                <a:avLst/>
              </a:prstGeom>
              <a:noFill/>
            </p:spPr>
            <p:txBody>
              <a:bodyPr wrap="none" rtlCol="0">
                <a:spAutoFit/>
              </a:bodyPr>
              <a:lstStyle/>
              <a:p>
                <a14:m>
                  <m:oMath xmlns:m="http://schemas.openxmlformats.org/officeDocument/2006/math">
                    <m:r>
                      <a:rPr lang="en-US" sz="2400" b="0" i="1" smtClean="0">
                        <a:solidFill>
                          <a:schemeClr val="tx1"/>
                        </a:solidFill>
                        <a:latin typeface="Cambria Math" panose="02040503050406030204" pitchFamily="18" charset="0"/>
                        <a:ea typeface="Helvetica" charset="0"/>
                        <a:cs typeface="Helvetica" charset="0"/>
                      </a:rPr>
                      <m:t>[</m:t>
                    </m:r>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i="1">
                            <a:solidFill>
                              <a:schemeClr val="tx1"/>
                            </a:solidFill>
                            <a:latin typeface="Cambria Math" panose="02040503050406030204" pitchFamily="18" charset="0"/>
                            <a:ea typeface="Helvetica" charset="0"/>
                            <a:cs typeface="Helvetica" charset="0"/>
                          </a:rPr>
                          <m:t>𝑊</m:t>
                        </m:r>
                      </m:sub>
                      <m:sup>
                        <m:d>
                          <m:dPr>
                            <m:ctrlPr>
                              <a:rPr lang="en-US" sz="2400" i="1" smtClean="0">
                                <a:solidFill>
                                  <a:schemeClr val="tx1"/>
                                </a:solidFill>
                                <a:latin typeface="Cambria Math" panose="02040503050406030204" pitchFamily="18" charset="0"/>
                                <a:ea typeface="Helvetica" charset="0"/>
                                <a:cs typeface="Helvetica" charset="0"/>
                              </a:rPr>
                            </m:ctrlPr>
                          </m:dPr>
                          <m:e>
                            <m:r>
                              <a:rPr lang="en-US" sz="2400" i="1" smtClean="0">
                                <a:solidFill>
                                  <a:schemeClr val="tx1"/>
                                </a:solidFill>
                                <a:latin typeface="Cambria Math" panose="02040503050406030204" pitchFamily="18" charset="0"/>
                                <a:ea typeface="Helvetica" charset="0"/>
                                <a:cs typeface="Helvetica" charset="0"/>
                              </a:rPr>
                              <m:t>𝑡</m:t>
                            </m:r>
                          </m:e>
                        </m:d>
                      </m:sup>
                    </m:sSubSup>
                  </m:oMath>
                </a14:m>
                <a:r>
                  <a:rPr lang="en-US" sz="2400" dirty="0">
                    <a:solidFill>
                      <a:schemeClr val="tx1"/>
                    </a:solidFill>
                    <a:latin typeface="Candara" panose="020E0502030303020204" pitchFamily="34" charset="0"/>
                    <a:ea typeface="Helvetica" charset="0"/>
                    <a:cs typeface="Helvetica" charset="0"/>
                  </a:rPr>
                  <a:t>,</a:t>
                </a:r>
                <a:r>
                  <a:rPr lang="en-US" sz="2400" dirty="0">
                    <a:solidFill>
                      <a:schemeClr val="tx1"/>
                    </a:solidFill>
                    <a:ea typeface="Helvetica" charset="0"/>
                    <a:cs typeface="Helvetica" charset="0"/>
                  </a:rPr>
                  <a:t> </a:t>
                </a:r>
                <a14:m>
                  <m:oMath xmlns:m="http://schemas.openxmlformats.org/officeDocument/2006/math">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b="0" i="1" smtClean="0">
                            <a:solidFill>
                              <a:schemeClr val="tx1"/>
                            </a:solidFill>
                            <a:latin typeface="Cambria Math" panose="02040503050406030204" pitchFamily="18" charset="0"/>
                            <a:ea typeface="Helvetica" charset="0"/>
                            <a:cs typeface="Helvetica" charset="0"/>
                          </a:rPr>
                          <m:t>𝑆</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e>
                        </m:d>
                      </m:sup>
                    </m:sSubSup>
                  </m:oMath>
                </a14:m>
                <a:r>
                  <a:rPr lang="en-US" sz="2400" dirty="0">
                    <a:solidFill>
                      <a:schemeClr val="tx1"/>
                    </a:solidFill>
                    <a:latin typeface="Candara" panose="020E0502030303020204" pitchFamily="34" charset="0"/>
                    <a:ea typeface="Helvetica" charset="0"/>
                    <a:cs typeface="Helvetica" charset="0"/>
                  </a:rPr>
                  <a:t>,</a:t>
                </a:r>
                <a:r>
                  <a:rPr lang="en-US" sz="2400" dirty="0">
                    <a:solidFill>
                      <a:schemeClr val="tx1"/>
                    </a:solidFill>
                    <a:ea typeface="Helvetica" charset="0"/>
                    <a:cs typeface="Helvetica" charset="0"/>
                  </a:rPr>
                  <a:t> </a:t>
                </a:r>
                <a14:m>
                  <m:oMath xmlns:m="http://schemas.openxmlformats.org/officeDocument/2006/math">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i="1">
                            <a:solidFill>
                              <a:schemeClr val="tx1"/>
                            </a:solidFill>
                            <a:latin typeface="Cambria Math" panose="02040503050406030204" pitchFamily="18" charset="0"/>
                            <a:ea typeface="Helvetica" charset="0"/>
                            <a:cs typeface="Helvetica" charset="0"/>
                          </a:rPr>
                          <m:t>𝐸</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e>
                        </m:d>
                      </m:sup>
                    </m:sSubSup>
                    <m:r>
                      <a:rPr lang="en-US" sz="2400" b="0" i="0" smtClean="0">
                        <a:solidFill>
                          <a:schemeClr val="tx1"/>
                        </a:solidFill>
                        <a:latin typeface="Cambria Math" panose="02040503050406030204" pitchFamily="18" charset="0"/>
                        <a:ea typeface="Helvetica" charset="0"/>
                        <a:cs typeface="Helvetica" charset="0"/>
                      </a:rPr>
                      <m:t>]</m:t>
                    </m:r>
                  </m:oMath>
                </a14:m>
                <a:endParaRPr lang="en-US" sz="2400" b="0" dirty="0" err="1">
                  <a:solidFill>
                    <a:schemeClr val="tx1"/>
                  </a:solidFill>
                  <a:latin typeface="Candara" panose="020E0502030303020204" pitchFamily="34" charset="0"/>
                  <a:ea typeface="Helvetica" charset="0"/>
                  <a:cs typeface="Helvetica" charset="0"/>
                </a:endParaRPr>
              </a:p>
            </p:txBody>
          </p:sp>
        </mc:Choice>
        <mc:Fallback>
          <p:sp>
            <p:nvSpPr>
              <p:cNvPr id="8" name="TextBox 7">
                <a:extLst>
                  <a:ext uri="{FF2B5EF4-FFF2-40B4-BE49-F238E27FC236}">
                    <a16:creationId xmlns:a16="http://schemas.microsoft.com/office/drawing/2014/main" id="{1430104A-D5E0-6687-ADE1-6D9B29D0CC96}"/>
                  </a:ext>
                </a:extLst>
              </p:cNvPr>
              <p:cNvSpPr txBox="1">
                <a:spLocks noRot="1" noChangeAspect="1" noMove="1" noResize="1" noEditPoints="1" noAdjustHandles="1" noChangeArrowheads="1" noChangeShapeType="1" noTextEdit="1"/>
              </p:cNvSpPr>
              <p:nvPr/>
            </p:nvSpPr>
            <p:spPr>
              <a:xfrm>
                <a:off x="4242934" y="1588746"/>
                <a:ext cx="2181751" cy="550920"/>
              </a:xfrm>
              <a:prstGeom prst="rect">
                <a:avLst/>
              </a:prstGeom>
              <a:blipFill>
                <a:blip r:embed="rId3"/>
                <a:stretch>
                  <a:fillRect b="-2333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702B9565-FC9E-2A4A-F08F-C80F4B482357}"/>
                  </a:ext>
                </a:extLst>
              </p:cNvPr>
              <p:cNvSpPr txBox="1"/>
              <p:nvPr/>
            </p:nvSpPr>
            <p:spPr>
              <a:xfrm>
                <a:off x="6343146" y="1690692"/>
                <a:ext cx="2320187" cy="1066574"/>
              </a:xfrm>
              <a:prstGeom prst="rect">
                <a:avLst/>
              </a:prstGeom>
              <a:noFill/>
            </p:spPr>
            <p:txBody>
              <a:bodyPr wrap="none" rtlCol="0">
                <a:spAutoFit/>
              </a:bodyPr>
              <a:lstStyle/>
              <a:p>
                <a:pPr algn="l"/>
                <a14:m>
                  <m:oMathPara xmlns:m="http://schemas.openxmlformats.org/officeDocument/2006/math">
                    <m:oMath>
                      <m:d>
                        <m:dPr>
                          <m:begChr m:val="["/>
                          <m:endChr m:val="]"/>
                          <m:ctrlPr>
                            <a:rPr lang="en-US" sz="2400" b="0" i="1" smtClean="0">
                              <a:latin typeface="Cambria Math" panose="02040503050406030204" pitchFamily="18" charset="0"/>
                              <a:cs typeface="Helvetica" charset="0"/>
                            </a:rPr>
                          </m:ctrlPr>
                        </m:dPr>
                        <m:e>
                          <m:m>
                            <m:mPr>
                              <m:mcs>
                                <m:mc>
                                  <m:mcPr>
                                    <m:count m:val="3"/>
                                    <m:mcJc m:val="center"/>
                                  </m:mcPr>
                                </m:mc>
                              </m:mcs>
                              <m:ctrlPr>
                                <a:rPr lang="en-US" sz="2400" b="0" i="1" smtClean="0">
                                  <a:latin typeface="Cambria Math" panose="02040503050406030204" pitchFamily="18" charset="0"/>
                                  <a:cs typeface="Helvetica" charset="0"/>
                                </a:rPr>
                              </m:ctrlPr>
                            </m:mPr>
                            <m:mr>
                              <m:e>
                                <m:r>
                                  <m:rPr>
                                    <m:brk m:alnAt="7"/>
                                  </m:rPr>
                                  <a:rPr lang="en-US" sz="2400" b="0" i="1" smtClean="0">
                                    <a:latin typeface="Cambria Math" panose="02040503050406030204" pitchFamily="18" charset="0"/>
                                    <a:cs typeface="Helvetica" charset="0"/>
                                  </a:rPr>
                                  <m:t>0</m:t>
                                </m:r>
                                <m:r>
                                  <a:rPr lang="en-US" sz="2400" b="0" i="1" smtClean="0">
                                    <a:latin typeface="Cambria Math" panose="02040503050406030204" pitchFamily="18" charset="0"/>
                                    <a:cs typeface="Helvetica" charset="0"/>
                                  </a:rPr>
                                  <m:t>.4</m:t>
                                </m:r>
                              </m:e>
                              <m:e>
                                <m:r>
                                  <a:rPr lang="en-US" sz="2400" b="0" i="1" smtClean="0">
                                    <a:latin typeface="Cambria Math" panose="02040503050406030204" pitchFamily="18" charset="0"/>
                                    <a:cs typeface="Helvetica" charset="0"/>
                                  </a:rPr>
                                  <m:t>0.6</m:t>
                                </m:r>
                              </m:e>
                              <m:e>
                                <m:r>
                                  <a:rPr lang="en-US" sz="2400" b="0" i="1" smtClean="0">
                                    <a:latin typeface="Cambria Math" panose="02040503050406030204" pitchFamily="18" charset="0"/>
                                    <a:cs typeface="Helvetica" charset="0"/>
                                  </a:rPr>
                                  <m:t>0</m:t>
                                </m:r>
                              </m:e>
                            </m:mr>
                            <m:mr>
                              <m:e>
                                <m:r>
                                  <a:rPr lang="en-US" sz="2400" b="0" i="1" smtClean="0">
                                    <a:latin typeface="Cambria Math" panose="02040503050406030204" pitchFamily="18" charset="0"/>
                                    <a:cs typeface="Helvetica" charset="0"/>
                                  </a:rPr>
                                  <m:t>0.1</m:t>
                                </m:r>
                              </m:e>
                              <m:e>
                                <m:r>
                                  <a:rPr lang="en-US" sz="2400" b="0" i="1" smtClean="0">
                                    <a:latin typeface="Cambria Math" panose="02040503050406030204" pitchFamily="18" charset="0"/>
                                    <a:cs typeface="Helvetica" charset="0"/>
                                  </a:rPr>
                                  <m:t>0.6</m:t>
                                </m:r>
                              </m:e>
                              <m:e>
                                <m:r>
                                  <a:rPr lang="en-US" sz="2400" b="0" i="1" smtClean="0">
                                    <a:latin typeface="Cambria Math" panose="02040503050406030204" pitchFamily="18" charset="0"/>
                                    <a:cs typeface="Helvetica" charset="0"/>
                                  </a:rPr>
                                  <m:t>0.3</m:t>
                                </m:r>
                              </m:e>
                            </m:mr>
                            <m:mr>
                              <m:e>
                                <m:r>
                                  <a:rPr lang="en-US" sz="2400" b="0" i="1" smtClean="0">
                                    <a:latin typeface="Cambria Math" panose="02040503050406030204" pitchFamily="18" charset="0"/>
                                    <a:cs typeface="Helvetica" charset="0"/>
                                  </a:rPr>
                                  <m:t>0.5</m:t>
                                </m:r>
                              </m:e>
                              <m:e>
                                <m:r>
                                  <a:rPr lang="en-US" sz="2400" b="0" i="1" smtClean="0">
                                    <a:latin typeface="Cambria Math" panose="02040503050406030204" pitchFamily="18" charset="0"/>
                                    <a:cs typeface="Helvetica" charset="0"/>
                                  </a:rPr>
                                  <m:t>0</m:t>
                                </m:r>
                              </m:e>
                              <m:e>
                                <m:r>
                                  <a:rPr lang="en-US" sz="2400" b="0" i="1" smtClean="0">
                                    <a:latin typeface="Cambria Math" panose="02040503050406030204" pitchFamily="18" charset="0"/>
                                    <a:cs typeface="Helvetica" charset="0"/>
                                  </a:rPr>
                                  <m:t>0.5</m:t>
                                </m:r>
                              </m:e>
                            </m:mr>
                          </m:m>
                        </m:e>
                      </m:d>
                    </m:oMath>
                  </m:oMathPara>
                </a14:m>
                <a:endParaRPr lang="en-US" sz="2400" b="0" dirty="0" err="1">
                  <a:latin typeface="Candara" panose="020E0502030303020204" pitchFamily="34" charset="0"/>
                  <a:ea typeface="Helvetica" charset="0"/>
                  <a:cs typeface="Helvetica" charset="0"/>
                </a:endParaRPr>
              </a:p>
            </p:txBody>
          </p:sp>
        </mc:Choice>
        <mc:Fallback>
          <p:sp>
            <p:nvSpPr>
              <p:cNvPr id="10" name="TextBox 9">
                <a:extLst>
                  <a:ext uri="{FF2B5EF4-FFF2-40B4-BE49-F238E27FC236}">
                    <a16:creationId xmlns:a16="http://schemas.microsoft.com/office/drawing/2014/main" id="{702B9565-FC9E-2A4A-F08F-C80F4B482357}"/>
                  </a:ext>
                </a:extLst>
              </p:cNvPr>
              <p:cNvSpPr txBox="1">
                <a:spLocks noRot="1" noChangeAspect="1" noMove="1" noResize="1" noEditPoints="1" noAdjustHandles="1" noChangeArrowheads="1" noChangeShapeType="1" noTextEdit="1"/>
              </p:cNvSpPr>
              <p:nvPr/>
            </p:nvSpPr>
            <p:spPr>
              <a:xfrm>
                <a:off x="6343146" y="1690692"/>
                <a:ext cx="2320187" cy="106657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6" name="TextBox 45">
                <a:extLst>
                  <a:ext uri="{FF2B5EF4-FFF2-40B4-BE49-F238E27FC236}">
                    <a16:creationId xmlns:a16="http://schemas.microsoft.com/office/drawing/2014/main" id="{C6CA3BF1-9F54-E40E-4668-DE05EF3E86F4}"/>
                  </a:ext>
                </a:extLst>
              </p:cNvPr>
              <p:cNvSpPr txBox="1"/>
              <p:nvPr/>
            </p:nvSpPr>
            <p:spPr>
              <a:xfrm>
                <a:off x="8538953" y="1604848"/>
                <a:ext cx="3334824" cy="552652"/>
              </a:xfrm>
              <a:prstGeom prst="rect">
                <a:avLst/>
              </a:prstGeom>
              <a:noFill/>
            </p:spPr>
            <p:txBody>
              <a:bodyPr wrap="none" rtlCol="0">
                <a:spAutoFit/>
              </a:bodyPr>
              <a:lstStyle/>
              <a:p>
                <a14:m>
                  <m:oMath xmlns:m="http://schemas.openxmlformats.org/officeDocument/2006/math">
                    <m:r>
                      <a:rPr lang="en-US" sz="2400" b="0" i="1" smtClean="0">
                        <a:solidFill>
                          <a:schemeClr val="tx1"/>
                        </a:solidFill>
                        <a:latin typeface="Cambria Math" panose="02040503050406030204" pitchFamily="18" charset="0"/>
                        <a:ea typeface="Helvetica" charset="0"/>
                        <a:cs typeface="Helvetica" charset="0"/>
                      </a:rPr>
                      <m:t>=[</m:t>
                    </m:r>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i="1">
                            <a:solidFill>
                              <a:schemeClr val="tx1"/>
                            </a:solidFill>
                            <a:latin typeface="Cambria Math" panose="02040503050406030204" pitchFamily="18" charset="0"/>
                            <a:ea typeface="Helvetica" charset="0"/>
                            <a:cs typeface="Helvetica" charset="0"/>
                          </a:rPr>
                          <m:t>𝑊</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r>
                              <a:rPr lang="en-US" sz="2400" b="0" i="1" smtClean="0">
                                <a:solidFill>
                                  <a:schemeClr val="tx1"/>
                                </a:solidFill>
                                <a:latin typeface="Cambria Math" panose="02040503050406030204" pitchFamily="18" charset="0"/>
                                <a:ea typeface="Helvetica" charset="0"/>
                                <a:cs typeface="Helvetica" charset="0"/>
                              </a:rPr>
                              <m:t>+1</m:t>
                            </m:r>
                          </m:e>
                        </m:d>
                      </m:sup>
                    </m:sSubSup>
                  </m:oMath>
                </a14:m>
                <a:r>
                  <a:rPr lang="en-US" sz="2400" dirty="0">
                    <a:solidFill>
                      <a:schemeClr val="tx1"/>
                    </a:solidFill>
                    <a:latin typeface="Candara" panose="020E0502030303020204" pitchFamily="34" charset="0"/>
                    <a:ea typeface="Helvetica" charset="0"/>
                    <a:cs typeface="Helvetica" charset="0"/>
                  </a:rPr>
                  <a:t>,</a:t>
                </a:r>
                <a:r>
                  <a:rPr lang="en-US" sz="2400" dirty="0">
                    <a:solidFill>
                      <a:schemeClr val="tx1"/>
                    </a:solidFill>
                    <a:ea typeface="Helvetica" charset="0"/>
                    <a:cs typeface="Helvetica" charset="0"/>
                  </a:rPr>
                  <a:t> </a:t>
                </a:r>
                <a14:m>
                  <m:oMath xmlns:m="http://schemas.openxmlformats.org/officeDocument/2006/math">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b="0" i="1" smtClean="0">
                            <a:solidFill>
                              <a:schemeClr val="tx1"/>
                            </a:solidFill>
                            <a:latin typeface="Cambria Math" panose="02040503050406030204" pitchFamily="18" charset="0"/>
                            <a:ea typeface="Helvetica" charset="0"/>
                            <a:cs typeface="Helvetica" charset="0"/>
                          </a:rPr>
                          <m:t>𝑆</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r>
                              <a:rPr lang="en-US" sz="2400" b="0" i="1" smtClean="0">
                                <a:solidFill>
                                  <a:schemeClr val="tx1"/>
                                </a:solidFill>
                                <a:latin typeface="Cambria Math" panose="02040503050406030204" pitchFamily="18" charset="0"/>
                                <a:ea typeface="Helvetica" charset="0"/>
                                <a:cs typeface="Helvetica" charset="0"/>
                              </a:rPr>
                              <m:t>+1</m:t>
                            </m:r>
                          </m:e>
                        </m:d>
                      </m:sup>
                    </m:sSubSup>
                  </m:oMath>
                </a14:m>
                <a:r>
                  <a:rPr lang="en-US" sz="2400" dirty="0">
                    <a:solidFill>
                      <a:schemeClr val="tx1"/>
                    </a:solidFill>
                    <a:latin typeface="Candara" panose="020E0502030303020204" pitchFamily="34" charset="0"/>
                    <a:ea typeface="Helvetica" charset="0"/>
                    <a:cs typeface="Helvetica" charset="0"/>
                  </a:rPr>
                  <a:t>,</a:t>
                </a:r>
                <a:r>
                  <a:rPr lang="en-US" sz="2400" dirty="0">
                    <a:solidFill>
                      <a:schemeClr val="tx1"/>
                    </a:solidFill>
                    <a:ea typeface="Helvetica" charset="0"/>
                    <a:cs typeface="Helvetica" charset="0"/>
                  </a:rPr>
                  <a:t> </a:t>
                </a:r>
                <a14:m>
                  <m:oMath xmlns:m="http://schemas.openxmlformats.org/officeDocument/2006/math">
                    <m:sSubSup>
                      <m:sSubSupPr>
                        <m:ctrlPr>
                          <a:rPr lang="en-US" sz="2400" b="0" i="1" smtClean="0">
                            <a:solidFill>
                              <a:schemeClr val="tx1"/>
                            </a:solidFill>
                            <a:latin typeface="Cambria Math" panose="02040503050406030204" pitchFamily="18" charset="0"/>
                            <a:ea typeface="Helvetica" charset="0"/>
                            <a:cs typeface="Helvetica" charset="0"/>
                          </a:rPr>
                        </m:ctrlPr>
                      </m:sSubSupPr>
                      <m:e>
                        <m:r>
                          <a:rPr lang="en-US" sz="2400" b="0" i="1" smtClean="0">
                            <a:solidFill>
                              <a:schemeClr val="tx1"/>
                            </a:solidFill>
                            <a:latin typeface="Cambria Math" panose="02040503050406030204" pitchFamily="18" charset="0"/>
                            <a:ea typeface="Helvetica" charset="0"/>
                            <a:cs typeface="Helvetica" charset="0"/>
                          </a:rPr>
                          <m:t>𝑞</m:t>
                        </m:r>
                      </m:e>
                      <m:sub>
                        <m:r>
                          <a:rPr lang="en-US" sz="2400" i="1">
                            <a:solidFill>
                              <a:schemeClr val="tx1"/>
                            </a:solidFill>
                            <a:latin typeface="Cambria Math" panose="02040503050406030204" pitchFamily="18" charset="0"/>
                            <a:ea typeface="Helvetica" charset="0"/>
                            <a:cs typeface="Helvetica" charset="0"/>
                          </a:rPr>
                          <m:t>𝐸</m:t>
                        </m:r>
                      </m:sub>
                      <m:sup>
                        <m:d>
                          <m:dPr>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𝑡</m:t>
                            </m:r>
                            <m:r>
                              <a:rPr lang="en-US" sz="2400" b="0" i="1" smtClean="0">
                                <a:solidFill>
                                  <a:schemeClr val="tx1"/>
                                </a:solidFill>
                                <a:latin typeface="Cambria Math" panose="02040503050406030204" pitchFamily="18" charset="0"/>
                                <a:ea typeface="Helvetica" charset="0"/>
                                <a:cs typeface="Helvetica" charset="0"/>
                              </a:rPr>
                              <m:t>+1</m:t>
                            </m:r>
                          </m:e>
                        </m:d>
                      </m:sup>
                    </m:sSubSup>
                    <m:r>
                      <a:rPr lang="en-US" sz="2400" b="0" i="0" smtClean="0">
                        <a:solidFill>
                          <a:schemeClr val="tx1"/>
                        </a:solidFill>
                        <a:latin typeface="Cambria Math" panose="02040503050406030204" pitchFamily="18" charset="0"/>
                        <a:ea typeface="Helvetica" charset="0"/>
                        <a:cs typeface="Helvetica" charset="0"/>
                      </a:rPr>
                      <m:t>]</m:t>
                    </m:r>
                  </m:oMath>
                </a14:m>
                <a:endParaRPr lang="en-US" sz="2400" b="0" dirty="0" err="1">
                  <a:solidFill>
                    <a:schemeClr val="tx1"/>
                  </a:solidFill>
                  <a:latin typeface="Candara" panose="020E0502030303020204" pitchFamily="34" charset="0"/>
                  <a:ea typeface="Helvetica" charset="0"/>
                  <a:cs typeface="Helvetica" charset="0"/>
                </a:endParaRPr>
              </a:p>
            </p:txBody>
          </p:sp>
        </mc:Choice>
        <mc:Fallback>
          <p:sp>
            <p:nvSpPr>
              <p:cNvPr id="46" name="TextBox 45">
                <a:extLst>
                  <a:ext uri="{FF2B5EF4-FFF2-40B4-BE49-F238E27FC236}">
                    <a16:creationId xmlns:a16="http://schemas.microsoft.com/office/drawing/2014/main" id="{C6CA3BF1-9F54-E40E-4668-DE05EF3E86F4}"/>
                  </a:ext>
                </a:extLst>
              </p:cNvPr>
              <p:cNvSpPr txBox="1">
                <a:spLocks noRot="1" noChangeAspect="1" noMove="1" noResize="1" noEditPoints="1" noAdjustHandles="1" noChangeArrowheads="1" noChangeShapeType="1" noTextEdit="1"/>
              </p:cNvSpPr>
              <p:nvPr/>
            </p:nvSpPr>
            <p:spPr>
              <a:xfrm>
                <a:off x="8538953" y="1604848"/>
                <a:ext cx="3334824" cy="552652"/>
              </a:xfrm>
              <a:prstGeom prst="rect">
                <a:avLst/>
              </a:prstGeom>
              <a:blipFill>
                <a:blip r:embed="rId5"/>
                <a:stretch>
                  <a:fillRect b="-2197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4" name="TextBox 63">
                <a:extLst>
                  <a:ext uri="{FF2B5EF4-FFF2-40B4-BE49-F238E27FC236}">
                    <a16:creationId xmlns:a16="http://schemas.microsoft.com/office/drawing/2014/main" id="{A2A83F93-682F-A255-F538-29E3E9D916FD}"/>
                  </a:ext>
                </a:extLst>
              </p:cNvPr>
              <p:cNvSpPr txBox="1"/>
              <p:nvPr/>
            </p:nvSpPr>
            <p:spPr>
              <a:xfrm>
                <a:off x="7287973" y="1300108"/>
                <a:ext cx="532518" cy="461665"/>
              </a:xfrm>
              <a:prstGeom prst="rect">
                <a:avLst/>
              </a:prstGeom>
              <a:noFill/>
            </p:spPr>
            <p:txBody>
              <a:bodyPr wrap="none" rtlCol="0">
                <a:spAutoFit/>
              </a:bodyPr>
              <a:lstStyle/>
              <a:p>
                <a:pPr algn="l"/>
                <a14:m>
                  <m:oMathPara xmlns:m="http://schemas.openxmlformats.org/officeDocument/2006/math">
                    <m:oMath>
                      <m:r>
                        <a:rPr lang="en-US" sz="2400" b="1" i="1" dirty="0" smtClean="0">
                          <a:solidFill>
                            <a:srgbClr val="0070C0"/>
                          </a:solidFill>
                          <a:latin typeface="Cambria Math" panose="02040503050406030204" pitchFamily="18" charset="0"/>
                          <a:ea typeface="Helvetica" charset="0"/>
                          <a:cs typeface="Helvetica" charset="0"/>
                        </a:rPr>
                        <m:t>𝑴</m:t>
                      </m:r>
                    </m:oMath>
                  </m:oMathPara>
                </a14:m>
                <a:endParaRPr lang="en-US" sz="2400" b="1" dirty="0">
                  <a:solidFill>
                    <a:srgbClr val="0070C0"/>
                  </a:solidFill>
                  <a:latin typeface="Candara" panose="020E0502030303020204" pitchFamily="34" charset="0"/>
                  <a:ea typeface="Helvetica" charset="0"/>
                  <a:cs typeface="Helvetica" charset="0"/>
                </a:endParaRPr>
              </a:p>
            </p:txBody>
          </p:sp>
        </mc:Choice>
        <mc:Fallback>
          <p:sp>
            <p:nvSpPr>
              <p:cNvPr id="64" name="TextBox 63">
                <a:extLst>
                  <a:ext uri="{FF2B5EF4-FFF2-40B4-BE49-F238E27FC236}">
                    <a16:creationId xmlns:a16="http://schemas.microsoft.com/office/drawing/2014/main" id="{A2A83F93-682F-A255-F538-29E3E9D916FD}"/>
                  </a:ext>
                </a:extLst>
              </p:cNvPr>
              <p:cNvSpPr txBox="1">
                <a:spLocks noRot="1" noChangeAspect="1" noMove="1" noResize="1" noEditPoints="1" noAdjustHandles="1" noChangeArrowheads="1" noChangeShapeType="1" noTextEdit="1"/>
              </p:cNvSpPr>
              <p:nvPr/>
            </p:nvSpPr>
            <p:spPr>
              <a:xfrm>
                <a:off x="7287973" y="1300108"/>
                <a:ext cx="532518" cy="461665"/>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0A193960-D9E3-51C7-27BC-8E427A377196}"/>
                  </a:ext>
                </a:extLst>
              </p:cNvPr>
              <p:cNvSpPr txBox="1"/>
              <p:nvPr/>
            </p:nvSpPr>
            <p:spPr>
              <a:xfrm>
                <a:off x="1495166" y="3702550"/>
                <a:ext cx="4177169" cy="629468"/>
              </a:xfrm>
              <a:prstGeom prst="rect">
                <a:avLst/>
              </a:prstGeom>
              <a:noFill/>
            </p:spPr>
            <p:txBody>
              <a:bodyPr wrap="none" rtlCol="0">
                <a:spAutoFit/>
              </a:bodyPr>
              <a:lstStyle/>
              <a:p>
                <a:r>
                  <a:rPr lang="en-US" sz="2800" b="0" dirty="0">
                    <a:solidFill>
                      <a:schemeClr val="tx1"/>
                    </a:solidFill>
                    <a:latin typeface="Candara" panose="020E0502030303020204" pitchFamily="34" charset="0"/>
                    <a:ea typeface="Helvetica" charset="0"/>
                    <a:cs typeface="Helvetica" charset="0"/>
                  </a:rPr>
                  <a:t>Let  </a:t>
                </a:r>
                <a14:m>
                  <m:oMath xmlns:m="http://schemas.openxmlformats.org/officeDocument/2006/math">
                    <m:sSup>
                      <m:sSupPr>
                        <m:ctrlPr>
                          <a:rPr lang="en-US" sz="2800" b="1" i="1" smtClean="0">
                            <a:solidFill>
                              <a:schemeClr val="tx1"/>
                            </a:solidFill>
                            <a:latin typeface="Cambria Math" panose="02040503050406030204" pitchFamily="18" charset="0"/>
                            <a:ea typeface="Helvetica" charset="0"/>
                            <a:cs typeface="Helvetica" charset="0"/>
                          </a:rPr>
                        </m:ctrlPr>
                      </m:sSupPr>
                      <m:e>
                        <m:r>
                          <a:rPr lang="en-US" sz="2800" b="1" i="1" smtClean="0">
                            <a:solidFill>
                              <a:schemeClr val="tx1"/>
                            </a:solidFill>
                            <a:latin typeface="Cambria Math" panose="02040503050406030204" pitchFamily="18" charset="0"/>
                            <a:ea typeface="Helvetica" charset="0"/>
                            <a:cs typeface="Helvetica" charset="0"/>
                          </a:rPr>
                          <m:t>𝒒</m:t>
                        </m:r>
                      </m:e>
                      <m:sup>
                        <m:d>
                          <m:dPr>
                            <m:ctrlPr>
                              <a:rPr lang="en-US" sz="2800" b="0" i="1" smtClean="0">
                                <a:solidFill>
                                  <a:schemeClr val="tx1"/>
                                </a:solidFill>
                                <a:latin typeface="Cambria Math" panose="02040503050406030204" pitchFamily="18" charset="0"/>
                                <a:ea typeface="Helvetica" charset="0"/>
                                <a:cs typeface="Helvetica" charset="0"/>
                              </a:rPr>
                            </m:ctrlPr>
                          </m:dPr>
                          <m:e>
                            <m:r>
                              <a:rPr lang="en-US" sz="2800" b="0" i="1" smtClean="0">
                                <a:solidFill>
                                  <a:schemeClr val="tx1"/>
                                </a:solidFill>
                                <a:latin typeface="Cambria Math" panose="02040503050406030204" pitchFamily="18" charset="0"/>
                                <a:ea typeface="Helvetica" charset="0"/>
                                <a:cs typeface="Helvetica" charset="0"/>
                              </a:rPr>
                              <m:t>𝑡</m:t>
                            </m:r>
                          </m:e>
                        </m:d>
                      </m:sup>
                    </m:sSup>
                    <m:r>
                      <a:rPr lang="en-US" sz="2800" b="0" i="1" smtClean="0">
                        <a:solidFill>
                          <a:schemeClr val="tx1"/>
                        </a:solidFill>
                        <a:latin typeface="Cambria Math" panose="02040503050406030204" pitchFamily="18" charset="0"/>
                        <a:ea typeface="Helvetica" charset="0"/>
                        <a:cs typeface="Helvetica" charset="0"/>
                      </a:rPr>
                      <m:t>=</m:t>
                    </m:r>
                    <m:r>
                      <a:rPr lang="en-US" sz="2800" i="1">
                        <a:solidFill>
                          <a:schemeClr val="tx1"/>
                        </a:solidFill>
                        <a:latin typeface="Cambria Math" panose="02040503050406030204" pitchFamily="18" charset="0"/>
                        <a:ea typeface="Helvetica" charset="0"/>
                        <a:cs typeface="Helvetica" charset="0"/>
                      </a:rPr>
                      <m:t>[</m:t>
                    </m:r>
                    <m:sSubSup>
                      <m:sSubSupPr>
                        <m:ctrlPr>
                          <a:rPr lang="en-US" sz="2800" i="1">
                            <a:solidFill>
                              <a:schemeClr val="tx1"/>
                            </a:solidFill>
                            <a:latin typeface="Cambria Math" panose="02040503050406030204" pitchFamily="18" charset="0"/>
                            <a:ea typeface="Helvetica" charset="0"/>
                            <a:cs typeface="Helvetica" charset="0"/>
                          </a:rPr>
                        </m:ctrlPr>
                      </m:sSubSupPr>
                      <m:e>
                        <m:r>
                          <a:rPr lang="en-US" sz="2800" i="1">
                            <a:solidFill>
                              <a:schemeClr val="tx1"/>
                            </a:solidFill>
                            <a:latin typeface="Cambria Math" panose="02040503050406030204" pitchFamily="18" charset="0"/>
                            <a:ea typeface="Helvetica" charset="0"/>
                            <a:cs typeface="Helvetica" charset="0"/>
                          </a:rPr>
                          <m:t>𝑞</m:t>
                        </m:r>
                      </m:e>
                      <m:sub>
                        <m:r>
                          <a:rPr lang="en-US" sz="2800" i="1">
                            <a:solidFill>
                              <a:schemeClr val="tx1"/>
                            </a:solidFill>
                            <a:latin typeface="Cambria Math" panose="02040503050406030204" pitchFamily="18" charset="0"/>
                            <a:ea typeface="Helvetica" charset="0"/>
                            <a:cs typeface="Helvetica" charset="0"/>
                          </a:rPr>
                          <m:t>𝑊</m:t>
                        </m:r>
                      </m:sub>
                      <m:sup>
                        <m:d>
                          <m:dPr>
                            <m:ctrlPr>
                              <a:rPr lang="en-US" sz="2800" i="1">
                                <a:solidFill>
                                  <a:schemeClr val="tx1"/>
                                </a:solidFill>
                                <a:latin typeface="Cambria Math" panose="02040503050406030204" pitchFamily="18" charset="0"/>
                                <a:ea typeface="Helvetica" charset="0"/>
                                <a:cs typeface="Helvetica" charset="0"/>
                              </a:rPr>
                            </m:ctrlPr>
                          </m:dPr>
                          <m:e>
                            <m:r>
                              <a:rPr lang="en-US" sz="2800" i="1">
                                <a:solidFill>
                                  <a:schemeClr val="tx1"/>
                                </a:solidFill>
                                <a:latin typeface="Cambria Math" panose="02040503050406030204" pitchFamily="18" charset="0"/>
                                <a:ea typeface="Helvetica" charset="0"/>
                                <a:cs typeface="Helvetica" charset="0"/>
                              </a:rPr>
                              <m:t>𝑡</m:t>
                            </m:r>
                          </m:e>
                        </m:d>
                      </m:sup>
                    </m:sSubSup>
                    <m:r>
                      <m:rPr>
                        <m:nor/>
                      </m:rPr>
                      <a:rPr lang="en-US" sz="2800" i="0" dirty="0">
                        <a:solidFill>
                          <a:schemeClr val="tx1"/>
                        </a:solidFill>
                        <a:latin typeface="Candara" panose="020E0502030303020204" pitchFamily="34" charset="0"/>
                        <a:ea typeface="Helvetica" charset="0"/>
                        <a:cs typeface="Helvetica" charset="0"/>
                      </a:rPr>
                      <m:t>,</m:t>
                    </m:r>
                    <m:r>
                      <m:rPr>
                        <m:nor/>
                      </m:rPr>
                      <a:rPr lang="en-US" sz="2800" i="0" dirty="0">
                        <a:solidFill>
                          <a:schemeClr val="tx1"/>
                        </a:solidFill>
                        <a:ea typeface="Helvetica" charset="0"/>
                        <a:cs typeface="Helvetica" charset="0"/>
                      </a:rPr>
                      <m:t> </m:t>
                    </m:r>
                    <m:sSubSup>
                      <m:sSubSupPr>
                        <m:ctrlPr>
                          <a:rPr lang="en-US" sz="2800" i="1">
                            <a:solidFill>
                              <a:schemeClr val="tx1"/>
                            </a:solidFill>
                            <a:latin typeface="Cambria Math" panose="02040503050406030204" pitchFamily="18" charset="0"/>
                            <a:ea typeface="Helvetica" charset="0"/>
                            <a:cs typeface="Helvetica" charset="0"/>
                          </a:rPr>
                        </m:ctrlPr>
                      </m:sSubSupPr>
                      <m:e>
                        <m:r>
                          <a:rPr lang="en-US" sz="2800" i="1">
                            <a:solidFill>
                              <a:schemeClr val="tx1"/>
                            </a:solidFill>
                            <a:latin typeface="Cambria Math" panose="02040503050406030204" pitchFamily="18" charset="0"/>
                            <a:ea typeface="Helvetica" charset="0"/>
                            <a:cs typeface="Helvetica" charset="0"/>
                          </a:rPr>
                          <m:t>𝑞</m:t>
                        </m:r>
                      </m:e>
                      <m:sub>
                        <m:r>
                          <a:rPr lang="en-US" sz="2800" i="1">
                            <a:solidFill>
                              <a:schemeClr val="tx1"/>
                            </a:solidFill>
                            <a:latin typeface="Cambria Math" panose="02040503050406030204" pitchFamily="18" charset="0"/>
                            <a:ea typeface="Helvetica" charset="0"/>
                            <a:cs typeface="Helvetica" charset="0"/>
                          </a:rPr>
                          <m:t>𝑆</m:t>
                        </m:r>
                      </m:sub>
                      <m:sup>
                        <m:d>
                          <m:dPr>
                            <m:ctrlPr>
                              <a:rPr lang="en-US" sz="2800" i="1">
                                <a:solidFill>
                                  <a:schemeClr val="tx1"/>
                                </a:solidFill>
                                <a:latin typeface="Cambria Math" panose="02040503050406030204" pitchFamily="18" charset="0"/>
                                <a:ea typeface="Helvetica" charset="0"/>
                                <a:cs typeface="Helvetica" charset="0"/>
                              </a:rPr>
                            </m:ctrlPr>
                          </m:dPr>
                          <m:e>
                            <m:r>
                              <a:rPr lang="en-US" sz="2800" i="1">
                                <a:solidFill>
                                  <a:schemeClr val="tx1"/>
                                </a:solidFill>
                                <a:latin typeface="Cambria Math" panose="02040503050406030204" pitchFamily="18" charset="0"/>
                                <a:ea typeface="Helvetica" charset="0"/>
                                <a:cs typeface="Helvetica" charset="0"/>
                              </a:rPr>
                              <m:t>𝑡</m:t>
                            </m:r>
                          </m:e>
                        </m:d>
                      </m:sup>
                    </m:sSubSup>
                    <m:r>
                      <m:rPr>
                        <m:nor/>
                      </m:rPr>
                      <a:rPr lang="en-US" sz="2800" i="0" dirty="0">
                        <a:solidFill>
                          <a:schemeClr val="tx1"/>
                        </a:solidFill>
                        <a:latin typeface="Candara" panose="020E0502030303020204" pitchFamily="34" charset="0"/>
                        <a:ea typeface="Helvetica" charset="0"/>
                        <a:cs typeface="Helvetica" charset="0"/>
                      </a:rPr>
                      <m:t>,</m:t>
                    </m:r>
                    <m:r>
                      <m:rPr>
                        <m:nor/>
                      </m:rPr>
                      <a:rPr lang="en-US" sz="2800" i="0" dirty="0">
                        <a:solidFill>
                          <a:schemeClr val="tx1"/>
                        </a:solidFill>
                        <a:ea typeface="Helvetica" charset="0"/>
                        <a:cs typeface="Helvetica" charset="0"/>
                      </a:rPr>
                      <m:t> </m:t>
                    </m:r>
                    <m:sSubSup>
                      <m:sSubSupPr>
                        <m:ctrlPr>
                          <a:rPr lang="en-US" sz="2800" i="1">
                            <a:solidFill>
                              <a:schemeClr val="tx1"/>
                            </a:solidFill>
                            <a:latin typeface="Cambria Math" panose="02040503050406030204" pitchFamily="18" charset="0"/>
                            <a:ea typeface="Helvetica" charset="0"/>
                            <a:cs typeface="Helvetica" charset="0"/>
                          </a:rPr>
                        </m:ctrlPr>
                      </m:sSubSupPr>
                      <m:e>
                        <m:r>
                          <a:rPr lang="en-US" sz="2800" i="1">
                            <a:solidFill>
                              <a:schemeClr val="tx1"/>
                            </a:solidFill>
                            <a:latin typeface="Cambria Math" panose="02040503050406030204" pitchFamily="18" charset="0"/>
                            <a:ea typeface="Helvetica" charset="0"/>
                            <a:cs typeface="Helvetica" charset="0"/>
                          </a:rPr>
                          <m:t>𝑞</m:t>
                        </m:r>
                      </m:e>
                      <m:sub>
                        <m:r>
                          <a:rPr lang="en-US" sz="2800" i="1">
                            <a:solidFill>
                              <a:schemeClr val="tx1"/>
                            </a:solidFill>
                            <a:latin typeface="Cambria Math" panose="02040503050406030204" pitchFamily="18" charset="0"/>
                            <a:ea typeface="Helvetica" charset="0"/>
                            <a:cs typeface="Helvetica" charset="0"/>
                          </a:rPr>
                          <m:t>𝐸</m:t>
                        </m:r>
                      </m:sub>
                      <m:sup>
                        <m:d>
                          <m:dPr>
                            <m:ctrlPr>
                              <a:rPr lang="en-US" sz="2800" i="1">
                                <a:solidFill>
                                  <a:schemeClr val="tx1"/>
                                </a:solidFill>
                                <a:latin typeface="Cambria Math" panose="02040503050406030204" pitchFamily="18" charset="0"/>
                                <a:ea typeface="Helvetica" charset="0"/>
                                <a:cs typeface="Helvetica" charset="0"/>
                              </a:rPr>
                            </m:ctrlPr>
                          </m:dPr>
                          <m:e>
                            <m:r>
                              <a:rPr lang="en-US" sz="2800" i="1">
                                <a:solidFill>
                                  <a:schemeClr val="tx1"/>
                                </a:solidFill>
                                <a:latin typeface="Cambria Math" panose="02040503050406030204" pitchFamily="18" charset="0"/>
                                <a:ea typeface="Helvetica" charset="0"/>
                                <a:cs typeface="Helvetica" charset="0"/>
                              </a:rPr>
                              <m:t>𝑡</m:t>
                            </m:r>
                          </m:e>
                        </m:d>
                      </m:sup>
                    </m:sSubSup>
                    <m:r>
                      <a:rPr lang="en-US" sz="2800">
                        <a:solidFill>
                          <a:schemeClr val="tx1"/>
                        </a:solidFill>
                        <a:latin typeface="Cambria Math" panose="02040503050406030204" pitchFamily="18" charset="0"/>
                        <a:ea typeface="Helvetica" charset="0"/>
                        <a:cs typeface="Helvetica" charset="0"/>
                      </a:rPr>
                      <m:t>]</m:t>
                    </m:r>
                  </m:oMath>
                </a14:m>
                <a:endParaRPr lang="en-US" sz="2800" dirty="0" err="1">
                  <a:solidFill>
                    <a:schemeClr val="tx1"/>
                  </a:solidFill>
                  <a:latin typeface="Candara" panose="020E0502030303020204" pitchFamily="34" charset="0"/>
                  <a:ea typeface="Helvetica" charset="0"/>
                  <a:cs typeface="Helvetica" charset="0"/>
                </a:endParaRPr>
              </a:p>
            </p:txBody>
          </p:sp>
        </mc:Choice>
        <mc:Fallback>
          <p:sp>
            <p:nvSpPr>
              <p:cNvPr id="5" name="TextBox 4">
                <a:extLst>
                  <a:ext uri="{FF2B5EF4-FFF2-40B4-BE49-F238E27FC236}">
                    <a16:creationId xmlns:a16="http://schemas.microsoft.com/office/drawing/2014/main" id="{0A193960-D9E3-51C7-27BC-8E427A377196}"/>
                  </a:ext>
                </a:extLst>
              </p:cNvPr>
              <p:cNvSpPr txBox="1">
                <a:spLocks noRot="1" noChangeAspect="1" noMove="1" noResize="1" noEditPoints="1" noAdjustHandles="1" noChangeArrowheads="1" noChangeShapeType="1" noTextEdit="1"/>
              </p:cNvSpPr>
              <p:nvPr/>
            </p:nvSpPr>
            <p:spPr>
              <a:xfrm>
                <a:off x="1495166" y="3702550"/>
                <a:ext cx="4177169" cy="629468"/>
              </a:xfrm>
              <a:prstGeom prst="rect">
                <a:avLst/>
              </a:prstGeom>
              <a:blipFill>
                <a:blip r:embed="rId7"/>
                <a:stretch>
                  <a:fillRect l="-2915" b="-240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7C3E633-1854-A91B-70BC-C05AE29AB224}"/>
                  </a:ext>
                </a:extLst>
              </p:cNvPr>
              <p:cNvSpPr txBox="1"/>
              <p:nvPr/>
            </p:nvSpPr>
            <p:spPr>
              <a:xfrm>
                <a:off x="5969070" y="3796992"/>
                <a:ext cx="5388526" cy="552267"/>
              </a:xfrm>
              <a:prstGeom prst="rect">
                <a:avLst/>
              </a:prstGeom>
              <a:noFill/>
            </p:spPr>
            <p:txBody>
              <a:bodyPr wrap="none" rtlCol="0">
                <a:spAutoFit/>
              </a:bodyPr>
              <a:lstStyle/>
              <a:p>
                <a:pPr algn="l"/>
                <a:r>
                  <a:rPr lang="en-US" sz="2800" b="0" dirty="0">
                    <a:solidFill>
                      <a:schemeClr val="tx1"/>
                    </a:solidFill>
                    <a:latin typeface="Candara" panose="020E0502030303020204" pitchFamily="34" charset="0"/>
                    <a:ea typeface="Helvetica" charset="0"/>
                    <a:cs typeface="Helvetica" charset="0"/>
                  </a:rPr>
                  <a:t>Then for all </a:t>
                </a:r>
                <a14:m>
                  <m:oMath xmlns:m="http://schemas.openxmlformats.org/officeDocument/2006/math">
                    <m:r>
                      <a:rPr lang="en-US" sz="2800" b="0" i="1" dirty="0" smtClean="0">
                        <a:solidFill>
                          <a:schemeClr val="tx1"/>
                        </a:solidFill>
                        <a:latin typeface="Cambria Math" panose="02040503050406030204" pitchFamily="18" charset="0"/>
                        <a:ea typeface="Helvetica" charset="0"/>
                        <a:cs typeface="Helvetica" charset="0"/>
                      </a:rPr>
                      <m:t>𝑡</m:t>
                    </m:r>
                    <m:r>
                      <a:rPr lang="en-US" sz="2800" b="0" i="1" dirty="0" smtClean="0">
                        <a:solidFill>
                          <a:schemeClr val="tx1"/>
                        </a:solidFill>
                        <a:latin typeface="Cambria Math" panose="02040503050406030204" pitchFamily="18" charset="0"/>
                        <a:ea typeface="Helvetica" charset="0"/>
                        <a:cs typeface="Helvetica" charset="0"/>
                      </a:rPr>
                      <m:t>≥0</m:t>
                    </m:r>
                  </m:oMath>
                </a14:m>
                <a:r>
                  <a:rPr lang="en-US" sz="2800" b="0" dirty="0">
                    <a:solidFill>
                      <a:schemeClr val="tx1"/>
                    </a:solidFill>
                    <a:latin typeface="Candara" panose="020E0502030303020204" pitchFamily="34" charset="0"/>
                    <a:ea typeface="Helvetica" charset="0"/>
                    <a:cs typeface="Helvetica" charset="0"/>
                  </a:rPr>
                  <a:t>,  </a:t>
                </a:r>
                <a14:m>
                  <m:oMath xmlns:m="http://schemas.openxmlformats.org/officeDocument/2006/math">
                    <m:sSup>
                      <m:sSupPr>
                        <m:ctrlPr>
                          <a:rPr lang="en-US" sz="2800" b="1" i="1" smtClean="0">
                            <a:solidFill>
                              <a:schemeClr val="tx1"/>
                            </a:solidFill>
                            <a:latin typeface="Cambria Math" panose="02040503050406030204" pitchFamily="18" charset="0"/>
                            <a:ea typeface="Helvetica" charset="0"/>
                            <a:cs typeface="Helvetica" charset="0"/>
                          </a:rPr>
                        </m:ctrlPr>
                      </m:sSupPr>
                      <m:e>
                        <m:r>
                          <a:rPr lang="en-US" sz="2800" b="1" i="1" smtClean="0">
                            <a:solidFill>
                              <a:schemeClr val="tx1"/>
                            </a:solidFill>
                            <a:latin typeface="Cambria Math" panose="02040503050406030204" pitchFamily="18" charset="0"/>
                            <a:ea typeface="Helvetica" charset="0"/>
                            <a:cs typeface="Helvetica" charset="0"/>
                          </a:rPr>
                          <m:t>𝒒</m:t>
                        </m:r>
                      </m:e>
                      <m:sup>
                        <m:d>
                          <m:dPr>
                            <m:ctrlPr>
                              <a:rPr lang="en-US" sz="2800" b="0" i="1" smtClean="0">
                                <a:solidFill>
                                  <a:schemeClr val="tx1"/>
                                </a:solidFill>
                                <a:latin typeface="Cambria Math" panose="02040503050406030204" pitchFamily="18" charset="0"/>
                                <a:ea typeface="Helvetica" charset="0"/>
                                <a:cs typeface="Helvetica" charset="0"/>
                              </a:rPr>
                            </m:ctrlPr>
                          </m:dPr>
                          <m:e>
                            <m:r>
                              <a:rPr lang="en-US" sz="2800" b="0" i="1" smtClean="0">
                                <a:solidFill>
                                  <a:schemeClr val="tx1"/>
                                </a:solidFill>
                                <a:latin typeface="Cambria Math" panose="02040503050406030204" pitchFamily="18" charset="0"/>
                                <a:ea typeface="Helvetica" charset="0"/>
                                <a:cs typeface="Helvetica" charset="0"/>
                              </a:rPr>
                              <m:t>𝑡</m:t>
                            </m:r>
                            <m:r>
                              <a:rPr lang="en-US" sz="2800" b="0" i="1" smtClean="0">
                                <a:solidFill>
                                  <a:schemeClr val="tx1"/>
                                </a:solidFill>
                                <a:latin typeface="Cambria Math" panose="02040503050406030204" pitchFamily="18" charset="0"/>
                                <a:ea typeface="Helvetica" charset="0"/>
                                <a:cs typeface="Helvetica" charset="0"/>
                              </a:rPr>
                              <m:t>+1</m:t>
                            </m:r>
                          </m:e>
                        </m:d>
                      </m:sup>
                    </m:sSup>
                    <m:r>
                      <a:rPr lang="en-US" sz="2800" b="1" i="1" smtClean="0">
                        <a:solidFill>
                          <a:schemeClr val="tx1"/>
                        </a:solidFill>
                        <a:latin typeface="Cambria Math" panose="02040503050406030204" pitchFamily="18" charset="0"/>
                        <a:ea typeface="Helvetica" charset="0"/>
                        <a:cs typeface="Helvetica" charset="0"/>
                      </a:rPr>
                      <m:t>=</m:t>
                    </m:r>
                    <m:sSup>
                      <m:sSupPr>
                        <m:ctrlPr>
                          <a:rPr lang="en-US" sz="2800" b="1" i="1" smtClean="0">
                            <a:solidFill>
                              <a:schemeClr val="tx1"/>
                            </a:solidFill>
                            <a:latin typeface="Cambria Math" panose="02040503050406030204" pitchFamily="18" charset="0"/>
                            <a:ea typeface="Helvetica" charset="0"/>
                            <a:cs typeface="Helvetica" charset="0"/>
                          </a:rPr>
                        </m:ctrlPr>
                      </m:sSupPr>
                      <m:e>
                        <m:r>
                          <a:rPr lang="en-US" sz="2800" b="1" i="1" smtClean="0">
                            <a:solidFill>
                              <a:schemeClr val="tx1"/>
                            </a:solidFill>
                            <a:latin typeface="Cambria Math" panose="02040503050406030204" pitchFamily="18" charset="0"/>
                            <a:ea typeface="Helvetica" charset="0"/>
                            <a:cs typeface="Helvetica" charset="0"/>
                          </a:rPr>
                          <m:t>𝒒</m:t>
                        </m:r>
                      </m:e>
                      <m:sup>
                        <m:d>
                          <m:dPr>
                            <m:ctrlPr>
                              <a:rPr lang="en-US" sz="2800" b="0" i="1" smtClean="0">
                                <a:solidFill>
                                  <a:schemeClr val="tx1"/>
                                </a:solidFill>
                                <a:latin typeface="Cambria Math" panose="02040503050406030204" pitchFamily="18" charset="0"/>
                                <a:ea typeface="Helvetica" charset="0"/>
                                <a:cs typeface="Helvetica" charset="0"/>
                              </a:rPr>
                            </m:ctrlPr>
                          </m:dPr>
                          <m:e>
                            <m:r>
                              <a:rPr lang="en-US" sz="2800" b="0" i="1" smtClean="0">
                                <a:solidFill>
                                  <a:schemeClr val="tx1"/>
                                </a:solidFill>
                                <a:latin typeface="Cambria Math" panose="02040503050406030204" pitchFamily="18" charset="0"/>
                                <a:ea typeface="Helvetica" charset="0"/>
                                <a:cs typeface="Helvetica" charset="0"/>
                              </a:rPr>
                              <m:t>𝑡</m:t>
                            </m:r>
                          </m:e>
                        </m:d>
                      </m:sup>
                    </m:sSup>
                    <m:r>
                      <a:rPr lang="en-US" sz="2800" b="1" i="1" smtClean="0">
                        <a:solidFill>
                          <a:schemeClr val="tx1"/>
                        </a:solidFill>
                        <a:latin typeface="Cambria Math" panose="02040503050406030204" pitchFamily="18" charset="0"/>
                        <a:ea typeface="Helvetica" charset="0"/>
                        <a:cs typeface="Helvetica" charset="0"/>
                      </a:rPr>
                      <m:t>𝑴</m:t>
                    </m:r>
                  </m:oMath>
                </a14:m>
                <a:r>
                  <a:rPr lang="en-US" sz="2800" b="1" dirty="0">
                    <a:solidFill>
                      <a:schemeClr val="tx1"/>
                    </a:solidFill>
                    <a:latin typeface="Candara" panose="020E0502030303020204" pitchFamily="34" charset="0"/>
                    <a:ea typeface="Helvetica" charset="0"/>
                    <a:cs typeface="Helvetica" charset="0"/>
                  </a:rPr>
                  <a:t> </a:t>
                </a:r>
              </a:p>
            </p:txBody>
          </p:sp>
        </mc:Choice>
        <mc:Fallback xmlns="">
          <p:sp>
            <p:nvSpPr>
              <p:cNvPr id="6" name="TextBox 5"/>
              <p:cNvSpPr txBox="1">
                <a:spLocks noRot="1" noChangeAspect="1" noMove="1" noResize="1" noEditPoints="1" noAdjustHandles="1" noChangeArrowheads="1" noChangeShapeType="1" noTextEdit="1"/>
              </p:cNvSpPr>
              <p:nvPr/>
            </p:nvSpPr>
            <p:spPr>
              <a:xfrm>
                <a:off x="5969070" y="3796992"/>
                <a:ext cx="5388526" cy="552267"/>
              </a:xfrm>
              <a:prstGeom prst="rect">
                <a:avLst/>
              </a:prstGeom>
              <a:blipFill>
                <a:blip r:embed="rId12"/>
                <a:stretch>
                  <a:fillRect l="-2262" t="-5556" b="-3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5C92DE5-8A07-FB2F-C035-9E0176B85628}"/>
                  </a:ext>
                </a:extLst>
              </p:cNvPr>
              <p:cNvSpPr txBox="1"/>
              <p:nvPr/>
            </p:nvSpPr>
            <p:spPr>
              <a:xfrm>
                <a:off x="1495165" y="4429423"/>
                <a:ext cx="7846542" cy="1443087"/>
              </a:xfrm>
              <a:prstGeom prst="rect">
                <a:avLst/>
              </a:prstGeom>
              <a:noFill/>
            </p:spPr>
            <p:txBody>
              <a:bodyPr wrap="square" rtlCol="0">
                <a:spAutoFit/>
              </a:bodyPr>
              <a:lstStyle/>
              <a:p>
                <a:r>
                  <a:rPr lang="en-US" sz="2800" dirty="0">
                    <a:solidFill>
                      <a:schemeClr val="tx1"/>
                    </a:solidFill>
                    <a:latin typeface="Candara" panose="020E0502030303020204" pitchFamily="34" charset="0"/>
                    <a:ea typeface="Helvetica" charset="0"/>
                    <a:cs typeface="Helvetica" charset="0"/>
                  </a:rPr>
                  <a:t>So </a:t>
                </a:r>
                <a14:m>
                  <m:oMath xmlns:m="http://schemas.openxmlformats.org/officeDocument/2006/math">
                    <m:sSup>
                      <m:sSupPr>
                        <m:ctrlPr>
                          <a:rPr lang="en-US" sz="2800" b="1" i="1">
                            <a:solidFill>
                              <a:schemeClr val="tx1"/>
                            </a:solidFill>
                            <a:latin typeface="Cambria Math" panose="02040503050406030204" pitchFamily="18" charset="0"/>
                            <a:ea typeface="Helvetica" charset="0"/>
                            <a:cs typeface="Helvetica" charset="0"/>
                          </a:rPr>
                        </m:ctrlPr>
                      </m:sSupPr>
                      <m:e>
                        <m:r>
                          <a:rPr lang="en-US" sz="2800" b="1" i="1">
                            <a:solidFill>
                              <a:schemeClr val="tx1"/>
                            </a:solidFill>
                            <a:latin typeface="Cambria Math" panose="02040503050406030204" pitchFamily="18" charset="0"/>
                            <a:ea typeface="Helvetica" charset="0"/>
                            <a:cs typeface="Helvetica" charset="0"/>
                          </a:rPr>
                          <m:t>𝒒</m:t>
                        </m:r>
                      </m:e>
                      <m:sup>
                        <m:d>
                          <m:dPr>
                            <m:ctrlPr>
                              <a:rPr lang="en-US" sz="2800" b="0" i="1">
                                <a:solidFill>
                                  <a:schemeClr val="tx1"/>
                                </a:solidFill>
                                <a:latin typeface="Cambria Math" panose="02040503050406030204" pitchFamily="18" charset="0"/>
                                <a:ea typeface="Helvetica" charset="0"/>
                                <a:cs typeface="Helvetica" charset="0"/>
                              </a:rPr>
                            </m:ctrlPr>
                          </m:dPr>
                          <m:e>
                            <m:r>
                              <a:rPr lang="en-US" sz="2800" b="0" i="1">
                                <a:solidFill>
                                  <a:schemeClr val="tx1"/>
                                </a:solidFill>
                                <a:latin typeface="Cambria Math" panose="02040503050406030204" pitchFamily="18" charset="0"/>
                                <a:ea typeface="Helvetica" charset="0"/>
                                <a:cs typeface="Helvetica" charset="0"/>
                              </a:rPr>
                              <m:t>1</m:t>
                            </m:r>
                          </m:e>
                        </m:d>
                      </m:sup>
                    </m:sSup>
                    <m:r>
                      <a:rPr lang="en-US" sz="2800" b="1" i="1">
                        <a:solidFill>
                          <a:schemeClr val="tx1"/>
                        </a:solidFill>
                        <a:latin typeface="Cambria Math" panose="02040503050406030204" pitchFamily="18" charset="0"/>
                        <a:ea typeface="Helvetica" charset="0"/>
                        <a:cs typeface="Helvetica" charset="0"/>
                      </a:rPr>
                      <m:t>=</m:t>
                    </m:r>
                    <m:sSup>
                      <m:sSupPr>
                        <m:ctrlPr>
                          <a:rPr lang="en-US" sz="2800" b="1" i="1">
                            <a:solidFill>
                              <a:schemeClr val="tx1"/>
                            </a:solidFill>
                            <a:latin typeface="Cambria Math" panose="02040503050406030204" pitchFamily="18" charset="0"/>
                            <a:ea typeface="Helvetica" charset="0"/>
                            <a:cs typeface="Helvetica" charset="0"/>
                          </a:rPr>
                        </m:ctrlPr>
                      </m:sSupPr>
                      <m:e>
                        <m:r>
                          <a:rPr lang="en-US" sz="2800" b="1" i="1">
                            <a:solidFill>
                              <a:schemeClr val="tx1"/>
                            </a:solidFill>
                            <a:latin typeface="Cambria Math" panose="02040503050406030204" pitchFamily="18" charset="0"/>
                            <a:ea typeface="Helvetica" charset="0"/>
                            <a:cs typeface="Helvetica" charset="0"/>
                          </a:rPr>
                          <m:t>𝒒</m:t>
                        </m:r>
                      </m:e>
                      <m:sup>
                        <m:d>
                          <m:dPr>
                            <m:ctrlPr>
                              <a:rPr lang="en-US" sz="2800" b="0" i="1" smtClean="0">
                                <a:solidFill>
                                  <a:schemeClr val="tx1"/>
                                </a:solidFill>
                                <a:latin typeface="Cambria Math" panose="02040503050406030204" pitchFamily="18" charset="0"/>
                                <a:ea typeface="Helvetica" charset="0"/>
                                <a:cs typeface="Helvetica" charset="0"/>
                              </a:rPr>
                            </m:ctrlPr>
                          </m:dPr>
                          <m:e>
                            <m:r>
                              <a:rPr lang="en-US" sz="2800" b="0" i="1" smtClean="0">
                                <a:solidFill>
                                  <a:schemeClr val="tx1"/>
                                </a:solidFill>
                                <a:latin typeface="Cambria Math" panose="02040503050406030204" pitchFamily="18" charset="0"/>
                                <a:ea typeface="Helvetica" charset="0"/>
                                <a:cs typeface="Helvetica" charset="0"/>
                              </a:rPr>
                              <m:t>0</m:t>
                            </m:r>
                          </m:e>
                        </m:d>
                      </m:sup>
                    </m:sSup>
                    <m:r>
                      <a:rPr lang="en-US" sz="2800" b="1" i="1">
                        <a:solidFill>
                          <a:schemeClr val="tx1"/>
                        </a:solidFill>
                        <a:latin typeface="Cambria Math" panose="02040503050406030204" pitchFamily="18" charset="0"/>
                        <a:ea typeface="Helvetica" charset="0"/>
                        <a:cs typeface="Helvetica" charset="0"/>
                      </a:rPr>
                      <m:t>𝑴</m:t>
                    </m:r>
                  </m:oMath>
                </a14:m>
                <a:endParaRPr lang="en-US" sz="2800" b="1" dirty="0">
                  <a:solidFill>
                    <a:schemeClr val="tx1"/>
                  </a:solidFill>
                  <a:latin typeface="Candara" panose="020E0502030303020204" pitchFamily="34" charset="0"/>
                  <a:ea typeface="Helvetica" charset="0"/>
                  <a:cs typeface="Helvetica" charset="0"/>
                </a:endParaRPr>
              </a:p>
              <a:p>
                <a:r>
                  <a:rPr lang="en-US" sz="2800" dirty="0">
                    <a:solidFill>
                      <a:schemeClr val="tx1"/>
                    </a:solidFill>
                    <a:latin typeface="Candara" panose="020E0502030303020204" pitchFamily="34" charset="0"/>
                    <a:ea typeface="Helvetica" charset="0"/>
                    <a:cs typeface="Helvetica" charset="0"/>
                  </a:rPr>
                  <a:t>      </a:t>
                </a:r>
                <a14:m>
                  <m:oMath xmlns:m="http://schemas.openxmlformats.org/officeDocument/2006/math">
                    <m:sSup>
                      <m:sSupPr>
                        <m:ctrlPr>
                          <a:rPr lang="en-US" sz="2800" b="1" i="1">
                            <a:solidFill>
                              <a:schemeClr val="tx1"/>
                            </a:solidFill>
                            <a:latin typeface="Cambria Math" panose="02040503050406030204" pitchFamily="18" charset="0"/>
                            <a:ea typeface="Helvetica" charset="0"/>
                            <a:cs typeface="Helvetica" charset="0"/>
                          </a:rPr>
                        </m:ctrlPr>
                      </m:sSupPr>
                      <m:e>
                        <m:r>
                          <a:rPr lang="en-US" sz="2800" b="1" i="1">
                            <a:solidFill>
                              <a:schemeClr val="tx1"/>
                            </a:solidFill>
                            <a:latin typeface="Cambria Math" panose="02040503050406030204" pitchFamily="18" charset="0"/>
                            <a:ea typeface="Helvetica" charset="0"/>
                            <a:cs typeface="Helvetica" charset="0"/>
                          </a:rPr>
                          <m:t>𝒒</m:t>
                        </m:r>
                      </m:e>
                      <m:sup>
                        <m:d>
                          <m:dPr>
                            <m:ctrlPr>
                              <a:rPr lang="en-US" sz="2800" b="0" i="1" smtClean="0">
                                <a:solidFill>
                                  <a:schemeClr val="tx1"/>
                                </a:solidFill>
                                <a:latin typeface="Cambria Math" panose="02040503050406030204" pitchFamily="18" charset="0"/>
                                <a:ea typeface="Helvetica" charset="0"/>
                                <a:cs typeface="Helvetica" charset="0"/>
                              </a:rPr>
                            </m:ctrlPr>
                          </m:dPr>
                          <m:e>
                            <m:r>
                              <a:rPr lang="en-US" sz="2800" b="0" i="1" smtClean="0">
                                <a:solidFill>
                                  <a:schemeClr val="tx1"/>
                                </a:solidFill>
                                <a:latin typeface="Cambria Math" panose="02040503050406030204" pitchFamily="18" charset="0"/>
                                <a:ea typeface="Helvetica" charset="0"/>
                                <a:cs typeface="Helvetica" charset="0"/>
                              </a:rPr>
                              <m:t>2</m:t>
                            </m:r>
                          </m:e>
                        </m:d>
                      </m:sup>
                    </m:sSup>
                    <m:r>
                      <a:rPr lang="en-US" sz="2800" b="1" i="1">
                        <a:solidFill>
                          <a:schemeClr val="tx1"/>
                        </a:solidFill>
                        <a:latin typeface="Cambria Math" panose="02040503050406030204" pitchFamily="18" charset="0"/>
                        <a:ea typeface="Helvetica" charset="0"/>
                        <a:cs typeface="Helvetica" charset="0"/>
                      </a:rPr>
                      <m:t>=</m:t>
                    </m:r>
                    <m:sSup>
                      <m:sSupPr>
                        <m:ctrlPr>
                          <a:rPr lang="en-US" sz="2800" b="1" i="1">
                            <a:solidFill>
                              <a:schemeClr val="tx1"/>
                            </a:solidFill>
                            <a:latin typeface="Cambria Math" panose="02040503050406030204" pitchFamily="18" charset="0"/>
                            <a:ea typeface="Helvetica" charset="0"/>
                            <a:cs typeface="Helvetica" charset="0"/>
                          </a:rPr>
                        </m:ctrlPr>
                      </m:sSupPr>
                      <m:e>
                        <m:r>
                          <a:rPr lang="en-US" sz="2800" b="1" i="1">
                            <a:solidFill>
                              <a:schemeClr val="tx1"/>
                            </a:solidFill>
                            <a:latin typeface="Cambria Math" panose="02040503050406030204" pitchFamily="18" charset="0"/>
                            <a:ea typeface="Helvetica" charset="0"/>
                            <a:cs typeface="Helvetica" charset="0"/>
                          </a:rPr>
                          <m:t>𝒒</m:t>
                        </m:r>
                      </m:e>
                      <m:sup>
                        <m:d>
                          <m:dPr>
                            <m:ctrlPr>
                              <a:rPr lang="en-US" sz="2800" b="0" i="1" smtClean="0">
                                <a:solidFill>
                                  <a:schemeClr val="tx1"/>
                                </a:solidFill>
                                <a:latin typeface="Cambria Math" panose="02040503050406030204" pitchFamily="18" charset="0"/>
                                <a:ea typeface="Helvetica" charset="0"/>
                                <a:cs typeface="Helvetica" charset="0"/>
                              </a:rPr>
                            </m:ctrlPr>
                          </m:dPr>
                          <m:e>
                            <m:r>
                              <a:rPr lang="en-US" sz="2800" b="0" i="1" smtClean="0">
                                <a:solidFill>
                                  <a:schemeClr val="tx1"/>
                                </a:solidFill>
                                <a:latin typeface="Cambria Math" panose="02040503050406030204" pitchFamily="18" charset="0"/>
                                <a:ea typeface="Helvetica" charset="0"/>
                                <a:cs typeface="Helvetica" charset="0"/>
                              </a:rPr>
                              <m:t>1</m:t>
                            </m:r>
                          </m:e>
                        </m:d>
                      </m:sup>
                    </m:sSup>
                    <m:r>
                      <a:rPr lang="en-US" sz="2800" b="1" i="1">
                        <a:solidFill>
                          <a:schemeClr val="tx1"/>
                        </a:solidFill>
                        <a:latin typeface="Cambria Math" panose="02040503050406030204" pitchFamily="18" charset="0"/>
                        <a:ea typeface="Helvetica" charset="0"/>
                        <a:cs typeface="Helvetica" charset="0"/>
                      </a:rPr>
                      <m:t>𝑴</m:t>
                    </m:r>
                    <m:r>
                      <a:rPr lang="en-US" sz="2800" b="1" i="1" smtClean="0">
                        <a:solidFill>
                          <a:schemeClr val="tx1"/>
                        </a:solidFill>
                        <a:latin typeface="Cambria Math" panose="02040503050406030204" pitchFamily="18" charset="0"/>
                        <a:ea typeface="Helvetica" charset="0"/>
                        <a:cs typeface="Helvetica" charset="0"/>
                      </a:rPr>
                      <m:t>=</m:t>
                    </m:r>
                    <m:sSup>
                      <m:sSupPr>
                        <m:ctrlPr>
                          <a:rPr lang="en-US" sz="2800" b="1" i="1" smtClean="0">
                            <a:solidFill>
                              <a:schemeClr val="tx1"/>
                            </a:solidFill>
                            <a:latin typeface="Cambria Math" panose="02040503050406030204" pitchFamily="18" charset="0"/>
                            <a:ea typeface="Helvetica" charset="0"/>
                            <a:cs typeface="Helvetica" charset="0"/>
                          </a:rPr>
                        </m:ctrlPr>
                      </m:sSupPr>
                      <m:e>
                        <m:r>
                          <a:rPr lang="en-US" sz="2800" b="1" i="1" smtClean="0">
                            <a:solidFill>
                              <a:schemeClr val="tx1"/>
                            </a:solidFill>
                            <a:latin typeface="Cambria Math" panose="02040503050406030204" pitchFamily="18" charset="0"/>
                            <a:ea typeface="Helvetica" charset="0"/>
                            <a:cs typeface="Helvetica" charset="0"/>
                          </a:rPr>
                          <m:t>(</m:t>
                        </m:r>
                        <m:r>
                          <a:rPr lang="en-US" sz="2800" b="1" i="1">
                            <a:solidFill>
                              <a:schemeClr val="tx1"/>
                            </a:solidFill>
                            <a:latin typeface="Cambria Math" panose="02040503050406030204" pitchFamily="18" charset="0"/>
                            <a:ea typeface="Helvetica" charset="0"/>
                            <a:cs typeface="Helvetica" charset="0"/>
                          </a:rPr>
                          <m:t>𝒒</m:t>
                        </m:r>
                      </m:e>
                      <m:sup>
                        <m:d>
                          <m:dPr>
                            <m:ctrlPr>
                              <a:rPr lang="en-US" sz="2800" b="0" i="1" smtClean="0">
                                <a:solidFill>
                                  <a:schemeClr val="tx1"/>
                                </a:solidFill>
                                <a:latin typeface="Cambria Math" panose="02040503050406030204" pitchFamily="18" charset="0"/>
                                <a:ea typeface="Helvetica" charset="0"/>
                                <a:cs typeface="Helvetica" charset="0"/>
                              </a:rPr>
                            </m:ctrlPr>
                          </m:dPr>
                          <m:e>
                            <m:r>
                              <a:rPr lang="en-US" sz="2800" b="0" i="1" smtClean="0">
                                <a:solidFill>
                                  <a:schemeClr val="tx1"/>
                                </a:solidFill>
                                <a:latin typeface="Cambria Math" panose="02040503050406030204" pitchFamily="18" charset="0"/>
                                <a:ea typeface="Helvetica" charset="0"/>
                                <a:cs typeface="Helvetica" charset="0"/>
                              </a:rPr>
                              <m:t>0</m:t>
                            </m:r>
                          </m:e>
                        </m:d>
                      </m:sup>
                    </m:sSup>
                    <m:r>
                      <a:rPr lang="en-US" sz="2800" b="1" i="1">
                        <a:solidFill>
                          <a:schemeClr val="tx1"/>
                        </a:solidFill>
                        <a:latin typeface="Cambria Math" panose="02040503050406030204" pitchFamily="18" charset="0"/>
                        <a:ea typeface="Helvetica" charset="0"/>
                        <a:cs typeface="Helvetica" charset="0"/>
                      </a:rPr>
                      <m:t>𝑴</m:t>
                    </m:r>
                    <m:r>
                      <a:rPr lang="en-US" sz="2800" b="1" i="1" smtClean="0">
                        <a:solidFill>
                          <a:schemeClr val="tx1"/>
                        </a:solidFill>
                        <a:latin typeface="Cambria Math" panose="02040503050406030204" pitchFamily="18" charset="0"/>
                        <a:ea typeface="Helvetica" charset="0"/>
                        <a:cs typeface="Helvetica" charset="0"/>
                      </a:rPr>
                      <m:t>)</m:t>
                    </m:r>
                    <m:r>
                      <a:rPr lang="en-US" sz="2800" b="1" i="1" smtClean="0">
                        <a:solidFill>
                          <a:schemeClr val="tx1"/>
                        </a:solidFill>
                        <a:latin typeface="Cambria Math" panose="02040503050406030204" pitchFamily="18" charset="0"/>
                        <a:ea typeface="Helvetica" charset="0"/>
                        <a:cs typeface="Helvetica" charset="0"/>
                      </a:rPr>
                      <m:t>𝑴</m:t>
                    </m:r>
                    <m:r>
                      <a:rPr lang="en-US" sz="2800" b="1" i="1" smtClean="0">
                        <a:solidFill>
                          <a:schemeClr val="tx1"/>
                        </a:solidFill>
                        <a:latin typeface="Cambria Math" panose="02040503050406030204" pitchFamily="18" charset="0"/>
                        <a:ea typeface="Helvetica" charset="0"/>
                        <a:cs typeface="Helvetica" charset="0"/>
                      </a:rPr>
                      <m:t>=</m:t>
                    </m:r>
                  </m:oMath>
                </a14:m>
                <a:r>
                  <a:rPr lang="en-US" sz="2800" b="1" dirty="0">
                    <a:solidFill>
                      <a:schemeClr val="tx1"/>
                    </a:solidFill>
                    <a:latin typeface="Candara" panose="020E0502030303020204" pitchFamily="34" charset="0"/>
                    <a:ea typeface="Helvetica" charset="0"/>
                    <a:cs typeface="Helvetica" charset="0"/>
                  </a:rPr>
                  <a:t> </a:t>
                </a:r>
                <a14:m>
                  <m:oMath xmlns:m="http://schemas.openxmlformats.org/officeDocument/2006/math">
                    <m:sSup>
                      <m:sSupPr>
                        <m:ctrlPr>
                          <a:rPr lang="en-US" sz="2800" b="1" i="1">
                            <a:solidFill>
                              <a:schemeClr val="tx1"/>
                            </a:solidFill>
                            <a:latin typeface="Cambria Math" panose="02040503050406030204" pitchFamily="18" charset="0"/>
                            <a:ea typeface="Helvetica" charset="0"/>
                            <a:cs typeface="Helvetica" charset="0"/>
                          </a:rPr>
                        </m:ctrlPr>
                      </m:sSupPr>
                      <m:e>
                        <m:r>
                          <a:rPr lang="en-US" sz="2800" b="1" i="1">
                            <a:solidFill>
                              <a:schemeClr val="tx1"/>
                            </a:solidFill>
                            <a:latin typeface="Cambria Math" panose="02040503050406030204" pitchFamily="18" charset="0"/>
                            <a:ea typeface="Helvetica" charset="0"/>
                            <a:cs typeface="Helvetica" charset="0"/>
                          </a:rPr>
                          <m:t>𝒒</m:t>
                        </m:r>
                      </m:e>
                      <m:sup>
                        <m:d>
                          <m:dPr>
                            <m:ctrlPr>
                              <a:rPr lang="en-US" sz="2800" b="0" i="1">
                                <a:solidFill>
                                  <a:schemeClr val="tx1"/>
                                </a:solidFill>
                                <a:latin typeface="Cambria Math" panose="02040503050406030204" pitchFamily="18" charset="0"/>
                                <a:ea typeface="Helvetica" charset="0"/>
                                <a:cs typeface="Helvetica" charset="0"/>
                              </a:rPr>
                            </m:ctrlPr>
                          </m:dPr>
                          <m:e>
                            <m:r>
                              <a:rPr lang="en-US" sz="2800" b="0" i="1">
                                <a:solidFill>
                                  <a:schemeClr val="tx1"/>
                                </a:solidFill>
                                <a:latin typeface="Cambria Math" panose="02040503050406030204" pitchFamily="18" charset="0"/>
                                <a:ea typeface="Helvetica" charset="0"/>
                                <a:cs typeface="Helvetica" charset="0"/>
                              </a:rPr>
                              <m:t>0</m:t>
                            </m:r>
                          </m:e>
                        </m:d>
                      </m:sup>
                    </m:sSup>
                    <m:sSup>
                      <m:sSupPr>
                        <m:ctrlPr>
                          <a:rPr lang="en-US" sz="2800" b="1" i="1">
                            <a:solidFill>
                              <a:schemeClr val="tx1"/>
                            </a:solidFill>
                            <a:latin typeface="Cambria Math" panose="02040503050406030204" pitchFamily="18" charset="0"/>
                            <a:ea typeface="Helvetica" charset="0"/>
                            <a:cs typeface="Helvetica" charset="0"/>
                          </a:rPr>
                        </m:ctrlPr>
                      </m:sSupPr>
                      <m:e>
                        <m:r>
                          <a:rPr lang="en-US" sz="2800" b="1" i="1">
                            <a:solidFill>
                              <a:schemeClr val="tx1"/>
                            </a:solidFill>
                            <a:latin typeface="Cambria Math" panose="02040503050406030204" pitchFamily="18" charset="0"/>
                            <a:ea typeface="Helvetica" charset="0"/>
                            <a:cs typeface="Helvetica" charset="0"/>
                          </a:rPr>
                          <m:t>𝑴</m:t>
                        </m:r>
                      </m:e>
                      <m:sup>
                        <m:r>
                          <a:rPr lang="en-US" sz="2800" b="0" i="1" smtClean="0">
                            <a:solidFill>
                              <a:schemeClr val="tx1"/>
                            </a:solidFill>
                            <a:latin typeface="Cambria Math" panose="02040503050406030204" pitchFamily="18" charset="0"/>
                            <a:ea typeface="Helvetica" charset="0"/>
                            <a:cs typeface="Helvetica" charset="0"/>
                          </a:rPr>
                          <m:t>2</m:t>
                        </m:r>
                      </m:sup>
                    </m:sSup>
                  </m:oMath>
                </a14:m>
                <a:endParaRPr lang="en-US" sz="2800" b="1" dirty="0">
                  <a:solidFill>
                    <a:schemeClr val="tx1"/>
                  </a:solidFill>
                  <a:latin typeface="Candara" panose="020E0502030303020204" pitchFamily="34" charset="0"/>
                  <a:ea typeface="Helvetica" charset="0"/>
                  <a:cs typeface="Helvetica" charset="0"/>
                </a:endParaRPr>
              </a:p>
              <a:p>
                <a:r>
                  <a:rPr lang="en-US" sz="2800" dirty="0">
                    <a:solidFill>
                      <a:schemeClr val="tx1"/>
                    </a:solidFill>
                    <a:latin typeface="Candara" panose="020E0502030303020204" pitchFamily="34" charset="0"/>
                    <a:ea typeface="Helvetica" charset="0"/>
                    <a:cs typeface="Helvetica" charset="0"/>
                  </a:rPr>
                  <a:t>      …</a:t>
                </a:r>
                <a:endParaRPr lang="en-US" sz="2800" b="0" dirty="0">
                  <a:solidFill>
                    <a:schemeClr val="tx1"/>
                  </a:solidFill>
                  <a:latin typeface="Candara" panose="020E0502030303020204" pitchFamily="34" charset="0"/>
                  <a:ea typeface="Helvetica" charset="0"/>
                  <a:cs typeface="Helvetica"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1495165" y="4429423"/>
                <a:ext cx="7846542" cy="1443087"/>
              </a:xfrm>
              <a:prstGeom prst="rect">
                <a:avLst/>
              </a:prstGeom>
              <a:blipFill>
                <a:blip r:embed="rId13"/>
                <a:stretch>
                  <a:fillRect l="-1554" t="-2119" b="-1144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TextBox 3"/>
              <p:cNvSpPr txBox="1"/>
              <p:nvPr/>
            </p:nvSpPr>
            <p:spPr>
              <a:xfrm>
                <a:off x="1879552" y="5969915"/>
                <a:ext cx="4289316" cy="552267"/>
              </a:xfrm>
              <a:prstGeom prst="rect">
                <a:avLst/>
              </a:prstGeom>
              <a:solidFill>
                <a:schemeClr val="bg1"/>
              </a:solidFill>
              <a:ln>
                <a:solidFill>
                  <a:srgbClr val="C00000"/>
                </a:solidFill>
              </a:ln>
            </p:spPr>
            <p:txBody>
              <a:bodyPr wrap="none" rtlCol="0">
                <a:spAutoFit/>
              </a:bodyPr>
              <a:lstStyle/>
              <a:p>
                <a:r>
                  <a:rPr lang="en-US" sz="2800" b="0" dirty="0">
                    <a:solidFill>
                      <a:schemeClr val="tx1"/>
                    </a:solidFill>
                    <a:latin typeface="Candara" panose="020E0502030303020204" pitchFamily="34" charset="0"/>
                    <a:ea typeface="Helvetica" charset="0"/>
                    <a:cs typeface="Helvetica" charset="0"/>
                  </a:rPr>
                  <a:t> </a:t>
                </a:r>
                <a14:m>
                  <m:oMath xmlns:m="http://schemas.openxmlformats.org/officeDocument/2006/math">
                    <m:sSup>
                      <m:sSupPr>
                        <m:ctrlPr>
                          <a:rPr lang="en-US" sz="2800" b="1" i="1" smtClean="0">
                            <a:solidFill>
                              <a:schemeClr val="tx1"/>
                            </a:solidFill>
                            <a:latin typeface="Cambria Math" panose="02040503050406030204" pitchFamily="18" charset="0"/>
                            <a:ea typeface="Helvetica" charset="0"/>
                            <a:cs typeface="Helvetica" charset="0"/>
                          </a:rPr>
                        </m:ctrlPr>
                      </m:sSupPr>
                      <m:e>
                        <m:r>
                          <a:rPr lang="en-US" sz="2800" b="1" i="1" smtClean="0">
                            <a:solidFill>
                              <a:schemeClr val="tx1"/>
                            </a:solidFill>
                            <a:latin typeface="Cambria Math" panose="02040503050406030204" pitchFamily="18" charset="0"/>
                            <a:ea typeface="Helvetica" charset="0"/>
                            <a:cs typeface="Helvetica" charset="0"/>
                          </a:rPr>
                          <m:t>𝒒</m:t>
                        </m:r>
                      </m:e>
                      <m:sup>
                        <m:d>
                          <m:dPr>
                            <m:ctrlPr>
                              <a:rPr lang="en-US" sz="2800" b="0" i="1" smtClean="0">
                                <a:solidFill>
                                  <a:schemeClr val="tx1"/>
                                </a:solidFill>
                                <a:latin typeface="Cambria Math" panose="02040503050406030204" pitchFamily="18" charset="0"/>
                                <a:ea typeface="Helvetica" charset="0"/>
                                <a:cs typeface="Helvetica" charset="0"/>
                              </a:rPr>
                            </m:ctrlPr>
                          </m:dPr>
                          <m:e>
                            <m:r>
                              <a:rPr lang="en-US" sz="2800" b="0" i="1" smtClean="0">
                                <a:solidFill>
                                  <a:schemeClr val="tx1"/>
                                </a:solidFill>
                                <a:latin typeface="Cambria Math" panose="02040503050406030204" pitchFamily="18" charset="0"/>
                                <a:ea typeface="Helvetica" charset="0"/>
                                <a:cs typeface="Helvetica" charset="0"/>
                              </a:rPr>
                              <m:t>𝑡</m:t>
                            </m:r>
                          </m:e>
                        </m:d>
                      </m:sup>
                    </m:sSup>
                    <m:r>
                      <a:rPr lang="en-US" sz="2800" b="1" i="1" smtClean="0">
                        <a:solidFill>
                          <a:schemeClr val="tx1"/>
                        </a:solidFill>
                        <a:latin typeface="Cambria Math" panose="02040503050406030204" pitchFamily="18" charset="0"/>
                        <a:ea typeface="Helvetica" charset="0"/>
                        <a:cs typeface="Helvetica" charset="0"/>
                      </a:rPr>
                      <m:t>=</m:t>
                    </m:r>
                    <m:sSup>
                      <m:sSupPr>
                        <m:ctrlPr>
                          <a:rPr lang="en-US" sz="2800" b="1" i="1" smtClean="0">
                            <a:solidFill>
                              <a:schemeClr val="tx1"/>
                            </a:solidFill>
                            <a:latin typeface="Cambria Math" panose="02040503050406030204" pitchFamily="18" charset="0"/>
                            <a:ea typeface="Helvetica" charset="0"/>
                            <a:cs typeface="Helvetica" charset="0"/>
                          </a:rPr>
                        </m:ctrlPr>
                      </m:sSupPr>
                      <m:e>
                        <m:r>
                          <a:rPr lang="en-US" sz="2800" b="1" i="1" smtClean="0">
                            <a:solidFill>
                              <a:schemeClr val="tx1"/>
                            </a:solidFill>
                            <a:latin typeface="Cambria Math" panose="02040503050406030204" pitchFamily="18" charset="0"/>
                            <a:ea typeface="Helvetica" charset="0"/>
                            <a:cs typeface="Helvetica" charset="0"/>
                          </a:rPr>
                          <m:t>𝒒</m:t>
                        </m:r>
                      </m:e>
                      <m:sup>
                        <m:d>
                          <m:dPr>
                            <m:ctrlPr>
                              <a:rPr lang="en-US" sz="2800" b="0" i="1" smtClean="0">
                                <a:solidFill>
                                  <a:schemeClr val="tx1"/>
                                </a:solidFill>
                                <a:latin typeface="Cambria Math" panose="02040503050406030204" pitchFamily="18" charset="0"/>
                                <a:ea typeface="Helvetica" charset="0"/>
                                <a:cs typeface="Helvetica" charset="0"/>
                              </a:rPr>
                            </m:ctrlPr>
                          </m:dPr>
                          <m:e>
                            <m:r>
                              <a:rPr lang="en-US" sz="2800" b="0" i="1" smtClean="0">
                                <a:solidFill>
                                  <a:schemeClr val="tx1"/>
                                </a:solidFill>
                                <a:latin typeface="Cambria Math" panose="02040503050406030204" pitchFamily="18" charset="0"/>
                                <a:ea typeface="Helvetica" charset="0"/>
                                <a:cs typeface="Helvetica" charset="0"/>
                              </a:rPr>
                              <m:t>0</m:t>
                            </m:r>
                          </m:e>
                        </m:d>
                      </m:sup>
                    </m:sSup>
                    <m:sSup>
                      <m:sSupPr>
                        <m:ctrlPr>
                          <a:rPr lang="en-US" sz="2800" b="1" i="1" smtClean="0">
                            <a:solidFill>
                              <a:schemeClr val="tx1"/>
                            </a:solidFill>
                            <a:latin typeface="Cambria Math" panose="02040503050406030204" pitchFamily="18" charset="0"/>
                            <a:ea typeface="Helvetica" charset="0"/>
                            <a:cs typeface="Helvetica" charset="0"/>
                          </a:rPr>
                        </m:ctrlPr>
                      </m:sSupPr>
                      <m:e>
                        <m:r>
                          <a:rPr lang="en-US" sz="2800" b="1" i="1" smtClean="0">
                            <a:solidFill>
                              <a:schemeClr val="tx1"/>
                            </a:solidFill>
                            <a:latin typeface="Cambria Math" panose="02040503050406030204" pitchFamily="18" charset="0"/>
                            <a:ea typeface="Helvetica" charset="0"/>
                            <a:cs typeface="Helvetica" charset="0"/>
                          </a:rPr>
                          <m:t>𝑴</m:t>
                        </m:r>
                      </m:e>
                      <m:sup>
                        <m:r>
                          <a:rPr lang="en-US" sz="2800" b="0" i="1" smtClean="0">
                            <a:solidFill>
                              <a:schemeClr val="tx1"/>
                            </a:solidFill>
                            <a:latin typeface="Cambria Math" panose="02040503050406030204" pitchFamily="18" charset="0"/>
                            <a:ea typeface="Helvetica" charset="0"/>
                            <a:cs typeface="Helvetica" charset="0"/>
                          </a:rPr>
                          <m:t>𝑡</m:t>
                        </m:r>
                      </m:sup>
                    </m:sSup>
                  </m:oMath>
                </a14:m>
                <a:r>
                  <a:rPr lang="en-US" sz="2800" dirty="0">
                    <a:solidFill>
                      <a:schemeClr val="tx1"/>
                    </a:solidFill>
                    <a:latin typeface="Candara" panose="020E0502030303020204" pitchFamily="34" charset="0"/>
                    <a:ea typeface="Helvetica" charset="0"/>
                    <a:cs typeface="Helvetica" charset="0"/>
                  </a:rPr>
                  <a:t> for all </a:t>
                </a:r>
                <a14:m>
                  <m:oMath xmlns:m="http://schemas.openxmlformats.org/officeDocument/2006/math">
                    <m:r>
                      <a:rPr lang="en-US" sz="2800" b="0" i="1" dirty="0">
                        <a:solidFill>
                          <a:schemeClr val="tx1"/>
                        </a:solidFill>
                        <a:latin typeface="Cambria Math" panose="02040503050406030204" pitchFamily="18" charset="0"/>
                        <a:ea typeface="Helvetica" charset="0"/>
                        <a:cs typeface="Helvetica" charset="0"/>
                      </a:rPr>
                      <m:t>𝑡</m:t>
                    </m:r>
                    <m:r>
                      <a:rPr lang="en-US" sz="2800" i="1" dirty="0">
                        <a:solidFill>
                          <a:schemeClr val="tx1"/>
                        </a:solidFill>
                        <a:latin typeface="Cambria Math" panose="02040503050406030204" pitchFamily="18" charset="0"/>
                        <a:ea typeface="Helvetica" charset="0"/>
                        <a:cs typeface="Helvetica" charset="0"/>
                      </a:rPr>
                      <m:t>≥0</m:t>
                    </m:r>
                  </m:oMath>
                </a14:m>
                <a:r>
                  <a:rPr lang="en-US" sz="2800" b="0" dirty="0">
                    <a:solidFill>
                      <a:schemeClr val="tx1"/>
                    </a:solidFill>
                    <a:latin typeface="Candara" panose="020E0502030303020204" pitchFamily="34" charset="0"/>
                    <a:ea typeface="Helvetica" charset="0"/>
                    <a:cs typeface="Helvetica" charset="0"/>
                  </a:rPr>
                  <a:t> </a:t>
                </a:r>
              </a:p>
            </p:txBody>
          </p:sp>
        </mc:Choice>
        <mc:Fallback>
          <p:sp>
            <p:nvSpPr>
              <p:cNvPr id="4" name="TextBox 3"/>
              <p:cNvSpPr txBox="1">
                <a:spLocks noRot="1" noChangeAspect="1" noMove="1" noResize="1" noEditPoints="1" noAdjustHandles="1" noChangeArrowheads="1" noChangeShapeType="1" noTextEdit="1"/>
              </p:cNvSpPr>
              <p:nvPr/>
            </p:nvSpPr>
            <p:spPr>
              <a:xfrm>
                <a:off x="1879552" y="5969915"/>
                <a:ext cx="4289316" cy="552267"/>
              </a:xfrm>
              <a:prstGeom prst="rect">
                <a:avLst/>
              </a:prstGeom>
              <a:blipFill>
                <a:blip r:embed="rId14"/>
                <a:stretch>
                  <a:fillRect t="-3226" b="-29032"/>
                </a:stretch>
              </a:blipFill>
              <a:ln>
                <a:solidFill>
                  <a:srgbClr val="C00000"/>
                </a:solidFill>
              </a:ln>
            </p:spPr>
            <p:txBody>
              <a:bodyPr/>
              <a:lstStyle/>
              <a:p>
                <a:r>
                  <a:rPr lang="en-US">
                    <a:noFill/>
                  </a:rPr>
                  <a:t> </a:t>
                </a:r>
              </a:p>
            </p:txBody>
          </p:sp>
        </mc:Fallback>
      </mc:AlternateContent>
    </p:spTree>
    <p:extLst>
      <p:ext uri="{BB962C8B-B14F-4D97-AF65-F5344CB8AC3E}">
        <p14:creationId xmlns:p14="http://schemas.microsoft.com/office/powerpoint/2010/main" val="737485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Another example:</a:t>
            </a:r>
          </a:p>
        </p:txBody>
      </p:sp>
      <p:sp>
        <p:nvSpPr>
          <p:cNvPr id="3" name="Slide Number Placeholder 2"/>
          <p:cNvSpPr>
            <a:spLocks noGrp="1"/>
          </p:cNvSpPr>
          <p:nvPr>
            <p:ph type="sldNum" sz="quarter" idx="12"/>
          </p:nvPr>
        </p:nvSpPr>
        <p:spPr/>
        <p:txBody>
          <a:bodyPr/>
          <a:lstStyle/>
          <a:p>
            <a:fld id="{39E65F0E-D8D0-8548-A870-8F1E432EFAAD}" type="slidenum">
              <a:rPr lang="en-US" smtClean="0"/>
              <a:pPr/>
              <a:t>26</a:t>
            </a:fld>
            <a:endParaRPr lang="en-US" dirty="0"/>
          </a:p>
        </p:txBody>
      </p:sp>
      <p:grpSp>
        <p:nvGrpSpPr>
          <p:cNvPr id="26" name="Group 25" descr="A Markov chain with two states:&#10;Clear: Can transition to overcast (.3) or loop back to clear (.7)&#10;Overcast: can transition back to overcast (.5) or to clear (.5)."/>
          <p:cNvGrpSpPr/>
          <p:nvPr/>
        </p:nvGrpSpPr>
        <p:grpSpPr>
          <a:xfrm>
            <a:off x="868801" y="1162949"/>
            <a:ext cx="3591862" cy="1953951"/>
            <a:chOff x="868801" y="1162949"/>
            <a:chExt cx="3591862" cy="1953951"/>
          </a:xfrm>
        </p:grpSpPr>
        <p:grpSp>
          <p:nvGrpSpPr>
            <p:cNvPr id="20" name="Group 19"/>
            <p:cNvGrpSpPr/>
            <p:nvPr/>
          </p:nvGrpSpPr>
          <p:grpSpPr>
            <a:xfrm>
              <a:off x="868801" y="1600164"/>
              <a:ext cx="3591862" cy="993742"/>
              <a:chOff x="966635" y="1373951"/>
              <a:chExt cx="3591862" cy="993742"/>
            </a:xfrm>
          </p:grpSpPr>
          <p:grpSp>
            <p:nvGrpSpPr>
              <p:cNvPr id="12" name="Group 11"/>
              <p:cNvGrpSpPr/>
              <p:nvPr/>
            </p:nvGrpSpPr>
            <p:grpSpPr>
              <a:xfrm>
                <a:off x="970888" y="1785551"/>
                <a:ext cx="1478397" cy="506627"/>
                <a:chOff x="970888" y="1785551"/>
                <a:chExt cx="1478397" cy="506627"/>
              </a:xfrm>
            </p:grpSpPr>
            <p:sp>
              <p:nvSpPr>
                <p:cNvPr id="4" name="Oval 3"/>
                <p:cNvSpPr/>
                <p:nvPr/>
              </p:nvSpPr>
              <p:spPr>
                <a:xfrm>
                  <a:off x="970888" y="1785551"/>
                  <a:ext cx="1478397" cy="506627"/>
                </a:xfrm>
                <a:prstGeom prst="ellipse">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latin typeface="Candara" panose="020E0502030303020204" pitchFamily="34" charset="0"/>
                  </a:endParaRPr>
                </a:p>
              </p:txBody>
            </p:sp>
            <p:sp>
              <p:nvSpPr>
                <p:cNvPr id="9" name="Rectangle 8"/>
                <p:cNvSpPr/>
                <p:nvPr/>
              </p:nvSpPr>
              <p:spPr>
                <a:xfrm>
                  <a:off x="1342838" y="1838809"/>
                  <a:ext cx="734496" cy="400110"/>
                </a:xfrm>
                <a:prstGeom prst="rect">
                  <a:avLst/>
                </a:prstGeom>
              </p:spPr>
              <p:txBody>
                <a:bodyPr wrap="none">
                  <a:spAutoFit/>
                </a:bodyPr>
                <a:lstStyle/>
                <a:p>
                  <a:pPr algn="ctr"/>
                  <a:r>
                    <a:rPr lang="en-US" sz="2000" dirty="0">
                      <a:latin typeface="Candara" panose="020E0502030303020204" pitchFamily="34" charset="0"/>
                    </a:rPr>
                    <a:t>Clear</a:t>
                  </a:r>
                </a:p>
              </p:txBody>
            </p:sp>
          </p:grpSp>
          <p:grpSp>
            <p:nvGrpSpPr>
              <p:cNvPr id="13" name="Group 12"/>
              <p:cNvGrpSpPr/>
              <p:nvPr/>
            </p:nvGrpSpPr>
            <p:grpSpPr>
              <a:xfrm>
                <a:off x="3408822" y="1785551"/>
                <a:ext cx="1149675" cy="506627"/>
                <a:chOff x="3589391" y="1785551"/>
                <a:chExt cx="1149675" cy="506627"/>
              </a:xfrm>
            </p:grpSpPr>
            <p:sp>
              <p:nvSpPr>
                <p:cNvPr id="5" name="Oval 4"/>
                <p:cNvSpPr/>
                <p:nvPr/>
              </p:nvSpPr>
              <p:spPr>
                <a:xfrm>
                  <a:off x="3616410" y="1785551"/>
                  <a:ext cx="1095633" cy="506627"/>
                </a:xfrm>
                <a:prstGeom prst="ellipse">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latin typeface="Candara" panose="020E0502030303020204" pitchFamily="34" charset="0"/>
                  </a:endParaRPr>
                </a:p>
              </p:txBody>
            </p:sp>
            <p:sp>
              <p:nvSpPr>
                <p:cNvPr id="10" name="Rectangle 9"/>
                <p:cNvSpPr/>
                <p:nvPr/>
              </p:nvSpPr>
              <p:spPr>
                <a:xfrm>
                  <a:off x="3589391" y="1838809"/>
                  <a:ext cx="1149675" cy="400110"/>
                </a:xfrm>
                <a:prstGeom prst="rect">
                  <a:avLst/>
                </a:prstGeom>
              </p:spPr>
              <p:txBody>
                <a:bodyPr wrap="none">
                  <a:spAutoFit/>
                </a:bodyPr>
                <a:lstStyle/>
                <a:p>
                  <a:pPr algn="ctr"/>
                  <a:r>
                    <a:rPr lang="en-US" sz="2000" dirty="0">
                      <a:latin typeface="Candara" panose="020E0502030303020204" pitchFamily="34" charset="0"/>
                    </a:rPr>
                    <a:t>Overcast</a:t>
                  </a:r>
                </a:p>
              </p:txBody>
            </p:sp>
          </p:grpSp>
          <p:sp>
            <p:nvSpPr>
              <p:cNvPr id="14" name="Freeform 13"/>
              <p:cNvSpPr/>
              <p:nvPr/>
            </p:nvSpPr>
            <p:spPr>
              <a:xfrm>
                <a:off x="2416629" y="1600164"/>
                <a:ext cx="1094014" cy="310279"/>
              </a:xfrm>
              <a:custGeom>
                <a:avLst/>
                <a:gdLst>
                  <a:gd name="connsiteX0" fmla="*/ 0 w 1094014"/>
                  <a:gd name="connsiteY0" fmla="*/ 310279 h 310279"/>
                  <a:gd name="connsiteX1" fmla="*/ 457200 w 1094014"/>
                  <a:gd name="connsiteY1" fmla="*/ 36 h 310279"/>
                  <a:gd name="connsiteX2" fmla="*/ 1094014 w 1094014"/>
                  <a:gd name="connsiteY2" fmla="*/ 293950 h 310279"/>
                </a:gdLst>
                <a:ahLst/>
                <a:cxnLst>
                  <a:cxn ang="0">
                    <a:pos x="connsiteX0" y="connsiteY0"/>
                  </a:cxn>
                  <a:cxn ang="0">
                    <a:pos x="connsiteX1" y="connsiteY1"/>
                  </a:cxn>
                  <a:cxn ang="0">
                    <a:pos x="connsiteX2" y="connsiteY2"/>
                  </a:cxn>
                </a:cxnLst>
                <a:rect l="l" t="t" r="r" b="b"/>
                <a:pathLst>
                  <a:path w="1094014" h="310279">
                    <a:moveTo>
                      <a:pt x="0" y="310279"/>
                    </a:moveTo>
                    <a:cubicBezTo>
                      <a:pt x="137432" y="156518"/>
                      <a:pt x="274864" y="2758"/>
                      <a:pt x="457200" y="36"/>
                    </a:cubicBezTo>
                    <a:cubicBezTo>
                      <a:pt x="639536" y="-2686"/>
                      <a:pt x="866775" y="145632"/>
                      <a:pt x="1094014" y="293950"/>
                    </a:cubicBezTo>
                  </a:path>
                </a:pathLst>
              </a:custGeom>
              <a:noFill/>
              <a:ln>
                <a:solidFill>
                  <a:schemeClr val="tx1"/>
                </a:solidFill>
                <a:headEnd type="none" w="med" len="med"/>
                <a:tailEnd type="stealth" w="lg" len="lg"/>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Freeform 14"/>
              <p:cNvSpPr/>
              <p:nvPr/>
            </p:nvSpPr>
            <p:spPr>
              <a:xfrm>
                <a:off x="2383971" y="2139043"/>
                <a:ext cx="1094015" cy="228650"/>
              </a:xfrm>
              <a:custGeom>
                <a:avLst/>
                <a:gdLst>
                  <a:gd name="connsiteX0" fmla="*/ 1094015 w 1094015"/>
                  <a:gd name="connsiteY0" fmla="*/ 0 h 228650"/>
                  <a:gd name="connsiteX1" fmla="*/ 538843 w 1094015"/>
                  <a:gd name="connsiteY1" fmla="*/ 228600 h 228650"/>
                  <a:gd name="connsiteX2" fmla="*/ 0 w 1094015"/>
                  <a:gd name="connsiteY2" fmla="*/ 16328 h 228650"/>
                </a:gdLst>
                <a:ahLst/>
                <a:cxnLst>
                  <a:cxn ang="0">
                    <a:pos x="connsiteX0" y="connsiteY0"/>
                  </a:cxn>
                  <a:cxn ang="0">
                    <a:pos x="connsiteX1" y="connsiteY1"/>
                  </a:cxn>
                  <a:cxn ang="0">
                    <a:pos x="connsiteX2" y="connsiteY2"/>
                  </a:cxn>
                </a:cxnLst>
                <a:rect l="l" t="t" r="r" b="b"/>
                <a:pathLst>
                  <a:path w="1094015" h="228650">
                    <a:moveTo>
                      <a:pt x="1094015" y="0"/>
                    </a:moveTo>
                    <a:cubicBezTo>
                      <a:pt x="907597" y="112939"/>
                      <a:pt x="721179" y="225879"/>
                      <a:pt x="538843" y="228600"/>
                    </a:cubicBezTo>
                    <a:cubicBezTo>
                      <a:pt x="356507" y="231321"/>
                      <a:pt x="178253" y="123824"/>
                      <a:pt x="0" y="16328"/>
                    </a:cubicBezTo>
                  </a:path>
                </a:pathLst>
              </a:custGeom>
              <a:noFill/>
              <a:ln>
                <a:solidFill>
                  <a:schemeClr val="tx1"/>
                </a:solidFill>
                <a:headEnd type="none" w="med" len="med"/>
                <a:tailEnd type="stealth" w="lg" len="lg"/>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Freeform 16"/>
              <p:cNvSpPr/>
              <p:nvPr/>
            </p:nvSpPr>
            <p:spPr>
              <a:xfrm>
                <a:off x="966635" y="1373951"/>
                <a:ext cx="562054" cy="454849"/>
              </a:xfrm>
              <a:custGeom>
                <a:avLst/>
                <a:gdLst>
                  <a:gd name="connsiteX0" fmla="*/ 209022 w 562054"/>
                  <a:gd name="connsiteY0" fmla="*/ 454849 h 454849"/>
                  <a:gd name="connsiteX1" fmla="*/ 13079 w 562054"/>
                  <a:gd name="connsiteY1" fmla="*/ 128278 h 454849"/>
                  <a:gd name="connsiteX2" fmla="*/ 535594 w 562054"/>
                  <a:gd name="connsiteY2" fmla="*/ 13978 h 454849"/>
                  <a:gd name="connsiteX3" fmla="*/ 437622 w 562054"/>
                  <a:gd name="connsiteY3" fmla="*/ 422192 h 454849"/>
                </a:gdLst>
                <a:ahLst/>
                <a:cxnLst>
                  <a:cxn ang="0">
                    <a:pos x="connsiteX0" y="connsiteY0"/>
                  </a:cxn>
                  <a:cxn ang="0">
                    <a:pos x="connsiteX1" y="connsiteY1"/>
                  </a:cxn>
                  <a:cxn ang="0">
                    <a:pos x="connsiteX2" y="connsiteY2"/>
                  </a:cxn>
                  <a:cxn ang="0">
                    <a:pos x="connsiteX3" y="connsiteY3"/>
                  </a:cxn>
                </a:cxnLst>
                <a:rect l="l" t="t" r="r" b="b"/>
                <a:pathLst>
                  <a:path w="562054" h="454849">
                    <a:moveTo>
                      <a:pt x="209022" y="454849"/>
                    </a:moveTo>
                    <a:cubicBezTo>
                      <a:pt x="83836" y="328302"/>
                      <a:pt x="-41350" y="201756"/>
                      <a:pt x="13079" y="128278"/>
                    </a:cubicBezTo>
                    <a:cubicBezTo>
                      <a:pt x="67508" y="54800"/>
                      <a:pt x="464837" y="-35008"/>
                      <a:pt x="535594" y="13978"/>
                    </a:cubicBezTo>
                    <a:cubicBezTo>
                      <a:pt x="606351" y="62964"/>
                      <a:pt x="521986" y="242578"/>
                      <a:pt x="437622" y="422192"/>
                    </a:cubicBezTo>
                  </a:path>
                </a:pathLst>
              </a:custGeom>
              <a:noFill/>
              <a:ln>
                <a:solidFill>
                  <a:schemeClr val="tx1"/>
                </a:solidFill>
                <a:headEnd type="none" w="med" len="med"/>
                <a:tailEnd type="stealth" w="lg" len="lg"/>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Freeform 18"/>
              <p:cNvSpPr/>
              <p:nvPr/>
            </p:nvSpPr>
            <p:spPr>
              <a:xfrm>
                <a:off x="3838248" y="1388644"/>
                <a:ext cx="506244" cy="391170"/>
              </a:xfrm>
              <a:custGeom>
                <a:avLst/>
                <a:gdLst>
                  <a:gd name="connsiteX0" fmla="*/ 162252 w 506244"/>
                  <a:gd name="connsiteY0" fmla="*/ 391170 h 391170"/>
                  <a:gd name="connsiteX1" fmla="*/ 15295 w 506244"/>
                  <a:gd name="connsiteY1" fmla="*/ 97256 h 391170"/>
                  <a:gd name="connsiteX2" fmla="*/ 488823 w 506244"/>
                  <a:gd name="connsiteY2" fmla="*/ 15613 h 391170"/>
                  <a:gd name="connsiteX3" fmla="*/ 358195 w 506244"/>
                  <a:gd name="connsiteY3" fmla="*/ 374842 h 391170"/>
                </a:gdLst>
                <a:ahLst/>
                <a:cxnLst>
                  <a:cxn ang="0">
                    <a:pos x="connsiteX0" y="connsiteY0"/>
                  </a:cxn>
                  <a:cxn ang="0">
                    <a:pos x="connsiteX1" y="connsiteY1"/>
                  </a:cxn>
                  <a:cxn ang="0">
                    <a:pos x="connsiteX2" y="connsiteY2"/>
                  </a:cxn>
                  <a:cxn ang="0">
                    <a:pos x="connsiteX3" y="connsiteY3"/>
                  </a:cxn>
                </a:cxnLst>
                <a:rect l="l" t="t" r="r" b="b"/>
                <a:pathLst>
                  <a:path w="506244" h="391170">
                    <a:moveTo>
                      <a:pt x="162252" y="391170"/>
                    </a:moveTo>
                    <a:cubicBezTo>
                      <a:pt x="61559" y="275509"/>
                      <a:pt x="-39133" y="159849"/>
                      <a:pt x="15295" y="97256"/>
                    </a:cubicBezTo>
                    <a:cubicBezTo>
                      <a:pt x="69723" y="34663"/>
                      <a:pt x="431673" y="-30651"/>
                      <a:pt x="488823" y="15613"/>
                    </a:cubicBezTo>
                    <a:cubicBezTo>
                      <a:pt x="545973" y="61877"/>
                      <a:pt x="452084" y="218359"/>
                      <a:pt x="358195" y="374842"/>
                    </a:cubicBezTo>
                  </a:path>
                </a:pathLst>
              </a:custGeom>
              <a:noFill/>
              <a:ln>
                <a:solidFill>
                  <a:schemeClr val="tx1"/>
                </a:solidFill>
                <a:headEnd type="none" w="med" len="med"/>
                <a:tailEnd type="stealth" w="lg" len="lg"/>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1" name="TextBox 20"/>
            <p:cNvSpPr txBox="1"/>
            <p:nvPr/>
          </p:nvSpPr>
          <p:spPr>
            <a:xfrm>
              <a:off x="948547" y="1162949"/>
              <a:ext cx="575799" cy="461665"/>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0.7</a:t>
              </a:r>
            </a:p>
          </p:txBody>
        </p:sp>
        <p:sp>
          <p:nvSpPr>
            <p:cNvPr id="22" name="TextBox 21"/>
            <p:cNvSpPr txBox="1"/>
            <p:nvPr/>
          </p:nvSpPr>
          <p:spPr>
            <a:xfrm>
              <a:off x="2545244" y="1315349"/>
              <a:ext cx="579005" cy="461665"/>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0.3</a:t>
              </a:r>
            </a:p>
          </p:txBody>
        </p:sp>
        <p:sp>
          <p:nvSpPr>
            <p:cNvPr id="23" name="TextBox 22"/>
            <p:cNvSpPr txBox="1"/>
            <p:nvPr/>
          </p:nvSpPr>
          <p:spPr>
            <a:xfrm>
              <a:off x="3833905" y="1162949"/>
              <a:ext cx="580608" cy="461665"/>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0.5</a:t>
              </a:r>
            </a:p>
          </p:txBody>
        </p:sp>
        <p:sp>
          <p:nvSpPr>
            <p:cNvPr id="24" name="TextBox 23"/>
            <p:cNvSpPr txBox="1"/>
            <p:nvPr/>
          </p:nvSpPr>
          <p:spPr>
            <a:xfrm>
              <a:off x="2539093" y="2655235"/>
              <a:ext cx="580608" cy="461665"/>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0.5</a:t>
              </a:r>
            </a:p>
          </p:txBody>
        </p:sp>
      </p:grpSp>
      <mc:AlternateContent xmlns:mc="http://schemas.openxmlformats.org/markup-compatibility/2006" xmlns:a14="http://schemas.microsoft.com/office/drawing/2010/main">
        <mc:Choice Requires="a14">
          <p:sp>
            <p:nvSpPr>
              <p:cNvPr id="27" name="TextBox 26"/>
              <p:cNvSpPr txBox="1"/>
              <p:nvPr/>
            </p:nvSpPr>
            <p:spPr>
              <a:xfrm>
                <a:off x="4967273" y="1261174"/>
                <a:ext cx="6110327" cy="734047"/>
              </a:xfrm>
              <a:prstGeom prst="rect">
                <a:avLst/>
              </a:prstGeom>
              <a:noFill/>
            </p:spPr>
            <p:txBody>
              <a:bodyPr wrap="none" rtlCol="0">
                <a:spAutoFit/>
              </a:bodyPr>
              <a:lstStyle/>
              <a:p>
                <a:pPr algn="l"/>
                <a:r>
                  <a:rPr lang="en-US" sz="2800" b="0" dirty="0">
                    <a:solidFill>
                      <a:schemeClr val="tx1"/>
                    </a:solidFill>
                    <a:latin typeface="Candara" panose="020E0502030303020204" pitchFamily="34" charset="0"/>
                    <a:ea typeface="Helvetica" charset="0"/>
                    <a:cs typeface="Helvetica" charset="0"/>
                  </a:rPr>
                  <a:t>Suppose that </a:t>
                </a:r>
                <a14:m>
                  <m:oMath xmlns:m="http://schemas.openxmlformats.org/officeDocument/2006/math">
                    <m:sSup>
                      <m:sSupPr>
                        <m:ctrlPr>
                          <a:rPr lang="en-US" sz="2800" b="1" i="1" smtClean="0">
                            <a:solidFill>
                              <a:schemeClr val="tx1"/>
                            </a:solidFill>
                            <a:latin typeface="Cambria Math" panose="02040503050406030204" pitchFamily="18" charset="0"/>
                            <a:ea typeface="Helvetica" charset="0"/>
                            <a:cs typeface="Helvetica" charset="0"/>
                          </a:rPr>
                        </m:ctrlPr>
                      </m:sSupPr>
                      <m:e>
                        <m:r>
                          <a:rPr lang="en-US" sz="2800" b="1" i="1" smtClean="0">
                            <a:solidFill>
                              <a:schemeClr val="tx1"/>
                            </a:solidFill>
                            <a:latin typeface="Cambria Math" panose="02040503050406030204" pitchFamily="18" charset="0"/>
                            <a:ea typeface="Helvetica" charset="0"/>
                            <a:cs typeface="Helvetica" charset="0"/>
                          </a:rPr>
                          <m:t>𝒒</m:t>
                        </m:r>
                      </m:e>
                      <m:sup>
                        <m:d>
                          <m:dPr>
                            <m:ctrlPr>
                              <a:rPr lang="en-US" sz="2800" b="0" i="1" smtClean="0">
                                <a:solidFill>
                                  <a:schemeClr val="tx1"/>
                                </a:solidFill>
                                <a:latin typeface="Cambria Math" panose="02040503050406030204" pitchFamily="18" charset="0"/>
                                <a:ea typeface="Helvetica" charset="0"/>
                                <a:cs typeface="Helvetica" charset="0"/>
                              </a:rPr>
                            </m:ctrlPr>
                          </m:dPr>
                          <m:e>
                            <m:r>
                              <a:rPr lang="en-US" sz="2800" b="0" i="1" smtClean="0">
                                <a:solidFill>
                                  <a:schemeClr val="tx1"/>
                                </a:solidFill>
                                <a:latin typeface="Cambria Math" panose="02040503050406030204" pitchFamily="18" charset="0"/>
                                <a:ea typeface="Helvetica" charset="0"/>
                                <a:cs typeface="Helvetica" charset="0"/>
                              </a:rPr>
                              <m:t>0</m:t>
                            </m:r>
                          </m:e>
                        </m:d>
                      </m:sup>
                    </m:sSup>
                    <m:r>
                      <a:rPr lang="en-US" sz="2800" b="0" i="1" smtClean="0">
                        <a:solidFill>
                          <a:schemeClr val="tx1"/>
                        </a:solidFill>
                        <a:latin typeface="Cambria Math" panose="02040503050406030204" pitchFamily="18" charset="0"/>
                        <a:ea typeface="Helvetica" charset="0"/>
                        <a:cs typeface="Helvetica" charset="0"/>
                      </a:rPr>
                      <m:t>=</m:t>
                    </m:r>
                    <m:d>
                      <m:dPr>
                        <m:begChr m:val="["/>
                        <m:endChr m:val="]"/>
                        <m:ctrlPr>
                          <a:rPr lang="en-US" sz="2800" b="0" i="1" smtClean="0">
                            <a:solidFill>
                              <a:schemeClr val="tx1"/>
                            </a:solidFill>
                            <a:latin typeface="Cambria Math" panose="02040503050406030204" pitchFamily="18" charset="0"/>
                            <a:ea typeface="Helvetica" charset="0"/>
                            <a:cs typeface="Helvetica" charset="0"/>
                          </a:rPr>
                        </m:ctrlPr>
                      </m:dPr>
                      <m:e>
                        <m:sSubSup>
                          <m:sSubSupPr>
                            <m:ctrlPr>
                              <a:rPr lang="en-US" sz="2800" b="0" i="1" smtClean="0">
                                <a:solidFill>
                                  <a:schemeClr val="tx1"/>
                                </a:solidFill>
                                <a:latin typeface="Cambria Math" panose="02040503050406030204" pitchFamily="18" charset="0"/>
                                <a:ea typeface="Helvetica" charset="0"/>
                                <a:cs typeface="Helvetica" charset="0"/>
                              </a:rPr>
                            </m:ctrlPr>
                          </m:sSubSupPr>
                          <m:e>
                            <m:r>
                              <a:rPr lang="en-US" sz="2800" b="0" i="1" smtClean="0">
                                <a:solidFill>
                                  <a:schemeClr val="tx1"/>
                                </a:solidFill>
                                <a:latin typeface="Cambria Math" panose="02040503050406030204" pitchFamily="18" charset="0"/>
                                <a:ea typeface="Helvetica" charset="0"/>
                                <a:cs typeface="Helvetica" charset="0"/>
                              </a:rPr>
                              <m:t>𝑞</m:t>
                            </m:r>
                          </m:e>
                          <m:sub>
                            <m:r>
                              <a:rPr lang="en-US" sz="2800" b="0" i="1" smtClean="0">
                                <a:solidFill>
                                  <a:schemeClr val="tx1"/>
                                </a:solidFill>
                                <a:latin typeface="Cambria Math" panose="02040503050406030204" pitchFamily="18" charset="0"/>
                                <a:ea typeface="Helvetica" charset="0"/>
                                <a:cs typeface="Helvetica" charset="0"/>
                              </a:rPr>
                              <m:t>𝐶</m:t>
                            </m:r>
                          </m:sub>
                          <m:sup>
                            <m:d>
                              <m:dPr>
                                <m:ctrlPr>
                                  <a:rPr lang="en-US" sz="2800" b="0" i="1" smtClean="0">
                                    <a:solidFill>
                                      <a:schemeClr val="tx1"/>
                                    </a:solidFill>
                                    <a:latin typeface="Cambria Math" panose="02040503050406030204" pitchFamily="18" charset="0"/>
                                    <a:ea typeface="Helvetica" charset="0"/>
                                    <a:cs typeface="Helvetica" charset="0"/>
                                  </a:rPr>
                                </m:ctrlPr>
                              </m:dPr>
                              <m:e>
                                <m:r>
                                  <a:rPr lang="en-US" sz="2800" b="0" i="1" smtClean="0">
                                    <a:solidFill>
                                      <a:schemeClr val="tx1"/>
                                    </a:solidFill>
                                    <a:latin typeface="Cambria Math" panose="02040503050406030204" pitchFamily="18" charset="0"/>
                                    <a:ea typeface="Helvetica" charset="0"/>
                                    <a:cs typeface="Helvetica" charset="0"/>
                                  </a:rPr>
                                  <m:t>0</m:t>
                                </m:r>
                              </m:e>
                            </m:d>
                          </m:sup>
                        </m:sSubSup>
                        <m:r>
                          <a:rPr lang="en-US" sz="2800" b="0" i="1" smtClean="0">
                            <a:solidFill>
                              <a:schemeClr val="tx1"/>
                            </a:solidFill>
                            <a:latin typeface="Cambria Math" panose="02040503050406030204" pitchFamily="18" charset="0"/>
                            <a:ea typeface="Helvetica" charset="0"/>
                            <a:cs typeface="Helvetica" charset="0"/>
                          </a:rPr>
                          <m:t>,</m:t>
                        </m:r>
                        <m:sSubSup>
                          <m:sSubSupPr>
                            <m:ctrlPr>
                              <a:rPr lang="en-US" sz="2800" b="0" i="1" smtClean="0">
                                <a:solidFill>
                                  <a:schemeClr val="tx1"/>
                                </a:solidFill>
                                <a:latin typeface="Cambria Math" panose="02040503050406030204" pitchFamily="18" charset="0"/>
                                <a:ea typeface="Helvetica" charset="0"/>
                                <a:cs typeface="Helvetica" charset="0"/>
                              </a:rPr>
                            </m:ctrlPr>
                          </m:sSubSupPr>
                          <m:e>
                            <m:r>
                              <a:rPr lang="en-US" sz="2800" b="0" i="1" smtClean="0">
                                <a:solidFill>
                                  <a:schemeClr val="tx1"/>
                                </a:solidFill>
                                <a:latin typeface="Cambria Math" panose="02040503050406030204" pitchFamily="18" charset="0"/>
                                <a:ea typeface="Helvetica" charset="0"/>
                                <a:cs typeface="Helvetica" charset="0"/>
                              </a:rPr>
                              <m:t>𝑞</m:t>
                            </m:r>
                          </m:e>
                          <m:sub>
                            <m:r>
                              <a:rPr lang="en-US" sz="2800" b="0" i="1" smtClean="0">
                                <a:solidFill>
                                  <a:schemeClr val="tx1"/>
                                </a:solidFill>
                                <a:latin typeface="Cambria Math" panose="02040503050406030204" pitchFamily="18" charset="0"/>
                                <a:ea typeface="Helvetica" charset="0"/>
                                <a:cs typeface="Helvetica" charset="0"/>
                              </a:rPr>
                              <m:t>𝑂</m:t>
                            </m:r>
                          </m:sub>
                          <m:sup>
                            <m:d>
                              <m:dPr>
                                <m:ctrlPr>
                                  <a:rPr lang="en-US" sz="2800" b="0" i="1" smtClean="0">
                                    <a:solidFill>
                                      <a:schemeClr val="tx1"/>
                                    </a:solidFill>
                                    <a:latin typeface="Cambria Math" panose="02040503050406030204" pitchFamily="18" charset="0"/>
                                    <a:ea typeface="Helvetica" charset="0"/>
                                    <a:cs typeface="Helvetica" charset="0"/>
                                  </a:rPr>
                                </m:ctrlPr>
                              </m:dPr>
                              <m:e>
                                <m:r>
                                  <a:rPr lang="en-US" sz="2800" b="0" i="1" smtClean="0">
                                    <a:solidFill>
                                      <a:schemeClr val="tx1"/>
                                    </a:solidFill>
                                    <a:latin typeface="Cambria Math" panose="02040503050406030204" pitchFamily="18" charset="0"/>
                                    <a:ea typeface="Helvetica" charset="0"/>
                                    <a:cs typeface="Helvetica" charset="0"/>
                                  </a:rPr>
                                  <m:t>0</m:t>
                                </m:r>
                              </m:e>
                            </m:d>
                          </m:sup>
                        </m:sSubSup>
                      </m:e>
                    </m:d>
                    <m:r>
                      <a:rPr lang="en-US" sz="2800" b="0" i="1" smtClean="0">
                        <a:solidFill>
                          <a:schemeClr val="tx1"/>
                        </a:solidFill>
                        <a:latin typeface="Cambria Math" panose="02040503050406030204" pitchFamily="18" charset="0"/>
                        <a:ea typeface="Helvetica" charset="0"/>
                        <a:cs typeface="Helvetica" charset="0"/>
                      </a:rPr>
                      <m:t>=[0,1]</m:t>
                    </m:r>
                  </m:oMath>
                </a14:m>
                <a:endParaRPr lang="en-US" sz="2800" b="0" dirty="0" err="1">
                  <a:solidFill>
                    <a:schemeClr val="tx1"/>
                  </a:solidFill>
                  <a:latin typeface="Candara" panose="020E0502030303020204" pitchFamily="34" charset="0"/>
                  <a:ea typeface="Helvetica" charset="0"/>
                  <a:cs typeface="Helvetica"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4967273" y="1261174"/>
                <a:ext cx="6110327" cy="734047"/>
              </a:xfrm>
              <a:prstGeom prst="rect">
                <a:avLst/>
              </a:prstGeom>
              <a:blipFill>
                <a:blip r:embed="rId3"/>
                <a:stretch>
                  <a:fillRect l="-2096"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4967273" y="2265077"/>
                <a:ext cx="3391698" cy="749629"/>
              </a:xfrm>
              <a:prstGeom prst="rect">
                <a:avLst/>
              </a:prstGeom>
              <a:noFill/>
            </p:spPr>
            <p:txBody>
              <a:bodyPr wrap="none" rtlCol="0">
                <a:spAutoFit/>
              </a:bodyPr>
              <a:lstStyle/>
              <a:p>
                <a:pPr algn="l"/>
                <a:r>
                  <a:rPr lang="en-US" sz="2400" dirty="0">
                    <a:solidFill>
                      <a:schemeClr val="tx1"/>
                    </a:solidFill>
                    <a:latin typeface="Candara" panose="020E0502030303020204" pitchFamily="34" charset="0"/>
                    <a:ea typeface="Helvetica" charset="0"/>
                    <a:cs typeface="Helvetica" charset="0"/>
                  </a:rPr>
                  <a:t>We have</a:t>
                </a:r>
                <a:r>
                  <a:rPr lang="en-US" sz="2400" b="0" dirty="0">
                    <a:solidFill>
                      <a:schemeClr val="tx1"/>
                    </a:solidFill>
                    <a:latin typeface="Candara" panose="020E0502030303020204" pitchFamily="34" charset="0"/>
                    <a:ea typeface="Helvetica" charset="0"/>
                    <a:cs typeface="Helvetica" charset="0"/>
                  </a:rPr>
                  <a:t> </a:t>
                </a:r>
                <a14:m>
                  <m:oMath xmlns:m="http://schemas.openxmlformats.org/officeDocument/2006/math">
                    <m:r>
                      <a:rPr lang="en-US" sz="2400" b="1" i="1" smtClean="0">
                        <a:solidFill>
                          <a:schemeClr val="tx1"/>
                        </a:solidFill>
                        <a:latin typeface="Cambria Math" panose="02040503050406030204" pitchFamily="18" charset="0"/>
                        <a:ea typeface="Helvetica" charset="0"/>
                        <a:cs typeface="Helvetica" charset="0"/>
                      </a:rPr>
                      <m:t>𝑴</m:t>
                    </m:r>
                    <m:r>
                      <a:rPr lang="en-US" sz="2400" b="0" i="1" smtClean="0">
                        <a:solidFill>
                          <a:schemeClr val="tx1"/>
                        </a:solidFill>
                        <a:latin typeface="Cambria Math" panose="02040503050406030204" pitchFamily="18" charset="0"/>
                        <a:ea typeface="Helvetica" charset="0"/>
                        <a:cs typeface="Helvetica" charset="0"/>
                      </a:rPr>
                      <m:t>=</m:t>
                    </m:r>
                    <m:d>
                      <m:dPr>
                        <m:begChr m:val="["/>
                        <m:endChr m:val="]"/>
                        <m:ctrlPr>
                          <a:rPr lang="en-US" sz="2400" b="0" i="1" smtClean="0">
                            <a:solidFill>
                              <a:schemeClr val="tx1"/>
                            </a:solidFill>
                            <a:latin typeface="Cambria Math" panose="02040503050406030204" pitchFamily="18" charset="0"/>
                            <a:cs typeface="Helvetica" charset="0"/>
                          </a:rPr>
                        </m:ctrlPr>
                      </m:dPr>
                      <m:e>
                        <m:m>
                          <m:mPr>
                            <m:mcs>
                              <m:mc>
                                <m:mcPr>
                                  <m:count m:val="2"/>
                                  <m:mcJc m:val="center"/>
                                </m:mcPr>
                              </m:mc>
                            </m:mcs>
                            <m:ctrlPr>
                              <a:rPr lang="en-US" sz="2400" b="0" i="1" smtClean="0">
                                <a:solidFill>
                                  <a:schemeClr val="tx1"/>
                                </a:solidFill>
                                <a:latin typeface="Cambria Math" panose="02040503050406030204" pitchFamily="18" charset="0"/>
                                <a:cs typeface="Helvetica" charset="0"/>
                              </a:rPr>
                            </m:ctrlPr>
                          </m:mPr>
                          <m:mr>
                            <m:e>
                              <m:r>
                                <m:rPr>
                                  <m:brk m:alnAt="7"/>
                                </m:rPr>
                                <a:rPr lang="en-US" sz="2400" b="0" i="1" smtClean="0">
                                  <a:solidFill>
                                    <a:schemeClr val="tx1"/>
                                  </a:solidFill>
                                  <a:latin typeface="Cambria Math" panose="02040503050406030204" pitchFamily="18" charset="0"/>
                                  <a:cs typeface="Helvetica" charset="0"/>
                                </a:rPr>
                                <m:t>0</m:t>
                              </m:r>
                              <m:r>
                                <a:rPr lang="en-US" sz="2400" b="0" i="1" smtClean="0">
                                  <a:solidFill>
                                    <a:schemeClr val="tx1"/>
                                  </a:solidFill>
                                  <a:latin typeface="Cambria Math" panose="02040503050406030204" pitchFamily="18" charset="0"/>
                                  <a:cs typeface="Helvetica" charset="0"/>
                                </a:rPr>
                                <m:t>.7</m:t>
                              </m:r>
                            </m:e>
                            <m:e>
                              <m:r>
                                <a:rPr lang="en-US" sz="2400" b="0" i="1" smtClean="0">
                                  <a:solidFill>
                                    <a:schemeClr val="tx1"/>
                                  </a:solidFill>
                                  <a:latin typeface="Cambria Math" panose="02040503050406030204" pitchFamily="18" charset="0"/>
                                  <a:cs typeface="Helvetica" charset="0"/>
                                </a:rPr>
                                <m:t>0.3</m:t>
                              </m:r>
                            </m:e>
                          </m:mr>
                          <m:mr>
                            <m:e>
                              <m:r>
                                <a:rPr lang="en-US" sz="2400" b="0" i="1" smtClean="0">
                                  <a:solidFill>
                                    <a:schemeClr val="tx1"/>
                                  </a:solidFill>
                                  <a:latin typeface="Cambria Math" panose="02040503050406030204" pitchFamily="18" charset="0"/>
                                  <a:cs typeface="Helvetica" charset="0"/>
                                </a:rPr>
                                <m:t>0.5</m:t>
                              </m:r>
                            </m:e>
                            <m:e>
                              <m:r>
                                <a:rPr lang="en-US" sz="2400" b="0" i="1" smtClean="0">
                                  <a:solidFill>
                                    <a:schemeClr val="tx1"/>
                                  </a:solidFill>
                                  <a:latin typeface="Cambria Math" panose="02040503050406030204" pitchFamily="18" charset="0"/>
                                  <a:cs typeface="Helvetica" charset="0"/>
                                </a:rPr>
                                <m:t>0.5</m:t>
                              </m:r>
                            </m:e>
                          </m:mr>
                        </m:m>
                      </m:e>
                    </m:d>
                  </m:oMath>
                </a14:m>
                <a:endParaRPr lang="en-US" sz="2400" b="0" dirty="0" err="1">
                  <a:solidFill>
                    <a:schemeClr val="tx1"/>
                  </a:solidFill>
                  <a:latin typeface="Candara" panose="020E0502030303020204" pitchFamily="34" charset="0"/>
                  <a:ea typeface="Helvetica" charset="0"/>
                  <a:cs typeface="Helvetica" charset="0"/>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4967273" y="2265077"/>
                <a:ext cx="3391698" cy="749629"/>
              </a:xfrm>
              <a:prstGeom prst="rect">
                <a:avLst/>
              </a:prstGeom>
              <a:blipFill>
                <a:blip r:embed="rId4"/>
                <a:stretch>
                  <a:fillRect l="-28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1442807" y="3608331"/>
                <a:ext cx="5043053" cy="2333331"/>
              </a:xfrm>
              <a:prstGeom prst="rect">
                <a:avLst/>
              </a:prstGeom>
              <a:noFill/>
              <a:ln>
                <a:solidFill>
                  <a:srgbClr val="FF0000"/>
                </a:solidFill>
                <a:prstDash val="dash"/>
              </a:ln>
            </p:spPr>
            <p:txBody>
              <a:bodyPr wrap="square" rtlCol="0">
                <a:spAutoFit/>
              </a:bodyPr>
              <a:lstStyle/>
              <a:p>
                <a:pPr algn="l"/>
                <a:r>
                  <a:rPr lang="en-US" sz="2400" b="0" dirty="0">
                    <a:solidFill>
                      <a:schemeClr val="tx1"/>
                    </a:solidFill>
                    <a:latin typeface="Candara" panose="020E0502030303020204" pitchFamily="34" charset="0"/>
                    <a:ea typeface="Helvetica" charset="0"/>
                    <a:cs typeface="Helvetica" charset="0"/>
                  </a:rPr>
                  <a:t>What is </a:t>
                </a:r>
                <a14:m>
                  <m:oMath xmlns:m="http://schemas.openxmlformats.org/officeDocument/2006/math">
                    <m:sSup>
                      <m:sSupPr>
                        <m:ctrlPr>
                          <a:rPr lang="en-US" sz="2400" b="1" i="1" smtClean="0">
                            <a:solidFill>
                              <a:schemeClr val="tx1"/>
                            </a:solidFill>
                            <a:latin typeface="Cambria Math" panose="02040503050406030204" pitchFamily="18" charset="0"/>
                            <a:ea typeface="Helvetica" charset="0"/>
                            <a:cs typeface="Helvetica" charset="0"/>
                          </a:rPr>
                        </m:ctrlPr>
                      </m:sSupPr>
                      <m:e>
                        <m:r>
                          <a:rPr lang="en-US" sz="2400" b="1" i="1" smtClean="0">
                            <a:solidFill>
                              <a:schemeClr val="tx1"/>
                            </a:solidFill>
                            <a:latin typeface="Cambria Math" panose="02040503050406030204" pitchFamily="18" charset="0"/>
                            <a:ea typeface="Helvetica" charset="0"/>
                            <a:cs typeface="Helvetica" charset="0"/>
                          </a:rPr>
                          <m:t>𝒒</m:t>
                        </m:r>
                      </m:e>
                      <m:sup>
                        <m:d>
                          <m:dPr>
                            <m:ctrlPr>
                              <a:rPr lang="en-US" sz="2400" b="0" i="1" smtClean="0">
                                <a:solidFill>
                                  <a:schemeClr val="tx1"/>
                                </a:solidFill>
                                <a:latin typeface="Cambria Math" panose="02040503050406030204" pitchFamily="18" charset="0"/>
                                <a:ea typeface="Helvetica" charset="0"/>
                                <a:cs typeface="Helvetica" charset="0"/>
                              </a:rPr>
                            </m:ctrlPr>
                          </m:dPr>
                          <m:e>
                            <m:r>
                              <a:rPr lang="en-US" sz="2400" b="0" i="1" smtClean="0">
                                <a:solidFill>
                                  <a:schemeClr val="tx1"/>
                                </a:solidFill>
                                <a:latin typeface="Cambria Math" panose="02040503050406030204" pitchFamily="18" charset="0"/>
                                <a:ea typeface="Helvetica" charset="0"/>
                                <a:cs typeface="Helvetica" charset="0"/>
                              </a:rPr>
                              <m:t>2</m:t>
                            </m:r>
                          </m:e>
                        </m:d>
                      </m:sup>
                    </m:sSup>
                  </m:oMath>
                </a14:m>
                <a:r>
                  <a:rPr lang="en-US" sz="2400" b="0" dirty="0">
                    <a:solidFill>
                      <a:schemeClr val="tx1"/>
                    </a:solidFill>
                    <a:latin typeface="Candara" panose="020E0502030303020204" pitchFamily="34" charset="0"/>
                    <a:ea typeface="Helvetica" charset="0"/>
                    <a:cs typeface="Helvetica" charset="0"/>
                  </a:rPr>
                  <a:t> ?</a:t>
                </a:r>
              </a:p>
              <a:p>
                <a:pPr marL="457200" indent="-457200" algn="l">
                  <a:buAutoNum type="alphaLcPeriod"/>
                </a:pPr>
                <a:r>
                  <a:rPr lang="en-US" sz="2400" b="0" dirty="0">
                    <a:solidFill>
                      <a:schemeClr val="tx1"/>
                    </a:solidFill>
                    <a:ea typeface="Helvetica" charset="0"/>
                    <a:cs typeface="Helvetica" charset="0"/>
                  </a:rPr>
                  <a:t> </a:t>
                </a:r>
                <a14:m>
                  <m:oMath xmlns:m="http://schemas.openxmlformats.org/officeDocument/2006/math">
                    <m:d>
                      <m:dPr>
                        <m:begChr m:val="["/>
                        <m:endChr m:val="]"/>
                        <m:ctrlPr>
                          <a:rPr lang="en-US" sz="2400" b="0" i="1" smtClean="0">
                            <a:solidFill>
                              <a:schemeClr val="tx1"/>
                            </a:solidFill>
                            <a:latin typeface="Cambria Math" panose="02040503050406030204" pitchFamily="18" charset="0"/>
                            <a:ea typeface="Helvetica" charset="0"/>
                            <a:cs typeface="Helvetica" charset="0"/>
                          </a:rPr>
                        </m:ctrlPr>
                      </m:dPr>
                      <m:e>
                        <m:r>
                          <a:rPr lang="en-US" sz="2400" b="0" i="1" smtClean="0">
                            <a:solidFill>
                              <a:schemeClr val="tx1"/>
                            </a:solidFill>
                            <a:latin typeface="Cambria Math" panose="02040503050406030204" pitchFamily="18" charset="0"/>
                            <a:ea typeface="Helvetica" charset="0"/>
                            <a:cs typeface="Helvetica" charset="0"/>
                          </a:rPr>
                          <m:t>0.3, 0.7</m:t>
                        </m:r>
                      </m:e>
                    </m:d>
                  </m:oMath>
                </a14:m>
                <a:endParaRPr lang="en-US" sz="2400" b="0" dirty="0">
                  <a:solidFill>
                    <a:schemeClr val="tx1"/>
                  </a:solidFill>
                  <a:latin typeface="Candara" panose="020E0502030303020204" pitchFamily="34" charset="0"/>
                  <a:ea typeface="Helvetica" charset="0"/>
                  <a:cs typeface="Helvetica" charset="0"/>
                </a:endParaRPr>
              </a:p>
              <a:p>
                <a:pPr marL="457200" indent="-457200">
                  <a:buAutoNum type="alphaLcPeriod"/>
                </a:pPr>
                <a:r>
                  <a:rPr lang="en-US" sz="2400" b="0" dirty="0">
                    <a:solidFill>
                      <a:schemeClr val="tx1"/>
                    </a:solidFill>
                    <a:latin typeface="Candara" panose="020E0502030303020204" pitchFamily="34" charset="0"/>
                    <a:ea typeface="Helvetica" charset="0"/>
                    <a:cs typeface="Helvetica" charset="0"/>
                  </a:rPr>
                  <a:t> </a:t>
                </a:r>
                <a14:m>
                  <m:oMath xmlns:m="http://schemas.openxmlformats.org/officeDocument/2006/math">
                    <m:d>
                      <m:dPr>
                        <m:begChr m:val="["/>
                        <m:endChr m:val="]"/>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0.</m:t>
                        </m:r>
                        <m:r>
                          <a:rPr lang="en-US" sz="2400" b="0" i="1" smtClean="0">
                            <a:solidFill>
                              <a:schemeClr val="tx1"/>
                            </a:solidFill>
                            <a:latin typeface="Cambria Math" panose="02040503050406030204" pitchFamily="18" charset="0"/>
                            <a:ea typeface="Helvetica" charset="0"/>
                            <a:cs typeface="Helvetica" charset="0"/>
                          </a:rPr>
                          <m:t>6</m:t>
                        </m:r>
                        <m:r>
                          <a:rPr lang="en-US" sz="2400" i="1">
                            <a:solidFill>
                              <a:schemeClr val="tx1"/>
                            </a:solidFill>
                            <a:latin typeface="Cambria Math" panose="02040503050406030204" pitchFamily="18" charset="0"/>
                            <a:ea typeface="Helvetica" charset="0"/>
                            <a:cs typeface="Helvetica" charset="0"/>
                          </a:rPr>
                          <m:t>,</m:t>
                        </m:r>
                        <m:r>
                          <a:rPr lang="en-US" sz="2400" b="0" i="1" smtClean="0">
                            <a:solidFill>
                              <a:schemeClr val="tx1"/>
                            </a:solidFill>
                            <a:latin typeface="Cambria Math" panose="02040503050406030204" pitchFamily="18" charset="0"/>
                            <a:ea typeface="Helvetica" charset="0"/>
                            <a:cs typeface="Helvetica" charset="0"/>
                          </a:rPr>
                          <m:t> </m:t>
                        </m:r>
                        <m:r>
                          <a:rPr lang="en-US" sz="2400" i="1">
                            <a:solidFill>
                              <a:schemeClr val="tx1"/>
                            </a:solidFill>
                            <a:latin typeface="Cambria Math" panose="02040503050406030204" pitchFamily="18" charset="0"/>
                            <a:ea typeface="Helvetica" charset="0"/>
                            <a:cs typeface="Helvetica" charset="0"/>
                          </a:rPr>
                          <m:t>0.4</m:t>
                        </m:r>
                      </m:e>
                    </m:d>
                  </m:oMath>
                </a14:m>
                <a:endParaRPr lang="en-US" sz="2400" b="0" dirty="0">
                  <a:solidFill>
                    <a:schemeClr val="tx1"/>
                  </a:solidFill>
                  <a:latin typeface="Candara" panose="020E0502030303020204" pitchFamily="34" charset="0"/>
                  <a:ea typeface="Helvetica" charset="0"/>
                  <a:cs typeface="Helvetica" charset="0"/>
                </a:endParaRPr>
              </a:p>
              <a:p>
                <a:pPr marL="457200" indent="-457200">
                  <a:buAutoNum type="alphaLcPeriod"/>
                </a:pPr>
                <a:r>
                  <a:rPr lang="en-US" sz="2400" dirty="0">
                    <a:solidFill>
                      <a:schemeClr val="tx1"/>
                    </a:solidFill>
                    <a:latin typeface="Candara" panose="020E0502030303020204" pitchFamily="34" charset="0"/>
                    <a:ea typeface="Helvetica" charset="0"/>
                    <a:cs typeface="Helvetica" charset="0"/>
                  </a:rPr>
                  <a:t> </a:t>
                </a:r>
                <a14:m>
                  <m:oMath xmlns:m="http://schemas.openxmlformats.org/officeDocument/2006/math">
                    <m:d>
                      <m:dPr>
                        <m:begChr m:val="["/>
                        <m:endChr m:val="]"/>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0.</m:t>
                        </m:r>
                        <m:r>
                          <a:rPr lang="en-US" sz="2400" b="0" i="1" smtClean="0">
                            <a:solidFill>
                              <a:schemeClr val="tx1"/>
                            </a:solidFill>
                            <a:latin typeface="Cambria Math" panose="02040503050406030204" pitchFamily="18" charset="0"/>
                            <a:ea typeface="Helvetica" charset="0"/>
                            <a:cs typeface="Helvetica" charset="0"/>
                          </a:rPr>
                          <m:t>7</m:t>
                        </m:r>
                        <m:r>
                          <a:rPr lang="en-US" sz="2400" i="1">
                            <a:solidFill>
                              <a:schemeClr val="tx1"/>
                            </a:solidFill>
                            <a:latin typeface="Cambria Math" panose="02040503050406030204" pitchFamily="18" charset="0"/>
                            <a:ea typeface="Helvetica" charset="0"/>
                            <a:cs typeface="Helvetica" charset="0"/>
                          </a:rPr>
                          <m:t>,</m:t>
                        </m:r>
                        <m:r>
                          <a:rPr lang="en-US" sz="2400" b="0" i="1" smtClean="0">
                            <a:solidFill>
                              <a:schemeClr val="tx1"/>
                            </a:solidFill>
                            <a:latin typeface="Cambria Math" panose="02040503050406030204" pitchFamily="18" charset="0"/>
                            <a:ea typeface="Helvetica" charset="0"/>
                            <a:cs typeface="Helvetica" charset="0"/>
                          </a:rPr>
                          <m:t> </m:t>
                        </m:r>
                        <m:r>
                          <a:rPr lang="en-US" sz="2400" i="1">
                            <a:solidFill>
                              <a:schemeClr val="tx1"/>
                            </a:solidFill>
                            <a:latin typeface="Cambria Math" panose="02040503050406030204" pitchFamily="18" charset="0"/>
                            <a:ea typeface="Helvetica" charset="0"/>
                            <a:cs typeface="Helvetica" charset="0"/>
                          </a:rPr>
                          <m:t>0.</m:t>
                        </m:r>
                        <m:r>
                          <a:rPr lang="en-US" sz="2400" b="0" i="1" smtClean="0">
                            <a:solidFill>
                              <a:schemeClr val="tx1"/>
                            </a:solidFill>
                            <a:latin typeface="Cambria Math" panose="02040503050406030204" pitchFamily="18" charset="0"/>
                            <a:ea typeface="Helvetica" charset="0"/>
                            <a:cs typeface="Helvetica" charset="0"/>
                          </a:rPr>
                          <m:t>3</m:t>
                        </m:r>
                      </m:e>
                    </m:d>
                  </m:oMath>
                </a14:m>
                <a:endParaRPr lang="en-US" sz="2400" b="0" dirty="0">
                  <a:solidFill>
                    <a:schemeClr val="tx1"/>
                  </a:solidFill>
                  <a:latin typeface="Candara" panose="020E0502030303020204" pitchFamily="34" charset="0"/>
                  <a:ea typeface="Helvetica" charset="0"/>
                  <a:cs typeface="Helvetica" charset="0"/>
                </a:endParaRPr>
              </a:p>
              <a:p>
                <a:pPr marL="457200" indent="-457200">
                  <a:buAutoNum type="alphaLcPeriod"/>
                </a:pPr>
                <a:r>
                  <a:rPr lang="en-US" sz="2400" dirty="0">
                    <a:solidFill>
                      <a:schemeClr val="tx1"/>
                    </a:solidFill>
                    <a:ea typeface="Helvetica" charset="0"/>
                    <a:cs typeface="Helvetica" charset="0"/>
                  </a:rPr>
                  <a:t> </a:t>
                </a:r>
                <a14:m>
                  <m:oMath xmlns:m="http://schemas.openxmlformats.org/officeDocument/2006/math">
                    <m:d>
                      <m:dPr>
                        <m:begChr m:val="["/>
                        <m:endChr m:val="]"/>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0.</m:t>
                        </m:r>
                        <m:r>
                          <a:rPr lang="en-US" sz="2400" b="0" i="1" smtClean="0">
                            <a:solidFill>
                              <a:schemeClr val="tx1"/>
                            </a:solidFill>
                            <a:latin typeface="Cambria Math" panose="02040503050406030204" pitchFamily="18" charset="0"/>
                            <a:ea typeface="Helvetica" charset="0"/>
                            <a:cs typeface="Helvetica" charset="0"/>
                          </a:rPr>
                          <m:t>5</m:t>
                        </m:r>
                        <m:r>
                          <a:rPr lang="en-US" sz="2400" i="1">
                            <a:solidFill>
                              <a:schemeClr val="tx1"/>
                            </a:solidFill>
                            <a:latin typeface="Cambria Math" panose="02040503050406030204" pitchFamily="18" charset="0"/>
                            <a:ea typeface="Helvetica" charset="0"/>
                            <a:cs typeface="Helvetica" charset="0"/>
                          </a:rPr>
                          <m:t>,</m:t>
                        </m:r>
                        <m:r>
                          <a:rPr lang="en-US" sz="2400" b="0" i="1" smtClean="0">
                            <a:solidFill>
                              <a:schemeClr val="tx1"/>
                            </a:solidFill>
                            <a:latin typeface="Cambria Math" panose="02040503050406030204" pitchFamily="18" charset="0"/>
                            <a:ea typeface="Helvetica" charset="0"/>
                            <a:cs typeface="Helvetica" charset="0"/>
                          </a:rPr>
                          <m:t> </m:t>
                        </m:r>
                        <m:r>
                          <a:rPr lang="en-US" sz="2400" i="1">
                            <a:solidFill>
                              <a:schemeClr val="tx1"/>
                            </a:solidFill>
                            <a:latin typeface="Cambria Math" panose="02040503050406030204" pitchFamily="18" charset="0"/>
                            <a:ea typeface="Helvetica" charset="0"/>
                            <a:cs typeface="Helvetica" charset="0"/>
                          </a:rPr>
                          <m:t>0.</m:t>
                        </m:r>
                        <m:r>
                          <a:rPr lang="en-US" sz="2400" b="0" i="1" smtClean="0">
                            <a:solidFill>
                              <a:schemeClr val="tx1"/>
                            </a:solidFill>
                            <a:latin typeface="Cambria Math" panose="02040503050406030204" pitchFamily="18" charset="0"/>
                            <a:ea typeface="Helvetica" charset="0"/>
                            <a:cs typeface="Helvetica" charset="0"/>
                          </a:rPr>
                          <m:t>5</m:t>
                        </m:r>
                      </m:e>
                    </m:d>
                  </m:oMath>
                </a14:m>
                <a:endParaRPr lang="en-US" sz="2400" b="0" dirty="0">
                  <a:solidFill>
                    <a:schemeClr val="tx1"/>
                  </a:solidFill>
                  <a:latin typeface="Candara" panose="020E0502030303020204" pitchFamily="34" charset="0"/>
                  <a:ea typeface="Helvetica" charset="0"/>
                  <a:cs typeface="Helvetica" charset="0"/>
                </a:endParaRPr>
              </a:p>
              <a:p>
                <a:pPr marL="457200" indent="-457200">
                  <a:buAutoNum type="alphaLcPeriod"/>
                </a:pPr>
                <a:r>
                  <a:rPr lang="en-US" sz="2400" dirty="0">
                    <a:solidFill>
                      <a:schemeClr val="tx1"/>
                    </a:solidFill>
                    <a:latin typeface="Candara" panose="020E0502030303020204" pitchFamily="34" charset="0"/>
                    <a:ea typeface="Helvetica" charset="0"/>
                    <a:cs typeface="Helvetica" charset="0"/>
                  </a:rPr>
                  <a:t> </a:t>
                </a:r>
                <a14:m>
                  <m:oMath xmlns:m="http://schemas.openxmlformats.org/officeDocument/2006/math">
                    <m:d>
                      <m:dPr>
                        <m:begChr m:val="["/>
                        <m:endChr m:val="]"/>
                        <m:ctrlPr>
                          <a:rPr lang="en-US" sz="2400" i="1">
                            <a:solidFill>
                              <a:schemeClr val="tx1"/>
                            </a:solidFill>
                            <a:latin typeface="Cambria Math" panose="02040503050406030204" pitchFamily="18" charset="0"/>
                            <a:ea typeface="Helvetica" charset="0"/>
                            <a:cs typeface="Helvetica" charset="0"/>
                          </a:rPr>
                        </m:ctrlPr>
                      </m:dPr>
                      <m:e>
                        <m:r>
                          <a:rPr lang="en-US" sz="2400" i="1">
                            <a:solidFill>
                              <a:schemeClr val="tx1"/>
                            </a:solidFill>
                            <a:latin typeface="Cambria Math" panose="02040503050406030204" pitchFamily="18" charset="0"/>
                            <a:ea typeface="Helvetica" charset="0"/>
                            <a:cs typeface="Helvetica" charset="0"/>
                          </a:rPr>
                          <m:t>0.</m:t>
                        </m:r>
                        <m:r>
                          <a:rPr lang="en-US" sz="2400" b="0" i="1" smtClean="0">
                            <a:solidFill>
                              <a:schemeClr val="tx1"/>
                            </a:solidFill>
                            <a:latin typeface="Cambria Math" panose="02040503050406030204" pitchFamily="18" charset="0"/>
                            <a:ea typeface="Helvetica" charset="0"/>
                            <a:cs typeface="Helvetica" charset="0"/>
                          </a:rPr>
                          <m:t>4</m:t>
                        </m:r>
                        <m:r>
                          <a:rPr lang="en-US" sz="2400" i="1">
                            <a:solidFill>
                              <a:schemeClr val="tx1"/>
                            </a:solidFill>
                            <a:latin typeface="Cambria Math" panose="02040503050406030204" pitchFamily="18" charset="0"/>
                            <a:ea typeface="Helvetica" charset="0"/>
                            <a:cs typeface="Helvetica" charset="0"/>
                          </a:rPr>
                          <m:t>,</m:t>
                        </m:r>
                        <m:r>
                          <a:rPr lang="en-US" sz="2400" b="0" i="1" smtClean="0">
                            <a:solidFill>
                              <a:schemeClr val="tx1"/>
                            </a:solidFill>
                            <a:latin typeface="Cambria Math" panose="02040503050406030204" pitchFamily="18" charset="0"/>
                            <a:ea typeface="Helvetica" charset="0"/>
                            <a:cs typeface="Helvetica" charset="0"/>
                          </a:rPr>
                          <m:t> </m:t>
                        </m:r>
                        <m:r>
                          <a:rPr lang="en-US" sz="2400" i="1">
                            <a:solidFill>
                              <a:schemeClr val="tx1"/>
                            </a:solidFill>
                            <a:latin typeface="Cambria Math" panose="02040503050406030204" pitchFamily="18" charset="0"/>
                            <a:ea typeface="Helvetica" charset="0"/>
                            <a:cs typeface="Helvetica" charset="0"/>
                          </a:rPr>
                          <m:t>0.</m:t>
                        </m:r>
                        <m:r>
                          <a:rPr lang="en-US" sz="2400" b="0" i="1" smtClean="0">
                            <a:solidFill>
                              <a:schemeClr val="tx1"/>
                            </a:solidFill>
                            <a:latin typeface="Cambria Math" panose="02040503050406030204" pitchFamily="18" charset="0"/>
                            <a:ea typeface="Helvetica" charset="0"/>
                            <a:cs typeface="Helvetica" charset="0"/>
                          </a:rPr>
                          <m:t>6</m:t>
                        </m:r>
                      </m:e>
                    </m:d>
                  </m:oMath>
                </a14:m>
                <a:endParaRPr lang="en-US" sz="2400" b="0" dirty="0">
                  <a:solidFill>
                    <a:schemeClr val="tx1"/>
                  </a:solidFill>
                  <a:latin typeface="Candara" panose="020E0502030303020204" pitchFamily="34" charset="0"/>
                  <a:ea typeface="Helvetica" charset="0"/>
                  <a:cs typeface="Helvetica" charset="0"/>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1442807" y="3608331"/>
                <a:ext cx="5043053" cy="2333331"/>
              </a:xfrm>
              <a:prstGeom prst="rect">
                <a:avLst/>
              </a:prstGeom>
              <a:blipFill>
                <a:blip r:embed="rId5"/>
                <a:stretch>
                  <a:fillRect l="-1809" t="-779" b="-4675"/>
                </a:stretch>
              </a:blipFill>
              <a:ln>
                <a:solidFill>
                  <a:srgbClr val="FF0000"/>
                </a:solidFill>
                <a:prstDash val="dash"/>
              </a:ln>
            </p:spPr>
            <p:txBody>
              <a:bodyPr/>
              <a:lstStyle/>
              <a:p>
                <a:r>
                  <a:rPr lang="en-US">
                    <a:noFill/>
                  </a:rPr>
                  <a:t> </a:t>
                </a:r>
              </a:p>
            </p:txBody>
          </p:sp>
        </mc:Fallback>
      </mc:AlternateContent>
    </p:spTree>
    <p:extLst>
      <p:ext uri="{BB962C8B-B14F-4D97-AF65-F5344CB8AC3E}">
        <p14:creationId xmlns:p14="http://schemas.microsoft.com/office/powerpoint/2010/main" val="353344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Markov Chain Questions</a:t>
            </a:r>
          </a:p>
        </p:txBody>
      </p:sp>
      <p:sp>
        <p:nvSpPr>
          <p:cNvPr id="3" name="Slide Number Placeholder 2"/>
          <p:cNvSpPr>
            <a:spLocks noGrp="1"/>
          </p:cNvSpPr>
          <p:nvPr>
            <p:ph type="sldNum" sz="quarter" idx="12"/>
          </p:nvPr>
        </p:nvSpPr>
        <p:spPr>
          <a:xfrm>
            <a:off x="8737600" y="6427484"/>
            <a:ext cx="2844800" cy="365125"/>
          </a:xfrm>
        </p:spPr>
        <p:txBody>
          <a:bodyPr/>
          <a:lstStyle/>
          <a:p>
            <a:fld id="{39E65F0E-D8D0-8548-A870-8F1E432EFAAD}" type="slidenum">
              <a:rPr lang="en-US" smtClean="0"/>
              <a:pPr/>
              <a:t>27</a:t>
            </a:fld>
            <a:endParaRPr lang="en-US" dirty="0"/>
          </a:p>
        </p:txBody>
      </p:sp>
      <mc:AlternateContent xmlns:mc="http://schemas.openxmlformats.org/markup-compatibility/2006" xmlns:a14="http://schemas.microsoft.com/office/drawing/2010/main">
        <mc:Choice Requires="a14">
          <p:sp>
            <p:nvSpPr>
              <p:cNvPr id="12" name="TextBox 11"/>
              <p:cNvSpPr txBox="1"/>
              <p:nvPr/>
            </p:nvSpPr>
            <p:spPr>
              <a:xfrm>
                <a:off x="429491" y="1051587"/>
                <a:ext cx="11183725" cy="1815882"/>
              </a:xfrm>
              <a:prstGeom prst="rect">
                <a:avLst/>
              </a:prstGeom>
              <a:noFill/>
            </p:spPr>
            <p:txBody>
              <a:bodyPr wrap="square" rtlCol="0">
                <a:spAutoFit/>
              </a:bodyPr>
              <a:lstStyle/>
              <a:p>
                <a:pPr marL="457200" indent="-457200" algn="l">
                  <a:buFont typeface="+mj-lt"/>
                  <a:buAutoNum type="arabicPeriod"/>
                </a:pPr>
                <a:r>
                  <a:rPr lang="en-US" sz="2800" dirty="0">
                    <a:solidFill>
                      <a:schemeClr val="tx1"/>
                    </a:solidFill>
                    <a:latin typeface="Segoe UI Semilight" panose="020B0402040204020203" pitchFamily="34" charset="0"/>
                    <a:ea typeface="Helvetica" charset="0"/>
                    <a:cs typeface="Segoe UI Semilight" panose="020B0402040204020203" pitchFamily="34" charset="0"/>
                  </a:rPr>
                  <a:t>What is the probability that I am in state </a:t>
                </a:r>
                <a14:m>
                  <m:oMath xmlns:m="http://schemas.openxmlformats.org/officeDocument/2006/math">
                    <m:r>
                      <a:rPr lang="en-US" sz="2800" b="0" i="1" dirty="0" smtClean="0">
                        <a:solidFill>
                          <a:schemeClr val="tx1"/>
                        </a:solidFill>
                        <a:latin typeface="Cambria Math" panose="02040503050406030204" pitchFamily="18" charset="0"/>
                        <a:ea typeface="Helvetica" charset="0"/>
                        <a:cs typeface="Helvetica" charset="0"/>
                      </a:rPr>
                      <m:t>𝑠</m:t>
                    </m:r>
                  </m:oMath>
                </a14:m>
                <a:r>
                  <a:rPr lang="en-US" sz="2800" dirty="0">
                    <a:solidFill>
                      <a:schemeClr val="tx1"/>
                    </a:solidFill>
                    <a:latin typeface="Segoe UI Semilight" panose="020B0402040204020203" pitchFamily="34" charset="0"/>
                    <a:ea typeface="Helvetica" charset="0"/>
                    <a:cs typeface="Segoe UI Semilight" panose="020B0402040204020203" pitchFamily="34" charset="0"/>
                  </a:rPr>
                  <a:t> at time </a:t>
                </a:r>
                <a14:m>
                  <m:oMath xmlns:m="http://schemas.openxmlformats.org/officeDocument/2006/math">
                    <m:r>
                      <a:rPr lang="en-US" sz="2800" b="0" i="1" dirty="0" smtClean="0">
                        <a:solidFill>
                          <a:schemeClr val="tx1"/>
                        </a:solidFill>
                        <a:latin typeface="Cambria Math" panose="02040503050406030204" pitchFamily="18" charset="0"/>
                        <a:ea typeface="Helvetica" charset="0"/>
                        <a:cs typeface="Helvetica" charset="0"/>
                      </a:rPr>
                      <m:t>1</m:t>
                    </m:r>
                  </m:oMath>
                </a14:m>
                <a:r>
                  <a:rPr lang="en-US" sz="2800" dirty="0">
                    <a:solidFill>
                      <a:schemeClr val="tx1"/>
                    </a:solidFill>
                    <a:latin typeface="Segoe UI Semilight" panose="020B0402040204020203" pitchFamily="34" charset="0"/>
                    <a:ea typeface="Helvetica" charset="0"/>
                    <a:cs typeface="Segoe UI Semilight" panose="020B0402040204020203" pitchFamily="34" charset="0"/>
                  </a:rPr>
                  <a:t>?</a:t>
                </a:r>
              </a:p>
              <a:p>
                <a:pPr marL="457200" indent="-457200" algn="l">
                  <a:buFont typeface="+mj-lt"/>
                  <a:buAutoNum type="arabicPeriod"/>
                </a:pPr>
                <a:r>
                  <a:rPr lang="en-US" sz="2800" dirty="0">
                    <a:solidFill>
                      <a:schemeClr val="tx1"/>
                    </a:solidFill>
                    <a:latin typeface="Segoe UI Semilight" panose="020B0402040204020203" pitchFamily="34" charset="0"/>
                    <a:ea typeface="Helvetica" charset="0"/>
                    <a:cs typeface="Segoe UI Semilight" panose="020B0402040204020203" pitchFamily="34" charset="0"/>
                  </a:rPr>
                  <a:t>What is the probability that I am in state </a:t>
                </a:r>
                <a14:m>
                  <m:oMath xmlns:m="http://schemas.openxmlformats.org/officeDocument/2006/math">
                    <m:r>
                      <a:rPr lang="en-US" sz="2800" b="0" i="1" dirty="0" smtClean="0">
                        <a:solidFill>
                          <a:schemeClr val="tx1"/>
                        </a:solidFill>
                        <a:latin typeface="Cambria Math" panose="02040503050406030204" pitchFamily="18" charset="0"/>
                        <a:ea typeface="Helvetica" charset="0"/>
                        <a:cs typeface="Helvetica" charset="0"/>
                      </a:rPr>
                      <m:t>𝑠</m:t>
                    </m:r>
                  </m:oMath>
                </a14:m>
                <a:r>
                  <a:rPr lang="en-US" sz="2800" dirty="0">
                    <a:solidFill>
                      <a:schemeClr val="tx1"/>
                    </a:solidFill>
                    <a:latin typeface="Segoe UI Semilight" panose="020B0402040204020203" pitchFamily="34" charset="0"/>
                    <a:ea typeface="Helvetica" charset="0"/>
                    <a:cs typeface="Segoe UI Semilight" panose="020B0402040204020203" pitchFamily="34" charset="0"/>
                  </a:rPr>
                  <a:t> at time </a:t>
                </a:r>
                <a14:m>
                  <m:oMath xmlns:m="http://schemas.openxmlformats.org/officeDocument/2006/math">
                    <m:r>
                      <a:rPr lang="en-US" sz="2800" b="0" i="1" dirty="0" smtClean="0">
                        <a:solidFill>
                          <a:schemeClr val="tx1"/>
                        </a:solidFill>
                        <a:latin typeface="Cambria Math" panose="02040503050406030204" pitchFamily="18" charset="0"/>
                        <a:ea typeface="Helvetica" charset="0"/>
                        <a:cs typeface="Helvetica" charset="0"/>
                      </a:rPr>
                      <m:t>2</m:t>
                    </m:r>
                  </m:oMath>
                </a14:m>
                <a:r>
                  <a:rPr lang="en-US" sz="2800" dirty="0">
                    <a:solidFill>
                      <a:schemeClr val="tx1"/>
                    </a:solidFill>
                    <a:latin typeface="Segoe UI Semilight" panose="020B0402040204020203" pitchFamily="34" charset="0"/>
                    <a:ea typeface="Helvetica" charset="0"/>
                    <a:cs typeface="Segoe UI Semilight" panose="020B0402040204020203" pitchFamily="34" charset="0"/>
                  </a:rPr>
                  <a:t>?</a:t>
                </a:r>
              </a:p>
              <a:p>
                <a:pPr marL="457200" indent="-457200" algn="l">
                  <a:buFont typeface="+mj-lt"/>
                  <a:buAutoNum type="arabicPeriod"/>
                </a:pPr>
                <a:r>
                  <a:rPr lang="en-US" sz="2800" dirty="0">
                    <a:solidFill>
                      <a:schemeClr val="tx1"/>
                    </a:solidFill>
                    <a:latin typeface="Segoe UI Semilight" panose="020B0402040204020203" pitchFamily="34" charset="0"/>
                    <a:ea typeface="Helvetica" charset="0"/>
                    <a:cs typeface="Segoe UI Semilight" panose="020B0402040204020203" pitchFamily="34" charset="0"/>
                  </a:rPr>
                  <a:t>What is the probability that I am in state </a:t>
                </a:r>
                <a14:m>
                  <m:oMath xmlns:m="http://schemas.openxmlformats.org/officeDocument/2006/math">
                    <m:r>
                      <a:rPr lang="en-US" sz="2800" b="0" i="1" dirty="0" smtClean="0">
                        <a:solidFill>
                          <a:schemeClr val="tx1"/>
                        </a:solidFill>
                        <a:latin typeface="Cambria Math" panose="02040503050406030204" pitchFamily="18" charset="0"/>
                        <a:ea typeface="Helvetica" charset="0"/>
                        <a:cs typeface="Helvetica" charset="0"/>
                      </a:rPr>
                      <m:t>𝑠</m:t>
                    </m:r>
                  </m:oMath>
                </a14:m>
                <a:r>
                  <a:rPr lang="en-US" sz="2800" dirty="0">
                    <a:solidFill>
                      <a:schemeClr val="tx1"/>
                    </a:solidFill>
                    <a:latin typeface="Segoe UI Semilight" panose="020B0402040204020203" pitchFamily="34" charset="0"/>
                    <a:ea typeface="Helvetica" charset="0"/>
                    <a:cs typeface="Segoe UI Semilight" panose="020B0402040204020203" pitchFamily="34" charset="0"/>
                  </a:rPr>
                  <a:t> at some time </a:t>
                </a:r>
                <a14:m>
                  <m:oMath xmlns:m="http://schemas.openxmlformats.org/officeDocument/2006/math">
                    <m:r>
                      <a:rPr lang="en-US" sz="2800" b="0" i="1" dirty="0" smtClean="0">
                        <a:solidFill>
                          <a:schemeClr val="tx1"/>
                        </a:solidFill>
                        <a:latin typeface="Cambria Math" panose="02040503050406030204" pitchFamily="18" charset="0"/>
                        <a:ea typeface="Helvetica" charset="0"/>
                        <a:cs typeface="Helvetica" charset="0"/>
                      </a:rPr>
                      <m:t>𝑡</m:t>
                    </m:r>
                  </m:oMath>
                </a14:m>
                <a:r>
                  <a:rPr lang="en-US" sz="2800" dirty="0">
                    <a:solidFill>
                      <a:schemeClr val="tx1"/>
                    </a:solidFill>
                    <a:latin typeface="Segoe UI Semilight" panose="020B0402040204020203" pitchFamily="34" charset="0"/>
                    <a:ea typeface="Helvetica" charset="0"/>
                    <a:cs typeface="Segoe UI Semilight" panose="020B0402040204020203" pitchFamily="34" charset="0"/>
                  </a:rPr>
                  <a:t> far in the future?</a:t>
                </a:r>
              </a:p>
            </p:txBody>
          </p:sp>
        </mc:Choice>
        <mc:Fallback xmlns="">
          <p:sp>
            <p:nvSpPr>
              <p:cNvPr id="12" name="TextBox 11"/>
              <p:cNvSpPr txBox="1">
                <a:spLocks noRot="1" noChangeAspect="1" noMove="1" noResize="1" noEditPoints="1" noAdjustHandles="1" noChangeArrowheads="1" noChangeShapeType="1" noTextEdit="1"/>
              </p:cNvSpPr>
              <p:nvPr/>
            </p:nvSpPr>
            <p:spPr>
              <a:xfrm>
                <a:off x="429491" y="1051587"/>
                <a:ext cx="11183725" cy="1815882"/>
              </a:xfrm>
              <a:prstGeom prst="rect">
                <a:avLst/>
              </a:prstGeom>
              <a:blipFill>
                <a:blip r:embed="rId2"/>
                <a:stretch>
                  <a:fillRect l="-1308" t="-6397" b="-87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p:cNvSpPr txBox="1"/>
              <p:nvPr/>
            </p:nvSpPr>
            <p:spPr>
              <a:xfrm>
                <a:off x="3289515" y="3236195"/>
                <a:ext cx="4813562" cy="618246"/>
              </a:xfrm>
              <a:prstGeom prst="rect">
                <a:avLst/>
              </a:prstGeom>
              <a:solidFill>
                <a:schemeClr val="bg1"/>
              </a:solidFill>
              <a:ln>
                <a:solidFill>
                  <a:srgbClr val="C00000"/>
                </a:solidFill>
              </a:ln>
            </p:spPr>
            <p:txBody>
              <a:bodyPr wrap="none" rtlCol="0">
                <a:spAutoFit/>
              </a:bodyPr>
              <a:lstStyle/>
              <a:p>
                <a:r>
                  <a:rPr lang="en-US" sz="2400" b="0" dirty="0">
                    <a:solidFill>
                      <a:schemeClr val="tx1"/>
                    </a:solidFill>
                    <a:latin typeface="Candara" panose="020E0502030303020204" pitchFamily="34" charset="0"/>
                    <a:ea typeface="Helvetica" charset="0"/>
                    <a:cs typeface="Helvetica" charset="0"/>
                  </a:rPr>
                  <a:t> </a:t>
                </a:r>
                <a14:m>
                  <m:oMath xmlns:m="http://schemas.openxmlformats.org/officeDocument/2006/math">
                    <m:sSup>
                      <m:sSupPr>
                        <m:ctrlPr>
                          <a:rPr lang="en-US" sz="3200" b="1" i="1" smtClean="0">
                            <a:solidFill>
                              <a:schemeClr val="tx1"/>
                            </a:solidFill>
                            <a:latin typeface="Cambria Math" panose="02040503050406030204" pitchFamily="18" charset="0"/>
                            <a:ea typeface="Helvetica" charset="0"/>
                            <a:cs typeface="Helvetica" charset="0"/>
                          </a:rPr>
                        </m:ctrlPr>
                      </m:sSupPr>
                      <m:e>
                        <m:r>
                          <a:rPr lang="en-US" sz="3200" b="1" i="1" smtClean="0">
                            <a:solidFill>
                              <a:schemeClr val="tx1"/>
                            </a:solidFill>
                            <a:latin typeface="Cambria Math" panose="02040503050406030204" pitchFamily="18" charset="0"/>
                            <a:ea typeface="Helvetica" charset="0"/>
                            <a:cs typeface="Helvetica" charset="0"/>
                          </a:rPr>
                          <m:t>𝒒</m:t>
                        </m:r>
                      </m:e>
                      <m:sup>
                        <m:d>
                          <m:dPr>
                            <m:ctrlPr>
                              <a:rPr lang="en-US" sz="3200" b="0" i="1" smtClean="0">
                                <a:solidFill>
                                  <a:schemeClr val="tx1"/>
                                </a:solidFill>
                                <a:latin typeface="Cambria Math" panose="02040503050406030204" pitchFamily="18" charset="0"/>
                                <a:ea typeface="Helvetica" charset="0"/>
                                <a:cs typeface="Helvetica" charset="0"/>
                              </a:rPr>
                            </m:ctrlPr>
                          </m:dPr>
                          <m:e>
                            <m:r>
                              <a:rPr lang="en-US" sz="3200" b="0" i="1" smtClean="0">
                                <a:solidFill>
                                  <a:schemeClr val="tx1"/>
                                </a:solidFill>
                                <a:latin typeface="Cambria Math" panose="02040503050406030204" pitchFamily="18" charset="0"/>
                                <a:ea typeface="Helvetica" charset="0"/>
                                <a:cs typeface="Helvetica" charset="0"/>
                              </a:rPr>
                              <m:t>𝑡</m:t>
                            </m:r>
                          </m:e>
                        </m:d>
                      </m:sup>
                    </m:sSup>
                    <m:r>
                      <a:rPr lang="en-US" sz="3200" b="1" i="1" smtClean="0">
                        <a:solidFill>
                          <a:schemeClr val="tx1"/>
                        </a:solidFill>
                        <a:latin typeface="Cambria Math" panose="02040503050406030204" pitchFamily="18" charset="0"/>
                        <a:ea typeface="Helvetica" charset="0"/>
                        <a:cs typeface="Helvetica" charset="0"/>
                      </a:rPr>
                      <m:t>=</m:t>
                    </m:r>
                    <m:sSup>
                      <m:sSupPr>
                        <m:ctrlPr>
                          <a:rPr lang="en-US" sz="3200" b="1" i="1" smtClean="0">
                            <a:solidFill>
                              <a:schemeClr val="tx1"/>
                            </a:solidFill>
                            <a:latin typeface="Cambria Math" panose="02040503050406030204" pitchFamily="18" charset="0"/>
                            <a:ea typeface="Helvetica" charset="0"/>
                            <a:cs typeface="Helvetica" charset="0"/>
                          </a:rPr>
                        </m:ctrlPr>
                      </m:sSupPr>
                      <m:e>
                        <m:r>
                          <a:rPr lang="en-US" sz="3200" b="1" i="1" smtClean="0">
                            <a:solidFill>
                              <a:schemeClr val="tx1"/>
                            </a:solidFill>
                            <a:latin typeface="Cambria Math" panose="02040503050406030204" pitchFamily="18" charset="0"/>
                            <a:ea typeface="Helvetica" charset="0"/>
                            <a:cs typeface="Helvetica" charset="0"/>
                          </a:rPr>
                          <m:t>𝒒</m:t>
                        </m:r>
                      </m:e>
                      <m:sup>
                        <m:d>
                          <m:dPr>
                            <m:ctrlPr>
                              <a:rPr lang="en-US" sz="3200" b="0" i="1" smtClean="0">
                                <a:solidFill>
                                  <a:schemeClr val="tx1"/>
                                </a:solidFill>
                                <a:latin typeface="Cambria Math" panose="02040503050406030204" pitchFamily="18" charset="0"/>
                                <a:ea typeface="Helvetica" charset="0"/>
                                <a:cs typeface="Helvetica" charset="0"/>
                              </a:rPr>
                            </m:ctrlPr>
                          </m:dPr>
                          <m:e>
                            <m:r>
                              <a:rPr lang="en-US" sz="3200" b="0" i="1" smtClean="0">
                                <a:solidFill>
                                  <a:schemeClr val="tx1"/>
                                </a:solidFill>
                                <a:latin typeface="Cambria Math" panose="02040503050406030204" pitchFamily="18" charset="0"/>
                                <a:ea typeface="Helvetica" charset="0"/>
                                <a:cs typeface="Helvetica" charset="0"/>
                              </a:rPr>
                              <m:t>0</m:t>
                            </m:r>
                          </m:e>
                        </m:d>
                      </m:sup>
                    </m:sSup>
                    <m:sSup>
                      <m:sSupPr>
                        <m:ctrlPr>
                          <a:rPr lang="en-US" sz="3200" b="1" i="1" smtClean="0">
                            <a:solidFill>
                              <a:schemeClr val="tx1"/>
                            </a:solidFill>
                            <a:latin typeface="Cambria Math" panose="02040503050406030204" pitchFamily="18" charset="0"/>
                            <a:ea typeface="Helvetica" charset="0"/>
                            <a:cs typeface="Helvetica" charset="0"/>
                          </a:rPr>
                        </m:ctrlPr>
                      </m:sSupPr>
                      <m:e>
                        <m:r>
                          <a:rPr lang="en-US" sz="3200" b="1" i="1" smtClean="0">
                            <a:solidFill>
                              <a:schemeClr val="tx1"/>
                            </a:solidFill>
                            <a:latin typeface="Cambria Math" panose="02040503050406030204" pitchFamily="18" charset="0"/>
                            <a:ea typeface="Helvetica" charset="0"/>
                            <a:cs typeface="Helvetica" charset="0"/>
                          </a:rPr>
                          <m:t>𝑴</m:t>
                        </m:r>
                      </m:e>
                      <m:sup>
                        <m:r>
                          <a:rPr lang="en-US" sz="3200" b="0" i="1" smtClean="0">
                            <a:solidFill>
                              <a:schemeClr val="tx1"/>
                            </a:solidFill>
                            <a:latin typeface="Cambria Math" panose="02040503050406030204" pitchFamily="18" charset="0"/>
                            <a:ea typeface="Helvetica" charset="0"/>
                            <a:cs typeface="Helvetica" charset="0"/>
                          </a:rPr>
                          <m:t>𝑡</m:t>
                        </m:r>
                      </m:sup>
                    </m:sSup>
                  </m:oMath>
                </a14:m>
                <a:r>
                  <a:rPr lang="en-US" sz="3200" dirty="0">
                    <a:solidFill>
                      <a:schemeClr val="tx1"/>
                    </a:solidFill>
                    <a:latin typeface="Candara" panose="020E0502030303020204" pitchFamily="34" charset="0"/>
                    <a:ea typeface="Helvetica" charset="0"/>
                    <a:cs typeface="Helvetica" charset="0"/>
                  </a:rPr>
                  <a:t> for all </a:t>
                </a:r>
                <a14:m>
                  <m:oMath xmlns:m="http://schemas.openxmlformats.org/officeDocument/2006/math">
                    <m:r>
                      <a:rPr lang="en-US" sz="3200" b="0" i="1" dirty="0">
                        <a:solidFill>
                          <a:schemeClr val="tx1"/>
                        </a:solidFill>
                        <a:latin typeface="Cambria Math" panose="02040503050406030204" pitchFamily="18" charset="0"/>
                        <a:ea typeface="Helvetica" charset="0"/>
                        <a:cs typeface="Helvetica" charset="0"/>
                      </a:rPr>
                      <m:t>𝑡</m:t>
                    </m:r>
                    <m:r>
                      <a:rPr lang="en-US" sz="3200" i="1" dirty="0">
                        <a:solidFill>
                          <a:schemeClr val="tx1"/>
                        </a:solidFill>
                        <a:latin typeface="Cambria Math" panose="02040503050406030204" pitchFamily="18" charset="0"/>
                        <a:ea typeface="Helvetica" charset="0"/>
                        <a:cs typeface="Helvetica" charset="0"/>
                      </a:rPr>
                      <m:t>≥0</m:t>
                    </m:r>
                  </m:oMath>
                </a14:m>
                <a:r>
                  <a:rPr lang="en-US" sz="3200" b="0" dirty="0">
                    <a:solidFill>
                      <a:schemeClr val="tx1"/>
                    </a:solidFill>
                    <a:latin typeface="Candara" panose="020E0502030303020204" pitchFamily="34" charset="0"/>
                    <a:ea typeface="Helvetica" charset="0"/>
                    <a:cs typeface="Helvetica" charset="0"/>
                  </a:rPr>
                  <a:t> </a:t>
                </a:r>
              </a:p>
            </p:txBody>
          </p:sp>
        </mc:Choice>
        <mc:Fallback xmlns="">
          <p:sp>
            <p:nvSpPr>
              <p:cNvPr id="45" name="TextBox 44"/>
              <p:cNvSpPr txBox="1">
                <a:spLocks noRot="1" noChangeAspect="1" noMove="1" noResize="1" noEditPoints="1" noAdjustHandles="1" noChangeArrowheads="1" noChangeShapeType="1" noTextEdit="1"/>
              </p:cNvSpPr>
              <p:nvPr/>
            </p:nvSpPr>
            <p:spPr>
              <a:xfrm>
                <a:off x="3289515" y="3236195"/>
                <a:ext cx="4813562" cy="618246"/>
              </a:xfrm>
              <a:prstGeom prst="rect">
                <a:avLst/>
              </a:prstGeom>
              <a:blipFill>
                <a:blip r:embed="rId3"/>
                <a:stretch>
                  <a:fillRect t="-5825" b="-31068"/>
                </a:stretch>
              </a:blipFill>
              <a:ln>
                <a:solidFill>
                  <a:srgbClr val="C0000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3289515" y="4017896"/>
                <a:ext cx="6176947" cy="523220"/>
              </a:xfrm>
              <a:prstGeom prst="rect">
                <a:avLst/>
              </a:prstGeom>
              <a:noFill/>
            </p:spPr>
            <p:txBody>
              <a:bodyPr wrap="none" rtlCol="0">
                <a:spAutoFit/>
              </a:bodyPr>
              <a:lstStyle/>
              <a:p>
                <a:r>
                  <a:rPr lang="en-US" sz="2800" b="0" dirty="0">
                    <a:solidFill>
                      <a:schemeClr val="tx1"/>
                    </a:solidFill>
                    <a:latin typeface="Candara" panose="020E0502030303020204" pitchFamily="34" charset="0"/>
                    <a:ea typeface="Helvetica" charset="0"/>
                    <a:cs typeface="Helvetica" charset="0"/>
                  </a:rPr>
                  <a:t>What does </a:t>
                </a:r>
                <a14:m>
                  <m:oMath xmlns:m="http://schemas.openxmlformats.org/officeDocument/2006/math">
                    <m:sSup>
                      <m:sSupPr>
                        <m:ctrlPr>
                          <a:rPr lang="en-US" sz="2800" b="1" i="1">
                            <a:solidFill>
                              <a:schemeClr val="tx1"/>
                            </a:solidFill>
                            <a:latin typeface="Cambria Math" panose="02040503050406030204" pitchFamily="18" charset="0"/>
                            <a:ea typeface="Helvetica" charset="0"/>
                            <a:cs typeface="Helvetica" charset="0"/>
                          </a:rPr>
                        </m:ctrlPr>
                      </m:sSupPr>
                      <m:e>
                        <m:r>
                          <a:rPr lang="en-US" sz="2800" b="1" i="1">
                            <a:solidFill>
                              <a:schemeClr val="tx1"/>
                            </a:solidFill>
                            <a:latin typeface="Cambria Math" panose="02040503050406030204" pitchFamily="18" charset="0"/>
                            <a:ea typeface="Helvetica" charset="0"/>
                            <a:cs typeface="Helvetica" charset="0"/>
                          </a:rPr>
                          <m:t>𝑴</m:t>
                        </m:r>
                      </m:e>
                      <m:sup>
                        <m:r>
                          <a:rPr lang="en-US" sz="2800" i="1">
                            <a:solidFill>
                              <a:schemeClr val="tx1"/>
                            </a:solidFill>
                            <a:latin typeface="Cambria Math" panose="02040503050406030204" pitchFamily="18" charset="0"/>
                            <a:ea typeface="Helvetica" charset="0"/>
                            <a:cs typeface="Helvetica" charset="0"/>
                          </a:rPr>
                          <m:t>𝑡</m:t>
                        </m:r>
                      </m:sup>
                    </m:sSup>
                  </m:oMath>
                </a14:m>
                <a:r>
                  <a:rPr lang="en-US" sz="2800" b="0" dirty="0">
                    <a:solidFill>
                      <a:schemeClr val="tx1"/>
                    </a:solidFill>
                    <a:latin typeface="Candara" panose="020E0502030303020204" pitchFamily="34" charset="0"/>
                    <a:ea typeface="Helvetica" charset="0"/>
                    <a:cs typeface="Helvetica" charset="0"/>
                  </a:rPr>
                  <a:t> look like for reall</a:t>
                </a:r>
                <a:r>
                  <a:rPr lang="en-US" sz="2800" dirty="0">
                    <a:solidFill>
                      <a:schemeClr val="tx1"/>
                    </a:solidFill>
                    <a:latin typeface="Candara" panose="020E0502030303020204" pitchFamily="34" charset="0"/>
                    <a:ea typeface="Helvetica" charset="0"/>
                    <a:cs typeface="Helvetica" charset="0"/>
                  </a:rPr>
                  <a:t>y </a:t>
                </a:r>
                <a:r>
                  <a:rPr lang="en-US" sz="2800" b="0" dirty="0">
                    <a:solidFill>
                      <a:schemeClr val="tx1"/>
                    </a:solidFill>
                    <a:latin typeface="Candara" panose="020E0502030303020204" pitchFamily="34" charset="0"/>
                    <a:ea typeface="Helvetica" charset="0"/>
                    <a:cs typeface="Helvetica" charset="0"/>
                  </a:rPr>
                  <a:t>big </a:t>
                </a:r>
                <a14:m>
                  <m:oMath xmlns:m="http://schemas.openxmlformats.org/officeDocument/2006/math">
                    <m:r>
                      <a:rPr lang="en-US" sz="2800" b="0" i="1" dirty="0" smtClean="0">
                        <a:solidFill>
                          <a:schemeClr val="tx1"/>
                        </a:solidFill>
                        <a:latin typeface="Cambria Math" panose="02040503050406030204" pitchFamily="18" charset="0"/>
                        <a:ea typeface="Helvetica" charset="0"/>
                        <a:cs typeface="Helvetica" charset="0"/>
                      </a:rPr>
                      <m:t>𝑡</m:t>
                    </m:r>
                  </m:oMath>
                </a14:m>
                <a:r>
                  <a:rPr lang="en-US" sz="2800" b="0" dirty="0">
                    <a:solidFill>
                      <a:schemeClr val="tx1"/>
                    </a:solidFill>
                    <a:latin typeface="Candara" panose="020E0502030303020204" pitchFamily="34" charset="0"/>
                    <a:ea typeface="Helvetica" charset="0"/>
                    <a:cs typeface="Helvetica" charset="0"/>
                  </a:rPr>
                  <a:t> ? </a:t>
                </a:r>
              </a:p>
            </p:txBody>
          </p:sp>
        </mc:Choice>
        <mc:Fallback xmlns="">
          <p:sp>
            <p:nvSpPr>
              <p:cNvPr id="5" name="TextBox 4"/>
              <p:cNvSpPr txBox="1">
                <a:spLocks noRot="1" noChangeAspect="1" noMove="1" noResize="1" noEditPoints="1" noAdjustHandles="1" noChangeArrowheads="1" noChangeShapeType="1" noTextEdit="1"/>
              </p:cNvSpPr>
              <p:nvPr/>
            </p:nvSpPr>
            <p:spPr>
              <a:xfrm>
                <a:off x="3289515" y="4017896"/>
                <a:ext cx="6176947" cy="523220"/>
              </a:xfrm>
              <a:prstGeom prst="rect">
                <a:avLst/>
              </a:prstGeom>
              <a:blipFill>
                <a:blip r:embed="rId4"/>
                <a:stretch>
                  <a:fillRect l="-2073" t="-10465" r="-987" b="-32558"/>
                </a:stretch>
              </a:blipFill>
            </p:spPr>
            <p:txBody>
              <a:bodyPr/>
              <a:lstStyle/>
              <a:p>
                <a:r>
                  <a:rPr lang="en-US">
                    <a:noFill/>
                  </a:rPr>
                  <a:t> </a:t>
                </a:r>
              </a:p>
            </p:txBody>
          </p:sp>
        </mc:Fallback>
      </mc:AlternateContent>
    </p:spTree>
    <p:extLst>
      <p:ext uri="{BB962C8B-B14F-4D97-AF65-F5344CB8AC3E}">
        <p14:creationId xmlns:p14="http://schemas.microsoft.com/office/powerpoint/2010/main" val="792177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descr="the matrix M raised to various powers. As the exponent increases, each row gets more similar to the other rows. &#10;By M^{60}, the rows are identical to 15 places after the decimal point, approximately: [.294..., .441..., .265...]">
            <a:extLst>
              <a:ext uri="{FF2B5EF4-FFF2-40B4-BE49-F238E27FC236}">
                <a16:creationId xmlns:a16="http://schemas.microsoft.com/office/drawing/2014/main" id="{9DE20A40-C92C-9155-A422-0B627E326612}"/>
              </a:ext>
            </a:extLst>
          </p:cNvPr>
          <p:cNvGrpSpPr/>
          <p:nvPr/>
        </p:nvGrpSpPr>
        <p:grpSpPr>
          <a:xfrm>
            <a:off x="325169" y="1024443"/>
            <a:ext cx="11437329" cy="5585935"/>
            <a:chOff x="401330" y="963244"/>
            <a:chExt cx="11437329" cy="5585935"/>
          </a:xfrm>
        </p:grpSpPr>
        <p:sp>
          <p:nvSpPr>
            <p:cNvPr id="14" name="Rectangle 13"/>
            <p:cNvSpPr/>
            <p:nvPr/>
          </p:nvSpPr>
          <p:spPr>
            <a:xfrm>
              <a:off x="4157885" y="1292696"/>
              <a:ext cx="2254770" cy="1122222"/>
            </a:xfrm>
            <a:prstGeom prst="rect">
              <a:avLst/>
            </a:prstGeom>
            <a:solidFill>
              <a:schemeClr val="bg1"/>
            </a:solidFill>
            <a:ln>
              <a:noFill/>
              <a:headEnd type="none" w="med" len="med"/>
              <a:tailEnd type="stealth" w="lg" len="lg"/>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5" name="Group 24"/>
            <p:cNvGrpSpPr/>
            <p:nvPr/>
          </p:nvGrpSpPr>
          <p:grpSpPr>
            <a:xfrm>
              <a:off x="6476097" y="1007829"/>
              <a:ext cx="2595599" cy="1392472"/>
              <a:chOff x="6476097" y="1007829"/>
              <a:chExt cx="2595599" cy="1392472"/>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5978" b="8890"/>
              <a:stretch/>
            </p:blipFill>
            <p:spPr>
              <a:xfrm>
                <a:off x="6732356" y="1226127"/>
                <a:ext cx="2339340" cy="1174174"/>
              </a:xfrm>
              <a:prstGeom prst="rect">
                <a:avLst/>
              </a:prstGeom>
            </p:spPr>
          </p:pic>
          <mc:AlternateContent xmlns:mc="http://schemas.openxmlformats.org/markup-compatibility/2006" xmlns:a14="http://schemas.microsoft.com/office/drawing/2010/main">
            <mc:Choice Requires="a14">
              <p:sp>
                <p:nvSpPr>
                  <p:cNvPr id="12" name="TextBox 11"/>
                  <p:cNvSpPr txBox="1"/>
                  <p:nvPr/>
                </p:nvSpPr>
                <p:spPr>
                  <a:xfrm>
                    <a:off x="6476097" y="1007829"/>
                    <a:ext cx="679930" cy="470000"/>
                  </a:xfrm>
                  <a:prstGeom prst="rect">
                    <a:avLst/>
                  </a:prstGeom>
                  <a:noFill/>
                </p:spPr>
                <p:txBody>
                  <a:bodyPr wrap="none" rtlCol="0">
                    <a:spAutoFit/>
                  </a:bodyPr>
                  <a:lstStyle/>
                  <a:p>
                    <a:pPr algn="l"/>
                    <a14:m>
                      <m:oMathPara xmlns:m="http://schemas.openxmlformats.org/officeDocument/2006/math">
                        <m:oMath>
                          <m:sSup>
                            <m:sSupPr>
                              <m:ctrlPr>
                                <a:rPr lang="en-US" sz="2400" b="1" i="1" dirty="0" smtClean="0">
                                  <a:solidFill>
                                    <a:srgbClr val="0070C0"/>
                                  </a:solidFill>
                                  <a:latin typeface="Cambria Math" panose="02040503050406030204" pitchFamily="18" charset="0"/>
                                  <a:ea typeface="Helvetica" charset="0"/>
                                  <a:cs typeface="Helvetica" charset="0"/>
                                </a:rPr>
                              </m:ctrlPr>
                            </m:sSupPr>
                            <m:e>
                              <m:r>
                                <a:rPr lang="en-US" sz="2400" b="1" i="1" dirty="0" smtClean="0">
                                  <a:solidFill>
                                    <a:srgbClr val="0070C0"/>
                                  </a:solidFill>
                                  <a:latin typeface="Cambria Math" panose="02040503050406030204" pitchFamily="18" charset="0"/>
                                  <a:ea typeface="Helvetica" charset="0"/>
                                  <a:cs typeface="Helvetica" charset="0"/>
                                </a:rPr>
                                <m:t>𝑴</m:t>
                              </m:r>
                            </m:e>
                            <m:sup>
                              <m:r>
                                <a:rPr lang="en-US" sz="2400" b="0" i="1" dirty="0" smtClean="0">
                                  <a:solidFill>
                                    <a:srgbClr val="0070C0"/>
                                  </a:solidFill>
                                  <a:latin typeface="Cambria Math" panose="02040503050406030204" pitchFamily="18" charset="0"/>
                                  <a:ea typeface="Helvetica" charset="0"/>
                                  <a:cs typeface="Helvetica" charset="0"/>
                                </a:rPr>
                                <m:t>2</m:t>
                              </m:r>
                            </m:sup>
                          </m:sSup>
                        </m:oMath>
                      </m:oMathPara>
                    </a14:m>
                    <a:endParaRPr lang="en-US" sz="2400" b="1" dirty="0">
                      <a:solidFill>
                        <a:srgbClr val="0070C0"/>
                      </a:solidFill>
                      <a:latin typeface="Candara" panose="020E0502030303020204" pitchFamily="34" charset="0"/>
                      <a:ea typeface="Helvetica" charset="0"/>
                      <a:cs typeface="Helvetica"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6476097" y="1007829"/>
                    <a:ext cx="679930" cy="470000"/>
                  </a:xfrm>
                  <a:prstGeom prst="rect">
                    <a:avLst/>
                  </a:prstGeom>
                  <a:blipFill>
                    <a:blip r:embed="rId8"/>
                    <a:stretch>
                      <a:fillRect/>
                    </a:stretch>
                  </a:blipFill>
                </p:spPr>
                <p:txBody>
                  <a:bodyPr/>
                  <a:lstStyle/>
                  <a:p>
                    <a:r>
                      <a:rPr lang="en-US">
                        <a:noFill/>
                      </a:rPr>
                      <a:t> </a:t>
                    </a:r>
                  </a:p>
                </p:txBody>
              </p:sp>
            </mc:Fallback>
          </mc:AlternateContent>
        </p:grpSp>
        <p:grpSp>
          <p:nvGrpSpPr>
            <p:cNvPr id="24" name="Group 23"/>
            <p:cNvGrpSpPr/>
            <p:nvPr/>
          </p:nvGrpSpPr>
          <p:grpSpPr>
            <a:xfrm>
              <a:off x="9029248" y="963244"/>
              <a:ext cx="2809411" cy="1451674"/>
              <a:chOff x="9029248" y="963244"/>
              <a:chExt cx="2809411" cy="1451674"/>
            </a:xfrm>
          </p:grpSpPr>
          <p:pic>
            <p:nvPicPr>
              <p:cNvPr id="8" name="Picture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92965" y="1153402"/>
                <a:ext cx="2545694" cy="1261516"/>
              </a:xfrm>
              <a:prstGeom prst="rect">
                <a:avLst/>
              </a:prstGeom>
            </p:spPr>
          </p:pic>
          <mc:AlternateContent xmlns:mc="http://schemas.openxmlformats.org/markup-compatibility/2006" xmlns:a14="http://schemas.microsoft.com/office/drawing/2010/main">
            <mc:Choice Requires="a14">
              <p:sp>
                <p:nvSpPr>
                  <p:cNvPr id="13" name="TextBox 12"/>
                  <p:cNvSpPr txBox="1"/>
                  <p:nvPr/>
                </p:nvSpPr>
                <p:spPr>
                  <a:xfrm>
                    <a:off x="9029248" y="963244"/>
                    <a:ext cx="679930" cy="470000"/>
                  </a:xfrm>
                  <a:prstGeom prst="rect">
                    <a:avLst/>
                  </a:prstGeom>
                  <a:noFill/>
                </p:spPr>
                <p:txBody>
                  <a:bodyPr wrap="none" rtlCol="0">
                    <a:spAutoFit/>
                  </a:bodyPr>
                  <a:lstStyle/>
                  <a:p>
                    <a:pPr algn="l"/>
                    <a14:m>
                      <m:oMathPara xmlns:m="http://schemas.openxmlformats.org/officeDocument/2006/math">
                        <m:oMath>
                          <m:sSup>
                            <m:sSupPr>
                              <m:ctrlPr>
                                <a:rPr lang="en-US" sz="2400" b="1" i="1" dirty="0" smtClean="0">
                                  <a:solidFill>
                                    <a:srgbClr val="0070C0"/>
                                  </a:solidFill>
                                  <a:latin typeface="Cambria Math" panose="02040503050406030204" pitchFamily="18" charset="0"/>
                                  <a:ea typeface="Helvetica" charset="0"/>
                                  <a:cs typeface="Helvetica" charset="0"/>
                                </a:rPr>
                              </m:ctrlPr>
                            </m:sSupPr>
                            <m:e>
                              <m:r>
                                <a:rPr lang="en-US" sz="2400" b="1" i="1" dirty="0" smtClean="0">
                                  <a:solidFill>
                                    <a:srgbClr val="0070C0"/>
                                  </a:solidFill>
                                  <a:latin typeface="Cambria Math" panose="02040503050406030204" pitchFamily="18" charset="0"/>
                                  <a:ea typeface="Helvetica" charset="0"/>
                                  <a:cs typeface="Helvetica" charset="0"/>
                                </a:rPr>
                                <m:t>𝑴</m:t>
                              </m:r>
                            </m:e>
                            <m:sup>
                              <m:r>
                                <a:rPr lang="en-US" sz="2400" b="0" i="1" dirty="0" smtClean="0">
                                  <a:solidFill>
                                    <a:srgbClr val="0070C0"/>
                                  </a:solidFill>
                                  <a:latin typeface="Cambria Math" panose="02040503050406030204" pitchFamily="18" charset="0"/>
                                  <a:ea typeface="Helvetica" charset="0"/>
                                  <a:cs typeface="Helvetica" charset="0"/>
                                </a:rPr>
                                <m:t>3</m:t>
                              </m:r>
                            </m:sup>
                          </m:sSup>
                        </m:oMath>
                      </m:oMathPara>
                    </a14:m>
                    <a:endParaRPr lang="en-US" sz="2400" b="1" dirty="0">
                      <a:solidFill>
                        <a:srgbClr val="0070C0"/>
                      </a:solidFill>
                      <a:latin typeface="Candara" panose="020E0502030303020204" pitchFamily="34" charset="0"/>
                      <a:ea typeface="Helvetica" charset="0"/>
                      <a:cs typeface="Helvetica"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9029248" y="963244"/>
                    <a:ext cx="679930" cy="470000"/>
                  </a:xfrm>
                  <a:prstGeom prst="rect">
                    <a:avLst/>
                  </a:prstGeom>
                  <a:blipFill>
                    <a:blip r:embed="rId10"/>
                    <a:stretch>
                      <a:fillRect/>
                    </a:stretch>
                  </a:blipFill>
                </p:spPr>
                <p:txBody>
                  <a:bodyPr/>
                  <a:lstStyle/>
                  <a:p>
                    <a:r>
                      <a:rPr lang="en-US">
                        <a:noFill/>
                      </a:rPr>
                      <a:t> </a:t>
                    </a:r>
                  </a:p>
                </p:txBody>
              </p:sp>
            </mc:Fallback>
          </mc:AlternateContent>
        </p:grpSp>
        <p:grpSp>
          <p:nvGrpSpPr>
            <p:cNvPr id="23" name="Group 22"/>
            <p:cNvGrpSpPr/>
            <p:nvPr/>
          </p:nvGrpSpPr>
          <p:grpSpPr>
            <a:xfrm>
              <a:off x="401330" y="3155439"/>
              <a:ext cx="3121881" cy="1587192"/>
              <a:chOff x="401330" y="3155439"/>
              <a:chExt cx="3121881" cy="1587192"/>
            </a:xfrm>
          </p:grpSpPr>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88571" y="3386271"/>
                <a:ext cx="2834640" cy="1356360"/>
              </a:xfrm>
              <a:prstGeom prst="rect">
                <a:avLst/>
              </a:prstGeom>
            </p:spPr>
          </p:pic>
          <mc:AlternateContent xmlns:mc="http://schemas.openxmlformats.org/markup-compatibility/2006" xmlns:a14="http://schemas.microsoft.com/office/drawing/2010/main">
            <mc:Choice Requires="a14">
              <p:sp>
                <p:nvSpPr>
                  <p:cNvPr id="16" name="TextBox 15"/>
                  <p:cNvSpPr txBox="1"/>
                  <p:nvPr/>
                </p:nvSpPr>
                <p:spPr>
                  <a:xfrm>
                    <a:off x="401330" y="3155439"/>
                    <a:ext cx="798360" cy="461665"/>
                  </a:xfrm>
                  <a:prstGeom prst="rect">
                    <a:avLst/>
                  </a:prstGeom>
                  <a:noFill/>
                </p:spPr>
                <p:txBody>
                  <a:bodyPr wrap="none" rtlCol="0">
                    <a:spAutoFit/>
                  </a:bodyPr>
                  <a:lstStyle/>
                  <a:p>
                    <a:pPr algn="l"/>
                    <a14:m>
                      <m:oMathPara xmlns:m="http://schemas.openxmlformats.org/officeDocument/2006/math">
                        <m:oMath>
                          <m:sSup>
                            <m:sSupPr>
                              <m:ctrlPr>
                                <a:rPr lang="en-US" sz="2400" b="1" i="1" dirty="0" smtClean="0">
                                  <a:solidFill>
                                    <a:srgbClr val="0070C0"/>
                                  </a:solidFill>
                                  <a:latin typeface="Cambria Math" panose="02040503050406030204" pitchFamily="18" charset="0"/>
                                  <a:ea typeface="Helvetica" charset="0"/>
                                  <a:cs typeface="Helvetica" charset="0"/>
                                </a:rPr>
                              </m:ctrlPr>
                            </m:sSupPr>
                            <m:e>
                              <m:r>
                                <a:rPr lang="en-US" sz="2400" b="1" i="1" dirty="0" smtClean="0">
                                  <a:solidFill>
                                    <a:srgbClr val="0070C0"/>
                                  </a:solidFill>
                                  <a:latin typeface="Cambria Math" panose="02040503050406030204" pitchFamily="18" charset="0"/>
                                  <a:ea typeface="Helvetica" charset="0"/>
                                  <a:cs typeface="Helvetica" charset="0"/>
                                </a:rPr>
                                <m:t>𝑴</m:t>
                              </m:r>
                            </m:e>
                            <m:sup>
                              <m:r>
                                <a:rPr lang="en-US" sz="2400" b="0" i="1" dirty="0" smtClean="0">
                                  <a:solidFill>
                                    <a:srgbClr val="0070C0"/>
                                  </a:solidFill>
                                  <a:latin typeface="Cambria Math" panose="02040503050406030204" pitchFamily="18" charset="0"/>
                                  <a:ea typeface="Helvetica" charset="0"/>
                                  <a:cs typeface="Helvetica" charset="0"/>
                                </a:rPr>
                                <m:t>10</m:t>
                              </m:r>
                            </m:sup>
                          </m:sSup>
                        </m:oMath>
                      </m:oMathPara>
                    </a14:m>
                    <a:endParaRPr lang="en-US" sz="2400" b="1" dirty="0">
                      <a:solidFill>
                        <a:srgbClr val="0070C0"/>
                      </a:solidFill>
                      <a:latin typeface="Candara" panose="020E0502030303020204" pitchFamily="34" charset="0"/>
                      <a:ea typeface="Helvetica" charset="0"/>
                      <a:cs typeface="Helvetica"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401330" y="3155439"/>
                    <a:ext cx="798360" cy="461665"/>
                  </a:xfrm>
                  <a:prstGeom prst="rect">
                    <a:avLst/>
                  </a:prstGeom>
                  <a:blipFill>
                    <a:blip r:embed="rId12"/>
                    <a:stretch>
                      <a:fillRect/>
                    </a:stretch>
                  </a:blipFill>
                </p:spPr>
                <p:txBody>
                  <a:bodyPr/>
                  <a:lstStyle/>
                  <a:p>
                    <a:r>
                      <a:rPr lang="en-US">
                        <a:noFill/>
                      </a:rPr>
                      <a:t> </a:t>
                    </a:r>
                  </a:p>
                </p:txBody>
              </p:sp>
            </mc:Fallback>
          </mc:AlternateContent>
        </p:grpSp>
        <p:grpSp>
          <p:nvGrpSpPr>
            <p:cNvPr id="22" name="Group 21"/>
            <p:cNvGrpSpPr/>
            <p:nvPr/>
          </p:nvGrpSpPr>
          <p:grpSpPr>
            <a:xfrm>
              <a:off x="3810452" y="3166562"/>
              <a:ext cx="5898726" cy="1519738"/>
              <a:chOff x="3810452" y="3166562"/>
              <a:chExt cx="5898726" cy="1519738"/>
            </a:xfrm>
          </p:grpSpPr>
          <p:pic>
            <p:nvPicPr>
              <p:cNvPr id="17" name="Picture 16"/>
              <p:cNvPicPr>
                <a:picLocks noChangeAspect="1"/>
              </p:cNvPicPr>
              <p:nvPr/>
            </p:nvPicPr>
            <p:blipFill rotWithShape="1">
              <a:blip r:embed="rId13">
                <a:extLst>
                  <a:ext uri="{28A0092B-C50C-407E-A947-70E740481C1C}">
                    <a14:useLocalDpi xmlns:a14="http://schemas.microsoft.com/office/drawing/2010/main" val="0"/>
                  </a:ext>
                </a:extLst>
              </a:blip>
              <a:srcRect t="3466" b="7407"/>
              <a:stretch/>
            </p:blipFill>
            <p:spPr>
              <a:xfrm>
                <a:off x="4124214" y="3377045"/>
                <a:ext cx="5584964" cy="1309255"/>
              </a:xfrm>
              <a:prstGeom prst="rect">
                <a:avLst/>
              </a:prstGeom>
            </p:spPr>
          </p:pic>
          <mc:AlternateContent xmlns:mc="http://schemas.openxmlformats.org/markup-compatibility/2006" xmlns:a14="http://schemas.microsoft.com/office/drawing/2010/main">
            <mc:Choice Requires="a14">
              <p:sp>
                <p:nvSpPr>
                  <p:cNvPr id="18" name="TextBox 17"/>
                  <p:cNvSpPr txBox="1"/>
                  <p:nvPr/>
                </p:nvSpPr>
                <p:spPr>
                  <a:xfrm>
                    <a:off x="3810452" y="3166562"/>
                    <a:ext cx="804964" cy="461665"/>
                  </a:xfrm>
                  <a:prstGeom prst="rect">
                    <a:avLst/>
                  </a:prstGeom>
                  <a:noFill/>
                </p:spPr>
                <p:txBody>
                  <a:bodyPr wrap="none" rtlCol="0">
                    <a:spAutoFit/>
                  </a:bodyPr>
                  <a:lstStyle/>
                  <a:p>
                    <a:pPr algn="l"/>
                    <a14:m>
                      <m:oMathPara xmlns:m="http://schemas.openxmlformats.org/officeDocument/2006/math">
                        <m:oMath>
                          <m:sSup>
                            <m:sSupPr>
                              <m:ctrlPr>
                                <a:rPr lang="en-US" sz="2400" b="1" i="1" dirty="0" smtClean="0">
                                  <a:solidFill>
                                    <a:srgbClr val="0070C0"/>
                                  </a:solidFill>
                                  <a:latin typeface="Cambria Math" panose="02040503050406030204" pitchFamily="18" charset="0"/>
                                  <a:ea typeface="Helvetica" charset="0"/>
                                  <a:cs typeface="Helvetica" charset="0"/>
                                </a:rPr>
                              </m:ctrlPr>
                            </m:sSupPr>
                            <m:e>
                              <m:r>
                                <a:rPr lang="en-US" sz="2400" b="1" i="1" dirty="0" smtClean="0">
                                  <a:solidFill>
                                    <a:srgbClr val="0070C0"/>
                                  </a:solidFill>
                                  <a:latin typeface="Cambria Math" panose="02040503050406030204" pitchFamily="18" charset="0"/>
                                  <a:ea typeface="Helvetica" charset="0"/>
                                  <a:cs typeface="Helvetica" charset="0"/>
                                </a:rPr>
                                <m:t>𝑴</m:t>
                              </m:r>
                            </m:e>
                            <m:sup>
                              <m:r>
                                <a:rPr lang="en-US" sz="2400" b="0" i="1" dirty="0" smtClean="0">
                                  <a:solidFill>
                                    <a:srgbClr val="0070C0"/>
                                  </a:solidFill>
                                  <a:latin typeface="Cambria Math" panose="02040503050406030204" pitchFamily="18" charset="0"/>
                                  <a:ea typeface="Helvetica" charset="0"/>
                                  <a:cs typeface="Helvetica" charset="0"/>
                                </a:rPr>
                                <m:t>30</m:t>
                              </m:r>
                            </m:sup>
                          </m:sSup>
                        </m:oMath>
                      </m:oMathPara>
                    </a14:m>
                    <a:endParaRPr lang="en-US" sz="2400" b="1" dirty="0">
                      <a:solidFill>
                        <a:srgbClr val="0070C0"/>
                      </a:solidFill>
                      <a:latin typeface="Candara" panose="020E0502030303020204" pitchFamily="34" charset="0"/>
                      <a:ea typeface="Helvetica" charset="0"/>
                      <a:cs typeface="Helvetica"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3810452" y="3166562"/>
                    <a:ext cx="804964" cy="461665"/>
                  </a:xfrm>
                  <a:prstGeom prst="rect">
                    <a:avLst/>
                  </a:prstGeom>
                  <a:blipFill>
                    <a:blip r:embed="rId14"/>
                    <a:stretch>
                      <a:fillRect/>
                    </a:stretch>
                  </a:blipFill>
                </p:spPr>
                <p:txBody>
                  <a:bodyPr/>
                  <a:lstStyle/>
                  <a:p>
                    <a:r>
                      <a:rPr lang="en-US">
                        <a:noFill/>
                      </a:rPr>
                      <a:t> </a:t>
                    </a:r>
                  </a:p>
                </p:txBody>
              </p:sp>
            </mc:Fallback>
          </mc:AlternateContent>
        </p:grpSp>
        <p:grpSp>
          <p:nvGrpSpPr>
            <p:cNvPr id="21" name="Group 20"/>
            <p:cNvGrpSpPr/>
            <p:nvPr/>
          </p:nvGrpSpPr>
          <p:grpSpPr>
            <a:xfrm>
              <a:off x="578785" y="4954611"/>
              <a:ext cx="7609096" cy="1594568"/>
              <a:chOff x="1703409" y="4926901"/>
              <a:chExt cx="7609096" cy="1594568"/>
            </a:xfrm>
          </p:grpSpPr>
          <p:pic>
            <p:nvPicPr>
              <p:cNvPr id="19" name="Picture 1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936345" y="5035569"/>
                <a:ext cx="7376160" cy="1485900"/>
              </a:xfrm>
              <a:prstGeom prst="rect">
                <a:avLst/>
              </a:prstGeom>
            </p:spPr>
          </p:pic>
          <mc:AlternateContent xmlns:mc="http://schemas.openxmlformats.org/markup-compatibility/2006" xmlns:a14="http://schemas.microsoft.com/office/drawing/2010/main">
            <mc:Choice Requires="a14">
              <p:sp>
                <p:nvSpPr>
                  <p:cNvPr id="20" name="TextBox 19"/>
                  <p:cNvSpPr txBox="1"/>
                  <p:nvPr/>
                </p:nvSpPr>
                <p:spPr>
                  <a:xfrm>
                    <a:off x="1703409" y="4926901"/>
                    <a:ext cx="804964" cy="461665"/>
                  </a:xfrm>
                  <a:prstGeom prst="rect">
                    <a:avLst/>
                  </a:prstGeom>
                  <a:noFill/>
                </p:spPr>
                <p:txBody>
                  <a:bodyPr wrap="none" rtlCol="0">
                    <a:spAutoFit/>
                  </a:bodyPr>
                  <a:lstStyle/>
                  <a:p>
                    <a:pPr algn="l"/>
                    <a14:m>
                      <m:oMathPara xmlns:m="http://schemas.openxmlformats.org/officeDocument/2006/math">
                        <m:oMath>
                          <m:sSup>
                            <m:sSupPr>
                              <m:ctrlPr>
                                <a:rPr lang="en-US" sz="2400" b="1" i="1" dirty="0" smtClean="0">
                                  <a:solidFill>
                                    <a:srgbClr val="0070C0"/>
                                  </a:solidFill>
                                  <a:latin typeface="Cambria Math" panose="02040503050406030204" pitchFamily="18" charset="0"/>
                                  <a:ea typeface="Helvetica" charset="0"/>
                                  <a:cs typeface="Helvetica" charset="0"/>
                                </a:rPr>
                              </m:ctrlPr>
                            </m:sSupPr>
                            <m:e>
                              <m:r>
                                <a:rPr lang="en-US" sz="2400" b="1" i="1" dirty="0" smtClean="0">
                                  <a:solidFill>
                                    <a:srgbClr val="0070C0"/>
                                  </a:solidFill>
                                  <a:latin typeface="Cambria Math" panose="02040503050406030204" pitchFamily="18" charset="0"/>
                                  <a:ea typeface="Helvetica" charset="0"/>
                                  <a:cs typeface="Helvetica" charset="0"/>
                                </a:rPr>
                                <m:t>𝑴</m:t>
                              </m:r>
                            </m:e>
                            <m:sup>
                              <m:r>
                                <a:rPr lang="en-US" sz="2400" b="0" i="1" dirty="0" smtClean="0">
                                  <a:solidFill>
                                    <a:srgbClr val="0070C0"/>
                                  </a:solidFill>
                                  <a:latin typeface="Cambria Math" panose="02040503050406030204" pitchFamily="18" charset="0"/>
                                  <a:ea typeface="Helvetica" charset="0"/>
                                  <a:cs typeface="Helvetica" charset="0"/>
                                </a:rPr>
                                <m:t>60</m:t>
                              </m:r>
                            </m:sup>
                          </m:sSup>
                        </m:oMath>
                      </m:oMathPara>
                    </a14:m>
                    <a:endParaRPr lang="en-US" sz="2400" b="1" dirty="0">
                      <a:solidFill>
                        <a:srgbClr val="0070C0"/>
                      </a:solidFill>
                      <a:latin typeface="Candara" panose="020E0502030303020204" pitchFamily="34" charset="0"/>
                      <a:ea typeface="Helvetica" charset="0"/>
                      <a:cs typeface="Helvetica"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1703409" y="4926901"/>
                    <a:ext cx="804964" cy="461665"/>
                  </a:xfrm>
                  <a:prstGeom prst="rect">
                    <a:avLst/>
                  </a:prstGeom>
                  <a:blipFill>
                    <a:blip r:embed="rId16"/>
                    <a:stretch>
                      <a:fillRect/>
                    </a:stretch>
                  </a:blipFill>
                </p:spPr>
                <p:txBody>
                  <a:bodyPr/>
                  <a:lstStyle/>
                  <a:p>
                    <a:r>
                      <a:rPr lang="en-US">
                        <a:noFill/>
                      </a:rPr>
                      <a:t> </a:t>
                    </a:r>
                  </a:p>
                </p:txBody>
              </p:sp>
            </mc:Fallback>
          </mc:AlternateContent>
        </p:grpSp>
      </p:grpSp>
      <mc:AlternateContent xmlns:mc="http://schemas.openxmlformats.org/markup-compatibility/2006" xmlns:a14="http://schemas.microsoft.com/office/drawing/2010/main">
        <mc:Choice Requires="a14">
          <p:sp>
            <p:nvSpPr>
              <p:cNvPr id="2" name="Title 1"/>
              <p:cNvSpPr>
                <a:spLocks noGrp="1"/>
              </p:cNvSpPr>
              <p:nvPr>
                <p:ph type="title"/>
              </p:nvPr>
            </p:nvSpPr>
            <p:spPr/>
            <p:txBody>
              <a:bodyPr>
                <a:normAutofit/>
              </a:bodyPr>
              <a:lstStyle/>
              <a:p>
                <a14:m>
                  <m:oMath xmlns:m="http://schemas.openxmlformats.org/officeDocument/2006/math">
                    <m:sSup>
                      <m:sSupPr>
                        <m:ctrlPr>
                          <a:rPr lang="en-US" i="1">
                            <a:solidFill>
                              <a:schemeClr val="tx1"/>
                            </a:solidFill>
                            <a:latin typeface="Cambria Math" panose="02040503050406030204" pitchFamily="18" charset="0"/>
                            <a:ea typeface="Helvetica" charset="0"/>
                            <a:cs typeface="Helvetica" charset="0"/>
                          </a:rPr>
                        </m:ctrlPr>
                      </m:sSupPr>
                      <m:e>
                        <m:r>
                          <a:rPr lang="en-US" i="1">
                            <a:solidFill>
                              <a:schemeClr val="tx1"/>
                            </a:solidFill>
                            <a:latin typeface="Cambria Math" panose="02040503050406030204" pitchFamily="18" charset="0"/>
                            <a:ea typeface="Helvetica" charset="0"/>
                            <a:cs typeface="Helvetica" charset="0"/>
                          </a:rPr>
                          <m:t>𝑴</m:t>
                        </m:r>
                      </m:e>
                      <m:sup>
                        <m:r>
                          <a:rPr lang="en-US" b="0" i="1">
                            <a:solidFill>
                              <a:schemeClr val="tx1"/>
                            </a:solidFill>
                            <a:latin typeface="Cambria Math" panose="02040503050406030204" pitchFamily="18" charset="0"/>
                            <a:ea typeface="Helvetica" charset="0"/>
                            <a:cs typeface="Helvetica" charset="0"/>
                          </a:rPr>
                          <m:t>𝑡</m:t>
                        </m:r>
                      </m:sup>
                    </m:sSup>
                  </m:oMath>
                </a14:m>
                <a:r>
                  <a:rPr lang="en-US" dirty="0">
                    <a:solidFill>
                      <a:schemeClr val="tx1"/>
                    </a:solidFill>
                  </a:rPr>
                  <a:t> as </a:t>
                </a:r>
                <a14:m>
                  <m:oMath xmlns:m="http://schemas.openxmlformats.org/officeDocument/2006/math">
                    <m:r>
                      <a:rPr lang="en-US" b="0" i="1">
                        <a:solidFill>
                          <a:schemeClr val="tx1"/>
                        </a:solidFill>
                        <a:latin typeface="Cambria Math" panose="02040503050406030204" pitchFamily="18" charset="0"/>
                        <a:ea typeface="Helvetica" charset="0"/>
                        <a:cs typeface="Helvetica" charset="0"/>
                      </a:rPr>
                      <m:t>𝑡</m:t>
                    </m:r>
                  </m:oMath>
                </a14:m>
                <a:r>
                  <a:rPr lang="en-US" dirty="0">
                    <a:solidFill>
                      <a:schemeClr val="tx1"/>
                    </a:solidFill>
                  </a:rPr>
                  <a:t> grows</a:t>
                </a:r>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a:blip r:embed="rId17"/>
                <a:stretch>
                  <a:fillRect t="-6587" b="-9581"/>
                </a:stretch>
              </a:blipFill>
            </p:spPr>
            <p:txBody>
              <a:bodyPr/>
              <a:lstStyle/>
              <a:p>
                <a:r>
                  <a:rPr lang="en-US">
                    <a:noFill/>
                  </a:rPr>
                  <a:t> </a:t>
                </a:r>
              </a:p>
            </p:txBody>
          </p:sp>
        </mc:Fallback>
      </mc:AlternateContent>
      <p:sp>
        <p:nvSpPr>
          <p:cNvPr id="3" name="Slide Number Placeholder 2"/>
          <p:cNvSpPr>
            <a:spLocks noGrp="1"/>
          </p:cNvSpPr>
          <p:nvPr>
            <p:ph type="sldNum" sz="quarter" idx="12"/>
          </p:nvPr>
        </p:nvSpPr>
        <p:spPr>
          <a:xfrm>
            <a:off x="8737600" y="6427484"/>
            <a:ext cx="2844800" cy="365125"/>
          </a:xfrm>
        </p:spPr>
        <p:txBody>
          <a:bodyPr/>
          <a:lstStyle/>
          <a:p>
            <a:fld id="{39E65F0E-D8D0-8548-A870-8F1E432EFAAD}" type="slidenum">
              <a:rPr lang="en-US" smtClean="0"/>
              <a:pPr/>
              <a:t>28</a:t>
            </a:fld>
            <a:endParaRPr lang="en-US" dirty="0"/>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18"/>
          <a:stretch>
            <a:fillRect/>
          </a:stretch>
        </p:blipFill>
        <p:spPr>
          <a:xfrm>
            <a:off x="578785" y="1043234"/>
            <a:ext cx="2715121" cy="1768230"/>
          </a:xfrm>
          <a:prstGeom prst="rect">
            <a:avLst/>
          </a:prstGeom>
          <a:effectLst>
            <a:outerShdw blurRad="50800" dist="38100" dir="2700000" algn="tl" rotWithShape="0">
              <a:prstClr val="black">
                <a:alpha val="40000"/>
              </a:prstClr>
            </a:outerShdw>
          </a:effectLst>
        </p:spPr>
      </p:pic>
      <p:grpSp>
        <p:nvGrpSpPr>
          <p:cNvPr id="4" name="Group 3" descr="The transition matrix M from the working example."/>
          <p:cNvGrpSpPr/>
          <p:nvPr/>
        </p:nvGrpSpPr>
        <p:grpSpPr>
          <a:xfrm>
            <a:off x="3891626" y="1061864"/>
            <a:ext cx="2521029" cy="1373404"/>
            <a:chOff x="5941271" y="713883"/>
            <a:chExt cx="2521029" cy="1373404"/>
          </a:xfrm>
        </p:grpSpPr>
        <mc:AlternateContent xmlns:mc="http://schemas.openxmlformats.org/markup-compatibility/2006" xmlns:a14="http://schemas.microsoft.com/office/drawing/2010/main">
          <mc:Choice Requires="a14">
            <p:sp>
              <p:nvSpPr>
                <p:cNvPr id="10" name="TextBox 9"/>
                <p:cNvSpPr txBox="1"/>
                <p:nvPr/>
              </p:nvSpPr>
              <p:spPr>
                <a:xfrm>
                  <a:off x="6489196" y="1181077"/>
                  <a:ext cx="1973104" cy="906210"/>
                </a:xfrm>
                <a:prstGeom prst="rect">
                  <a:avLst/>
                </a:prstGeom>
                <a:solidFill>
                  <a:schemeClr val="bg1"/>
                </a:solidFill>
              </p:spPr>
              <p:txBody>
                <a:bodyPr wrap="none" rtlCol="0">
                  <a:spAutoFit/>
                </a:bodyPr>
                <a:lstStyle/>
                <a:p>
                  <a:pPr algn="l"/>
                  <a14:m>
                    <m:oMathPara xmlns:m="http://schemas.openxmlformats.org/officeDocument/2006/math">
                      <m:oMath>
                        <m:d>
                          <m:dPr>
                            <m:begChr m:val="["/>
                            <m:endChr m:val="]"/>
                            <m:ctrlPr>
                              <a:rPr lang="en-US" sz="2000" b="0" i="1" smtClean="0">
                                <a:latin typeface="Cambria Math" panose="02040503050406030204" pitchFamily="18" charset="0"/>
                                <a:cs typeface="Helvetica" charset="0"/>
                              </a:rPr>
                            </m:ctrlPr>
                          </m:dPr>
                          <m:e>
                            <m:m>
                              <m:mPr>
                                <m:mcs>
                                  <m:mc>
                                    <m:mcPr>
                                      <m:count m:val="3"/>
                                      <m:mcJc m:val="center"/>
                                    </m:mcPr>
                                  </m:mc>
                                </m:mcs>
                                <m:ctrlPr>
                                  <a:rPr lang="en-US" sz="2000" b="0" i="1" smtClean="0">
                                    <a:latin typeface="Cambria Math" panose="02040503050406030204" pitchFamily="18" charset="0"/>
                                    <a:cs typeface="Helvetica" charset="0"/>
                                  </a:rPr>
                                </m:ctrlPr>
                              </m:mPr>
                              <m:mr>
                                <m:e>
                                  <m:r>
                                    <m:rPr>
                                      <m:brk m:alnAt="7"/>
                                    </m:rPr>
                                    <a:rPr lang="en-US" sz="2000" b="0" i="1" smtClean="0">
                                      <a:latin typeface="Cambria Math" panose="02040503050406030204" pitchFamily="18" charset="0"/>
                                      <a:cs typeface="Helvetica" charset="0"/>
                                    </a:rPr>
                                    <m:t>0</m:t>
                                  </m:r>
                                  <m:r>
                                    <a:rPr lang="en-US" sz="2000" b="0" i="1" smtClean="0">
                                      <a:latin typeface="Cambria Math" panose="02040503050406030204" pitchFamily="18" charset="0"/>
                                      <a:cs typeface="Helvetica" charset="0"/>
                                    </a:rPr>
                                    <m:t>.4</m:t>
                                  </m:r>
                                </m:e>
                                <m:e>
                                  <m:r>
                                    <a:rPr lang="en-US" sz="2000" b="0" i="1" smtClean="0">
                                      <a:latin typeface="Cambria Math" panose="02040503050406030204" pitchFamily="18" charset="0"/>
                                      <a:cs typeface="Helvetica" charset="0"/>
                                    </a:rPr>
                                    <m:t>0.6</m:t>
                                  </m:r>
                                </m:e>
                                <m:e>
                                  <m:r>
                                    <a:rPr lang="en-US" sz="2000" b="0" i="1" smtClean="0">
                                      <a:latin typeface="Cambria Math" panose="02040503050406030204" pitchFamily="18" charset="0"/>
                                      <a:cs typeface="Helvetica" charset="0"/>
                                    </a:rPr>
                                    <m:t>0</m:t>
                                  </m:r>
                                </m:e>
                              </m:mr>
                              <m:mr>
                                <m:e>
                                  <m:r>
                                    <a:rPr lang="en-US" sz="2000" b="0" i="1" smtClean="0">
                                      <a:latin typeface="Cambria Math" panose="02040503050406030204" pitchFamily="18" charset="0"/>
                                      <a:cs typeface="Helvetica" charset="0"/>
                                    </a:rPr>
                                    <m:t>0.1</m:t>
                                  </m:r>
                                </m:e>
                                <m:e>
                                  <m:r>
                                    <a:rPr lang="en-US" sz="2000" b="0" i="1" smtClean="0">
                                      <a:latin typeface="Cambria Math" panose="02040503050406030204" pitchFamily="18" charset="0"/>
                                      <a:cs typeface="Helvetica" charset="0"/>
                                    </a:rPr>
                                    <m:t>0.6</m:t>
                                  </m:r>
                                </m:e>
                                <m:e>
                                  <m:r>
                                    <a:rPr lang="en-US" sz="2000" b="0" i="1" smtClean="0">
                                      <a:latin typeface="Cambria Math" panose="02040503050406030204" pitchFamily="18" charset="0"/>
                                      <a:cs typeface="Helvetica" charset="0"/>
                                    </a:rPr>
                                    <m:t>0.3</m:t>
                                  </m:r>
                                </m:e>
                              </m:mr>
                              <m:mr>
                                <m:e>
                                  <m:r>
                                    <a:rPr lang="en-US" sz="2000" b="0" i="1" smtClean="0">
                                      <a:latin typeface="Cambria Math" panose="02040503050406030204" pitchFamily="18" charset="0"/>
                                      <a:cs typeface="Helvetica" charset="0"/>
                                    </a:rPr>
                                    <m:t>0.5</m:t>
                                  </m:r>
                                </m:e>
                                <m:e>
                                  <m:r>
                                    <a:rPr lang="en-US" sz="2000" b="0" i="1" smtClean="0">
                                      <a:latin typeface="Cambria Math" panose="02040503050406030204" pitchFamily="18" charset="0"/>
                                      <a:cs typeface="Helvetica" charset="0"/>
                                    </a:rPr>
                                    <m:t>0</m:t>
                                  </m:r>
                                </m:e>
                                <m:e>
                                  <m:r>
                                    <a:rPr lang="en-US" sz="2000" b="0" i="1" smtClean="0">
                                      <a:latin typeface="Cambria Math" panose="02040503050406030204" pitchFamily="18" charset="0"/>
                                      <a:cs typeface="Helvetica" charset="0"/>
                                    </a:rPr>
                                    <m:t>0.5</m:t>
                                  </m:r>
                                </m:e>
                              </m:mr>
                            </m:m>
                          </m:e>
                        </m:d>
                      </m:oMath>
                    </m:oMathPara>
                  </a14:m>
                  <a:endParaRPr lang="en-US" sz="2400" b="0" dirty="0" err="1">
                    <a:latin typeface="Candara" panose="020E0502030303020204" pitchFamily="34" charset="0"/>
                    <a:ea typeface="Helvetica" charset="0"/>
                    <a:cs typeface="Helvetica"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6489196" y="1181077"/>
                  <a:ext cx="1973104" cy="90621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4" name="TextBox 63"/>
                <p:cNvSpPr txBox="1"/>
                <p:nvPr/>
              </p:nvSpPr>
              <p:spPr>
                <a:xfrm>
                  <a:off x="5941271" y="713883"/>
                  <a:ext cx="532518" cy="461665"/>
                </a:xfrm>
                <a:prstGeom prst="rect">
                  <a:avLst/>
                </a:prstGeom>
                <a:noFill/>
              </p:spPr>
              <p:txBody>
                <a:bodyPr wrap="none" rtlCol="0">
                  <a:spAutoFit/>
                </a:bodyPr>
                <a:lstStyle/>
                <a:p>
                  <a:pPr algn="l"/>
                  <a14:m>
                    <m:oMathPara xmlns:m="http://schemas.openxmlformats.org/officeDocument/2006/math">
                      <m:oMath>
                        <m:r>
                          <a:rPr lang="en-US" sz="2400" b="1" i="1" dirty="0" smtClean="0">
                            <a:solidFill>
                              <a:srgbClr val="0070C0"/>
                            </a:solidFill>
                            <a:latin typeface="Cambria Math" panose="02040503050406030204" pitchFamily="18" charset="0"/>
                            <a:ea typeface="Helvetica" charset="0"/>
                            <a:cs typeface="Helvetica" charset="0"/>
                          </a:rPr>
                          <m:t>𝑴</m:t>
                        </m:r>
                      </m:oMath>
                    </m:oMathPara>
                  </a14:m>
                  <a:endParaRPr lang="en-US" sz="2400" b="1" dirty="0">
                    <a:solidFill>
                      <a:srgbClr val="0070C0"/>
                    </a:solidFill>
                    <a:latin typeface="Candara" panose="020E0502030303020204" pitchFamily="34" charset="0"/>
                    <a:ea typeface="Helvetica" charset="0"/>
                    <a:cs typeface="Helvetica" charset="0"/>
                  </a:endParaRPr>
                </a:p>
              </p:txBody>
            </p:sp>
          </mc:Choice>
          <mc:Fallback xmlns="">
            <p:sp>
              <p:nvSpPr>
                <p:cNvPr id="64" name="TextBox 63"/>
                <p:cNvSpPr txBox="1">
                  <a:spLocks noRot="1" noChangeAspect="1" noMove="1" noResize="1" noEditPoints="1" noAdjustHandles="1" noChangeArrowheads="1" noChangeShapeType="1" noTextEdit="1"/>
                </p:cNvSpPr>
                <p:nvPr/>
              </p:nvSpPr>
              <p:spPr>
                <a:xfrm>
                  <a:off x="5941271" y="713883"/>
                  <a:ext cx="532518" cy="461665"/>
                </a:xfrm>
                <a:prstGeom prst="rect">
                  <a:avLst/>
                </a:prstGeom>
                <a:blipFill>
                  <a:blip r:embed="rId5"/>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6" name="TextBox 5"/>
              <p:cNvSpPr txBox="1"/>
              <p:nvPr/>
            </p:nvSpPr>
            <p:spPr>
              <a:xfrm>
                <a:off x="7902026" y="31782"/>
                <a:ext cx="4278094" cy="552267"/>
              </a:xfrm>
              <a:prstGeom prst="rect">
                <a:avLst/>
              </a:prstGeom>
              <a:noFill/>
              <a:ln>
                <a:solidFill>
                  <a:srgbClr val="C00000"/>
                </a:solidFill>
              </a:ln>
            </p:spPr>
            <p:txBody>
              <a:bodyPr wrap="none" rtlCol="0">
                <a:spAutoFit/>
              </a:bodyPr>
              <a:lstStyle/>
              <a:p>
                <a:r>
                  <a:rPr lang="en-US" sz="2400" b="0" dirty="0">
                    <a:solidFill>
                      <a:schemeClr val="tx1"/>
                    </a:solidFill>
                    <a:latin typeface="Candara" panose="020E0502030303020204" pitchFamily="34" charset="0"/>
                    <a:ea typeface="Helvetica" charset="0"/>
                    <a:cs typeface="Helvetica" charset="0"/>
                  </a:rPr>
                  <a:t> </a:t>
                </a:r>
                <a14:m>
                  <m:oMath xmlns:m="http://schemas.openxmlformats.org/officeDocument/2006/math">
                    <m:sSup>
                      <m:sSupPr>
                        <m:ctrlPr>
                          <a:rPr lang="en-US" sz="2800" b="1" i="1" smtClean="0">
                            <a:solidFill>
                              <a:schemeClr val="tx1"/>
                            </a:solidFill>
                            <a:latin typeface="Cambria Math" panose="02040503050406030204" pitchFamily="18" charset="0"/>
                            <a:ea typeface="Helvetica" charset="0"/>
                            <a:cs typeface="Helvetica" charset="0"/>
                          </a:rPr>
                        </m:ctrlPr>
                      </m:sSupPr>
                      <m:e>
                        <m:r>
                          <a:rPr lang="en-US" sz="2800" b="1" i="1" smtClean="0">
                            <a:solidFill>
                              <a:schemeClr val="tx1"/>
                            </a:solidFill>
                            <a:latin typeface="Cambria Math" panose="02040503050406030204" pitchFamily="18" charset="0"/>
                            <a:ea typeface="Helvetica" charset="0"/>
                            <a:cs typeface="Helvetica" charset="0"/>
                          </a:rPr>
                          <m:t>𝒒</m:t>
                        </m:r>
                      </m:e>
                      <m:sup>
                        <m:d>
                          <m:dPr>
                            <m:ctrlPr>
                              <a:rPr lang="en-US" sz="2800" b="0" i="1" smtClean="0">
                                <a:solidFill>
                                  <a:schemeClr val="tx1"/>
                                </a:solidFill>
                                <a:latin typeface="Cambria Math" panose="02040503050406030204" pitchFamily="18" charset="0"/>
                                <a:ea typeface="Helvetica" charset="0"/>
                                <a:cs typeface="Helvetica" charset="0"/>
                              </a:rPr>
                            </m:ctrlPr>
                          </m:dPr>
                          <m:e>
                            <m:r>
                              <a:rPr lang="en-US" sz="2800" b="0" i="1" smtClean="0">
                                <a:solidFill>
                                  <a:schemeClr val="tx1"/>
                                </a:solidFill>
                                <a:latin typeface="Cambria Math" panose="02040503050406030204" pitchFamily="18" charset="0"/>
                                <a:ea typeface="Helvetica" charset="0"/>
                                <a:cs typeface="Helvetica" charset="0"/>
                              </a:rPr>
                              <m:t>𝑡</m:t>
                            </m:r>
                          </m:e>
                        </m:d>
                      </m:sup>
                    </m:sSup>
                    <m:r>
                      <a:rPr lang="en-US" sz="2800" b="1" i="1" smtClean="0">
                        <a:solidFill>
                          <a:schemeClr val="tx1"/>
                        </a:solidFill>
                        <a:latin typeface="Cambria Math" panose="02040503050406030204" pitchFamily="18" charset="0"/>
                        <a:ea typeface="Helvetica" charset="0"/>
                        <a:cs typeface="Helvetica" charset="0"/>
                      </a:rPr>
                      <m:t>=</m:t>
                    </m:r>
                    <m:sSup>
                      <m:sSupPr>
                        <m:ctrlPr>
                          <a:rPr lang="en-US" sz="2800" b="1" i="1" smtClean="0">
                            <a:solidFill>
                              <a:schemeClr val="tx1"/>
                            </a:solidFill>
                            <a:latin typeface="Cambria Math" panose="02040503050406030204" pitchFamily="18" charset="0"/>
                            <a:ea typeface="Helvetica" charset="0"/>
                            <a:cs typeface="Helvetica" charset="0"/>
                          </a:rPr>
                        </m:ctrlPr>
                      </m:sSupPr>
                      <m:e>
                        <m:r>
                          <a:rPr lang="en-US" sz="2800" b="1" i="1" smtClean="0">
                            <a:solidFill>
                              <a:schemeClr val="tx1"/>
                            </a:solidFill>
                            <a:latin typeface="Cambria Math" panose="02040503050406030204" pitchFamily="18" charset="0"/>
                            <a:ea typeface="Helvetica" charset="0"/>
                            <a:cs typeface="Helvetica" charset="0"/>
                          </a:rPr>
                          <m:t>𝒒</m:t>
                        </m:r>
                      </m:e>
                      <m:sup>
                        <m:d>
                          <m:dPr>
                            <m:ctrlPr>
                              <a:rPr lang="en-US" sz="2800" b="0" i="1" smtClean="0">
                                <a:solidFill>
                                  <a:schemeClr val="tx1"/>
                                </a:solidFill>
                                <a:latin typeface="Cambria Math" panose="02040503050406030204" pitchFamily="18" charset="0"/>
                                <a:ea typeface="Helvetica" charset="0"/>
                                <a:cs typeface="Helvetica" charset="0"/>
                              </a:rPr>
                            </m:ctrlPr>
                          </m:dPr>
                          <m:e>
                            <m:r>
                              <a:rPr lang="en-US" sz="2800" b="0" i="1" smtClean="0">
                                <a:solidFill>
                                  <a:schemeClr val="tx1"/>
                                </a:solidFill>
                                <a:latin typeface="Cambria Math" panose="02040503050406030204" pitchFamily="18" charset="0"/>
                                <a:ea typeface="Helvetica" charset="0"/>
                                <a:cs typeface="Helvetica" charset="0"/>
                              </a:rPr>
                              <m:t>0</m:t>
                            </m:r>
                          </m:e>
                        </m:d>
                      </m:sup>
                    </m:sSup>
                    <m:sSup>
                      <m:sSupPr>
                        <m:ctrlPr>
                          <a:rPr lang="en-US" sz="2800" b="1" i="1" smtClean="0">
                            <a:solidFill>
                              <a:schemeClr val="tx1"/>
                            </a:solidFill>
                            <a:latin typeface="Cambria Math" panose="02040503050406030204" pitchFamily="18" charset="0"/>
                            <a:ea typeface="Helvetica" charset="0"/>
                            <a:cs typeface="Helvetica" charset="0"/>
                          </a:rPr>
                        </m:ctrlPr>
                      </m:sSupPr>
                      <m:e>
                        <m:r>
                          <a:rPr lang="en-US" sz="2800" b="1" i="1" smtClean="0">
                            <a:solidFill>
                              <a:schemeClr val="tx1"/>
                            </a:solidFill>
                            <a:latin typeface="Cambria Math" panose="02040503050406030204" pitchFamily="18" charset="0"/>
                            <a:ea typeface="Helvetica" charset="0"/>
                            <a:cs typeface="Helvetica" charset="0"/>
                          </a:rPr>
                          <m:t>𝑴</m:t>
                        </m:r>
                      </m:e>
                      <m:sup>
                        <m:r>
                          <a:rPr lang="en-US" sz="2800" b="0" i="1" smtClean="0">
                            <a:solidFill>
                              <a:schemeClr val="tx1"/>
                            </a:solidFill>
                            <a:latin typeface="Cambria Math" panose="02040503050406030204" pitchFamily="18" charset="0"/>
                            <a:ea typeface="Helvetica" charset="0"/>
                            <a:cs typeface="Helvetica" charset="0"/>
                          </a:rPr>
                          <m:t>𝑡</m:t>
                        </m:r>
                      </m:sup>
                    </m:sSup>
                  </m:oMath>
                </a14:m>
                <a:r>
                  <a:rPr lang="en-US" sz="2800" dirty="0">
                    <a:solidFill>
                      <a:schemeClr val="tx1"/>
                    </a:solidFill>
                    <a:latin typeface="Candara" panose="020E0502030303020204" pitchFamily="34" charset="0"/>
                    <a:ea typeface="Helvetica" charset="0"/>
                    <a:cs typeface="Helvetica" charset="0"/>
                  </a:rPr>
                  <a:t> for all </a:t>
                </a:r>
                <a14:m>
                  <m:oMath xmlns:m="http://schemas.openxmlformats.org/officeDocument/2006/math">
                    <m:r>
                      <a:rPr lang="en-US" sz="2800" b="0" i="1" dirty="0">
                        <a:solidFill>
                          <a:schemeClr val="tx1"/>
                        </a:solidFill>
                        <a:latin typeface="Cambria Math" panose="02040503050406030204" pitchFamily="18" charset="0"/>
                        <a:ea typeface="Helvetica" charset="0"/>
                        <a:cs typeface="Helvetica" charset="0"/>
                      </a:rPr>
                      <m:t>𝑡</m:t>
                    </m:r>
                    <m:r>
                      <a:rPr lang="en-US" sz="2800" i="1" dirty="0">
                        <a:solidFill>
                          <a:schemeClr val="tx1"/>
                        </a:solidFill>
                        <a:latin typeface="Cambria Math" panose="02040503050406030204" pitchFamily="18" charset="0"/>
                        <a:ea typeface="Helvetica" charset="0"/>
                        <a:cs typeface="Helvetica" charset="0"/>
                      </a:rPr>
                      <m:t>≥0</m:t>
                    </m:r>
                  </m:oMath>
                </a14:m>
                <a:r>
                  <a:rPr lang="en-US" sz="2800" b="0" dirty="0">
                    <a:solidFill>
                      <a:schemeClr val="tx1"/>
                    </a:solidFill>
                    <a:latin typeface="Candara" panose="020E0502030303020204" pitchFamily="34" charset="0"/>
                    <a:ea typeface="Helvetica" charset="0"/>
                    <a:cs typeface="Helvetica" charset="0"/>
                  </a:rPr>
                  <a:t> </a:t>
                </a:r>
              </a:p>
            </p:txBody>
          </p:sp>
        </mc:Choice>
        <mc:Fallback xmlns="">
          <p:sp>
            <p:nvSpPr>
              <p:cNvPr id="6" name="TextBox 5"/>
              <p:cNvSpPr txBox="1">
                <a:spLocks noRot="1" noChangeAspect="1" noMove="1" noResize="1" noEditPoints="1" noAdjustHandles="1" noChangeArrowheads="1" noChangeShapeType="1" noTextEdit="1"/>
              </p:cNvSpPr>
              <p:nvPr/>
            </p:nvSpPr>
            <p:spPr>
              <a:xfrm>
                <a:off x="7902026" y="31782"/>
                <a:ext cx="4278094" cy="552267"/>
              </a:xfrm>
              <a:prstGeom prst="rect">
                <a:avLst/>
              </a:prstGeom>
              <a:blipFill>
                <a:blip r:embed="rId19"/>
                <a:stretch>
                  <a:fillRect t="-3226" b="-29032"/>
                </a:stretch>
              </a:blipFill>
              <a:ln>
                <a:solidFill>
                  <a:srgbClr val="C0000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8668678" y="5107699"/>
                <a:ext cx="2982643" cy="1110689"/>
              </a:xfrm>
              <a:prstGeom prst="rect">
                <a:avLst/>
              </a:prstGeom>
              <a:noFill/>
            </p:spPr>
            <p:txBody>
              <a:bodyPr wrap="square" rtlCol="0">
                <a:spAutoFit/>
              </a:bodyPr>
              <a:lstStyle/>
              <a:p>
                <a:pPr algn="l"/>
                <a:r>
                  <a:rPr lang="en-US" sz="3200" b="0" dirty="0">
                    <a:solidFill>
                      <a:schemeClr val="tx1"/>
                    </a:solidFill>
                    <a:latin typeface="Candara" panose="020E0502030303020204" pitchFamily="34" charset="0"/>
                    <a:ea typeface="Helvetica" charset="0"/>
                    <a:cs typeface="Helvetica" charset="0"/>
                  </a:rPr>
                  <a:t>What does this say about </a:t>
                </a:r>
                <a14:m>
                  <m:oMath xmlns:m="http://schemas.openxmlformats.org/officeDocument/2006/math">
                    <m:sSup>
                      <m:sSupPr>
                        <m:ctrlPr>
                          <a:rPr lang="en-US" sz="3200" b="1" i="1" smtClean="0">
                            <a:solidFill>
                              <a:schemeClr val="tx1"/>
                            </a:solidFill>
                            <a:latin typeface="Cambria Math" panose="02040503050406030204" pitchFamily="18" charset="0"/>
                            <a:ea typeface="Helvetica" charset="0"/>
                            <a:cs typeface="Helvetica" charset="0"/>
                          </a:rPr>
                        </m:ctrlPr>
                      </m:sSupPr>
                      <m:e>
                        <m:r>
                          <a:rPr lang="en-US" sz="3200" b="1" i="1" smtClean="0">
                            <a:solidFill>
                              <a:schemeClr val="tx1"/>
                            </a:solidFill>
                            <a:latin typeface="Cambria Math" panose="02040503050406030204" pitchFamily="18" charset="0"/>
                            <a:ea typeface="Helvetica" charset="0"/>
                            <a:cs typeface="Helvetica" charset="0"/>
                          </a:rPr>
                          <m:t>𝒒</m:t>
                        </m:r>
                      </m:e>
                      <m:sup>
                        <m:d>
                          <m:dPr>
                            <m:ctrlPr>
                              <a:rPr lang="en-US" sz="3200" b="0" i="1" smtClean="0">
                                <a:solidFill>
                                  <a:schemeClr val="tx1"/>
                                </a:solidFill>
                                <a:latin typeface="Cambria Math" panose="02040503050406030204" pitchFamily="18" charset="0"/>
                                <a:ea typeface="Helvetica" charset="0"/>
                                <a:cs typeface="Helvetica" charset="0"/>
                              </a:rPr>
                            </m:ctrlPr>
                          </m:dPr>
                          <m:e>
                            <m:r>
                              <a:rPr lang="en-US" sz="3200" b="0" i="1" smtClean="0">
                                <a:solidFill>
                                  <a:schemeClr val="tx1"/>
                                </a:solidFill>
                                <a:latin typeface="Cambria Math" panose="02040503050406030204" pitchFamily="18" charset="0"/>
                                <a:ea typeface="Helvetica" charset="0"/>
                                <a:cs typeface="Helvetica" charset="0"/>
                              </a:rPr>
                              <m:t>𝑡</m:t>
                            </m:r>
                          </m:e>
                        </m:d>
                      </m:sup>
                    </m:sSup>
                  </m:oMath>
                </a14:m>
                <a:r>
                  <a:rPr lang="en-US" sz="3200" b="0" dirty="0">
                    <a:solidFill>
                      <a:schemeClr val="tx1"/>
                    </a:solidFill>
                    <a:latin typeface="Candara" panose="020E0502030303020204" pitchFamily="34" charset="0"/>
                    <a:ea typeface="Helvetica" charset="0"/>
                    <a:cs typeface="Helvetica" charset="0"/>
                  </a:rPr>
                  <a:t>?</a:t>
                </a:r>
              </a:p>
            </p:txBody>
          </p:sp>
        </mc:Choice>
        <mc:Fallback xmlns="">
          <p:sp>
            <p:nvSpPr>
              <p:cNvPr id="26" name="TextBox 25"/>
              <p:cNvSpPr txBox="1">
                <a:spLocks noRot="1" noChangeAspect="1" noMove="1" noResize="1" noEditPoints="1" noAdjustHandles="1" noChangeArrowheads="1" noChangeShapeType="1" noTextEdit="1"/>
              </p:cNvSpPr>
              <p:nvPr/>
            </p:nvSpPr>
            <p:spPr>
              <a:xfrm>
                <a:off x="8668678" y="5107699"/>
                <a:ext cx="2982643" cy="1110689"/>
              </a:xfrm>
              <a:prstGeom prst="rect">
                <a:avLst/>
              </a:prstGeom>
              <a:blipFill>
                <a:blip r:embed="rId20"/>
                <a:stretch>
                  <a:fillRect l="-5112" t="-7143" r="-204" b="-17582"/>
                </a:stretch>
              </a:blipFill>
            </p:spPr>
            <p:txBody>
              <a:bodyPr/>
              <a:lstStyle/>
              <a:p>
                <a:r>
                  <a:rPr lang="en-US">
                    <a:noFill/>
                  </a:rPr>
                  <a:t> </a:t>
                </a:r>
              </a:p>
            </p:txBody>
          </p:sp>
        </mc:Fallback>
      </mc:AlternateContent>
    </p:spTree>
    <p:extLst>
      <p:ext uri="{BB962C8B-B14F-4D97-AF65-F5344CB8AC3E}">
        <p14:creationId xmlns:p14="http://schemas.microsoft.com/office/powerpoint/2010/main" val="2755781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normAutofit/>
              </a:bodyPr>
              <a:lstStyle/>
              <a:p>
                <a:r>
                  <a:rPr lang="en-US" dirty="0">
                    <a:solidFill>
                      <a:schemeClr val="tx1"/>
                    </a:solidFill>
                  </a:rPr>
                  <a:t>What does this say about </a:t>
                </a:r>
                <a14:m>
                  <m:oMath xmlns:m="http://schemas.openxmlformats.org/officeDocument/2006/math">
                    <m:sSup>
                      <m:sSupPr>
                        <m:ctrlPr>
                          <a:rPr lang="en-US" i="1">
                            <a:solidFill>
                              <a:schemeClr val="tx1"/>
                            </a:solidFill>
                            <a:latin typeface="Cambria Math" panose="02040503050406030204" pitchFamily="18" charset="0"/>
                            <a:ea typeface="Helvetica" charset="0"/>
                            <a:cs typeface="Helvetica" charset="0"/>
                          </a:rPr>
                        </m:ctrlPr>
                      </m:sSupPr>
                      <m:e>
                        <m:r>
                          <a:rPr lang="en-US" i="1">
                            <a:solidFill>
                              <a:schemeClr val="tx1"/>
                            </a:solidFill>
                            <a:latin typeface="Cambria Math" panose="02040503050406030204" pitchFamily="18" charset="0"/>
                            <a:ea typeface="Helvetica" charset="0"/>
                            <a:cs typeface="Helvetica" charset="0"/>
                          </a:rPr>
                          <m:t>𝒒</m:t>
                        </m:r>
                      </m:e>
                      <m:sup>
                        <m:d>
                          <m:dPr>
                            <m:ctrlPr>
                              <a:rPr lang="en-US" b="0" i="1">
                                <a:solidFill>
                                  <a:schemeClr val="tx1"/>
                                </a:solidFill>
                                <a:latin typeface="Cambria Math" panose="02040503050406030204" pitchFamily="18" charset="0"/>
                                <a:ea typeface="Helvetica" charset="0"/>
                                <a:cs typeface="Helvetica" charset="0"/>
                              </a:rPr>
                            </m:ctrlPr>
                          </m:dPr>
                          <m:e>
                            <m:r>
                              <a:rPr lang="en-US" b="0" i="1">
                                <a:solidFill>
                                  <a:schemeClr val="tx1"/>
                                </a:solidFill>
                                <a:latin typeface="Cambria Math" panose="02040503050406030204" pitchFamily="18" charset="0"/>
                                <a:ea typeface="Helvetica" charset="0"/>
                                <a:cs typeface="Helvetica" charset="0"/>
                              </a:rPr>
                              <m:t>𝑡</m:t>
                            </m:r>
                          </m:e>
                        </m:d>
                      </m:sup>
                    </m:sSup>
                    <m:r>
                      <a:rPr lang="en-US" i="1">
                        <a:solidFill>
                          <a:schemeClr val="tx1"/>
                        </a:solidFill>
                        <a:latin typeface="Cambria Math" panose="02040503050406030204" pitchFamily="18" charset="0"/>
                        <a:ea typeface="Helvetica" charset="0"/>
                        <a:cs typeface="Helvetica" charset="0"/>
                      </a:rPr>
                      <m:t>=</m:t>
                    </m:r>
                    <m:sSup>
                      <m:sSupPr>
                        <m:ctrlPr>
                          <a:rPr lang="en-US" i="1">
                            <a:solidFill>
                              <a:schemeClr val="tx1"/>
                            </a:solidFill>
                            <a:latin typeface="Cambria Math" panose="02040503050406030204" pitchFamily="18" charset="0"/>
                            <a:ea typeface="Helvetica" charset="0"/>
                            <a:cs typeface="Helvetica" charset="0"/>
                          </a:rPr>
                        </m:ctrlPr>
                      </m:sSupPr>
                      <m:e>
                        <m:r>
                          <a:rPr lang="en-US" i="1">
                            <a:solidFill>
                              <a:schemeClr val="tx1"/>
                            </a:solidFill>
                            <a:latin typeface="Cambria Math" panose="02040503050406030204" pitchFamily="18" charset="0"/>
                            <a:ea typeface="Helvetica" charset="0"/>
                            <a:cs typeface="Helvetica" charset="0"/>
                          </a:rPr>
                          <m:t>𝒒</m:t>
                        </m:r>
                      </m:e>
                      <m:sup>
                        <m:d>
                          <m:dPr>
                            <m:ctrlPr>
                              <a:rPr lang="en-US" b="0" i="1">
                                <a:solidFill>
                                  <a:schemeClr val="tx1"/>
                                </a:solidFill>
                                <a:latin typeface="Cambria Math" panose="02040503050406030204" pitchFamily="18" charset="0"/>
                                <a:ea typeface="Helvetica" charset="0"/>
                                <a:cs typeface="Helvetica" charset="0"/>
                              </a:rPr>
                            </m:ctrlPr>
                          </m:dPr>
                          <m:e>
                            <m:r>
                              <a:rPr lang="en-US" b="0" i="1">
                                <a:solidFill>
                                  <a:schemeClr val="tx1"/>
                                </a:solidFill>
                                <a:latin typeface="Cambria Math" panose="02040503050406030204" pitchFamily="18" charset="0"/>
                                <a:ea typeface="Helvetica" charset="0"/>
                                <a:cs typeface="Helvetica" charset="0"/>
                              </a:rPr>
                              <m:t>0</m:t>
                            </m:r>
                          </m:e>
                        </m:d>
                      </m:sup>
                    </m:sSup>
                    <m:sSup>
                      <m:sSupPr>
                        <m:ctrlPr>
                          <a:rPr lang="en-US" i="1">
                            <a:solidFill>
                              <a:schemeClr val="tx1"/>
                            </a:solidFill>
                            <a:latin typeface="Cambria Math" panose="02040503050406030204" pitchFamily="18" charset="0"/>
                            <a:ea typeface="Helvetica" charset="0"/>
                            <a:cs typeface="Helvetica" charset="0"/>
                          </a:rPr>
                        </m:ctrlPr>
                      </m:sSupPr>
                      <m:e>
                        <m:r>
                          <a:rPr lang="en-US" i="1">
                            <a:solidFill>
                              <a:schemeClr val="tx1"/>
                            </a:solidFill>
                            <a:latin typeface="Cambria Math" panose="02040503050406030204" pitchFamily="18" charset="0"/>
                            <a:ea typeface="Helvetica" charset="0"/>
                            <a:cs typeface="Helvetica" charset="0"/>
                          </a:rPr>
                          <m:t>𝑴</m:t>
                        </m:r>
                      </m:e>
                      <m:sup>
                        <m:r>
                          <a:rPr lang="en-US" b="0" i="1">
                            <a:solidFill>
                              <a:schemeClr val="tx1"/>
                            </a:solidFill>
                            <a:latin typeface="Cambria Math" panose="02040503050406030204" pitchFamily="18" charset="0"/>
                            <a:ea typeface="Helvetica" charset="0"/>
                            <a:cs typeface="Helvetica" charset="0"/>
                          </a:rPr>
                          <m:t>𝑡</m:t>
                        </m:r>
                      </m:sup>
                    </m:sSup>
                  </m:oMath>
                </a14:m>
                <a:r>
                  <a:rPr lang="en-US" dirty="0">
                    <a:solidFill>
                      <a:schemeClr val="tx1"/>
                    </a:solidFill>
                  </a:rPr>
                  <a:t> ?</a:t>
                </a:r>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a:blip r:embed="rId2"/>
                <a:stretch>
                  <a:fillRect l="-2179" t="-4790" b="-113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Content Placeholder 3"/>
              <p:cNvSpPr>
                <a:spLocks noGrp="1"/>
              </p:cNvSpPr>
              <p:nvPr>
                <p:ph idx="1"/>
              </p:nvPr>
            </p:nvSpPr>
            <p:spPr/>
            <p:txBody>
              <a:bodyPr>
                <a:normAutofit/>
              </a:bodyPr>
              <a:lstStyle/>
              <a:p>
                <a:r>
                  <a:rPr lang="en-US" dirty="0">
                    <a:solidFill>
                      <a:schemeClr val="tx1"/>
                    </a:solidFill>
                  </a:rPr>
                  <a:t>Note that no matter what probability distribution </a:t>
                </a:r>
                <a14:m>
                  <m:oMath xmlns:m="http://schemas.openxmlformats.org/officeDocument/2006/math">
                    <m:sSup>
                      <m:sSupPr>
                        <m:ctrlPr>
                          <a:rPr lang="en-US" b="1" i="1">
                            <a:solidFill>
                              <a:schemeClr val="tx1"/>
                            </a:solidFill>
                            <a:latin typeface="Cambria Math" panose="02040503050406030204" pitchFamily="18" charset="0"/>
                            <a:ea typeface="Helvetica" charset="0"/>
                            <a:cs typeface="Helvetica" charset="0"/>
                          </a:rPr>
                        </m:ctrlPr>
                      </m:sSupPr>
                      <m:e>
                        <m:r>
                          <a:rPr lang="en-US" b="1" i="1">
                            <a:solidFill>
                              <a:schemeClr val="tx1"/>
                            </a:solidFill>
                            <a:latin typeface="Cambria Math" panose="02040503050406030204" pitchFamily="18" charset="0"/>
                            <a:ea typeface="Helvetica" charset="0"/>
                            <a:cs typeface="Helvetica" charset="0"/>
                          </a:rPr>
                          <m:t>𝒒</m:t>
                        </m:r>
                      </m:e>
                      <m:sup>
                        <m:d>
                          <m:dPr>
                            <m:ctrlPr>
                              <a:rPr lang="en-US" i="1">
                                <a:solidFill>
                                  <a:schemeClr val="tx1"/>
                                </a:solidFill>
                                <a:latin typeface="Cambria Math" panose="02040503050406030204" pitchFamily="18" charset="0"/>
                                <a:ea typeface="Helvetica" charset="0"/>
                                <a:cs typeface="Helvetica" charset="0"/>
                              </a:rPr>
                            </m:ctrlPr>
                          </m:dPr>
                          <m:e>
                            <m:r>
                              <a:rPr lang="en-US" i="1">
                                <a:solidFill>
                                  <a:schemeClr val="tx1"/>
                                </a:solidFill>
                                <a:latin typeface="Cambria Math" panose="02040503050406030204" pitchFamily="18" charset="0"/>
                                <a:ea typeface="Helvetica" charset="0"/>
                                <a:cs typeface="Helvetica" charset="0"/>
                              </a:rPr>
                              <m:t>0</m:t>
                            </m:r>
                          </m:e>
                        </m:d>
                      </m:sup>
                    </m:sSup>
                  </m:oMath>
                </a14:m>
                <a:r>
                  <a:rPr lang="en-US" dirty="0">
                    <a:solidFill>
                      <a:schemeClr val="tx1"/>
                    </a:solidFill>
                  </a:rPr>
                  <a:t> is … 	   		</a:t>
                </a:r>
                <a14:m>
                  <m:oMath xmlns:m="http://schemas.openxmlformats.org/officeDocument/2006/math">
                    <m:sSup>
                      <m:sSupPr>
                        <m:ctrlPr>
                          <a:rPr lang="en-US" b="1" i="1" smtClean="0">
                            <a:solidFill>
                              <a:schemeClr val="tx1"/>
                            </a:solidFill>
                            <a:latin typeface="Cambria Math" panose="02040503050406030204" pitchFamily="18" charset="0"/>
                            <a:ea typeface="Helvetica" charset="0"/>
                            <a:cs typeface="Helvetica" charset="0"/>
                          </a:rPr>
                        </m:ctrlPr>
                      </m:sSupPr>
                      <m:e>
                        <m:sSup>
                          <m:sSupPr>
                            <m:ctrlPr>
                              <a:rPr lang="en-US" b="1" i="1" smtClean="0">
                                <a:solidFill>
                                  <a:schemeClr val="tx1"/>
                                </a:solidFill>
                                <a:latin typeface="Cambria Math" panose="02040503050406030204" pitchFamily="18" charset="0"/>
                                <a:ea typeface="Helvetica" charset="0"/>
                                <a:cs typeface="Helvetica" charset="0"/>
                              </a:rPr>
                            </m:ctrlPr>
                          </m:sSupPr>
                          <m:e>
                            <m:r>
                              <a:rPr lang="en-US" b="1" i="1" smtClean="0">
                                <a:solidFill>
                                  <a:schemeClr val="tx1"/>
                                </a:solidFill>
                                <a:latin typeface="Cambria Math" panose="02040503050406030204" pitchFamily="18" charset="0"/>
                                <a:ea typeface="Helvetica" charset="0"/>
                                <a:cs typeface="Helvetica" charset="0"/>
                              </a:rPr>
                              <m:t>𝒒</m:t>
                            </m:r>
                          </m:e>
                          <m:sup>
                            <m:d>
                              <m:dPr>
                                <m:ctrlPr>
                                  <a:rPr lang="en-US" b="1" i="1" smtClean="0">
                                    <a:solidFill>
                                      <a:schemeClr val="tx1"/>
                                    </a:solidFill>
                                    <a:latin typeface="Cambria Math" panose="02040503050406030204" pitchFamily="18" charset="0"/>
                                    <a:ea typeface="Helvetica" charset="0"/>
                                    <a:cs typeface="Helvetica" charset="0"/>
                                  </a:rPr>
                                </m:ctrlPr>
                              </m:dPr>
                              <m:e>
                                <m:r>
                                  <a:rPr lang="en-US" b="1" i="1" smtClean="0">
                                    <a:solidFill>
                                      <a:schemeClr val="tx1"/>
                                    </a:solidFill>
                                    <a:latin typeface="Cambria Math" panose="02040503050406030204" pitchFamily="18" charset="0"/>
                                    <a:ea typeface="Helvetica" charset="0"/>
                                    <a:cs typeface="Helvetica" charset="0"/>
                                  </a:rPr>
                                  <m:t>𝟎</m:t>
                                </m:r>
                              </m:e>
                            </m:d>
                          </m:sup>
                        </m:sSup>
                        <m:r>
                          <a:rPr lang="en-US" b="1" i="1">
                            <a:solidFill>
                              <a:schemeClr val="tx1"/>
                            </a:solidFill>
                            <a:latin typeface="Cambria Math" panose="02040503050406030204" pitchFamily="18" charset="0"/>
                            <a:ea typeface="Helvetica" charset="0"/>
                            <a:cs typeface="Helvetica" charset="0"/>
                          </a:rPr>
                          <m:t>𝑴</m:t>
                        </m:r>
                      </m:e>
                      <m:sup>
                        <m:r>
                          <a:rPr lang="en-US" i="1">
                            <a:solidFill>
                              <a:schemeClr val="tx1"/>
                            </a:solidFill>
                            <a:latin typeface="Cambria Math" panose="02040503050406030204" pitchFamily="18" charset="0"/>
                            <a:ea typeface="Helvetica" charset="0"/>
                            <a:cs typeface="Helvetica" charset="0"/>
                          </a:rPr>
                          <m:t>𝑡</m:t>
                        </m:r>
                      </m:sup>
                    </m:sSup>
                  </m:oMath>
                </a14:m>
                <a:r>
                  <a:rPr lang="en-US" dirty="0">
                    <a:solidFill>
                      <a:schemeClr val="tx1"/>
                    </a:solidFill>
                  </a:rPr>
                  <a:t> is just a </a:t>
                </a:r>
                <a:r>
                  <a:rPr lang="en-US" u="sng" dirty="0">
                    <a:solidFill>
                      <a:schemeClr val="tx1"/>
                    </a:solidFill>
                  </a:rPr>
                  <a:t>weighted average</a:t>
                </a:r>
                <a:r>
                  <a:rPr lang="en-US" dirty="0">
                    <a:solidFill>
                      <a:schemeClr val="tx1"/>
                    </a:solidFill>
                  </a:rPr>
                  <a:t> of the rows of </a:t>
                </a:r>
                <a14:m>
                  <m:oMath xmlns:m="http://schemas.openxmlformats.org/officeDocument/2006/math">
                    <m:sSup>
                      <m:sSupPr>
                        <m:ctrlPr>
                          <a:rPr lang="en-US" i="1">
                            <a:solidFill>
                              <a:schemeClr val="tx1"/>
                            </a:solidFill>
                            <a:latin typeface="Cambria Math" panose="02040503050406030204" pitchFamily="18" charset="0"/>
                            <a:ea typeface="Helvetica" charset="0"/>
                            <a:cs typeface="Helvetica" charset="0"/>
                          </a:rPr>
                        </m:ctrlPr>
                      </m:sSupPr>
                      <m:e>
                        <m:r>
                          <a:rPr lang="en-US" i="1">
                            <a:solidFill>
                              <a:schemeClr val="tx1"/>
                            </a:solidFill>
                            <a:latin typeface="Cambria Math" panose="02040503050406030204" pitchFamily="18" charset="0"/>
                            <a:ea typeface="Helvetica" charset="0"/>
                            <a:cs typeface="Helvetica" charset="0"/>
                          </a:rPr>
                          <m:t>𝑴</m:t>
                        </m:r>
                      </m:e>
                      <m:sup>
                        <m:r>
                          <a:rPr lang="en-US" i="1">
                            <a:solidFill>
                              <a:schemeClr val="tx1"/>
                            </a:solidFill>
                            <a:latin typeface="Cambria Math" panose="02040503050406030204" pitchFamily="18" charset="0"/>
                            <a:ea typeface="Helvetica" charset="0"/>
                            <a:cs typeface="Helvetica" charset="0"/>
                          </a:rPr>
                          <m:t>𝑡</m:t>
                        </m:r>
                      </m:sup>
                    </m:sSup>
                  </m:oMath>
                </a14:m>
                <a:endParaRPr lang="en-US" dirty="0">
                  <a:solidFill>
                    <a:schemeClr val="tx1"/>
                  </a:solidFill>
                </a:endParaRPr>
              </a:p>
              <a:p>
                <a:pPr lvl="2"/>
                <a:endParaRPr lang="en-US" dirty="0">
                  <a:solidFill>
                    <a:schemeClr val="tx1"/>
                  </a:solidFill>
                </a:endParaRPr>
              </a:p>
              <a:p>
                <a:r>
                  <a:rPr lang="en-US" dirty="0">
                    <a:solidFill>
                      <a:schemeClr val="tx1"/>
                    </a:solidFill>
                  </a:rPr>
                  <a:t>If every row of </a:t>
                </a:r>
                <a14:m>
                  <m:oMath xmlns:m="http://schemas.openxmlformats.org/officeDocument/2006/math">
                    <m:sSup>
                      <m:sSupPr>
                        <m:ctrlPr>
                          <a:rPr lang="en-US" i="1">
                            <a:solidFill>
                              <a:schemeClr val="tx1"/>
                            </a:solidFill>
                            <a:latin typeface="Cambria Math" panose="02040503050406030204" pitchFamily="18" charset="0"/>
                            <a:ea typeface="Helvetica" charset="0"/>
                            <a:cs typeface="Helvetica" charset="0"/>
                          </a:rPr>
                        </m:ctrlPr>
                      </m:sSupPr>
                      <m:e>
                        <m:r>
                          <a:rPr lang="en-US" i="1">
                            <a:solidFill>
                              <a:schemeClr val="tx1"/>
                            </a:solidFill>
                            <a:latin typeface="Cambria Math" panose="02040503050406030204" pitchFamily="18" charset="0"/>
                            <a:ea typeface="Helvetica" charset="0"/>
                            <a:cs typeface="Helvetica" charset="0"/>
                          </a:rPr>
                          <m:t>𝑴</m:t>
                        </m:r>
                      </m:e>
                      <m:sup>
                        <m:r>
                          <a:rPr lang="en-US" i="1">
                            <a:solidFill>
                              <a:schemeClr val="tx1"/>
                            </a:solidFill>
                            <a:latin typeface="Cambria Math" panose="02040503050406030204" pitchFamily="18" charset="0"/>
                            <a:ea typeface="Helvetica" charset="0"/>
                            <a:cs typeface="Helvetica" charset="0"/>
                          </a:rPr>
                          <m:t>𝑡</m:t>
                        </m:r>
                      </m:sup>
                    </m:sSup>
                  </m:oMath>
                </a14:m>
                <a:r>
                  <a:rPr lang="en-US" dirty="0">
                    <a:solidFill>
                      <a:schemeClr val="tx1"/>
                    </a:solidFill>
                  </a:rPr>
                  <a:t> were </a:t>
                </a:r>
                <a:r>
                  <a:rPr lang="en-US" i="1" dirty="0">
                    <a:solidFill>
                      <a:schemeClr val="tx1"/>
                    </a:solidFill>
                  </a:rPr>
                  <a:t>exactly</a:t>
                </a:r>
                <a:r>
                  <a:rPr lang="en-US" dirty="0">
                    <a:solidFill>
                      <a:schemeClr val="tx1"/>
                    </a:solidFill>
                  </a:rPr>
                  <a:t> the same …that would mean that </a:t>
                </a:r>
                <a14:m>
                  <m:oMath xmlns:m="http://schemas.openxmlformats.org/officeDocument/2006/math">
                    <m:sSup>
                      <m:sSupPr>
                        <m:ctrlPr>
                          <a:rPr lang="en-US" b="1" i="1">
                            <a:solidFill>
                              <a:schemeClr val="tx1"/>
                            </a:solidFill>
                            <a:latin typeface="Cambria Math" panose="02040503050406030204" pitchFamily="18" charset="0"/>
                            <a:ea typeface="Helvetica" charset="0"/>
                            <a:cs typeface="Helvetica" charset="0"/>
                          </a:rPr>
                        </m:ctrlPr>
                      </m:sSupPr>
                      <m:e>
                        <m:sSup>
                          <m:sSupPr>
                            <m:ctrlPr>
                              <a:rPr lang="en-US" b="1" i="1">
                                <a:solidFill>
                                  <a:schemeClr val="tx1"/>
                                </a:solidFill>
                                <a:latin typeface="Cambria Math" panose="02040503050406030204" pitchFamily="18" charset="0"/>
                                <a:ea typeface="Helvetica" charset="0"/>
                                <a:cs typeface="Helvetica" charset="0"/>
                              </a:rPr>
                            </m:ctrlPr>
                          </m:sSupPr>
                          <m:e>
                            <m:r>
                              <a:rPr lang="en-US" b="1" i="1">
                                <a:solidFill>
                                  <a:schemeClr val="tx1"/>
                                </a:solidFill>
                                <a:latin typeface="Cambria Math" panose="02040503050406030204" pitchFamily="18" charset="0"/>
                                <a:ea typeface="Helvetica" charset="0"/>
                                <a:cs typeface="Helvetica" charset="0"/>
                              </a:rPr>
                              <m:t>𝒒</m:t>
                            </m:r>
                          </m:e>
                          <m:sup>
                            <m:d>
                              <m:dPr>
                                <m:ctrlPr>
                                  <a:rPr lang="en-US" b="1" i="1">
                                    <a:solidFill>
                                      <a:schemeClr val="tx1"/>
                                    </a:solidFill>
                                    <a:latin typeface="Cambria Math" panose="02040503050406030204" pitchFamily="18" charset="0"/>
                                    <a:ea typeface="Helvetica" charset="0"/>
                                    <a:cs typeface="Helvetica" charset="0"/>
                                  </a:rPr>
                                </m:ctrlPr>
                              </m:dPr>
                              <m:e>
                                <m:r>
                                  <a:rPr lang="en-US" b="1" i="1">
                                    <a:solidFill>
                                      <a:schemeClr val="tx1"/>
                                    </a:solidFill>
                                    <a:latin typeface="Cambria Math" panose="02040503050406030204" pitchFamily="18" charset="0"/>
                                    <a:ea typeface="Helvetica" charset="0"/>
                                    <a:cs typeface="Helvetica" charset="0"/>
                                  </a:rPr>
                                  <m:t>𝟎</m:t>
                                </m:r>
                              </m:e>
                            </m:d>
                          </m:sup>
                        </m:sSup>
                        <m:r>
                          <a:rPr lang="en-US" b="1" i="1">
                            <a:solidFill>
                              <a:schemeClr val="tx1"/>
                            </a:solidFill>
                            <a:latin typeface="Cambria Math" panose="02040503050406030204" pitchFamily="18" charset="0"/>
                            <a:ea typeface="Helvetica" charset="0"/>
                            <a:cs typeface="Helvetica" charset="0"/>
                          </a:rPr>
                          <m:t>𝑴</m:t>
                        </m:r>
                      </m:e>
                      <m:sup>
                        <m:r>
                          <a:rPr lang="en-US" i="1">
                            <a:solidFill>
                              <a:schemeClr val="tx1"/>
                            </a:solidFill>
                            <a:latin typeface="Cambria Math" panose="02040503050406030204" pitchFamily="18" charset="0"/>
                            <a:ea typeface="Helvetica" charset="0"/>
                            <a:cs typeface="Helvetica" charset="0"/>
                          </a:rPr>
                          <m:t>𝑡</m:t>
                        </m:r>
                      </m:sup>
                    </m:sSup>
                  </m:oMath>
                </a14:m>
                <a:r>
                  <a:rPr lang="en-US" dirty="0">
                    <a:solidFill>
                      <a:schemeClr val="tx1"/>
                    </a:solidFill>
                  </a:rPr>
                  <a:t> would be equal to the common row</a:t>
                </a:r>
              </a:p>
              <a:p>
                <a:pPr lvl="1"/>
                <a:r>
                  <a:rPr lang="en-US" dirty="0">
                    <a:solidFill>
                      <a:schemeClr val="tx1"/>
                    </a:solidFill>
                  </a:rPr>
                  <a:t>So </a:t>
                </a:r>
                <a14:m>
                  <m:oMath xmlns:m="http://schemas.openxmlformats.org/officeDocument/2006/math">
                    <m:sSup>
                      <m:sSupPr>
                        <m:ctrlPr>
                          <a:rPr lang="en-US" i="1">
                            <a:solidFill>
                              <a:schemeClr val="tx1"/>
                            </a:solidFill>
                            <a:latin typeface="Cambria Math" panose="02040503050406030204" pitchFamily="18" charset="0"/>
                            <a:ea typeface="Helvetica" charset="0"/>
                            <a:cs typeface="Helvetica" charset="0"/>
                          </a:rPr>
                        </m:ctrlPr>
                      </m:sSupPr>
                      <m:e>
                        <m:r>
                          <a:rPr lang="en-US" i="1">
                            <a:solidFill>
                              <a:schemeClr val="tx1"/>
                            </a:solidFill>
                            <a:latin typeface="Cambria Math" panose="02040503050406030204" pitchFamily="18" charset="0"/>
                            <a:ea typeface="Helvetica" charset="0"/>
                            <a:cs typeface="Helvetica" charset="0"/>
                          </a:rPr>
                          <m:t>𝒒</m:t>
                        </m:r>
                      </m:e>
                      <m:sup>
                        <m:d>
                          <m:dPr>
                            <m:ctrlPr>
                              <a:rPr lang="en-US" i="1">
                                <a:solidFill>
                                  <a:schemeClr val="tx1"/>
                                </a:solidFill>
                                <a:latin typeface="Cambria Math" panose="02040503050406030204" pitchFamily="18" charset="0"/>
                                <a:ea typeface="Helvetica" charset="0"/>
                                <a:cs typeface="Helvetica" charset="0"/>
                              </a:rPr>
                            </m:ctrlPr>
                          </m:dPr>
                          <m:e>
                            <m:r>
                              <a:rPr lang="en-US" i="1">
                                <a:solidFill>
                                  <a:schemeClr val="tx1"/>
                                </a:solidFill>
                                <a:latin typeface="Cambria Math" panose="02040503050406030204" pitchFamily="18" charset="0"/>
                                <a:ea typeface="Helvetica" charset="0"/>
                                <a:cs typeface="Helvetica" charset="0"/>
                              </a:rPr>
                              <m:t>𝑡</m:t>
                            </m:r>
                          </m:e>
                        </m:d>
                      </m:sup>
                    </m:sSup>
                  </m:oMath>
                </a14:m>
                <a:r>
                  <a:rPr lang="en-US" dirty="0">
                    <a:solidFill>
                      <a:schemeClr val="tx1"/>
                    </a:solidFill>
                  </a:rPr>
                  <a:t> wouldn’t depend on </a:t>
                </a:r>
                <a14:m>
                  <m:oMath xmlns:m="http://schemas.openxmlformats.org/officeDocument/2006/math">
                    <m:sSup>
                      <m:sSupPr>
                        <m:ctrlPr>
                          <a:rPr lang="en-US" b="1" i="1">
                            <a:solidFill>
                              <a:schemeClr val="tx1"/>
                            </a:solidFill>
                            <a:latin typeface="Cambria Math" panose="02040503050406030204" pitchFamily="18" charset="0"/>
                            <a:ea typeface="Helvetica" charset="0"/>
                            <a:cs typeface="Helvetica" charset="0"/>
                          </a:rPr>
                        </m:ctrlPr>
                      </m:sSupPr>
                      <m:e>
                        <m:r>
                          <a:rPr lang="en-US" b="1" i="1">
                            <a:solidFill>
                              <a:schemeClr val="tx1"/>
                            </a:solidFill>
                            <a:latin typeface="Cambria Math" panose="02040503050406030204" pitchFamily="18" charset="0"/>
                            <a:ea typeface="Helvetica" charset="0"/>
                            <a:cs typeface="Helvetica" charset="0"/>
                          </a:rPr>
                          <m:t>𝒒</m:t>
                        </m:r>
                      </m:e>
                      <m:sup>
                        <m:d>
                          <m:dPr>
                            <m:ctrlPr>
                              <a:rPr lang="en-US" b="1" i="1">
                                <a:solidFill>
                                  <a:schemeClr val="tx1"/>
                                </a:solidFill>
                                <a:latin typeface="Cambria Math" panose="02040503050406030204" pitchFamily="18" charset="0"/>
                                <a:ea typeface="Helvetica" charset="0"/>
                                <a:cs typeface="Helvetica" charset="0"/>
                              </a:rPr>
                            </m:ctrlPr>
                          </m:dPr>
                          <m:e>
                            <m:r>
                              <a:rPr lang="en-US" b="1" i="1">
                                <a:solidFill>
                                  <a:schemeClr val="tx1"/>
                                </a:solidFill>
                                <a:latin typeface="Cambria Math" panose="02040503050406030204" pitchFamily="18" charset="0"/>
                                <a:ea typeface="Helvetica" charset="0"/>
                                <a:cs typeface="Helvetica" charset="0"/>
                              </a:rPr>
                              <m:t>𝟎</m:t>
                            </m:r>
                          </m:e>
                        </m:d>
                      </m:sup>
                    </m:sSup>
                  </m:oMath>
                </a14:m>
                <a:endParaRPr lang="en-US" dirty="0">
                  <a:solidFill>
                    <a:schemeClr val="tx1"/>
                  </a:solidFill>
                </a:endParaRPr>
              </a:p>
              <a:p>
                <a:pPr lvl="2"/>
                <a:endParaRPr lang="en-US" dirty="0">
                  <a:solidFill>
                    <a:schemeClr val="tx1"/>
                  </a:solidFill>
                </a:endParaRPr>
              </a:p>
              <a:p>
                <a:r>
                  <a:rPr lang="en-US" dirty="0">
                    <a:solidFill>
                      <a:schemeClr val="tx1"/>
                    </a:solidFill>
                  </a:rPr>
                  <a:t>The rows aren’t exactly the same, but they are very close</a:t>
                </a:r>
              </a:p>
              <a:p>
                <a:pPr lvl="1"/>
                <a:r>
                  <a:rPr lang="en-US" dirty="0">
                    <a:solidFill>
                      <a:schemeClr val="tx1"/>
                    </a:solidFill>
                  </a:rPr>
                  <a:t>So </a:t>
                </a:r>
                <a14:m>
                  <m:oMath xmlns:m="http://schemas.openxmlformats.org/officeDocument/2006/math">
                    <m:sSup>
                      <m:sSupPr>
                        <m:ctrlPr>
                          <a:rPr lang="en-US" i="1">
                            <a:solidFill>
                              <a:schemeClr val="tx1"/>
                            </a:solidFill>
                            <a:latin typeface="Cambria Math" panose="02040503050406030204" pitchFamily="18" charset="0"/>
                            <a:ea typeface="Helvetica" charset="0"/>
                            <a:cs typeface="Helvetica" charset="0"/>
                          </a:rPr>
                        </m:ctrlPr>
                      </m:sSupPr>
                      <m:e>
                        <m:r>
                          <a:rPr lang="en-US" i="1">
                            <a:solidFill>
                              <a:schemeClr val="tx1"/>
                            </a:solidFill>
                            <a:latin typeface="Cambria Math" panose="02040503050406030204" pitchFamily="18" charset="0"/>
                            <a:ea typeface="Helvetica" charset="0"/>
                            <a:cs typeface="Helvetica" charset="0"/>
                          </a:rPr>
                          <m:t>𝒒</m:t>
                        </m:r>
                      </m:e>
                      <m:sup>
                        <m:d>
                          <m:dPr>
                            <m:ctrlPr>
                              <a:rPr lang="en-US" i="1">
                                <a:solidFill>
                                  <a:schemeClr val="tx1"/>
                                </a:solidFill>
                                <a:latin typeface="Cambria Math" panose="02040503050406030204" pitchFamily="18" charset="0"/>
                                <a:ea typeface="Helvetica" charset="0"/>
                                <a:cs typeface="Helvetica" charset="0"/>
                              </a:rPr>
                            </m:ctrlPr>
                          </m:dPr>
                          <m:e>
                            <m:r>
                              <a:rPr lang="en-US" i="1">
                                <a:solidFill>
                                  <a:schemeClr val="tx1"/>
                                </a:solidFill>
                                <a:latin typeface="Cambria Math" panose="02040503050406030204" pitchFamily="18" charset="0"/>
                                <a:ea typeface="Helvetica" charset="0"/>
                                <a:cs typeface="Helvetica" charset="0"/>
                              </a:rPr>
                              <m:t>𝑡</m:t>
                            </m:r>
                          </m:e>
                        </m:d>
                      </m:sup>
                    </m:sSup>
                  </m:oMath>
                </a14:m>
                <a:r>
                  <a:rPr lang="en-US" dirty="0">
                    <a:solidFill>
                      <a:schemeClr val="tx1"/>
                    </a:solidFill>
                  </a:rPr>
                  <a:t> barely depends on </a:t>
                </a:r>
                <a14:m>
                  <m:oMath xmlns:m="http://schemas.openxmlformats.org/officeDocument/2006/math">
                    <m:sSup>
                      <m:sSupPr>
                        <m:ctrlPr>
                          <a:rPr lang="en-US" b="1" i="1">
                            <a:solidFill>
                              <a:schemeClr val="tx1"/>
                            </a:solidFill>
                            <a:latin typeface="Cambria Math" panose="02040503050406030204" pitchFamily="18" charset="0"/>
                            <a:ea typeface="Helvetica" charset="0"/>
                            <a:cs typeface="Helvetica" charset="0"/>
                          </a:rPr>
                        </m:ctrlPr>
                      </m:sSupPr>
                      <m:e>
                        <m:r>
                          <a:rPr lang="en-US" b="1" i="1">
                            <a:solidFill>
                              <a:schemeClr val="tx1"/>
                            </a:solidFill>
                            <a:latin typeface="Cambria Math" panose="02040503050406030204" pitchFamily="18" charset="0"/>
                            <a:ea typeface="Helvetica" charset="0"/>
                            <a:cs typeface="Helvetica" charset="0"/>
                          </a:rPr>
                          <m:t>𝒒</m:t>
                        </m:r>
                      </m:e>
                      <m:sup>
                        <m:d>
                          <m:dPr>
                            <m:ctrlPr>
                              <a:rPr lang="en-US" b="1" i="1">
                                <a:solidFill>
                                  <a:schemeClr val="tx1"/>
                                </a:solidFill>
                                <a:latin typeface="Cambria Math" panose="02040503050406030204" pitchFamily="18" charset="0"/>
                                <a:ea typeface="Helvetica" charset="0"/>
                                <a:cs typeface="Helvetica" charset="0"/>
                              </a:rPr>
                            </m:ctrlPr>
                          </m:dPr>
                          <m:e>
                            <m:r>
                              <a:rPr lang="en-US" b="1" i="1">
                                <a:solidFill>
                                  <a:schemeClr val="tx1"/>
                                </a:solidFill>
                                <a:latin typeface="Cambria Math" panose="02040503050406030204" pitchFamily="18" charset="0"/>
                                <a:ea typeface="Helvetica" charset="0"/>
                                <a:cs typeface="Helvetica" charset="0"/>
                              </a:rPr>
                              <m:t>𝟎</m:t>
                            </m:r>
                          </m:e>
                        </m:d>
                      </m:sup>
                    </m:sSup>
                  </m:oMath>
                </a14:m>
                <a:r>
                  <a:rPr lang="en-US" dirty="0">
                    <a:solidFill>
                      <a:schemeClr val="tx1"/>
                    </a:solidFill>
                  </a:rPr>
                  <a:t> after very few steps</a:t>
                </a:r>
              </a:p>
            </p:txBody>
          </p:sp>
        </mc:Choice>
        <mc:Fallback xmlns="">
          <p:sp>
            <p:nvSpPr>
              <p:cNvPr id="4" name="Content Placeholder 3"/>
              <p:cNvSpPr>
                <a:spLocks noGrp="1" noRot="1" noChangeAspect="1" noMove="1" noResize="1" noEditPoints="1" noAdjustHandles="1" noChangeArrowheads="1" noChangeShapeType="1" noTextEdit="1"/>
              </p:cNvSpPr>
              <p:nvPr>
                <p:ph idx="1"/>
              </p:nvPr>
            </p:nvSpPr>
            <p:spPr>
              <a:blipFill>
                <a:blip r:embed="rId3"/>
                <a:stretch>
                  <a:fillRect l="-708" t="-1635"/>
                </a:stretch>
              </a:blipFill>
            </p:spPr>
            <p:txBody>
              <a:bodyPr/>
              <a:lstStyle/>
              <a:p>
                <a:r>
                  <a:rPr lang="en-US">
                    <a:noFill/>
                  </a:rPr>
                  <a:t> </a:t>
                </a:r>
              </a:p>
            </p:txBody>
          </p:sp>
        </mc:Fallback>
      </mc:AlternateContent>
      <p:sp>
        <p:nvSpPr>
          <p:cNvPr id="3" name="Slide Number Placeholder 2"/>
          <p:cNvSpPr>
            <a:spLocks noGrp="1"/>
          </p:cNvSpPr>
          <p:nvPr>
            <p:ph type="sldNum" sz="quarter" idx="12"/>
          </p:nvPr>
        </p:nvSpPr>
        <p:spPr/>
        <p:txBody>
          <a:bodyPr/>
          <a:lstStyle/>
          <a:p>
            <a:fld id="{39E65F0E-D8D0-8548-A870-8F1E432EFAAD}" type="slidenum">
              <a:rPr lang="en-US" smtClean="0"/>
              <a:pPr/>
              <a:t>29</a:t>
            </a:fld>
            <a:endParaRPr lang="en-US" dirty="0"/>
          </a:p>
        </p:txBody>
      </p:sp>
    </p:spTree>
    <p:extLst>
      <p:ext uri="{BB962C8B-B14F-4D97-AF65-F5344CB8AC3E}">
        <p14:creationId xmlns:p14="http://schemas.microsoft.com/office/powerpoint/2010/main" val="4036262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A3755-089B-0A12-A369-3CC6EFF3BB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9DB73D-BBBE-20CC-DB5D-D43D679422B0}"/>
              </a:ext>
            </a:extLst>
          </p:cNvPr>
          <p:cNvSpPr>
            <a:spLocks noGrp="1"/>
          </p:cNvSpPr>
          <p:nvPr>
            <p:ph type="title"/>
          </p:nvPr>
        </p:nvSpPr>
        <p:spPr>
          <a:xfrm>
            <a:off x="609599" y="274639"/>
            <a:ext cx="11397521" cy="878301"/>
          </a:xfrm>
        </p:spPr>
        <p:txBody>
          <a:bodyPr>
            <a:noAutofit/>
          </a:bodyPr>
          <a:lstStyle/>
          <a:p>
            <a:r>
              <a:rPr lang="en-US" dirty="0"/>
              <a:t>So far: “one-shot” processes</a:t>
            </a:r>
          </a:p>
        </p:txBody>
      </p:sp>
      <p:grpSp>
        <p:nvGrpSpPr>
          <p:cNvPr id="6" name="Group 5" descr="A one shot process; randomness gives an outcome distribution.">
            <a:extLst>
              <a:ext uri="{FF2B5EF4-FFF2-40B4-BE49-F238E27FC236}">
                <a16:creationId xmlns:a16="http://schemas.microsoft.com/office/drawing/2014/main" id="{97578451-4F4D-DAD9-8C8E-1CEDF0B0DCCB}"/>
              </a:ext>
            </a:extLst>
          </p:cNvPr>
          <p:cNvGrpSpPr/>
          <p:nvPr/>
        </p:nvGrpSpPr>
        <p:grpSpPr>
          <a:xfrm>
            <a:off x="685800" y="1030496"/>
            <a:ext cx="3389844" cy="1384300"/>
            <a:chOff x="1611019" y="1131177"/>
            <a:chExt cx="3389844" cy="1384300"/>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FFA6B248-A555-A06D-4C32-F0DD7CBE4F53}"/>
                    </a:ext>
                  </a:extLst>
                </p:cNvPr>
                <p:cNvSpPr/>
                <p:nvPr/>
              </p:nvSpPr>
              <p:spPr>
                <a:xfrm>
                  <a:off x="3438763" y="1131177"/>
                  <a:ext cx="1562100" cy="1384300"/>
                </a:xfrm>
                <a:prstGeom prst="rect">
                  <a:avLst/>
                </a:prstGeom>
                <a:solidFill>
                  <a:schemeClr val="bg1">
                    <a:lumMod val="95000"/>
                  </a:schemeClr>
                </a:solidFill>
                <a:ln>
                  <a:solidFill>
                    <a:srgbClr val="C00000"/>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b="1" dirty="0">
                      <a:solidFill>
                        <a:srgbClr val="C00000"/>
                      </a:solidFill>
                    </a:rPr>
                    <a:t>Outcome</a:t>
                  </a:r>
                </a:p>
                <a:p>
                  <a:pPr algn="ctr"/>
                  <a:r>
                    <a:rPr lang="en-US" sz="2000" b="1" dirty="0">
                      <a:solidFill>
                        <a:srgbClr val="C00000"/>
                      </a:solidFill>
                    </a:rPr>
                    <a:t>Distribution</a:t>
                  </a:r>
                  <a:r>
                    <a:rPr lang="en-US" sz="2000" dirty="0"/>
                    <a:t> </a:t>
                  </a:r>
                  <a14:m>
                    <m:oMath xmlns:m="http://schemas.openxmlformats.org/officeDocument/2006/math">
                      <m:r>
                        <a:rPr lang="en-US" sz="2000" b="0" i="1" smtClean="0">
                          <a:solidFill>
                            <a:srgbClr val="0070C0"/>
                          </a:solidFill>
                          <a:latin typeface="Cambria Math" panose="02040503050406030204" pitchFamily="18" charset="0"/>
                        </a:rPr>
                        <m:t>𝐷</m:t>
                      </m:r>
                    </m:oMath>
                  </a14:m>
                  <a:endParaRPr lang="en-US" sz="2000" dirty="0"/>
                </a:p>
              </p:txBody>
            </p:sp>
          </mc:Choice>
          <mc:Fallback xmlns="">
            <p:sp>
              <p:nvSpPr>
                <p:cNvPr id="5" name="Rectangle 4">
                  <a:extLst>
                    <a:ext uri="{FF2B5EF4-FFF2-40B4-BE49-F238E27FC236}">
                      <a16:creationId xmlns:a16="http://schemas.microsoft.com/office/drawing/2014/main" id="{FFA6B248-A555-A06D-4C32-F0DD7CBE4F53}"/>
                    </a:ext>
                  </a:extLst>
                </p:cNvPr>
                <p:cNvSpPr>
                  <a:spLocks noRot="1" noChangeAspect="1" noMove="1" noResize="1" noEditPoints="1" noAdjustHandles="1" noChangeArrowheads="1" noChangeShapeType="1" noTextEdit="1"/>
                </p:cNvSpPr>
                <p:nvPr/>
              </p:nvSpPr>
              <p:spPr>
                <a:xfrm>
                  <a:off x="3438763" y="1131177"/>
                  <a:ext cx="1562100" cy="1384300"/>
                </a:xfrm>
                <a:prstGeom prst="rect">
                  <a:avLst/>
                </a:prstGeom>
                <a:blipFill>
                  <a:blip r:embed="rId3"/>
                  <a:stretch>
                    <a:fillRect/>
                  </a:stretch>
                </a:blipFill>
                <a:ln>
                  <a:solidFill>
                    <a:srgbClr val="C00000"/>
                  </a:solidFill>
                </a:ln>
                <a:effectLst/>
              </p:spPr>
              <p:txBody>
                <a:bodyPr/>
                <a:lstStyle/>
                <a:p>
                  <a:r>
                    <a:rPr lang="en-US">
                      <a:noFill/>
                    </a:rPr>
                    <a:t> </a:t>
                  </a:r>
                </a:p>
              </p:txBody>
            </p:sp>
          </mc:Fallback>
        </mc:AlternateContent>
        <p:sp>
          <p:nvSpPr>
            <p:cNvPr id="3" name="TextBox 2">
              <a:extLst>
                <a:ext uri="{FF2B5EF4-FFF2-40B4-BE49-F238E27FC236}">
                  <a16:creationId xmlns:a16="http://schemas.microsoft.com/office/drawing/2014/main" id="{2F75644A-B410-AAE7-98CE-4BC14A47178C}"/>
                </a:ext>
              </a:extLst>
            </p:cNvPr>
            <p:cNvSpPr txBox="1"/>
            <p:nvPr/>
          </p:nvSpPr>
          <p:spPr>
            <a:xfrm>
              <a:off x="1611019" y="1268663"/>
              <a:ext cx="1827744" cy="830997"/>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Random </a:t>
              </a:r>
            </a:p>
            <a:p>
              <a:pPr algn="l"/>
              <a:r>
                <a:rPr lang="en-US" sz="2400" b="0" dirty="0">
                  <a:latin typeface="Candara" panose="020E0502030303020204" pitchFamily="34" charset="0"/>
                  <a:ea typeface="Helvetica" charset="0"/>
                  <a:cs typeface="Helvetica" charset="0"/>
                </a:rPr>
                <a:t>Process    </a:t>
              </a:r>
              <a:r>
                <a:rPr lang="en-US" sz="2400" b="0" dirty="0">
                  <a:latin typeface="Candara" panose="020E0502030303020204" pitchFamily="34" charset="0"/>
                  <a:ea typeface="Helvetica" charset="0"/>
                  <a:cs typeface="Helvetica" charset="0"/>
                  <a:sym typeface="Wingdings" pitchFamily="2" charset="2"/>
                </a:rPr>
                <a:t> </a:t>
              </a:r>
              <a:endParaRPr lang="en-US" sz="2400" b="0" dirty="0">
                <a:latin typeface="Candara" panose="020E0502030303020204" pitchFamily="34" charset="0"/>
                <a:ea typeface="Helvetica" charset="0"/>
                <a:cs typeface="Helvetica" charset="0"/>
              </a:endParaRPr>
            </a:p>
          </p:txBody>
        </p:sp>
      </p:grpSp>
      <p:sp>
        <p:nvSpPr>
          <p:cNvPr id="16" name="Title 1">
            <a:extLst>
              <a:ext uri="{FF2B5EF4-FFF2-40B4-BE49-F238E27FC236}">
                <a16:creationId xmlns:a16="http://schemas.microsoft.com/office/drawing/2014/main" id="{9830E133-0138-02A7-B7EF-DDD234E91F5B}"/>
              </a:ext>
            </a:extLst>
          </p:cNvPr>
          <p:cNvSpPr txBox="1">
            <a:spLocks/>
          </p:cNvSpPr>
          <p:nvPr/>
        </p:nvSpPr>
        <p:spPr>
          <a:xfrm>
            <a:off x="609600" y="2719878"/>
            <a:ext cx="10972800" cy="878301"/>
          </a:xfrm>
          <a:prstGeom prst="rect">
            <a:avLst/>
          </a:prstGeom>
        </p:spPr>
        <p:txBody>
          <a:bodyPr vert="horz" lIns="91440" tIns="45720" rIns="91440" bIns="45720" rtlCol="0" anchor="t">
            <a:normAutofit fontScale="92500" lnSpcReduction="20000"/>
          </a:bodyPr>
          <a:lstStyle>
            <a:lvl1pPr algn="l" defTabSz="457200" rtl="0" eaLnBrk="1" latinLnBrk="0" hangingPunct="1">
              <a:spcBef>
                <a:spcPct val="0"/>
              </a:spcBef>
              <a:buNone/>
              <a:defRPr sz="3200" b="1" i="0" kern="1200">
                <a:solidFill>
                  <a:schemeClr val="accent1">
                    <a:lumMod val="75000"/>
                  </a:schemeClr>
                </a:solidFill>
                <a:latin typeface="Candara" panose="020E0502030303020204" pitchFamily="34" charset="0"/>
                <a:ea typeface="Helvetica Neue Condensed" panose="02000503000000020004" pitchFamily="2" charset="0"/>
                <a:cs typeface="Helvetica Neue Condensed" panose="02000503000000020004" pitchFamily="2" charset="0"/>
              </a:defRPr>
            </a:lvl1pPr>
          </a:lstStyle>
          <a:p>
            <a:r>
              <a:rPr lang="en-US" dirty="0"/>
              <a:t>More generally: randomness can enter over many steps and depend on previous outcomes</a:t>
            </a:r>
          </a:p>
        </p:txBody>
      </p:sp>
      <p:grpSp>
        <p:nvGrpSpPr>
          <p:cNvPr id="7" name="Group 6" descr="A multi-step process; Randomness gives an outcome distribution (D_1), which leads to a second random process that gives D_2, which leads to a third random process that gives distribution D_3, ...">
            <a:extLst>
              <a:ext uri="{FF2B5EF4-FFF2-40B4-BE49-F238E27FC236}">
                <a16:creationId xmlns:a16="http://schemas.microsoft.com/office/drawing/2014/main" id="{0DD74831-6DD1-90A8-08F4-8B18804BA16C}"/>
              </a:ext>
            </a:extLst>
          </p:cNvPr>
          <p:cNvGrpSpPr/>
          <p:nvPr/>
        </p:nvGrpSpPr>
        <p:grpSpPr>
          <a:xfrm>
            <a:off x="609600" y="3686111"/>
            <a:ext cx="11128642" cy="1384300"/>
            <a:chOff x="609600" y="3686111"/>
            <a:chExt cx="11128642" cy="1384300"/>
          </a:xfrm>
        </p:grpSpPr>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C41E63B5-6DB3-AE47-357C-AEF3C316E034}"/>
                    </a:ext>
                  </a:extLst>
                </p:cNvPr>
                <p:cNvSpPr/>
                <p:nvPr/>
              </p:nvSpPr>
              <p:spPr>
                <a:xfrm>
                  <a:off x="2261853" y="3686111"/>
                  <a:ext cx="1562100" cy="1384300"/>
                </a:xfrm>
                <a:prstGeom prst="rect">
                  <a:avLst/>
                </a:prstGeom>
                <a:solidFill>
                  <a:schemeClr val="bg1">
                    <a:lumMod val="95000"/>
                  </a:schemeClr>
                </a:solidFill>
                <a:ln>
                  <a:solidFill>
                    <a:srgbClr val="C00000"/>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b="1" dirty="0">
                      <a:solidFill>
                        <a:srgbClr val="C00000"/>
                      </a:solidFill>
                    </a:rPr>
                    <a:t>Outcome</a:t>
                  </a:r>
                </a:p>
                <a:p>
                  <a:pPr algn="ctr"/>
                  <a:r>
                    <a:rPr lang="en-US" sz="2000" b="1" dirty="0">
                      <a:solidFill>
                        <a:srgbClr val="C00000"/>
                      </a:solidFill>
                    </a:rPr>
                    <a:t>Distribution</a:t>
                  </a:r>
                  <a:r>
                    <a:rPr lang="en-US" sz="2000" dirty="0"/>
                    <a:t> </a:t>
                  </a:r>
                  <a14:m>
                    <m:oMath xmlns:m="http://schemas.openxmlformats.org/officeDocument/2006/math">
                      <m:sSub>
                        <m:sSubPr>
                          <m:ctrlPr>
                            <a:rPr lang="en-US" sz="2000" b="0" i="1" smtClean="0">
                              <a:solidFill>
                                <a:srgbClr val="0070C0"/>
                              </a:solidFill>
                              <a:latin typeface="Cambria Math" panose="02040503050406030204" pitchFamily="18" charset="0"/>
                            </a:rPr>
                          </m:ctrlPr>
                        </m:sSubPr>
                        <m:e>
                          <m:r>
                            <a:rPr lang="en-US" sz="2000" b="0" i="1" smtClean="0">
                              <a:solidFill>
                                <a:srgbClr val="0070C0"/>
                              </a:solidFill>
                              <a:latin typeface="Cambria Math" panose="02040503050406030204" pitchFamily="18" charset="0"/>
                            </a:rPr>
                            <m:t>𝐷</m:t>
                          </m:r>
                        </m:e>
                        <m:sub>
                          <m:r>
                            <a:rPr lang="en-US" sz="2000" b="0" i="1" smtClean="0">
                              <a:solidFill>
                                <a:srgbClr val="0070C0"/>
                              </a:solidFill>
                              <a:latin typeface="Cambria Math" panose="02040503050406030204" pitchFamily="18" charset="0"/>
                            </a:rPr>
                            <m:t>1</m:t>
                          </m:r>
                        </m:sub>
                      </m:sSub>
                    </m:oMath>
                  </a14:m>
                  <a:endParaRPr lang="en-US" sz="2000" dirty="0"/>
                </a:p>
              </p:txBody>
            </p:sp>
          </mc:Choice>
          <mc:Fallback xmlns="">
            <p:sp>
              <p:nvSpPr>
                <p:cNvPr id="20" name="Rectangle 19">
                  <a:extLst>
                    <a:ext uri="{FF2B5EF4-FFF2-40B4-BE49-F238E27FC236}">
                      <a16:creationId xmlns:a16="http://schemas.microsoft.com/office/drawing/2014/main" id="{C9B9BD0F-3B62-C944-BB1F-E71683616512}"/>
                    </a:ext>
                  </a:extLst>
                </p:cNvPr>
                <p:cNvSpPr>
                  <a:spLocks noRot="1" noChangeAspect="1" noMove="1" noResize="1" noEditPoints="1" noAdjustHandles="1" noChangeArrowheads="1" noChangeShapeType="1" noTextEdit="1"/>
                </p:cNvSpPr>
                <p:nvPr/>
              </p:nvSpPr>
              <p:spPr>
                <a:xfrm>
                  <a:off x="2261853" y="3686111"/>
                  <a:ext cx="1562100" cy="1384300"/>
                </a:xfrm>
                <a:prstGeom prst="rect">
                  <a:avLst/>
                </a:prstGeom>
                <a:blipFill>
                  <a:blip r:embed="rId4"/>
                  <a:stretch>
                    <a:fillRect/>
                  </a:stretch>
                </a:blipFill>
                <a:ln>
                  <a:solidFill>
                    <a:srgbClr val="C00000"/>
                  </a:solidFill>
                </a:ln>
                <a:effectLst/>
              </p:spPr>
              <p:txBody>
                <a:bodyPr/>
                <a:lstStyle/>
                <a:p>
                  <a:r>
                    <a:rPr lang="en-US">
                      <a:noFill/>
                    </a:rPr>
                    <a:t> </a:t>
                  </a:r>
                </a:p>
              </p:txBody>
            </p:sp>
          </mc:Fallback>
        </mc:AlternateContent>
        <p:sp>
          <p:nvSpPr>
            <p:cNvPr id="22" name="TextBox 21">
              <a:extLst>
                <a:ext uri="{FF2B5EF4-FFF2-40B4-BE49-F238E27FC236}">
                  <a16:creationId xmlns:a16="http://schemas.microsoft.com/office/drawing/2014/main" id="{F220341B-54B0-A69A-CFC5-7847D53FE208}"/>
                </a:ext>
              </a:extLst>
            </p:cNvPr>
            <p:cNvSpPr txBox="1"/>
            <p:nvPr/>
          </p:nvSpPr>
          <p:spPr>
            <a:xfrm>
              <a:off x="609600" y="3933373"/>
              <a:ext cx="1867819" cy="830997"/>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Random </a:t>
              </a:r>
            </a:p>
            <a:p>
              <a:pPr algn="l"/>
              <a:r>
                <a:rPr lang="en-US" sz="2400" b="0" dirty="0">
                  <a:latin typeface="Candara" panose="020E0502030303020204" pitchFamily="34" charset="0"/>
                  <a:ea typeface="Helvetica" charset="0"/>
                  <a:cs typeface="Helvetica" charset="0"/>
                </a:rPr>
                <a:t>Process 1 </a:t>
              </a:r>
              <a:r>
                <a:rPr lang="en-US" sz="2400" b="0" dirty="0">
                  <a:latin typeface="Candara" panose="020E0502030303020204" pitchFamily="34" charset="0"/>
                  <a:ea typeface="Helvetica" charset="0"/>
                  <a:cs typeface="Helvetica" charset="0"/>
                  <a:sym typeface="Wingdings" pitchFamily="2" charset="2"/>
                </a:rPr>
                <a:t> </a:t>
              </a:r>
              <a:endParaRPr lang="en-US" sz="2400" b="0" dirty="0">
                <a:latin typeface="Candara" panose="020E0502030303020204" pitchFamily="34" charset="0"/>
                <a:ea typeface="Helvetica" charset="0"/>
                <a:cs typeface="Helvetica" charset="0"/>
              </a:endParaRPr>
            </a:p>
          </p:txBody>
        </p:sp>
        <p:sp>
          <p:nvSpPr>
            <p:cNvPr id="23" name="TextBox 22">
              <a:extLst>
                <a:ext uri="{FF2B5EF4-FFF2-40B4-BE49-F238E27FC236}">
                  <a16:creationId xmlns:a16="http://schemas.microsoft.com/office/drawing/2014/main" id="{3CDAEFE9-8B56-1E33-471C-CE34B1C6A6CE}"/>
                </a:ext>
              </a:extLst>
            </p:cNvPr>
            <p:cNvSpPr txBox="1"/>
            <p:nvPr/>
          </p:nvSpPr>
          <p:spPr>
            <a:xfrm>
              <a:off x="3823953" y="3933373"/>
              <a:ext cx="2082621" cy="830997"/>
            </a:xfrm>
            <a:prstGeom prst="rect">
              <a:avLst/>
            </a:prstGeom>
            <a:noFill/>
          </p:spPr>
          <p:txBody>
            <a:bodyPr wrap="none" rtlCol="0">
              <a:spAutoFit/>
            </a:bodyPr>
            <a:lstStyle/>
            <a:p>
              <a:pPr marL="342900" indent="-342900" algn="l">
                <a:buFont typeface="Wingdings" pitchFamily="2" charset="2"/>
                <a:buChar char="à"/>
              </a:pPr>
              <a:r>
                <a:rPr lang="en-US" sz="2400" b="0" dirty="0">
                  <a:latin typeface="Candara" panose="020E0502030303020204" pitchFamily="34" charset="0"/>
                  <a:ea typeface="Helvetica" charset="0"/>
                  <a:cs typeface="Helvetica" charset="0"/>
                </a:rPr>
                <a:t>Random </a:t>
              </a:r>
            </a:p>
            <a:p>
              <a:pPr algn="l"/>
              <a:r>
                <a:rPr lang="en-US" sz="2400" b="0" dirty="0">
                  <a:latin typeface="Candara" panose="020E0502030303020204" pitchFamily="34" charset="0"/>
                  <a:ea typeface="Helvetica" charset="0"/>
                  <a:cs typeface="Helvetica" charset="0"/>
                </a:rPr>
                <a:t>     Process</a:t>
              </a:r>
              <a:r>
                <a:rPr lang="en-US" sz="2400" b="0" baseline="-25000" dirty="0">
                  <a:latin typeface="Candara" panose="020E0502030303020204" pitchFamily="34" charset="0"/>
                  <a:ea typeface="Helvetica" charset="0"/>
                  <a:cs typeface="Helvetica" charset="0"/>
                </a:rPr>
                <a:t> </a:t>
              </a:r>
              <a:r>
                <a:rPr lang="en-US" sz="2400" b="0" dirty="0">
                  <a:latin typeface="Candara" panose="020E0502030303020204" pitchFamily="34" charset="0"/>
                  <a:ea typeface="Helvetica" charset="0"/>
                  <a:cs typeface="Helvetica" charset="0"/>
                </a:rPr>
                <a:t>2</a:t>
              </a:r>
              <a:r>
                <a:rPr lang="en-US" sz="2400" b="0" dirty="0">
                  <a:latin typeface="Candara" panose="020E0502030303020204" pitchFamily="34" charset="0"/>
                  <a:ea typeface="Helvetica" charset="0"/>
                  <a:cs typeface="Helvetica" charset="0"/>
                  <a:sym typeface="Wingdings" pitchFamily="2" charset="2"/>
                </a:rPr>
                <a:t> </a:t>
              </a:r>
              <a:endParaRPr lang="en-US" sz="2400" b="0" dirty="0">
                <a:latin typeface="Candara" panose="020E0502030303020204" pitchFamily="34" charset="0"/>
                <a:ea typeface="Helvetica" charset="0"/>
                <a:cs typeface="Helvetica" charset="0"/>
              </a:endParaRPr>
            </a:p>
          </p:txBody>
        </p:sp>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id="{C0523C6E-8FDA-0786-CD55-0DF22241A22B}"/>
                    </a:ext>
                  </a:extLst>
                </p:cNvPr>
                <p:cNvSpPr/>
                <p:nvPr/>
              </p:nvSpPr>
              <p:spPr>
                <a:xfrm>
                  <a:off x="5816436" y="3686111"/>
                  <a:ext cx="1562100" cy="1384300"/>
                </a:xfrm>
                <a:prstGeom prst="rect">
                  <a:avLst/>
                </a:prstGeom>
                <a:solidFill>
                  <a:schemeClr val="bg1">
                    <a:lumMod val="95000"/>
                  </a:schemeClr>
                </a:solidFill>
                <a:ln>
                  <a:solidFill>
                    <a:srgbClr val="C00000"/>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b="1" dirty="0">
                      <a:solidFill>
                        <a:srgbClr val="C00000"/>
                      </a:solidFill>
                    </a:rPr>
                    <a:t>Outcome</a:t>
                  </a:r>
                </a:p>
                <a:p>
                  <a:pPr algn="ctr"/>
                  <a:r>
                    <a:rPr lang="en-US" sz="2000" b="1" dirty="0">
                      <a:solidFill>
                        <a:srgbClr val="C00000"/>
                      </a:solidFill>
                    </a:rPr>
                    <a:t>Distribution</a:t>
                  </a:r>
                  <a:r>
                    <a:rPr lang="en-US" sz="2000" dirty="0"/>
                    <a:t> </a:t>
                  </a:r>
                  <a14:m>
                    <m:oMath xmlns:m="http://schemas.openxmlformats.org/officeDocument/2006/math">
                      <m:sSub>
                        <m:sSubPr>
                          <m:ctrlPr>
                            <a:rPr lang="en-US" sz="2000" b="0" i="1" smtClean="0">
                              <a:solidFill>
                                <a:srgbClr val="0070C0"/>
                              </a:solidFill>
                              <a:latin typeface="Cambria Math" panose="02040503050406030204" pitchFamily="18" charset="0"/>
                            </a:rPr>
                          </m:ctrlPr>
                        </m:sSubPr>
                        <m:e>
                          <m:r>
                            <a:rPr lang="en-US" sz="2000" b="0" i="1" smtClean="0">
                              <a:solidFill>
                                <a:srgbClr val="0070C0"/>
                              </a:solidFill>
                              <a:latin typeface="Cambria Math" panose="02040503050406030204" pitchFamily="18" charset="0"/>
                            </a:rPr>
                            <m:t>𝐷</m:t>
                          </m:r>
                        </m:e>
                        <m:sub>
                          <m:r>
                            <a:rPr lang="en-US" sz="2000" b="0" i="1" smtClean="0">
                              <a:solidFill>
                                <a:srgbClr val="0070C0"/>
                              </a:solidFill>
                              <a:latin typeface="Cambria Math" panose="02040503050406030204" pitchFamily="18" charset="0"/>
                            </a:rPr>
                            <m:t>2</m:t>
                          </m:r>
                        </m:sub>
                      </m:sSub>
                    </m:oMath>
                  </a14:m>
                  <a:endParaRPr lang="en-US" sz="2000" dirty="0"/>
                </a:p>
              </p:txBody>
            </p:sp>
          </mc:Choice>
          <mc:Fallback xmlns="">
            <p:sp>
              <p:nvSpPr>
                <p:cNvPr id="24" name="Rectangle 23">
                  <a:extLst>
                    <a:ext uri="{FF2B5EF4-FFF2-40B4-BE49-F238E27FC236}">
                      <a16:creationId xmlns:a16="http://schemas.microsoft.com/office/drawing/2014/main" id="{007A580B-2B39-FE45-A7E9-D9F1EE3E11FD}"/>
                    </a:ext>
                  </a:extLst>
                </p:cNvPr>
                <p:cNvSpPr>
                  <a:spLocks noRot="1" noChangeAspect="1" noMove="1" noResize="1" noEditPoints="1" noAdjustHandles="1" noChangeArrowheads="1" noChangeShapeType="1" noTextEdit="1"/>
                </p:cNvSpPr>
                <p:nvPr/>
              </p:nvSpPr>
              <p:spPr>
                <a:xfrm>
                  <a:off x="5816436" y="3686111"/>
                  <a:ext cx="1562100" cy="1384300"/>
                </a:xfrm>
                <a:prstGeom prst="rect">
                  <a:avLst/>
                </a:prstGeom>
                <a:blipFill>
                  <a:blip r:embed="rId5"/>
                  <a:stretch>
                    <a:fillRect/>
                  </a:stretch>
                </a:blipFill>
                <a:ln>
                  <a:solidFill>
                    <a:srgbClr val="C00000"/>
                  </a:solidFill>
                </a:ln>
                <a:effectLst/>
              </p:spPr>
              <p:txBody>
                <a:bodyPr/>
                <a:lstStyle/>
                <a:p>
                  <a:r>
                    <a:rPr lang="en-US">
                      <a:noFill/>
                    </a:rPr>
                    <a:t> </a:t>
                  </a:r>
                </a:p>
              </p:txBody>
            </p:sp>
          </mc:Fallback>
        </mc:AlternateContent>
        <p:sp>
          <p:nvSpPr>
            <p:cNvPr id="26" name="TextBox 25">
              <a:extLst>
                <a:ext uri="{FF2B5EF4-FFF2-40B4-BE49-F238E27FC236}">
                  <a16:creationId xmlns:a16="http://schemas.microsoft.com/office/drawing/2014/main" id="{92A31429-3116-1E39-9329-21FD561542CF}"/>
                </a:ext>
              </a:extLst>
            </p:cNvPr>
            <p:cNvSpPr txBox="1"/>
            <p:nvPr/>
          </p:nvSpPr>
          <p:spPr>
            <a:xfrm>
              <a:off x="7378536" y="3933373"/>
              <a:ext cx="2156360" cy="830997"/>
            </a:xfrm>
            <a:prstGeom prst="rect">
              <a:avLst/>
            </a:prstGeom>
            <a:noFill/>
          </p:spPr>
          <p:txBody>
            <a:bodyPr wrap="none" rtlCol="0">
              <a:spAutoFit/>
            </a:bodyPr>
            <a:lstStyle/>
            <a:p>
              <a:pPr marL="342900" indent="-342900" algn="l">
                <a:buFont typeface="Wingdings" pitchFamily="2" charset="2"/>
                <a:buChar char="à"/>
              </a:pPr>
              <a:r>
                <a:rPr lang="en-US" sz="2400" b="0" dirty="0">
                  <a:latin typeface="Candara" panose="020E0502030303020204" pitchFamily="34" charset="0"/>
                  <a:ea typeface="Helvetica" charset="0"/>
                  <a:cs typeface="Helvetica" charset="0"/>
                </a:rPr>
                <a:t>Random </a:t>
              </a:r>
            </a:p>
            <a:p>
              <a:pPr algn="l"/>
              <a:r>
                <a:rPr lang="en-US" sz="2400" b="0" dirty="0">
                  <a:latin typeface="Candara" panose="020E0502030303020204" pitchFamily="34" charset="0"/>
                  <a:ea typeface="Helvetica" charset="0"/>
                  <a:cs typeface="Helvetica" charset="0"/>
                </a:rPr>
                <a:t>     Process</a:t>
              </a:r>
              <a:r>
                <a:rPr lang="en-US" sz="2400" baseline="-25000" dirty="0">
                  <a:latin typeface="Candara" panose="020E0502030303020204" pitchFamily="34" charset="0"/>
                  <a:ea typeface="Helvetica" charset="0"/>
                  <a:cs typeface="Helvetica" charset="0"/>
                </a:rPr>
                <a:t> </a:t>
              </a:r>
              <a:r>
                <a:rPr lang="en-US" sz="2400" dirty="0">
                  <a:latin typeface="Candara" panose="020E0502030303020204" pitchFamily="34" charset="0"/>
                  <a:ea typeface="Helvetica" charset="0"/>
                  <a:cs typeface="Helvetica" charset="0"/>
                </a:rPr>
                <a:t>3</a:t>
              </a:r>
              <a:r>
                <a:rPr lang="en-US" sz="2400" b="0" dirty="0">
                  <a:latin typeface="Candara" panose="020E0502030303020204" pitchFamily="34" charset="0"/>
                  <a:ea typeface="Helvetica" charset="0"/>
                  <a:cs typeface="Helvetica" charset="0"/>
                </a:rPr>
                <a:t> </a:t>
              </a:r>
              <a:r>
                <a:rPr lang="en-US" sz="2400" b="0" dirty="0">
                  <a:latin typeface="Candara" panose="020E0502030303020204" pitchFamily="34" charset="0"/>
                  <a:ea typeface="Helvetica" charset="0"/>
                  <a:cs typeface="Helvetica" charset="0"/>
                  <a:sym typeface="Wingdings" pitchFamily="2" charset="2"/>
                </a:rPr>
                <a:t> </a:t>
              </a:r>
              <a:endParaRPr lang="en-US" sz="2400" b="0" dirty="0">
                <a:latin typeface="Candara" panose="020E0502030303020204" pitchFamily="34" charset="0"/>
                <a:ea typeface="Helvetica" charset="0"/>
                <a:cs typeface="Helvetica" charset="0"/>
              </a:endParaRPr>
            </a:p>
          </p:txBody>
        </p:sp>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id="{0782E1D3-D65C-B178-FBE4-4D41FED46E90}"/>
                    </a:ext>
                  </a:extLst>
                </p:cNvPr>
                <p:cNvSpPr/>
                <p:nvPr/>
              </p:nvSpPr>
              <p:spPr>
                <a:xfrm>
                  <a:off x="9528038" y="3686111"/>
                  <a:ext cx="1562100" cy="1384300"/>
                </a:xfrm>
                <a:prstGeom prst="rect">
                  <a:avLst/>
                </a:prstGeom>
                <a:solidFill>
                  <a:schemeClr val="bg1">
                    <a:lumMod val="95000"/>
                  </a:schemeClr>
                </a:solidFill>
                <a:ln>
                  <a:solidFill>
                    <a:srgbClr val="C00000"/>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b="1" dirty="0">
                      <a:solidFill>
                        <a:srgbClr val="C00000"/>
                      </a:solidFill>
                    </a:rPr>
                    <a:t>Outcome</a:t>
                  </a:r>
                </a:p>
                <a:p>
                  <a:pPr algn="ctr"/>
                  <a:r>
                    <a:rPr lang="en-US" sz="2000" b="1" dirty="0">
                      <a:solidFill>
                        <a:srgbClr val="C00000"/>
                      </a:solidFill>
                    </a:rPr>
                    <a:t>Distribution</a:t>
                  </a:r>
                  <a:r>
                    <a:rPr lang="en-US" sz="2000" dirty="0"/>
                    <a:t> </a:t>
                  </a:r>
                  <a14:m>
                    <m:oMath xmlns:m="http://schemas.openxmlformats.org/officeDocument/2006/math">
                      <m:sSub>
                        <m:sSubPr>
                          <m:ctrlPr>
                            <a:rPr lang="en-US" sz="2000" b="0" i="1" smtClean="0">
                              <a:solidFill>
                                <a:srgbClr val="0070C0"/>
                              </a:solidFill>
                              <a:latin typeface="Cambria Math" panose="02040503050406030204" pitchFamily="18" charset="0"/>
                            </a:rPr>
                          </m:ctrlPr>
                        </m:sSubPr>
                        <m:e>
                          <m:r>
                            <a:rPr lang="en-US" sz="2000" b="0" i="1" smtClean="0">
                              <a:solidFill>
                                <a:srgbClr val="0070C0"/>
                              </a:solidFill>
                              <a:latin typeface="Cambria Math" panose="02040503050406030204" pitchFamily="18" charset="0"/>
                            </a:rPr>
                            <m:t>𝐷</m:t>
                          </m:r>
                        </m:e>
                        <m:sub>
                          <m:r>
                            <a:rPr lang="en-US" sz="2000" b="0" i="1" smtClean="0">
                              <a:solidFill>
                                <a:srgbClr val="0070C0"/>
                              </a:solidFill>
                              <a:latin typeface="Cambria Math" panose="02040503050406030204" pitchFamily="18" charset="0"/>
                            </a:rPr>
                            <m:t>3</m:t>
                          </m:r>
                        </m:sub>
                      </m:sSub>
                    </m:oMath>
                  </a14:m>
                  <a:endParaRPr lang="en-US" sz="2000" dirty="0"/>
                </a:p>
              </p:txBody>
            </p:sp>
          </mc:Choice>
          <mc:Fallback xmlns="">
            <p:sp>
              <p:nvSpPr>
                <p:cNvPr id="27" name="Rectangle 26">
                  <a:extLst>
                    <a:ext uri="{FF2B5EF4-FFF2-40B4-BE49-F238E27FC236}">
                      <a16:creationId xmlns:a16="http://schemas.microsoft.com/office/drawing/2014/main" id="{B8E2A0FA-1596-9740-A365-BAE8F7B39AA7}"/>
                    </a:ext>
                  </a:extLst>
                </p:cNvPr>
                <p:cNvSpPr>
                  <a:spLocks noRot="1" noChangeAspect="1" noMove="1" noResize="1" noEditPoints="1" noAdjustHandles="1" noChangeArrowheads="1" noChangeShapeType="1" noTextEdit="1"/>
                </p:cNvSpPr>
                <p:nvPr/>
              </p:nvSpPr>
              <p:spPr>
                <a:xfrm>
                  <a:off x="9528038" y="3686111"/>
                  <a:ext cx="1562100" cy="1384300"/>
                </a:xfrm>
                <a:prstGeom prst="rect">
                  <a:avLst/>
                </a:prstGeom>
                <a:blipFill>
                  <a:blip r:embed="rId6"/>
                  <a:stretch>
                    <a:fillRect/>
                  </a:stretch>
                </a:blipFill>
                <a:ln>
                  <a:solidFill>
                    <a:srgbClr val="C00000"/>
                  </a:solidFill>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1DCCB9F9-2CA6-A41A-45FB-41B3E343722B}"/>
                    </a:ext>
                  </a:extLst>
                </p:cNvPr>
                <p:cNvSpPr txBox="1"/>
                <p:nvPr/>
              </p:nvSpPr>
              <p:spPr>
                <a:xfrm>
                  <a:off x="11223357" y="4118038"/>
                  <a:ext cx="514885" cy="461665"/>
                </a:xfrm>
                <a:prstGeom prst="rect">
                  <a:avLst/>
                </a:prstGeom>
                <a:noFill/>
              </p:spPr>
              <p:txBody>
                <a:bodyPr wrap="none" rtlCol="0">
                  <a:spAutoFit/>
                </a:bodyPr>
                <a:lstStyle/>
                <a:p>
                  <a:pPr algn="l"/>
                  <a14:m>
                    <m:oMathPara xmlns:m="http://schemas.openxmlformats.org/officeDocument/2006/math">
                      <m:oMath>
                        <m:r>
                          <a:rPr lang="en-US" sz="2400" b="0" i="1" dirty="0" smtClean="0">
                            <a:latin typeface="Cambria Math" panose="02040503050406030204" pitchFamily="18" charset="0"/>
                            <a:ea typeface="Helvetica" charset="0"/>
                            <a:cs typeface="Helvetica" charset="0"/>
                          </a:rPr>
                          <m:t>⋯</m:t>
                        </m:r>
                      </m:oMath>
                    </m:oMathPara>
                  </a14:m>
                  <a:endParaRPr lang="en-US" sz="2400" b="0" dirty="0">
                    <a:latin typeface="Candara" panose="020E0502030303020204" pitchFamily="34" charset="0"/>
                    <a:ea typeface="Helvetica" charset="0"/>
                    <a:cs typeface="Helvetica" charset="0"/>
                  </a:endParaRPr>
                </a:p>
              </p:txBody>
            </p:sp>
          </mc:Choice>
          <mc:Fallback xmlns="">
            <p:sp>
              <p:nvSpPr>
                <p:cNvPr id="28" name="TextBox 27">
                  <a:extLst>
                    <a:ext uri="{FF2B5EF4-FFF2-40B4-BE49-F238E27FC236}">
                      <a16:creationId xmlns:a16="http://schemas.microsoft.com/office/drawing/2014/main" id="{3EBDE3C0-6573-A24B-B6B3-7075CA84683B}"/>
                    </a:ext>
                  </a:extLst>
                </p:cNvPr>
                <p:cNvSpPr txBox="1">
                  <a:spLocks noRot="1" noChangeAspect="1" noMove="1" noResize="1" noEditPoints="1" noAdjustHandles="1" noChangeArrowheads="1" noChangeShapeType="1" noTextEdit="1"/>
                </p:cNvSpPr>
                <p:nvPr/>
              </p:nvSpPr>
              <p:spPr>
                <a:xfrm>
                  <a:off x="11223357" y="4118038"/>
                  <a:ext cx="514885" cy="461665"/>
                </a:xfrm>
                <a:prstGeom prst="rect">
                  <a:avLst/>
                </a:prstGeom>
                <a:blipFill>
                  <a:blip r:embed="rId7"/>
                  <a:stretch>
                    <a:fillRect/>
                  </a:stretch>
                </a:blipFill>
              </p:spPr>
              <p:txBody>
                <a:bodyPr/>
                <a:lstStyle/>
                <a:p>
                  <a:r>
                    <a:rPr lang="en-US">
                      <a:noFill/>
                    </a:rPr>
                    <a:t> </a:t>
                  </a:r>
                </a:p>
              </p:txBody>
            </p:sp>
          </mc:Fallback>
        </mc:AlternateContent>
      </p:grpSp>
      <p:sp>
        <p:nvSpPr>
          <p:cNvPr id="4" name="Slide Number Placeholder 3">
            <a:extLst>
              <a:ext uri="{FF2B5EF4-FFF2-40B4-BE49-F238E27FC236}">
                <a16:creationId xmlns:a16="http://schemas.microsoft.com/office/drawing/2014/main" id="{602C0551-12D6-C017-8872-18D02309B4C5}"/>
              </a:ext>
            </a:extLst>
          </p:cNvPr>
          <p:cNvSpPr>
            <a:spLocks noGrp="1"/>
          </p:cNvSpPr>
          <p:nvPr>
            <p:ph type="sldNum" sz="quarter" idx="12"/>
          </p:nvPr>
        </p:nvSpPr>
        <p:spPr/>
        <p:txBody>
          <a:bodyPr/>
          <a:lstStyle/>
          <a:p>
            <a:fld id="{39E65F0E-D8D0-8548-A870-8F1E432EFAAD}" type="slidenum">
              <a:rPr lang="en-US" smtClean="0"/>
              <a:pPr/>
              <a:t>3</a:t>
            </a:fld>
            <a:endParaRPr lang="en-US" dirty="0"/>
          </a:p>
        </p:txBody>
      </p:sp>
    </p:spTree>
    <p:extLst>
      <p:ext uri="{BB962C8B-B14F-4D97-AF65-F5344CB8AC3E}">
        <p14:creationId xmlns:p14="http://schemas.microsoft.com/office/powerpoint/2010/main" val="3657560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153B6-A4F1-7C40-8A08-BF131F2C0135}"/>
              </a:ext>
            </a:extLst>
          </p:cNvPr>
          <p:cNvSpPr>
            <a:spLocks noGrp="1"/>
          </p:cNvSpPr>
          <p:nvPr>
            <p:ph type="title"/>
          </p:nvPr>
        </p:nvSpPr>
        <p:spPr/>
        <p:txBody>
          <a:bodyPr/>
          <a:lstStyle/>
          <a:p>
            <a:r>
              <a:rPr lang="en-US" dirty="0"/>
              <a:t>Observation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823A078-53FB-744B-B132-B11A11A85A18}"/>
                  </a:ext>
                </a:extLst>
              </p:cNvPr>
              <p:cNvSpPr>
                <a:spLocks noGrp="1"/>
              </p:cNvSpPr>
              <p:nvPr>
                <p:ph idx="1"/>
              </p:nvPr>
            </p:nvSpPr>
            <p:spPr/>
            <p:txBody>
              <a:bodyPr>
                <a:noAutofit/>
              </a:bodyPr>
              <a:lstStyle/>
              <a:p>
                <a:pPr marL="0" indent="0">
                  <a:buNone/>
                </a:pPr>
                <a:r>
                  <a:rPr lang="en-US" dirty="0">
                    <a:solidFill>
                      <a:schemeClr val="tx1"/>
                    </a:solidFill>
                  </a:rPr>
                  <a:t>If </a:t>
                </a:r>
                <a14:m>
                  <m:oMath xmlns:m="http://schemas.openxmlformats.org/officeDocument/2006/math">
                    <m:sSup>
                      <m:sSupPr>
                        <m:ctrlPr>
                          <a:rPr lang="en-US" b="1" i="1" smtClean="0">
                            <a:solidFill>
                              <a:schemeClr val="tx1"/>
                            </a:solidFill>
                            <a:latin typeface="Cambria Math" panose="02040503050406030204" pitchFamily="18" charset="0"/>
                          </a:rPr>
                        </m:ctrlPr>
                      </m:sSupPr>
                      <m:e>
                        <m:r>
                          <a:rPr lang="en-US" b="1" i="1" smtClean="0">
                            <a:solidFill>
                              <a:schemeClr val="tx1"/>
                            </a:solidFill>
                            <a:latin typeface="Cambria Math" panose="02040503050406030204" pitchFamily="18" charset="0"/>
                          </a:rPr>
                          <m:t>𝒒</m:t>
                        </m:r>
                      </m:e>
                      <m:sup>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𝑡</m:t>
                        </m:r>
                        <m:r>
                          <a:rPr lang="en-US" b="0" i="1" smtClean="0">
                            <a:solidFill>
                              <a:schemeClr val="tx1"/>
                            </a:solidFill>
                            <a:latin typeface="Cambria Math" panose="02040503050406030204" pitchFamily="18" charset="0"/>
                          </a:rPr>
                          <m:t>+1</m:t>
                        </m:r>
                        <m:r>
                          <a:rPr lang="en-US" i="1">
                            <a:solidFill>
                              <a:schemeClr val="tx1"/>
                            </a:solidFill>
                            <a:latin typeface="Cambria Math" panose="02040503050406030204" pitchFamily="18" charset="0"/>
                          </a:rPr>
                          <m:t>)</m:t>
                        </m:r>
                      </m:sup>
                    </m:sSup>
                  </m:oMath>
                </a14:m>
                <a:r>
                  <a:rPr lang="en-US" dirty="0">
                    <a:solidFill>
                      <a:schemeClr val="tx1"/>
                    </a:solidFill>
                  </a:rPr>
                  <a:t> = </a:t>
                </a:r>
                <a14:m>
                  <m:oMath xmlns:m="http://schemas.openxmlformats.org/officeDocument/2006/math">
                    <m:sSup>
                      <m:sSupPr>
                        <m:ctrlPr>
                          <a:rPr lang="en-US" b="1" i="1" smtClean="0">
                            <a:solidFill>
                              <a:schemeClr val="tx1"/>
                            </a:solidFill>
                            <a:latin typeface="Cambria Math" panose="02040503050406030204" pitchFamily="18" charset="0"/>
                          </a:rPr>
                        </m:ctrlPr>
                      </m:sSupPr>
                      <m:e>
                        <m:r>
                          <a:rPr lang="en-US" b="1" i="1" smtClean="0">
                            <a:solidFill>
                              <a:schemeClr val="tx1"/>
                            </a:solidFill>
                            <a:latin typeface="Cambria Math" panose="02040503050406030204" pitchFamily="18" charset="0"/>
                          </a:rPr>
                          <m:t>𝒒</m:t>
                        </m:r>
                      </m:e>
                      <m:sup>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𝑡</m:t>
                        </m:r>
                        <m:r>
                          <a:rPr lang="en-US" i="1">
                            <a:solidFill>
                              <a:schemeClr val="tx1"/>
                            </a:solidFill>
                            <a:latin typeface="Cambria Math" panose="02040503050406030204" pitchFamily="18" charset="0"/>
                          </a:rPr>
                          <m:t>)</m:t>
                        </m:r>
                      </m:sup>
                    </m:sSup>
                  </m:oMath>
                </a14:m>
                <a:r>
                  <a:rPr lang="en-US" dirty="0">
                    <a:solidFill>
                      <a:schemeClr val="tx1"/>
                    </a:solidFill>
                  </a:rPr>
                  <a:t> then it will never change again!</a:t>
                </a:r>
              </a:p>
              <a:p>
                <a:pPr marL="0" indent="0">
                  <a:buNone/>
                </a:pPr>
                <a:endParaRPr lang="en-US" dirty="0">
                  <a:solidFill>
                    <a:schemeClr val="tx1"/>
                  </a:solidFill>
                </a:endParaRPr>
              </a:p>
              <a:p>
                <a:pPr marL="0" indent="0">
                  <a:buNone/>
                </a:pPr>
                <a:r>
                  <a:rPr lang="en-US" dirty="0">
                    <a:solidFill>
                      <a:schemeClr val="tx1"/>
                    </a:solidFill>
                  </a:rPr>
                  <a:t>Called a </a:t>
                </a:r>
                <a:r>
                  <a:rPr lang="en-US" b="1" dirty="0">
                    <a:solidFill>
                      <a:schemeClr val="tx1"/>
                    </a:solidFill>
                  </a:rPr>
                  <a:t>stationary distribution</a:t>
                </a:r>
                <a:r>
                  <a:rPr lang="en-US" dirty="0">
                    <a:solidFill>
                      <a:schemeClr val="tx1"/>
                    </a:solidFill>
                  </a:rPr>
                  <a:t> and has a special symbol</a:t>
                </a:r>
                <a:endParaRPr lang="en-US" b="1" i="1" dirty="0">
                  <a:solidFill>
                    <a:schemeClr val="tx1"/>
                  </a:solidFill>
                  <a:latin typeface="Cambria Math" panose="02040503050406030204" pitchFamily="18" charset="0"/>
                </a:endParaRPr>
              </a:p>
              <a:p>
                <a:pPr marL="0" indent="0">
                  <a:buNone/>
                </a:pPr>
                <a14:m>
                  <m:oMath xmlns:m="http://schemas.openxmlformats.org/officeDocument/2006/math">
                    <m:r>
                      <a:rPr lang="en-US" b="1" i="1" smtClean="0">
                        <a:solidFill>
                          <a:schemeClr val="tx1"/>
                        </a:solidFill>
                        <a:latin typeface="Cambria Math" panose="02040503050406030204" pitchFamily="18" charset="0"/>
                      </a:rPr>
                      <m:t>           </m:t>
                    </m:r>
                    <m:r>
                      <a:rPr lang="en-US" b="1" i="1" smtClean="0">
                        <a:solidFill>
                          <a:schemeClr val="tx1"/>
                        </a:solidFill>
                        <a:latin typeface="Cambria Math" panose="02040503050406030204" pitchFamily="18" charset="0"/>
                      </a:rPr>
                      <m:t>𝝅</m:t>
                    </m:r>
                  </m:oMath>
                </a14:m>
                <a:r>
                  <a:rPr lang="en-US" dirty="0">
                    <a:solidFill>
                      <a:schemeClr val="tx1"/>
                    </a:solidFill>
                  </a:rPr>
                  <a:t> = (</a:t>
                </a:r>
                <a14:m>
                  <m:oMath xmlns:m="http://schemas.openxmlformats.org/officeDocument/2006/math">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𝜋</m:t>
                        </m:r>
                      </m:e>
                      <m:sub>
                        <m:r>
                          <a:rPr lang="en-US" i="1">
                            <a:solidFill>
                              <a:schemeClr val="tx1"/>
                            </a:solidFill>
                            <a:latin typeface="Cambria Math" panose="02040503050406030204" pitchFamily="18" charset="0"/>
                          </a:rPr>
                          <m:t>𝑊</m:t>
                        </m:r>
                      </m:sub>
                    </m:sSub>
                    <m:r>
                      <a:rPr lang="en-US">
                        <a:solidFill>
                          <a:schemeClr val="tx1"/>
                        </a:solidFill>
                        <a:latin typeface="Cambria Math" panose="02040503050406030204" pitchFamily="18" charset="0"/>
                      </a:rPr>
                      <m:t>, </m:t>
                    </m:r>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𝜋</m:t>
                        </m:r>
                      </m:e>
                      <m:sub>
                        <m:r>
                          <a:rPr lang="en-US" i="1">
                            <a:solidFill>
                              <a:schemeClr val="tx1"/>
                            </a:solidFill>
                            <a:latin typeface="Cambria Math" panose="02040503050406030204" pitchFamily="18" charset="0"/>
                          </a:rPr>
                          <m:t>𝑆</m:t>
                        </m:r>
                      </m:sub>
                    </m:sSub>
                    <m:r>
                      <a:rPr lang="en-US" i="1">
                        <a:solidFill>
                          <a:schemeClr val="tx1"/>
                        </a:solidFill>
                        <a:latin typeface="Cambria Math" panose="02040503050406030204" pitchFamily="18" charset="0"/>
                      </a:rPr>
                      <m:t>,</m:t>
                    </m:r>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𝜋</m:t>
                        </m:r>
                      </m:e>
                      <m:sub>
                        <m:r>
                          <a:rPr lang="en-US" i="1">
                            <a:solidFill>
                              <a:schemeClr val="tx1"/>
                            </a:solidFill>
                            <a:latin typeface="Cambria Math" panose="02040503050406030204" pitchFamily="18" charset="0"/>
                          </a:rPr>
                          <m:t>𝐸</m:t>
                        </m:r>
                      </m:sub>
                    </m:sSub>
                  </m:oMath>
                </a14:m>
                <a:r>
                  <a:rPr lang="en-US" dirty="0">
                    <a:solidFill>
                      <a:schemeClr val="tx1"/>
                    </a:solidFill>
                  </a:rPr>
                  <a:t>)</a:t>
                </a:r>
              </a:p>
              <a:p>
                <a:pPr marL="0" indent="0">
                  <a:buNone/>
                </a:pPr>
                <a:endParaRPr lang="en-US" dirty="0">
                  <a:solidFill>
                    <a:schemeClr val="tx1"/>
                  </a:solidFill>
                </a:endParaRPr>
              </a:p>
              <a:p>
                <a:pPr marL="0" indent="0">
                  <a:buNone/>
                </a:pPr>
                <a:r>
                  <a:rPr lang="en-US" dirty="0">
                    <a:solidFill>
                      <a:schemeClr val="tx1"/>
                    </a:solidFill>
                  </a:rPr>
                  <a:t>Solution to </a:t>
                </a:r>
                <a14:m>
                  <m:oMath xmlns:m="http://schemas.openxmlformats.org/officeDocument/2006/math">
                    <m:r>
                      <a:rPr lang="en-US" b="1" i="1" smtClean="0">
                        <a:solidFill>
                          <a:schemeClr val="tx1"/>
                        </a:solidFill>
                        <a:latin typeface="Cambria Math" panose="02040503050406030204" pitchFamily="18" charset="0"/>
                      </a:rPr>
                      <m:t>𝝅</m:t>
                    </m:r>
                    <m:r>
                      <a:rPr lang="en-US" i="1">
                        <a:solidFill>
                          <a:schemeClr val="tx1"/>
                        </a:solidFill>
                        <a:latin typeface="Cambria Math" panose="02040503050406030204" pitchFamily="18" charset="0"/>
                      </a:rPr>
                      <m:t>  =  </m:t>
                    </m:r>
                    <m:r>
                      <a:rPr lang="en-US" b="1" i="1">
                        <a:solidFill>
                          <a:schemeClr val="tx1"/>
                        </a:solidFill>
                        <a:latin typeface="Cambria Math" panose="02040503050406030204" pitchFamily="18" charset="0"/>
                      </a:rPr>
                      <m:t>𝝅</m:t>
                    </m:r>
                    <m:r>
                      <a:rPr lang="en-US" b="0" i="1" smtClean="0">
                        <a:solidFill>
                          <a:schemeClr val="tx1"/>
                        </a:solidFill>
                        <a:latin typeface="Cambria Math" panose="02040503050406030204" pitchFamily="18" charset="0"/>
                      </a:rPr>
                      <m:t> </m:t>
                    </m:r>
                    <m:r>
                      <a:rPr lang="en-US" b="1" i="1" smtClean="0">
                        <a:solidFill>
                          <a:schemeClr val="tx1"/>
                        </a:solidFill>
                        <a:latin typeface="Cambria Math" panose="02040503050406030204" pitchFamily="18" charset="0"/>
                      </a:rPr>
                      <m:t>𝑴</m:t>
                    </m:r>
                  </m:oMath>
                </a14:m>
                <a:endParaRPr lang="en-US" dirty="0">
                  <a:solidFill>
                    <a:schemeClr val="tx1"/>
                  </a:solidFill>
                </a:endParaRPr>
              </a:p>
              <a:p>
                <a:pPr marL="0" indent="0">
                  <a:buNone/>
                </a:pPr>
                <a:endParaRPr lang="en-US" dirty="0"/>
              </a:p>
              <a:p>
                <a:pPr marL="0" indent="0">
                  <a:buNone/>
                </a:pPr>
                <a:r>
                  <a:rPr lang="en-US" dirty="0"/>
                  <a:t>Typically happens after a “long time” (mixing time)</a:t>
                </a:r>
                <a:endParaRPr lang="en-US" dirty="0">
                  <a:solidFill>
                    <a:schemeClr val="tx1"/>
                  </a:solidFill>
                </a:endParaRPr>
              </a:p>
            </p:txBody>
          </p:sp>
        </mc:Choice>
        <mc:Fallback>
          <p:sp>
            <p:nvSpPr>
              <p:cNvPr id="3" name="Content Placeholder 2">
                <a:extLst>
                  <a:ext uri="{FF2B5EF4-FFF2-40B4-BE49-F238E27FC236}">
                    <a16:creationId xmlns:a16="http://schemas.microsoft.com/office/drawing/2014/main" id="{3823A078-53FB-744B-B132-B11A11A85A18}"/>
                  </a:ext>
                </a:extLst>
              </p:cNvPr>
              <p:cNvSpPr>
                <a:spLocks noGrp="1" noRot="1" noChangeAspect="1" noMove="1" noResize="1" noEditPoints="1" noAdjustHandles="1" noChangeArrowheads="1" noChangeShapeType="1" noTextEdit="1"/>
              </p:cNvSpPr>
              <p:nvPr>
                <p:ph idx="1"/>
              </p:nvPr>
            </p:nvSpPr>
            <p:spPr>
              <a:blipFill>
                <a:blip r:embed="rId2"/>
                <a:stretch>
                  <a:fillRect l="-1525" t="-1887"/>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328DF4D7-47D8-8948-BD90-1987943D88EE}"/>
              </a:ext>
            </a:extLst>
          </p:cNvPr>
          <p:cNvSpPr>
            <a:spLocks noGrp="1"/>
          </p:cNvSpPr>
          <p:nvPr>
            <p:ph type="sldNum" sz="quarter" idx="12"/>
          </p:nvPr>
        </p:nvSpPr>
        <p:spPr/>
        <p:txBody>
          <a:bodyPr/>
          <a:lstStyle/>
          <a:p>
            <a:fld id="{39E65F0E-D8D0-8548-A870-8F1E432EFAAD}" type="slidenum">
              <a:rPr lang="en-US" smtClean="0"/>
              <a:pPr/>
              <a:t>30</a:t>
            </a:fld>
            <a:endParaRPr lang="en-US" dirty="0"/>
          </a:p>
        </p:txBody>
      </p:sp>
    </p:spTree>
    <p:extLst>
      <p:ext uri="{BB962C8B-B14F-4D97-AF65-F5344CB8AC3E}">
        <p14:creationId xmlns:p14="http://schemas.microsoft.com/office/powerpoint/2010/main" val="25392103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1ABBC-4E0C-8C42-BEAF-B13E333B3CAD}"/>
              </a:ext>
            </a:extLst>
          </p:cNvPr>
          <p:cNvSpPr>
            <a:spLocks noGrp="1"/>
          </p:cNvSpPr>
          <p:nvPr>
            <p:ph type="title"/>
          </p:nvPr>
        </p:nvSpPr>
        <p:spPr/>
        <p:txBody>
          <a:bodyPr/>
          <a:lstStyle/>
          <a:p>
            <a:r>
              <a:rPr lang="en-US" dirty="0"/>
              <a:t>Solving for Stationary Distribution</a:t>
            </a:r>
          </a:p>
        </p:txBody>
      </p:sp>
      <p:sp>
        <p:nvSpPr>
          <p:cNvPr id="4" name="Slide Number Placeholder 3">
            <a:extLst>
              <a:ext uri="{FF2B5EF4-FFF2-40B4-BE49-F238E27FC236}">
                <a16:creationId xmlns:a16="http://schemas.microsoft.com/office/drawing/2014/main" id="{96AE2EBB-E033-034D-9F7B-21539AF84549}"/>
              </a:ext>
            </a:extLst>
          </p:cNvPr>
          <p:cNvSpPr>
            <a:spLocks noGrp="1"/>
          </p:cNvSpPr>
          <p:nvPr>
            <p:ph type="sldNum" sz="quarter" idx="12"/>
          </p:nvPr>
        </p:nvSpPr>
        <p:spPr/>
        <p:txBody>
          <a:bodyPr/>
          <a:lstStyle/>
          <a:p>
            <a:fld id="{39E65F0E-D8D0-8548-A870-8F1E432EFAAD}" type="slidenum">
              <a:rPr lang="en-US" smtClean="0"/>
              <a:pPr/>
              <a:t>31</a:t>
            </a:fld>
            <a:endParaRPr lang="en-US" dirty="0"/>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7A7E69B-73A0-724C-BDF8-09A02C4F157B}"/>
                  </a:ext>
                </a:extLst>
              </p:cNvPr>
              <p:cNvSpPr txBox="1"/>
              <p:nvPr/>
            </p:nvSpPr>
            <p:spPr>
              <a:xfrm>
                <a:off x="832499" y="1068682"/>
                <a:ext cx="2847767" cy="1139414"/>
              </a:xfrm>
              <a:prstGeom prst="rect">
                <a:avLst/>
              </a:prstGeom>
              <a:noFill/>
            </p:spPr>
            <p:txBody>
              <a:bodyPr wrap="none" lIns="0" tIns="0" rIns="0" bIns="0" rtlCol="0">
                <a:spAutoFit/>
              </a:bodyPr>
              <a:lstStyle/>
              <a:p>
                <a:pPr algn="l"/>
                <a14:m>
                  <m:oMath xmlns:m="http://schemas.openxmlformats.org/officeDocument/2006/math">
                    <m:r>
                      <a:rPr lang="en-US" sz="2800" b="1" i="1" smtClean="0">
                        <a:solidFill>
                          <a:srgbClr val="0070C0"/>
                        </a:solidFill>
                        <a:latin typeface="Cambria Math" panose="02040503050406030204" pitchFamily="18" charset="0"/>
                      </a:rPr>
                      <m:t>𝑴</m:t>
                    </m:r>
                    <m:r>
                      <a:rPr lang="en-US" sz="2800" b="0" i="1" smtClean="0">
                        <a:latin typeface="Cambria Math" panose="02040503050406030204" pitchFamily="18" charset="0"/>
                      </a:rPr>
                      <m:t>=</m:t>
                    </m:r>
                    <m:d>
                      <m:dPr>
                        <m:ctrlPr>
                          <a:rPr lang="en-US" sz="2800" b="0" i="1" smtClean="0">
                            <a:latin typeface="Cambria Math" panose="02040503050406030204" pitchFamily="18" charset="0"/>
                          </a:rPr>
                        </m:ctrlPr>
                      </m:dPr>
                      <m:e>
                        <m:m>
                          <m:mPr>
                            <m:mcs>
                              <m:mc>
                                <m:mcPr>
                                  <m:count m:val="3"/>
                                  <m:mcJc m:val="center"/>
                                </m:mcPr>
                              </m:mc>
                            </m:mcs>
                            <m:ctrlPr>
                              <a:rPr lang="en-US" sz="2800" b="0" i="1" smtClean="0">
                                <a:latin typeface="Cambria Math" panose="02040503050406030204" pitchFamily="18" charset="0"/>
                              </a:rPr>
                            </m:ctrlPr>
                          </m:mPr>
                          <m:mr>
                            <m:e>
                              <m:r>
                                <m:rPr>
                                  <m:brk m:alnAt="7"/>
                                </m:rPr>
                                <a:rPr lang="en-US" sz="2800" b="0" i="1" smtClean="0">
                                  <a:latin typeface="Cambria Math" panose="02040503050406030204" pitchFamily="18" charset="0"/>
                                </a:rPr>
                                <m:t>.</m:t>
                              </m:r>
                              <m:r>
                                <a:rPr lang="en-US" sz="2800" b="0" i="1" smtClean="0">
                                  <a:latin typeface="Cambria Math" panose="02040503050406030204" pitchFamily="18" charset="0"/>
                                </a:rPr>
                                <m:t>4</m:t>
                              </m:r>
                            </m:e>
                            <m:e>
                              <m:r>
                                <a:rPr lang="en-US" sz="2800" b="0" i="1" smtClean="0">
                                  <a:latin typeface="Cambria Math" panose="02040503050406030204" pitchFamily="18" charset="0"/>
                                </a:rPr>
                                <m:t>.6</m:t>
                              </m:r>
                            </m:e>
                            <m:e>
                              <m:r>
                                <a:rPr lang="en-US" sz="2800" b="0" i="1" smtClean="0">
                                  <a:latin typeface="Cambria Math" panose="02040503050406030204" pitchFamily="18" charset="0"/>
                                </a:rPr>
                                <m:t>0</m:t>
                              </m:r>
                            </m:e>
                          </m:mr>
                          <m:mr>
                            <m:e>
                              <m:r>
                                <a:rPr lang="en-US" sz="2800" b="0" i="1" smtClean="0">
                                  <a:latin typeface="Cambria Math" panose="02040503050406030204" pitchFamily="18" charset="0"/>
                                </a:rPr>
                                <m:t>.1</m:t>
                              </m:r>
                            </m:e>
                            <m:e>
                              <m:r>
                                <a:rPr lang="en-US" sz="2800" b="0" i="1" smtClean="0">
                                  <a:latin typeface="Cambria Math" panose="02040503050406030204" pitchFamily="18" charset="0"/>
                                </a:rPr>
                                <m:t>.6</m:t>
                              </m:r>
                            </m:e>
                            <m:e>
                              <m:r>
                                <a:rPr lang="en-US" sz="2800" b="0" i="1" smtClean="0">
                                  <a:latin typeface="Cambria Math" panose="02040503050406030204" pitchFamily="18" charset="0"/>
                                </a:rPr>
                                <m:t>.3</m:t>
                              </m:r>
                            </m:e>
                          </m:mr>
                          <m:mr>
                            <m:e>
                              <m:r>
                                <a:rPr lang="en-US" sz="2800" b="0" i="1" smtClean="0">
                                  <a:latin typeface="Cambria Math" panose="02040503050406030204" pitchFamily="18" charset="0"/>
                                </a:rPr>
                                <m:t>.5</m:t>
                              </m:r>
                            </m:e>
                            <m:e>
                              <m:r>
                                <a:rPr lang="en-US" sz="2800" b="0" i="1" smtClean="0">
                                  <a:latin typeface="Cambria Math" panose="02040503050406030204" pitchFamily="18" charset="0"/>
                                </a:rPr>
                                <m:t>0</m:t>
                              </m:r>
                            </m:e>
                            <m:e>
                              <m:r>
                                <a:rPr lang="en-US" sz="2800" b="0" i="1" smtClean="0">
                                  <a:latin typeface="Cambria Math" panose="02040503050406030204" pitchFamily="18" charset="0"/>
                                </a:rPr>
                                <m:t>.5</m:t>
                              </m:r>
                            </m:e>
                          </m:mr>
                        </m:m>
                      </m:e>
                    </m:d>
                  </m:oMath>
                </a14:m>
                <a:r>
                  <a:rPr lang="en-US" sz="2800" b="0" dirty="0">
                    <a:latin typeface="Candara" panose="020E0502030303020204" pitchFamily="34" charset="0"/>
                    <a:ea typeface="Helvetica" charset="0"/>
                    <a:cs typeface="Helvetica" charset="0"/>
                  </a:rPr>
                  <a:t> </a:t>
                </a:r>
                <a:endParaRPr lang="en-US" sz="2800" b="0" dirty="0" err="1">
                  <a:latin typeface="Candara" panose="020E0502030303020204" pitchFamily="34" charset="0"/>
                  <a:ea typeface="Helvetica" charset="0"/>
                  <a:cs typeface="Helvetica" charset="0"/>
                </a:endParaRPr>
              </a:p>
            </p:txBody>
          </p:sp>
        </mc:Choice>
        <mc:Fallback xmlns="">
          <p:sp>
            <p:nvSpPr>
              <p:cNvPr id="6" name="TextBox 5">
                <a:extLst>
                  <a:ext uri="{FF2B5EF4-FFF2-40B4-BE49-F238E27FC236}">
                    <a16:creationId xmlns:a16="http://schemas.microsoft.com/office/drawing/2014/main" id="{77A7E69B-73A0-724C-BDF8-09A02C4F157B}"/>
                  </a:ext>
                </a:extLst>
              </p:cNvPr>
              <p:cNvSpPr txBox="1">
                <a:spLocks noRot="1" noChangeAspect="1" noMove="1" noResize="1" noEditPoints="1" noAdjustHandles="1" noChangeArrowheads="1" noChangeShapeType="1" noTextEdit="1"/>
              </p:cNvSpPr>
              <p:nvPr/>
            </p:nvSpPr>
            <p:spPr>
              <a:xfrm>
                <a:off x="832499" y="1068682"/>
                <a:ext cx="2847767" cy="1139414"/>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97140B03-449B-9945-AB36-7A8F0C939618}"/>
                  </a:ext>
                </a:extLst>
              </p:cNvPr>
              <p:cNvSpPr/>
              <p:nvPr/>
            </p:nvSpPr>
            <p:spPr>
              <a:xfrm>
                <a:off x="609599" y="5457475"/>
                <a:ext cx="9362303" cy="1137043"/>
              </a:xfrm>
              <a:prstGeom prst="rect">
                <a:avLst/>
              </a:prstGeom>
            </p:spPr>
            <p:txBody>
              <a:bodyPr wrap="square">
                <a:spAutoFit/>
              </a:bodyPr>
              <a:lstStyle/>
              <a:p>
                <a:endParaRPr lang="en-US" sz="1000" dirty="0">
                  <a:solidFill>
                    <a:srgbClr val="C00000"/>
                  </a:solidFill>
                  <a:latin typeface="Candara" panose="020E0502030303020204" pitchFamily="34" charset="0"/>
                  <a:ea typeface="Helvetica" charset="0"/>
                  <a:cs typeface="Helvetica" charset="0"/>
                </a:endParaRPr>
              </a:p>
              <a:p>
                <a:r>
                  <a:rPr lang="en-US" sz="2800" dirty="0">
                    <a:solidFill>
                      <a:schemeClr val="tx1"/>
                    </a:solidFill>
                  </a:rPr>
                  <a:t>    As </a:t>
                </a:r>
                <a14:m>
                  <m:oMath xmlns:m="http://schemas.openxmlformats.org/officeDocument/2006/math">
                    <m:r>
                      <a:rPr lang="en-US" sz="2800" i="1" smtClean="0">
                        <a:solidFill>
                          <a:srgbClr val="0070C0"/>
                        </a:solidFill>
                        <a:latin typeface="Cambria Math" panose="02040503050406030204" pitchFamily="18" charset="0"/>
                      </a:rPr>
                      <m:t>𝑡</m:t>
                    </m:r>
                    <m:r>
                      <a:rPr lang="en-US" sz="2800" i="1" smtClean="0">
                        <a:solidFill>
                          <a:srgbClr val="0070C0"/>
                        </a:solidFill>
                        <a:latin typeface="Cambria Math" panose="02040503050406030204" pitchFamily="18" charset="0"/>
                      </a:rPr>
                      <m:t>→∞,    </m:t>
                    </m:r>
                    <m:sSup>
                      <m:sSupPr>
                        <m:ctrlPr>
                          <a:rPr lang="en-US" sz="2800" b="1" i="1" smtClean="0">
                            <a:solidFill>
                              <a:srgbClr val="0070C0"/>
                            </a:solidFill>
                            <a:latin typeface="Cambria Math" panose="02040503050406030204" pitchFamily="18" charset="0"/>
                          </a:rPr>
                        </m:ctrlPr>
                      </m:sSupPr>
                      <m:e>
                        <m:r>
                          <a:rPr lang="en-US" sz="2800" b="1" i="1" smtClean="0">
                            <a:solidFill>
                              <a:srgbClr val="0070C0"/>
                            </a:solidFill>
                            <a:latin typeface="Cambria Math" panose="02040503050406030204" pitchFamily="18" charset="0"/>
                          </a:rPr>
                          <m:t>𝒒</m:t>
                        </m:r>
                      </m:e>
                      <m:sup>
                        <m:r>
                          <a:rPr lang="en-US" sz="2800" i="1">
                            <a:solidFill>
                              <a:srgbClr val="0070C0"/>
                            </a:solidFill>
                            <a:latin typeface="Cambria Math" panose="02040503050406030204" pitchFamily="18" charset="0"/>
                          </a:rPr>
                          <m:t>(</m:t>
                        </m:r>
                        <m:r>
                          <a:rPr lang="en-US" sz="2800" i="1">
                            <a:solidFill>
                              <a:srgbClr val="0070C0"/>
                            </a:solidFill>
                            <a:latin typeface="Cambria Math" panose="02040503050406030204" pitchFamily="18" charset="0"/>
                          </a:rPr>
                          <m:t>𝑡</m:t>
                        </m:r>
                        <m:r>
                          <a:rPr lang="en-US" sz="2800" i="1">
                            <a:solidFill>
                              <a:srgbClr val="0070C0"/>
                            </a:solidFill>
                            <a:latin typeface="Cambria Math" panose="02040503050406030204" pitchFamily="18" charset="0"/>
                          </a:rPr>
                          <m:t>)</m:t>
                        </m:r>
                      </m:sup>
                    </m:sSup>
                    <m:r>
                      <a:rPr lang="en-US" sz="2800" i="1">
                        <a:solidFill>
                          <a:srgbClr val="0070C0"/>
                        </a:solidFill>
                        <a:latin typeface="Cambria Math" panose="02040503050406030204" pitchFamily="18" charset="0"/>
                      </a:rPr>
                      <m:t>→</m:t>
                    </m:r>
                    <m:r>
                      <a:rPr lang="en-US" sz="2800" b="1" i="1" smtClean="0">
                        <a:solidFill>
                          <a:srgbClr val="0070C0"/>
                        </a:solidFill>
                        <a:latin typeface="Cambria Math" panose="02040503050406030204" pitchFamily="18" charset="0"/>
                      </a:rPr>
                      <m:t>𝝅</m:t>
                    </m:r>
                  </m:oMath>
                </a14:m>
                <a:r>
                  <a:rPr lang="en-US" sz="2800" dirty="0">
                    <a:solidFill>
                      <a:schemeClr val="tx1"/>
                    </a:solidFill>
                    <a:latin typeface="Candara" panose="020E0502030303020204" pitchFamily="34" charset="0"/>
                    <a:ea typeface="Helvetica" charset="0"/>
                    <a:cs typeface="Helvetica" charset="0"/>
                  </a:rPr>
                  <a:t>   no matter what distribution </a:t>
                </a:r>
                <a14:m>
                  <m:oMath xmlns:m="http://schemas.openxmlformats.org/officeDocument/2006/math">
                    <m:sSup>
                      <m:sSupPr>
                        <m:ctrlPr>
                          <a:rPr lang="en-US" sz="2800" b="1" i="1" smtClean="0">
                            <a:solidFill>
                              <a:srgbClr val="0070C0"/>
                            </a:solidFill>
                            <a:latin typeface="Cambria Math" panose="02040503050406030204" pitchFamily="18" charset="0"/>
                            <a:ea typeface="Helvetica" charset="0"/>
                            <a:cs typeface="Helvetica" charset="0"/>
                          </a:rPr>
                        </m:ctrlPr>
                      </m:sSupPr>
                      <m:e>
                        <m:r>
                          <a:rPr lang="en-US" sz="2800" b="1" i="1" smtClean="0">
                            <a:solidFill>
                              <a:srgbClr val="0070C0"/>
                            </a:solidFill>
                            <a:latin typeface="Cambria Math" panose="02040503050406030204" pitchFamily="18" charset="0"/>
                            <a:ea typeface="Helvetica" charset="0"/>
                            <a:cs typeface="Helvetica" charset="0"/>
                          </a:rPr>
                          <m:t>𝒒</m:t>
                        </m:r>
                      </m:e>
                      <m:sup>
                        <m:d>
                          <m:dPr>
                            <m:ctrlPr>
                              <a:rPr lang="en-US" sz="2800" b="0" i="1" smtClean="0">
                                <a:solidFill>
                                  <a:srgbClr val="0070C0"/>
                                </a:solidFill>
                                <a:latin typeface="Cambria Math" panose="02040503050406030204" pitchFamily="18" charset="0"/>
                                <a:ea typeface="Helvetica" charset="0"/>
                                <a:cs typeface="Helvetica" charset="0"/>
                              </a:rPr>
                            </m:ctrlPr>
                          </m:dPr>
                          <m:e>
                            <m:r>
                              <a:rPr lang="en-US" sz="2800" b="0" i="1" smtClean="0">
                                <a:solidFill>
                                  <a:srgbClr val="0070C0"/>
                                </a:solidFill>
                                <a:latin typeface="Cambria Math" panose="02040503050406030204" pitchFamily="18" charset="0"/>
                                <a:ea typeface="Helvetica" charset="0"/>
                                <a:cs typeface="Helvetica" charset="0"/>
                              </a:rPr>
                              <m:t>0</m:t>
                            </m:r>
                          </m:e>
                        </m:d>
                      </m:sup>
                    </m:sSup>
                    <m:r>
                      <a:rPr lang="en-US" sz="2800" b="0" i="0" smtClean="0">
                        <a:solidFill>
                          <a:srgbClr val="0070C0"/>
                        </a:solidFill>
                        <a:latin typeface="Cambria Math" panose="02040503050406030204" pitchFamily="18" charset="0"/>
                        <a:ea typeface="Helvetica" charset="0"/>
                        <a:cs typeface="Helvetica" charset="0"/>
                      </a:rPr>
                      <m:t> </m:t>
                    </m:r>
                  </m:oMath>
                </a14:m>
                <a:r>
                  <a:rPr lang="en-US" sz="2800" dirty="0">
                    <a:solidFill>
                      <a:schemeClr val="tx1"/>
                    </a:solidFill>
                    <a:latin typeface="Candara" panose="020E0502030303020204" pitchFamily="34" charset="0"/>
                    <a:ea typeface="Helvetica" charset="0"/>
                    <a:cs typeface="Helvetica" charset="0"/>
                  </a:rPr>
                  <a:t>is !!</a:t>
                </a:r>
              </a:p>
              <a:p>
                <a:pPr marL="457200" indent="-457200">
                  <a:buFont typeface="Wingdings" pitchFamily="2" charset="2"/>
                  <a:buChar char="è"/>
                </a:pPr>
                <a:endParaRPr lang="en-US" sz="2800" dirty="0">
                  <a:solidFill>
                    <a:srgbClr val="C00000"/>
                  </a:solidFill>
                  <a:latin typeface="Candara" panose="020E0502030303020204" pitchFamily="34" charset="0"/>
                  <a:ea typeface="Helvetica" charset="0"/>
                  <a:cs typeface="Helvetica" charset="0"/>
                </a:endParaRPr>
              </a:p>
            </p:txBody>
          </p:sp>
        </mc:Choice>
        <mc:Fallback xmlns="">
          <p:sp>
            <p:nvSpPr>
              <p:cNvPr id="8" name="Rectangle 7">
                <a:extLst>
                  <a:ext uri="{FF2B5EF4-FFF2-40B4-BE49-F238E27FC236}">
                    <a16:creationId xmlns:a16="http://schemas.microsoft.com/office/drawing/2014/main" id="{97140B03-449B-9945-AB36-7A8F0C939618}"/>
                  </a:ext>
                </a:extLst>
              </p:cNvPr>
              <p:cNvSpPr>
                <a:spLocks noRot="1" noChangeAspect="1" noMove="1" noResize="1" noEditPoints="1" noAdjustHandles="1" noChangeArrowheads="1" noChangeShapeType="1" noTextEdit="1"/>
              </p:cNvSpPr>
              <p:nvPr/>
            </p:nvSpPr>
            <p:spPr>
              <a:xfrm>
                <a:off x="609599" y="5457475"/>
                <a:ext cx="9362303" cy="1137043"/>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72839176-8B33-894B-BFD6-FD6698B5F4D6}"/>
                  </a:ext>
                </a:extLst>
              </p:cNvPr>
              <p:cNvSpPr/>
              <p:nvPr/>
            </p:nvSpPr>
            <p:spPr>
              <a:xfrm>
                <a:off x="5883452" y="1068682"/>
                <a:ext cx="5977662" cy="2433487"/>
              </a:xfrm>
              <a:prstGeom prst="rect">
                <a:avLst/>
              </a:prstGeom>
              <a:ln>
                <a:solidFill>
                  <a:srgbClr val="036A18"/>
                </a:solidFill>
              </a:ln>
            </p:spPr>
            <p:txBody>
              <a:bodyPr wrap="none">
                <a:spAutoFit/>
              </a:bodyPr>
              <a:lstStyle/>
              <a:p>
                <a:r>
                  <a:rPr lang="en-US" sz="2800" b="0" i="1" dirty="0">
                    <a:latin typeface="Candara" panose="020E0502030303020204" pitchFamily="34" charset="0"/>
                  </a:rPr>
                  <a:t>Stationary Distribution satisfies</a:t>
                </a:r>
              </a:p>
              <a:p>
                <a:pPr marL="457200" indent="-457200">
                  <a:buFont typeface="Arial" panose="020B0604020202020204" pitchFamily="34" charset="0"/>
                  <a:buChar char="•"/>
                </a:pPr>
                <a:r>
                  <a:rPr lang="en-US" sz="2800" b="1" dirty="0"/>
                  <a:t> </a:t>
                </a:r>
                <a14:m>
                  <m:oMath xmlns:m="http://schemas.openxmlformats.org/officeDocument/2006/math">
                    <m:r>
                      <a:rPr lang="en-US" sz="2800" b="1" i="1" smtClean="0">
                        <a:solidFill>
                          <a:srgbClr val="0070C0"/>
                        </a:solidFill>
                        <a:latin typeface="Cambria Math" panose="02040503050406030204" pitchFamily="18" charset="0"/>
                      </a:rPr>
                      <m:t>𝝅</m:t>
                    </m:r>
                    <m:r>
                      <a:rPr lang="en-US" sz="2800" b="0" i="1" smtClean="0">
                        <a:solidFill>
                          <a:srgbClr val="0070C0"/>
                        </a:solidFill>
                        <a:latin typeface="Cambria Math" panose="02040503050406030204" pitchFamily="18" charset="0"/>
                      </a:rPr>
                      <m:t>  =  </m:t>
                    </m:r>
                    <m:r>
                      <a:rPr lang="en-US" sz="2800" b="1" i="1" smtClean="0">
                        <a:solidFill>
                          <a:srgbClr val="0070C0"/>
                        </a:solidFill>
                        <a:latin typeface="Cambria Math" panose="02040503050406030204" pitchFamily="18" charset="0"/>
                      </a:rPr>
                      <m:t>𝝅</m:t>
                    </m:r>
                    <m:r>
                      <a:rPr lang="en-US" sz="2800" b="1" i="1" smtClean="0">
                        <a:solidFill>
                          <a:srgbClr val="0070C0"/>
                        </a:solidFill>
                        <a:latin typeface="Cambria Math" panose="02040503050406030204" pitchFamily="18" charset="0"/>
                      </a:rPr>
                      <m:t>𝑴</m:t>
                    </m:r>
                  </m:oMath>
                </a14:m>
                <a:r>
                  <a:rPr lang="en-US" sz="2800" b="0" dirty="0">
                    <a:latin typeface="Candara" panose="020E0502030303020204" pitchFamily="34" charset="0"/>
                  </a:rPr>
                  <a:t>, where  </a:t>
                </a:r>
                <a14:m>
                  <m:oMath xmlns:m="http://schemas.openxmlformats.org/officeDocument/2006/math">
                    <m:r>
                      <a:rPr lang="en-US" sz="2800" b="1" i="1" smtClean="0">
                        <a:solidFill>
                          <a:srgbClr val="0070C0"/>
                        </a:solidFill>
                        <a:latin typeface="Cambria Math" panose="02040503050406030204" pitchFamily="18" charset="0"/>
                      </a:rPr>
                      <m:t>𝝅</m:t>
                    </m:r>
                  </m:oMath>
                </a14:m>
                <a:r>
                  <a:rPr lang="en-US" sz="2800" b="0" dirty="0">
                    <a:solidFill>
                      <a:srgbClr val="0070C0"/>
                    </a:solidFill>
                    <a:latin typeface="Candara" panose="020E0502030303020204" pitchFamily="34" charset="0"/>
                  </a:rPr>
                  <a:t> = </a:t>
                </a:r>
                <a:r>
                  <a:rPr lang="en-US" sz="2800" dirty="0">
                    <a:solidFill>
                      <a:srgbClr val="0070C0"/>
                    </a:solidFill>
                    <a:latin typeface="Candara" panose="020E0502030303020204" pitchFamily="34" charset="0"/>
                  </a:rPr>
                  <a:t>(</a:t>
                </a:r>
                <a14:m>
                  <m:oMath xmlns:m="http://schemas.openxmlformats.org/officeDocument/2006/math">
                    <m:sSub>
                      <m:sSubPr>
                        <m:ctrlPr>
                          <a:rPr lang="en-US" sz="2800" i="1">
                            <a:solidFill>
                              <a:srgbClr val="0070C0"/>
                            </a:solidFill>
                            <a:latin typeface="Cambria Math" panose="02040503050406030204" pitchFamily="18" charset="0"/>
                          </a:rPr>
                        </m:ctrlPr>
                      </m:sSubPr>
                      <m:e>
                        <m:r>
                          <a:rPr lang="en-US" sz="2800" i="1">
                            <a:solidFill>
                              <a:srgbClr val="0070C0"/>
                            </a:solidFill>
                            <a:latin typeface="Cambria Math" panose="02040503050406030204" pitchFamily="18" charset="0"/>
                          </a:rPr>
                          <m:t>𝜋</m:t>
                        </m:r>
                      </m:e>
                      <m:sub>
                        <m:r>
                          <a:rPr lang="en-US" sz="2800" i="1">
                            <a:solidFill>
                              <a:srgbClr val="0070C0"/>
                            </a:solidFill>
                            <a:latin typeface="Cambria Math" panose="02040503050406030204" pitchFamily="18" charset="0"/>
                          </a:rPr>
                          <m:t>𝑊</m:t>
                        </m:r>
                      </m:sub>
                    </m:sSub>
                    <m:r>
                      <a:rPr lang="en-US" sz="2800" b="0" i="0" smtClean="0">
                        <a:solidFill>
                          <a:srgbClr val="0070C0"/>
                        </a:solidFill>
                        <a:latin typeface="Cambria Math" panose="02040503050406030204" pitchFamily="18" charset="0"/>
                      </a:rPr>
                      <m:t>, </m:t>
                    </m:r>
                    <m:sSub>
                      <m:sSubPr>
                        <m:ctrlPr>
                          <a:rPr lang="en-US" sz="2800" i="1">
                            <a:solidFill>
                              <a:srgbClr val="0070C0"/>
                            </a:solidFill>
                            <a:latin typeface="Cambria Math" panose="02040503050406030204" pitchFamily="18" charset="0"/>
                          </a:rPr>
                        </m:ctrlPr>
                      </m:sSubPr>
                      <m:e>
                        <m:r>
                          <a:rPr lang="en-US" sz="2800" i="1">
                            <a:solidFill>
                              <a:srgbClr val="0070C0"/>
                            </a:solidFill>
                            <a:latin typeface="Cambria Math" panose="02040503050406030204" pitchFamily="18" charset="0"/>
                          </a:rPr>
                          <m:t>𝜋</m:t>
                        </m:r>
                      </m:e>
                      <m:sub>
                        <m:r>
                          <a:rPr lang="en-US" sz="2800" i="1">
                            <a:solidFill>
                              <a:srgbClr val="0070C0"/>
                            </a:solidFill>
                            <a:latin typeface="Cambria Math" panose="02040503050406030204" pitchFamily="18" charset="0"/>
                          </a:rPr>
                          <m:t>𝑆</m:t>
                        </m:r>
                      </m:sub>
                    </m:sSub>
                    <m:r>
                      <a:rPr lang="en-US" sz="2800" b="0" i="1" smtClean="0">
                        <a:solidFill>
                          <a:srgbClr val="0070C0"/>
                        </a:solidFill>
                        <a:latin typeface="Cambria Math" panose="02040503050406030204" pitchFamily="18" charset="0"/>
                      </a:rPr>
                      <m:t>,</m:t>
                    </m:r>
                    <m:sSub>
                      <m:sSubPr>
                        <m:ctrlPr>
                          <a:rPr lang="en-US" sz="2800" i="1">
                            <a:solidFill>
                              <a:srgbClr val="0070C0"/>
                            </a:solidFill>
                            <a:latin typeface="Cambria Math" panose="02040503050406030204" pitchFamily="18" charset="0"/>
                          </a:rPr>
                        </m:ctrlPr>
                      </m:sSubPr>
                      <m:e>
                        <m:r>
                          <a:rPr lang="en-US" sz="2800" i="1">
                            <a:solidFill>
                              <a:srgbClr val="0070C0"/>
                            </a:solidFill>
                            <a:latin typeface="Cambria Math" panose="02040503050406030204" pitchFamily="18" charset="0"/>
                          </a:rPr>
                          <m:t>𝜋</m:t>
                        </m:r>
                      </m:e>
                      <m:sub>
                        <m:r>
                          <a:rPr lang="en-US" sz="2800" i="1">
                            <a:solidFill>
                              <a:srgbClr val="0070C0"/>
                            </a:solidFill>
                            <a:latin typeface="Cambria Math" panose="02040503050406030204" pitchFamily="18" charset="0"/>
                          </a:rPr>
                          <m:t>𝐸</m:t>
                        </m:r>
                      </m:sub>
                    </m:sSub>
                    <m:r>
                      <a:rPr lang="en-US" sz="2800" b="0" i="0" smtClean="0">
                        <a:solidFill>
                          <a:srgbClr val="0070C0"/>
                        </a:solidFill>
                        <a:latin typeface="Cambria Math" panose="02040503050406030204" pitchFamily="18" charset="0"/>
                      </a:rPr>
                      <m:t>)</m:t>
                    </m:r>
                  </m:oMath>
                </a14:m>
                <a:endParaRPr lang="en-US" sz="2800" b="0" dirty="0">
                  <a:solidFill>
                    <a:srgbClr val="C00000"/>
                  </a:solidFill>
                  <a:latin typeface="Candara" panose="020E0502030303020204" pitchFamily="34" charset="0"/>
                </a:endParaRPr>
              </a:p>
              <a:p>
                <a:pPr marL="457200" indent="-457200">
                  <a:buFont typeface="Arial" panose="020B0604020202020204" pitchFamily="34" charset="0"/>
                  <a:buChar char="•"/>
                </a:pPr>
                <a:r>
                  <a:rPr lang="en-US" sz="2800" b="0" dirty="0"/>
                  <a:t> </a:t>
                </a:r>
                <a14:m>
                  <m:oMath xmlns:m="http://schemas.openxmlformats.org/officeDocument/2006/math">
                    <m:sSub>
                      <m:sSubPr>
                        <m:ctrlPr>
                          <a:rPr lang="en-US" sz="2800" i="1">
                            <a:solidFill>
                              <a:srgbClr val="0070C0"/>
                            </a:solidFill>
                            <a:latin typeface="Cambria Math" panose="02040503050406030204" pitchFamily="18" charset="0"/>
                          </a:rPr>
                        </m:ctrlPr>
                      </m:sSubPr>
                      <m:e>
                        <m:r>
                          <a:rPr lang="en-US" sz="2800" i="1">
                            <a:solidFill>
                              <a:srgbClr val="0070C0"/>
                            </a:solidFill>
                            <a:latin typeface="Cambria Math" panose="02040503050406030204" pitchFamily="18" charset="0"/>
                          </a:rPr>
                          <m:t>𝜋</m:t>
                        </m:r>
                      </m:e>
                      <m:sub>
                        <m:r>
                          <a:rPr lang="en-US" sz="2800" b="0" i="1" smtClean="0">
                            <a:solidFill>
                              <a:srgbClr val="0070C0"/>
                            </a:solidFill>
                            <a:latin typeface="Cambria Math" panose="02040503050406030204" pitchFamily="18" charset="0"/>
                          </a:rPr>
                          <m:t>𝑊</m:t>
                        </m:r>
                      </m:sub>
                    </m:sSub>
                    <m:r>
                      <a:rPr lang="en-US" sz="2800" b="0" i="0" smtClean="0">
                        <a:solidFill>
                          <a:srgbClr val="0070C0"/>
                        </a:solidFill>
                        <a:latin typeface="Cambria Math" panose="02040503050406030204" pitchFamily="18" charset="0"/>
                      </a:rPr>
                      <m:t>+</m:t>
                    </m:r>
                    <m:sSub>
                      <m:sSubPr>
                        <m:ctrlPr>
                          <a:rPr lang="en-US" sz="2800" i="1">
                            <a:solidFill>
                              <a:srgbClr val="0070C0"/>
                            </a:solidFill>
                            <a:latin typeface="Cambria Math" panose="02040503050406030204" pitchFamily="18" charset="0"/>
                          </a:rPr>
                        </m:ctrlPr>
                      </m:sSubPr>
                      <m:e>
                        <m:r>
                          <a:rPr lang="en-US" sz="2800" i="1">
                            <a:solidFill>
                              <a:srgbClr val="0070C0"/>
                            </a:solidFill>
                            <a:latin typeface="Cambria Math" panose="02040503050406030204" pitchFamily="18" charset="0"/>
                          </a:rPr>
                          <m:t>𝜋</m:t>
                        </m:r>
                      </m:e>
                      <m:sub>
                        <m:r>
                          <a:rPr lang="en-US" sz="2800" b="0" i="1" smtClean="0">
                            <a:solidFill>
                              <a:srgbClr val="0070C0"/>
                            </a:solidFill>
                            <a:latin typeface="Cambria Math" panose="02040503050406030204" pitchFamily="18" charset="0"/>
                          </a:rPr>
                          <m:t>𝑆</m:t>
                        </m:r>
                      </m:sub>
                    </m:sSub>
                    <m:r>
                      <a:rPr lang="en-US" sz="2800" b="0" i="1" smtClean="0">
                        <a:solidFill>
                          <a:srgbClr val="0070C0"/>
                        </a:solidFill>
                        <a:latin typeface="Cambria Math" panose="02040503050406030204" pitchFamily="18" charset="0"/>
                      </a:rPr>
                      <m:t>+</m:t>
                    </m:r>
                    <m:sSub>
                      <m:sSubPr>
                        <m:ctrlPr>
                          <a:rPr lang="en-US" sz="2800" i="1">
                            <a:solidFill>
                              <a:srgbClr val="0070C0"/>
                            </a:solidFill>
                            <a:latin typeface="Cambria Math" panose="02040503050406030204" pitchFamily="18" charset="0"/>
                          </a:rPr>
                        </m:ctrlPr>
                      </m:sSubPr>
                      <m:e>
                        <m:r>
                          <a:rPr lang="en-US" sz="2800" i="1">
                            <a:solidFill>
                              <a:srgbClr val="0070C0"/>
                            </a:solidFill>
                            <a:latin typeface="Cambria Math" panose="02040503050406030204" pitchFamily="18" charset="0"/>
                          </a:rPr>
                          <m:t>𝜋</m:t>
                        </m:r>
                      </m:e>
                      <m:sub>
                        <m:r>
                          <a:rPr lang="en-US" sz="2800" b="0" i="1" smtClean="0">
                            <a:solidFill>
                              <a:srgbClr val="0070C0"/>
                            </a:solidFill>
                            <a:latin typeface="Cambria Math" panose="02040503050406030204" pitchFamily="18" charset="0"/>
                          </a:rPr>
                          <m:t>𝐸</m:t>
                        </m:r>
                      </m:sub>
                    </m:sSub>
                    <m:r>
                      <a:rPr lang="en-US" sz="2800" b="0" i="1" smtClean="0">
                        <a:solidFill>
                          <a:srgbClr val="0070C0"/>
                        </a:solidFill>
                        <a:latin typeface="Cambria Math" panose="02040503050406030204" pitchFamily="18" charset="0"/>
                      </a:rPr>
                      <m:t>=1</m:t>
                    </m:r>
                  </m:oMath>
                </a14:m>
                <a:endParaRPr lang="en-US" sz="2800" dirty="0">
                  <a:solidFill>
                    <a:srgbClr val="0070C0"/>
                  </a:solidFill>
                  <a:latin typeface="Candara" panose="020E0502030303020204" pitchFamily="34" charset="0"/>
                  <a:ea typeface="Helvetica" charset="0"/>
                  <a:cs typeface="Helvetica" charset="0"/>
                </a:endParaRPr>
              </a:p>
              <a:p>
                <a:pPr marL="457200" indent="-457200">
                  <a:buFont typeface="Arial" panose="020B0604020202020204" pitchFamily="34" charset="0"/>
                  <a:buChar char="•"/>
                </a:pPr>
                <a:endParaRPr lang="en-US" sz="2800" dirty="0">
                  <a:solidFill>
                    <a:srgbClr val="C00000"/>
                  </a:solidFill>
                  <a:latin typeface="Candara" panose="020E0502030303020204" pitchFamily="34" charset="0"/>
                  <a:ea typeface="Helvetica" charset="0"/>
                  <a:cs typeface="Helvetica" charset="0"/>
                </a:endParaRPr>
              </a:p>
              <a:p>
                <a:pPr marL="457200" indent="-457200">
                  <a:buFont typeface="Wingdings" pitchFamily="2" charset="2"/>
                  <a:buChar char="è"/>
                </a:pPr>
                <a14:m>
                  <m:oMath xmlns:m="http://schemas.openxmlformats.org/officeDocument/2006/math">
                    <m:sSub>
                      <m:sSubPr>
                        <m:ctrlPr>
                          <a:rPr lang="en-US" sz="2800" i="1">
                            <a:solidFill>
                              <a:srgbClr val="0070C0"/>
                            </a:solidFill>
                            <a:latin typeface="Cambria Math" panose="02040503050406030204" pitchFamily="18" charset="0"/>
                          </a:rPr>
                        </m:ctrlPr>
                      </m:sSubPr>
                      <m:e>
                        <m:r>
                          <a:rPr lang="en-US" sz="2800" i="1">
                            <a:solidFill>
                              <a:srgbClr val="0070C0"/>
                            </a:solidFill>
                            <a:latin typeface="Cambria Math" panose="02040503050406030204" pitchFamily="18" charset="0"/>
                          </a:rPr>
                          <m:t>𝜋</m:t>
                        </m:r>
                      </m:e>
                      <m:sub>
                        <m:r>
                          <a:rPr lang="en-US" sz="2800" i="1">
                            <a:solidFill>
                              <a:srgbClr val="0070C0"/>
                            </a:solidFill>
                            <a:latin typeface="Cambria Math" panose="02040503050406030204" pitchFamily="18" charset="0"/>
                          </a:rPr>
                          <m:t>𝑊</m:t>
                        </m:r>
                      </m:sub>
                    </m:sSub>
                    <m:r>
                      <a:rPr lang="en-US" sz="2800" b="0" i="0" smtClean="0">
                        <a:solidFill>
                          <a:srgbClr val="0070C0"/>
                        </a:solidFill>
                        <a:latin typeface="Cambria Math" panose="02040503050406030204" pitchFamily="18" charset="0"/>
                      </a:rPr>
                      <m:t>=</m:t>
                    </m:r>
                    <m:f>
                      <m:fPr>
                        <m:ctrlPr>
                          <a:rPr lang="en-US" sz="2800" b="0" i="0" smtClean="0">
                            <a:solidFill>
                              <a:srgbClr val="0070C0"/>
                            </a:solidFill>
                            <a:latin typeface="Cambria Math" panose="02040503050406030204" pitchFamily="18" charset="0"/>
                          </a:rPr>
                        </m:ctrlPr>
                      </m:fPr>
                      <m:num>
                        <m:r>
                          <a:rPr lang="en-US" sz="2800" b="0" i="0" smtClean="0">
                            <a:solidFill>
                              <a:srgbClr val="0070C0"/>
                            </a:solidFill>
                            <a:latin typeface="Cambria Math" panose="02040503050406030204" pitchFamily="18" charset="0"/>
                          </a:rPr>
                          <m:t>10</m:t>
                        </m:r>
                      </m:num>
                      <m:den>
                        <m:r>
                          <a:rPr lang="en-US" sz="2800" b="0" i="0" smtClean="0">
                            <a:solidFill>
                              <a:srgbClr val="0070C0"/>
                            </a:solidFill>
                            <a:latin typeface="Cambria Math" panose="02040503050406030204" pitchFamily="18" charset="0"/>
                          </a:rPr>
                          <m:t>34</m:t>
                        </m:r>
                      </m:den>
                    </m:f>
                    <m:r>
                      <a:rPr lang="en-US" sz="2800" b="0" i="1" smtClean="0">
                        <a:solidFill>
                          <a:schemeClr val="tx1"/>
                        </a:solidFill>
                        <a:latin typeface="Cambria Math" panose="02040503050406030204" pitchFamily="18" charset="0"/>
                      </a:rPr>
                      <m:t>,</m:t>
                    </m:r>
                    <m:sSub>
                      <m:sSubPr>
                        <m:ctrlPr>
                          <a:rPr lang="en-US" sz="2800" b="0" i="1" smtClean="0">
                            <a:solidFill>
                              <a:srgbClr val="0070C0"/>
                            </a:solidFill>
                            <a:latin typeface="Cambria Math" panose="02040503050406030204" pitchFamily="18" charset="0"/>
                          </a:rPr>
                        </m:ctrlPr>
                      </m:sSubPr>
                      <m:e>
                        <m:r>
                          <a:rPr lang="en-US" sz="2800" b="0" i="1" smtClean="0">
                            <a:solidFill>
                              <a:srgbClr val="0070C0"/>
                            </a:solidFill>
                            <a:latin typeface="Cambria Math" panose="02040503050406030204" pitchFamily="18" charset="0"/>
                          </a:rPr>
                          <m:t>  </m:t>
                        </m:r>
                        <m:r>
                          <a:rPr lang="en-US" sz="2800" i="1">
                            <a:solidFill>
                              <a:srgbClr val="0070C0"/>
                            </a:solidFill>
                            <a:latin typeface="Cambria Math" panose="02040503050406030204" pitchFamily="18" charset="0"/>
                          </a:rPr>
                          <m:t>𝜋</m:t>
                        </m:r>
                      </m:e>
                      <m:sub>
                        <m:r>
                          <a:rPr lang="en-US" sz="2800" i="1">
                            <a:solidFill>
                              <a:srgbClr val="0070C0"/>
                            </a:solidFill>
                            <a:latin typeface="Cambria Math" panose="02040503050406030204" pitchFamily="18" charset="0"/>
                          </a:rPr>
                          <m:t>𝑆</m:t>
                        </m:r>
                      </m:sub>
                    </m:sSub>
                    <m:r>
                      <a:rPr lang="en-US" sz="2800" b="0" i="1" smtClean="0">
                        <a:solidFill>
                          <a:srgbClr val="0070C0"/>
                        </a:solidFill>
                        <a:latin typeface="Cambria Math" panose="02040503050406030204" pitchFamily="18" charset="0"/>
                      </a:rPr>
                      <m:t>=</m:t>
                    </m:r>
                    <m:f>
                      <m:fPr>
                        <m:ctrlPr>
                          <a:rPr lang="en-US" sz="2800" b="0" i="1" smtClean="0">
                            <a:solidFill>
                              <a:srgbClr val="0070C0"/>
                            </a:solidFill>
                            <a:latin typeface="Cambria Math" panose="02040503050406030204" pitchFamily="18" charset="0"/>
                          </a:rPr>
                        </m:ctrlPr>
                      </m:fPr>
                      <m:num>
                        <m:r>
                          <a:rPr lang="en-US" sz="2800" b="0" i="1" smtClean="0">
                            <a:solidFill>
                              <a:srgbClr val="0070C0"/>
                            </a:solidFill>
                            <a:latin typeface="Cambria Math" panose="02040503050406030204" pitchFamily="18" charset="0"/>
                          </a:rPr>
                          <m:t>15</m:t>
                        </m:r>
                      </m:num>
                      <m:den>
                        <m:r>
                          <a:rPr lang="en-US" sz="2800" b="0" i="1" smtClean="0">
                            <a:solidFill>
                              <a:srgbClr val="0070C0"/>
                            </a:solidFill>
                            <a:latin typeface="Cambria Math" panose="02040503050406030204" pitchFamily="18" charset="0"/>
                          </a:rPr>
                          <m:t>34</m:t>
                        </m:r>
                      </m:den>
                    </m:f>
                    <m:r>
                      <a:rPr lang="en-US" sz="2800" b="0" i="1" smtClean="0">
                        <a:solidFill>
                          <a:schemeClr val="tx1"/>
                        </a:solidFill>
                        <a:latin typeface="Cambria Math" panose="02040503050406030204" pitchFamily="18" charset="0"/>
                      </a:rPr>
                      <m:t>,</m:t>
                    </m:r>
                    <m:sSub>
                      <m:sSubPr>
                        <m:ctrlPr>
                          <a:rPr lang="en-US" sz="2800" b="0" i="1" smtClean="0">
                            <a:solidFill>
                              <a:srgbClr val="0070C0"/>
                            </a:solidFill>
                            <a:latin typeface="Cambria Math" panose="02040503050406030204" pitchFamily="18" charset="0"/>
                          </a:rPr>
                        </m:ctrlPr>
                      </m:sSubPr>
                      <m:e>
                        <m:r>
                          <a:rPr lang="en-US" sz="2800" b="0" i="1" smtClean="0">
                            <a:solidFill>
                              <a:srgbClr val="0070C0"/>
                            </a:solidFill>
                            <a:latin typeface="Cambria Math" panose="02040503050406030204" pitchFamily="18" charset="0"/>
                          </a:rPr>
                          <m:t>  </m:t>
                        </m:r>
                        <m:r>
                          <a:rPr lang="en-US" sz="2800" i="1">
                            <a:solidFill>
                              <a:srgbClr val="0070C0"/>
                            </a:solidFill>
                            <a:latin typeface="Cambria Math" panose="02040503050406030204" pitchFamily="18" charset="0"/>
                          </a:rPr>
                          <m:t>𝜋</m:t>
                        </m:r>
                      </m:e>
                      <m:sub>
                        <m:r>
                          <a:rPr lang="en-US" sz="2800" i="1">
                            <a:solidFill>
                              <a:srgbClr val="0070C0"/>
                            </a:solidFill>
                            <a:latin typeface="Cambria Math" panose="02040503050406030204" pitchFamily="18" charset="0"/>
                          </a:rPr>
                          <m:t>𝐸</m:t>
                        </m:r>
                      </m:sub>
                    </m:sSub>
                    <m:r>
                      <a:rPr lang="en-US" sz="2800" b="0" i="1" smtClean="0">
                        <a:solidFill>
                          <a:srgbClr val="0070C0"/>
                        </a:solidFill>
                        <a:latin typeface="Cambria Math" panose="02040503050406030204" pitchFamily="18" charset="0"/>
                      </a:rPr>
                      <m:t>=</m:t>
                    </m:r>
                    <m:f>
                      <m:fPr>
                        <m:ctrlPr>
                          <a:rPr lang="en-US" sz="2800" b="0" i="1" smtClean="0">
                            <a:solidFill>
                              <a:srgbClr val="0070C0"/>
                            </a:solidFill>
                            <a:latin typeface="Cambria Math" panose="02040503050406030204" pitchFamily="18" charset="0"/>
                          </a:rPr>
                        </m:ctrlPr>
                      </m:fPr>
                      <m:num>
                        <m:r>
                          <a:rPr lang="en-US" sz="2800" b="0" i="1" smtClean="0">
                            <a:solidFill>
                              <a:srgbClr val="0070C0"/>
                            </a:solidFill>
                            <a:latin typeface="Cambria Math" panose="02040503050406030204" pitchFamily="18" charset="0"/>
                          </a:rPr>
                          <m:t>9</m:t>
                        </m:r>
                      </m:num>
                      <m:den>
                        <m:r>
                          <a:rPr lang="en-US" sz="2800" b="0" i="1" smtClean="0">
                            <a:solidFill>
                              <a:srgbClr val="0070C0"/>
                            </a:solidFill>
                            <a:latin typeface="Cambria Math" panose="02040503050406030204" pitchFamily="18" charset="0"/>
                          </a:rPr>
                          <m:t>34</m:t>
                        </m:r>
                      </m:den>
                    </m:f>
                  </m:oMath>
                </a14:m>
                <a:endParaRPr lang="en-US" sz="2800" dirty="0">
                  <a:solidFill>
                    <a:srgbClr val="C00000"/>
                  </a:solidFill>
                  <a:latin typeface="Candara" panose="020E0502030303020204" pitchFamily="34" charset="0"/>
                  <a:ea typeface="Helvetica" charset="0"/>
                  <a:cs typeface="Helvetica" charset="0"/>
                </a:endParaRPr>
              </a:p>
            </p:txBody>
          </p:sp>
        </mc:Choice>
        <mc:Fallback xmlns="">
          <p:sp>
            <p:nvSpPr>
              <p:cNvPr id="9" name="Rectangle 8">
                <a:extLst>
                  <a:ext uri="{FF2B5EF4-FFF2-40B4-BE49-F238E27FC236}">
                    <a16:creationId xmlns:a16="http://schemas.microsoft.com/office/drawing/2014/main" id="{72839176-8B33-894B-BFD6-FD6698B5F4D6}"/>
                  </a:ext>
                </a:extLst>
              </p:cNvPr>
              <p:cNvSpPr>
                <a:spLocks noRot="1" noChangeAspect="1" noMove="1" noResize="1" noEditPoints="1" noAdjustHandles="1" noChangeArrowheads="1" noChangeShapeType="1" noTextEdit="1"/>
              </p:cNvSpPr>
              <p:nvPr/>
            </p:nvSpPr>
            <p:spPr>
              <a:xfrm>
                <a:off x="5883452" y="1068682"/>
                <a:ext cx="5977662" cy="2433487"/>
              </a:xfrm>
              <a:prstGeom prst="rect">
                <a:avLst/>
              </a:prstGeom>
              <a:blipFill>
                <a:blip r:embed="rId4"/>
                <a:stretch>
                  <a:fillRect l="-1933" t="-1990"/>
                </a:stretch>
              </a:blipFill>
              <a:ln>
                <a:solidFill>
                  <a:srgbClr val="036A18"/>
                </a:solidFill>
              </a:ln>
            </p:spPr>
            <p:txBody>
              <a:bodyPr/>
              <a:lstStyle/>
              <a:p>
                <a:r>
                  <a:rPr lang="en-US">
                    <a:noFill/>
                  </a:rPr>
                  <a:t> </a:t>
                </a:r>
              </a:p>
            </p:txBody>
          </p:sp>
        </mc:Fallback>
      </mc:AlternateContent>
      <p:pic>
        <p:nvPicPr>
          <p:cNvPr id="7" name="Picture 6">
            <a:extLst>
              <a:ext uri="{FF2B5EF4-FFF2-40B4-BE49-F238E27FC236}">
                <a16:creationId xmlns:a16="http://schemas.microsoft.com/office/drawing/2014/main" id="{C5AE5758-7817-5C4D-9149-D3C6F119153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49624" y="3371134"/>
            <a:ext cx="3162300" cy="20623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12094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641EC-5A80-6B46-B11A-D5E5B3A1265D}"/>
              </a:ext>
            </a:extLst>
          </p:cNvPr>
          <p:cNvSpPr>
            <a:spLocks noGrp="1"/>
          </p:cNvSpPr>
          <p:nvPr>
            <p:ph type="title"/>
          </p:nvPr>
        </p:nvSpPr>
        <p:spPr/>
        <p:txBody>
          <a:bodyPr/>
          <a:lstStyle/>
          <a:p>
            <a:r>
              <a:rPr lang="en-US" dirty="0"/>
              <a:t>Markov Chains in general</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CA989351-8EB9-AE4C-901E-804779D32A00}"/>
                  </a:ext>
                </a:extLst>
              </p:cNvPr>
              <p:cNvSpPr>
                <a:spLocks noGrp="1"/>
              </p:cNvSpPr>
              <p:nvPr>
                <p:ph idx="1"/>
              </p:nvPr>
            </p:nvSpPr>
            <p:spPr>
              <a:xfrm>
                <a:off x="609600" y="1296955"/>
                <a:ext cx="10972800" cy="5286405"/>
              </a:xfrm>
            </p:spPr>
            <p:txBody>
              <a:bodyPr>
                <a:normAutofit/>
              </a:bodyPr>
              <a:lstStyle/>
              <a:p>
                <a:r>
                  <a:rPr lang="en-US" dirty="0">
                    <a:solidFill>
                      <a:schemeClr val="tx1"/>
                    </a:solidFill>
                  </a:rPr>
                  <a:t>A set of </a:t>
                </a:r>
                <a14:m>
                  <m:oMath xmlns:m="http://schemas.openxmlformats.org/officeDocument/2006/math">
                    <m:r>
                      <a:rPr lang="en-US" i="1" dirty="0" smtClean="0">
                        <a:solidFill>
                          <a:schemeClr val="tx1"/>
                        </a:solidFill>
                        <a:latin typeface="Cambria Math" panose="02040503050406030204" pitchFamily="18" charset="0"/>
                      </a:rPr>
                      <m:t>𝑛</m:t>
                    </m:r>
                  </m:oMath>
                </a14:m>
                <a:r>
                  <a:rPr lang="en-US" dirty="0">
                    <a:solidFill>
                      <a:schemeClr val="tx1"/>
                    </a:solidFill>
                  </a:rPr>
                  <a:t> </a:t>
                </a:r>
                <a:r>
                  <a:rPr lang="en-US" b="1" dirty="0">
                    <a:solidFill>
                      <a:schemeClr val="tx1"/>
                    </a:solidFill>
                  </a:rPr>
                  <a:t>states </a:t>
                </a:r>
                <a14:m>
                  <m:oMath xmlns:m="http://schemas.openxmlformats.org/officeDocument/2006/math">
                    <m:r>
                      <a:rPr lang="en-US" i="1">
                        <a:latin typeface="Cambria Math" panose="02040503050406030204" pitchFamily="18" charset="0"/>
                        <a:ea typeface="Cambria Math" panose="02040503050406030204" pitchFamily="18" charset="0"/>
                      </a:rPr>
                      <m:t>𝑆</m:t>
                    </m:r>
                    <m:r>
                      <a:rPr lang="en-US" i="1">
                        <a:latin typeface="Cambria Math" panose="02040503050406030204" pitchFamily="18" charset="0"/>
                        <a:ea typeface="Cambria Math" panose="02040503050406030204" pitchFamily="18" charset="0"/>
                      </a:rPr>
                      <m:t>=</m:t>
                    </m:r>
                    <m:d>
                      <m:dPr>
                        <m:begChr m:val="{"/>
                        <m:endChr m:val="}"/>
                        <m:ctrlPr>
                          <a:rPr lang="en-US" i="1">
                            <a:latin typeface="Cambria Math" panose="02040503050406030204" pitchFamily="18" charset="0"/>
                            <a:ea typeface="Cambria Math" panose="02040503050406030204" pitchFamily="18" charset="0"/>
                          </a:rPr>
                        </m:ctrlPr>
                      </m:dPr>
                      <m:e>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𝑠</m:t>
                            </m:r>
                          </m:e>
                          <m:sub>
                            <m:r>
                              <a:rPr lang="en-US" i="1">
                                <a:latin typeface="Cambria Math" panose="02040503050406030204" pitchFamily="18" charset="0"/>
                                <a:ea typeface="Cambria Math" panose="02040503050406030204" pitchFamily="18" charset="0"/>
                              </a:rPr>
                              <m:t>1</m:t>
                            </m:r>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𝑠</m:t>
                            </m:r>
                          </m:e>
                          <m:sub>
                            <m:r>
                              <a:rPr lang="en-US" i="1">
                                <a:latin typeface="Cambria Math" panose="02040503050406030204" pitchFamily="18" charset="0"/>
                                <a:ea typeface="Cambria Math" panose="02040503050406030204" pitchFamily="18" charset="0"/>
                              </a:rPr>
                              <m:t>2</m:t>
                            </m:r>
                          </m:sub>
                        </m:sSub>
                        <m:r>
                          <a:rPr lang="en-US" i="1">
                            <a:latin typeface="Cambria Math" panose="02040503050406030204" pitchFamily="18" charset="0"/>
                            <a:ea typeface="Cambria Math" panose="02040503050406030204" pitchFamily="18" charset="0"/>
                          </a:rPr>
                          <m:t>,…, </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𝑠</m:t>
                            </m:r>
                          </m:e>
                          <m:sub>
                            <m:r>
                              <a:rPr lang="en-US" i="1">
                                <a:latin typeface="Cambria Math" panose="02040503050406030204" pitchFamily="18" charset="0"/>
                                <a:ea typeface="Cambria Math" panose="02040503050406030204" pitchFamily="18" charset="0"/>
                              </a:rPr>
                              <m:t>𝑛</m:t>
                            </m:r>
                          </m:sub>
                        </m:sSub>
                      </m:e>
                    </m:d>
                  </m:oMath>
                </a14:m>
                <a:endParaRPr lang="en-US" dirty="0">
                  <a:ea typeface="Cambria Math" panose="02040503050406030204" pitchFamily="18" charset="0"/>
                </a:endParaRPr>
              </a:p>
              <a:p>
                <a:r>
                  <a:rPr lang="en-US" dirty="0">
                    <a:solidFill>
                      <a:schemeClr val="tx1"/>
                    </a:solidFill>
                  </a:rPr>
                  <a:t>The state at time </a:t>
                </a:r>
                <a14:m>
                  <m:oMath xmlns:m="http://schemas.openxmlformats.org/officeDocument/2006/math">
                    <m:r>
                      <a:rPr lang="en-US" i="1" dirty="0" smtClean="0">
                        <a:solidFill>
                          <a:schemeClr val="tx1"/>
                        </a:solidFill>
                        <a:latin typeface="Cambria Math" panose="02040503050406030204" pitchFamily="18" charset="0"/>
                      </a:rPr>
                      <m:t>𝑡</m:t>
                    </m:r>
                  </m:oMath>
                </a14:m>
                <a:r>
                  <a:rPr lang="en-US" dirty="0">
                    <a:solidFill>
                      <a:schemeClr val="tx1"/>
                    </a:solidFill>
                  </a:rPr>
                  <a:t> is denoted by </a:t>
                </a:r>
                <a14:m>
                  <m:oMath xmlns:m="http://schemas.openxmlformats.org/officeDocument/2006/math">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panose="02040503050406030204" pitchFamily="18" charset="0"/>
                          </a:rPr>
                          <m:t>𝑋</m:t>
                        </m:r>
                      </m:e>
                      <m:sup>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𝑡</m:t>
                        </m:r>
                        <m:r>
                          <a:rPr lang="en-US" b="0" i="1" smtClean="0">
                            <a:solidFill>
                              <a:schemeClr val="tx1"/>
                            </a:solidFill>
                            <a:latin typeface="Cambria Math" panose="02040503050406030204" pitchFamily="18" charset="0"/>
                          </a:rPr>
                          <m:t>)</m:t>
                        </m:r>
                      </m:sup>
                    </m:sSup>
                  </m:oMath>
                </a14:m>
                <a:endParaRPr lang="en-US" dirty="0">
                  <a:solidFill>
                    <a:schemeClr val="tx1"/>
                  </a:solidFill>
                </a:endParaRPr>
              </a:p>
              <a:p>
                <a:r>
                  <a:rPr lang="en-US" dirty="0">
                    <a:solidFill>
                      <a:schemeClr val="tx1"/>
                    </a:solidFill>
                  </a:rPr>
                  <a:t>A </a:t>
                </a:r>
                <a14:m>
                  <m:oMath xmlns:m="http://schemas.openxmlformats.org/officeDocument/2006/math">
                    <m:r>
                      <a:rPr lang="en-US" i="1" dirty="0">
                        <a:latin typeface="Cambria Math" panose="02040503050406030204" pitchFamily="18" charset="0"/>
                      </a:rPr>
                      <m:t>𝑛</m:t>
                    </m:r>
                    <m:r>
                      <a:rPr lang="en-US" i="1" dirty="0">
                        <a:latin typeface="Cambria Math" panose="02040503050406030204" pitchFamily="18" charset="0"/>
                      </a:rPr>
                      <m:t>×</m:t>
                    </m:r>
                    <m:r>
                      <a:rPr lang="en-US" i="1" dirty="0">
                        <a:latin typeface="Cambria Math" panose="02040503050406030204" pitchFamily="18" charset="0"/>
                      </a:rPr>
                      <m:t>𝑛</m:t>
                    </m:r>
                  </m:oMath>
                </a14:m>
                <a:r>
                  <a:rPr lang="en-US" dirty="0"/>
                  <a:t> </a:t>
                </a:r>
                <a:r>
                  <a:rPr lang="en-US" b="1" dirty="0">
                    <a:solidFill>
                      <a:schemeClr val="tx1"/>
                    </a:solidFill>
                  </a:rPr>
                  <a:t>transition matrix </a:t>
                </a:r>
                <a14:m>
                  <m:oMath xmlns:m="http://schemas.openxmlformats.org/officeDocument/2006/math">
                    <m:r>
                      <a:rPr lang="en-US" b="1" i="1" dirty="0" smtClean="0">
                        <a:solidFill>
                          <a:schemeClr val="tx1"/>
                        </a:solidFill>
                        <a:latin typeface="Cambria Math" panose="02040503050406030204" pitchFamily="18" charset="0"/>
                      </a:rPr>
                      <m:t>𝑴</m:t>
                    </m:r>
                  </m:oMath>
                </a14:m>
                <a:r>
                  <a:rPr lang="en-US" dirty="0">
                    <a:solidFill>
                      <a:schemeClr val="tx1"/>
                    </a:solidFill>
                  </a:rPr>
                  <a:t>, with </a:t>
                </a:r>
                <a14:m>
                  <m:oMath xmlns:m="http://schemas.openxmlformats.org/officeDocument/2006/math">
                    <m:r>
                      <a:rPr lang="en-US" b="1" i="1" dirty="0" smtClean="0">
                        <a:solidFill>
                          <a:schemeClr val="tx1"/>
                        </a:solidFill>
                        <a:latin typeface="Cambria Math" panose="02040503050406030204" pitchFamily="18" charset="0"/>
                      </a:rPr>
                      <m:t>𝑴</m:t>
                    </m:r>
                    <m:r>
                      <a:rPr lang="en-US" i="1" baseline="-25000" dirty="0" err="1">
                        <a:solidFill>
                          <a:schemeClr val="tx1"/>
                        </a:solidFill>
                        <a:latin typeface="Cambria Math" panose="02040503050406030204" pitchFamily="18" charset="0"/>
                      </a:rPr>
                      <m:t>𝑖</m:t>
                    </m:r>
                    <m:r>
                      <a:rPr lang="en-US" i="1" baseline="-25000" dirty="0" err="1" smtClean="0">
                        <a:solidFill>
                          <a:schemeClr val="tx1"/>
                        </a:solidFill>
                        <a:latin typeface="Cambria Math" panose="02040503050406030204" pitchFamily="18" charset="0"/>
                      </a:rPr>
                      <m:t>𝑗</m:t>
                    </m:r>
                    <m:r>
                      <a:rPr lang="en-US" i="1" dirty="0" smtClean="0">
                        <a:solidFill>
                          <a:schemeClr val="tx1"/>
                        </a:solidFill>
                        <a:latin typeface="Cambria Math" panose="02040503050406030204" pitchFamily="18" charset="0"/>
                      </a:rPr>
                      <m:t>=</m:t>
                    </m:r>
                    <m:r>
                      <a:rPr lang="en-US" b="0" i="1" dirty="0" smtClean="0">
                        <a:solidFill>
                          <a:schemeClr val="tx1"/>
                        </a:solidFill>
                        <a:latin typeface="Cambria Math" panose="02040503050406030204" pitchFamily="18" charset="0"/>
                      </a:rPr>
                      <m:t>𝑃</m:t>
                    </m:r>
                    <m:r>
                      <a:rPr lang="en-US" i="1" dirty="0">
                        <a:solidFill>
                          <a:schemeClr val="tx1"/>
                        </a:solidFill>
                        <a:latin typeface="Cambria Math" panose="02040503050406030204" pitchFamily="18" charset="0"/>
                        <a:ea typeface="Helvetica" charset="0"/>
                        <a:cs typeface="Helvetica" charset="0"/>
                      </a:rPr>
                      <m:t>⁡</m:t>
                    </m:r>
                    <m:d>
                      <m:dPr>
                        <m:endChr m:val="|"/>
                        <m:ctrlPr>
                          <a:rPr lang="en-US" i="1">
                            <a:solidFill>
                              <a:schemeClr val="tx1"/>
                            </a:solidFill>
                            <a:latin typeface="Cambria Math" panose="02040503050406030204" pitchFamily="18" charset="0"/>
                            <a:ea typeface="Helvetica" charset="0"/>
                            <a:cs typeface="Helvetica" charset="0"/>
                          </a:rPr>
                        </m:ctrlPr>
                      </m:dPr>
                      <m:e>
                        <m:sSup>
                          <m:sSupPr>
                            <m:ctrlPr>
                              <a:rPr lang="en-US" i="1">
                                <a:solidFill>
                                  <a:schemeClr val="tx1"/>
                                </a:solidFill>
                                <a:latin typeface="Cambria Math" panose="02040503050406030204" pitchFamily="18" charset="0"/>
                                <a:ea typeface="Helvetica" charset="0"/>
                                <a:cs typeface="Helvetica" charset="0"/>
                              </a:rPr>
                            </m:ctrlPr>
                          </m:sSupPr>
                          <m:e>
                            <m:r>
                              <a:rPr lang="en-US" i="1">
                                <a:solidFill>
                                  <a:schemeClr val="tx1"/>
                                </a:solidFill>
                                <a:latin typeface="Cambria Math" panose="02040503050406030204" pitchFamily="18" charset="0"/>
                                <a:ea typeface="Helvetica" charset="0"/>
                                <a:cs typeface="Helvetica" charset="0"/>
                              </a:rPr>
                              <m:t>𝑋</m:t>
                            </m:r>
                          </m:e>
                          <m:sup>
                            <m:d>
                              <m:dPr>
                                <m:ctrlPr>
                                  <a:rPr lang="en-US" i="1">
                                    <a:solidFill>
                                      <a:schemeClr val="tx1"/>
                                    </a:solidFill>
                                    <a:latin typeface="Cambria Math" panose="02040503050406030204" pitchFamily="18" charset="0"/>
                                    <a:ea typeface="Helvetica" charset="0"/>
                                    <a:cs typeface="Helvetica" charset="0"/>
                                  </a:rPr>
                                </m:ctrlPr>
                              </m:dPr>
                              <m:e>
                                <m:r>
                                  <a:rPr lang="en-US" i="1">
                                    <a:solidFill>
                                      <a:schemeClr val="tx1"/>
                                    </a:solidFill>
                                    <a:latin typeface="Cambria Math" panose="02040503050406030204" pitchFamily="18" charset="0"/>
                                    <a:ea typeface="Helvetica" charset="0"/>
                                    <a:cs typeface="Helvetica" charset="0"/>
                                  </a:rPr>
                                  <m:t>𝑡</m:t>
                                </m:r>
                                <m:r>
                                  <a:rPr lang="en-US" i="1">
                                    <a:solidFill>
                                      <a:schemeClr val="tx1"/>
                                    </a:solidFill>
                                    <a:latin typeface="Cambria Math" panose="02040503050406030204" pitchFamily="18" charset="0"/>
                                    <a:ea typeface="Helvetica" charset="0"/>
                                    <a:cs typeface="Helvetica" charset="0"/>
                                  </a:rPr>
                                  <m:t>+1</m:t>
                                </m:r>
                              </m:e>
                            </m:d>
                          </m:sup>
                        </m:sSup>
                        <m:r>
                          <a:rPr lang="en-US" i="1">
                            <a:solidFill>
                              <a:schemeClr val="tx1"/>
                            </a:solidFill>
                            <a:latin typeface="Cambria Math" panose="02040503050406030204" pitchFamily="18" charset="0"/>
                            <a:ea typeface="Helvetica" charset="0"/>
                            <a:cs typeface="Helvetica" charset="0"/>
                          </a:rPr>
                          <m:t>=</m:t>
                        </m:r>
                        <m:r>
                          <a:rPr lang="en-US" b="0" i="1" smtClean="0">
                            <a:solidFill>
                              <a:schemeClr val="tx1"/>
                            </a:solidFill>
                            <a:latin typeface="Cambria Math" panose="02040503050406030204" pitchFamily="18" charset="0"/>
                            <a:ea typeface="Helvetica" charset="0"/>
                            <a:cs typeface="Helvetica" charset="0"/>
                          </a:rPr>
                          <m:t>𝑗</m:t>
                        </m:r>
                        <m:r>
                          <a:rPr lang="en-US" b="0" i="1" smtClean="0">
                            <a:solidFill>
                              <a:schemeClr val="tx1"/>
                            </a:solidFill>
                            <a:latin typeface="Cambria Math" panose="02040503050406030204" pitchFamily="18" charset="0"/>
                            <a:ea typeface="Helvetica" charset="0"/>
                            <a:cs typeface="Helvetica" charset="0"/>
                          </a:rPr>
                          <m:t>  </m:t>
                        </m:r>
                      </m:e>
                    </m:d>
                    <m:r>
                      <a:rPr lang="en-US" smtClean="0">
                        <a:solidFill>
                          <a:schemeClr val="tx1"/>
                        </a:solidFill>
                        <a:latin typeface="Cambria Math" panose="02040503050406030204" pitchFamily="18" charset="0"/>
                        <a:ea typeface="Helvetica" charset="0"/>
                        <a:cs typeface="Helvetica" charset="0"/>
                      </a:rPr>
                      <m:t> </m:t>
                    </m:r>
                    <m:sSup>
                      <m:sSupPr>
                        <m:ctrlPr>
                          <a:rPr lang="en-US" i="1">
                            <a:solidFill>
                              <a:schemeClr val="tx1"/>
                            </a:solidFill>
                            <a:latin typeface="Cambria Math" panose="02040503050406030204" pitchFamily="18" charset="0"/>
                            <a:ea typeface="Helvetica" charset="0"/>
                            <a:cs typeface="Helvetica" charset="0"/>
                          </a:rPr>
                        </m:ctrlPr>
                      </m:sSupPr>
                      <m:e>
                        <m:r>
                          <a:rPr lang="en-US" i="1">
                            <a:solidFill>
                              <a:schemeClr val="tx1"/>
                            </a:solidFill>
                            <a:latin typeface="Cambria Math" panose="02040503050406030204" pitchFamily="18" charset="0"/>
                            <a:ea typeface="Helvetica" charset="0"/>
                            <a:cs typeface="Helvetica" charset="0"/>
                          </a:rPr>
                          <m:t>𝑋</m:t>
                        </m:r>
                      </m:e>
                      <m:sup>
                        <m:r>
                          <a:rPr lang="en-US" i="1">
                            <a:solidFill>
                              <a:schemeClr val="tx1"/>
                            </a:solidFill>
                            <a:latin typeface="Cambria Math" panose="02040503050406030204" pitchFamily="18" charset="0"/>
                            <a:ea typeface="Helvetica" charset="0"/>
                            <a:cs typeface="Helvetica" charset="0"/>
                          </a:rPr>
                          <m:t>(</m:t>
                        </m:r>
                        <m:r>
                          <a:rPr lang="en-US" i="1">
                            <a:solidFill>
                              <a:schemeClr val="tx1"/>
                            </a:solidFill>
                            <a:latin typeface="Cambria Math" panose="02040503050406030204" pitchFamily="18" charset="0"/>
                            <a:ea typeface="Helvetica" charset="0"/>
                            <a:cs typeface="Helvetica" charset="0"/>
                          </a:rPr>
                          <m:t>𝑡</m:t>
                        </m:r>
                        <m:r>
                          <a:rPr lang="en-US" i="1">
                            <a:solidFill>
                              <a:schemeClr val="tx1"/>
                            </a:solidFill>
                            <a:latin typeface="Cambria Math" panose="02040503050406030204" pitchFamily="18" charset="0"/>
                            <a:ea typeface="Helvetica" charset="0"/>
                            <a:cs typeface="Helvetica" charset="0"/>
                          </a:rPr>
                          <m:t>) </m:t>
                        </m:r>
                      </m:sup>
                    </m:sSup>
                    <m:r>
                      <a:rPr lang="en-US" i="1">
                        <a:solidFill>
                          <a:schemeClr val="tx1"/>
                        </a:solidFill>
                        <a:latin typeface="Cambria Math" panose="02040503050406030204" pitchFamily="18" charset="0"/>
                        <a:ea typeface="Helvetica" charset="0"/>
                        <a:cs typeface="Helvetica" charset="0"/>
                      </a:rPr>
                      <m:t>=</m:t>
                    </m:r>
                    <m:r>
                      <a:rPr lang="en-US" b="0" i="1" smtClean="0">
                        <a:solidFill>
                          <a:schemeClr val="tx1"/>
                        </a:solidFill>
                        <a:latin typeface="Cambria Math" panose="02040503050406030204" pitchFamily="18" charset="0"/>
                        <a:ea typeface="Helvetica" charset="0"/>
                        <a:cs typeface="Helvetica" charset="0"/>
                      </a:rPr>
                      <m:t>𝑖</m:t>
                    </m:r>
                    <m:r>
                      <a:rPr lang="en-US" i="1" dirty="0" smtClean="0">
                        <a:solidFill>
                          <a:schemeClr val="tx1"/>
                        </a:solidFill>
                        <a:latin typeface="Cambria Math" panose="02040503050406030204" pitchFamily="18" charset="0"/>
                      </a:rPr>
                      <m:t>)</m:t>
                    </m:r>
                  </m:oMath>
                </a14:m>
                <a:endParaRPr lang="en-US" dirty="0">
                  <a:solidFill>
                    <a:schemeClr val="tx1"/>
                  </a:solidFill>
                </a:endParaRPr>
              </a:p>
              <a:p>
                <a:endParaRPr lang="en-US" dirty="0"/>
              </a:p>
              <a:p>
                <a14:m>
                  <m:oMath xmlns:m="http://schemas.openxmlformats.org/officeDocument/2006/math">
                    <m:sSup>
                      <m:sSupPr>
                        <m:ctrlPr>
                          <a:rPr lang="en-US" b="1" i="1" smtClean="0">
                            <a:solidFill>
                              <a:schemeClr val="tx1"/>
                            </a:solidFill>
                            <a:latin typeface="Cambria Math" panose="02040503050406030204" pitchFamily="18" charset="0"/>
                          </a:rPr>
                        </m:ctrlPr>
                      </m:sSupPr>
                      <m:e>
                        <m:r>
                          <a:rPr lang="en-US" b="1" i="1" smtClean="0">
                            <a:solidFill>
                              <a:schemeClr val="tx1"/>
                            </a:solidFill>
                            <a:latin typeface="Cambria Math" panose="02040503050406030204" pitchFamily="18" charset="0"/>
                          </a:rPr>
                          <m:t>𝒒</m:t>
                        </m:r>
                      </m:e>
                      <m:sup>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𝑡</m:t>
                        </m:r>
                        <m:r>
                          <a:rPr lang="en-US" i="1">
                            <a:solidFill>
                              <a:schemeClr val="tx1"/>
                            </a:solidFill>
                            <a:latin typeface="Cambria Math" panose="02040503050406030204" pitchFamily="18" charset="0"/>
                          </a:rPr>
                          <m:t>)</m:t>
                        </m:r>
                      </m:sup>
                    </m:sSup>
                    <m:r>
                      <a:rPr lang="en-US" b="0" i="1" smtClean="0">
                        <a:solidFill>
                          <a:schemeClr val="tx1"/>
                        </a:solidFill>
                        <a:latin typeface="Cambria Math" panose="02040503050406030204" pitchFamily="18" charset="0"/>
                      </a:rPr>
                      <m:t>=(</m:t>
                    </m:r>
                    <m:sSubSup>
                      <m:sSubSupPr>
                        <m:ctrlPr>
                          <a:rPr lang="en-US" b="0" i="1" smtClean="0">
                            <a:solidFill>
                              <a:schemeClr val="tx1"/>
                            </a:solidFill>
                            <a:latin typeface="Cambria Math" panose="02040503050406030204" pitchFamily="18" charset="0"/>
                          </a:rPr>
                        </m:ctrlPr>
                      </m:sSubSup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1</m:t>
                        </m:r>
                      </m:sub>
                      <m:sup>
                        <m:d>
                          <m:dPr>
                            <m:ctrlPr>
                              <a:rPr lang="en-US" i="1">
                                <a:solidFill>
                                  <a:schemeClr val="tx1"/>
                                </a:solidFill>
                                <a:latin typeface="Cambria Math" panose="02040503050406030204" pitchFamily="18" charset="0"/>
                              </a:rPr>
                            </m:ctrlPr>
                          </m:dPr>
                          <m:e>
                            <m:r>
                              <a:rPr lang="en-US" i="1">
                                <a:solidFill>
                                  <a:schemeClr val="tx1"/>
                                </a:solidFill>
                                <a:latin typeface="Cambria Math" panose="02040503050406030204" pitchFamily="18" charset="0"/>
                              </a:rPr>
                              <m:t>𝑡</m:t>
                            </m:r>
                          </m:e>
                        </m:d>
                      </m:sup>
                    </m:sSubSup>
                    <m:r>
                      <m:rPr>
                        <m:nor/>
                      </m:rPr>
                      <a:rPr lang="en-US" b="0" i="0" smtClean="0">
                        <a:solidFill>
                          <a:schemeClr val="tx1"/>
                        </a:solidFill>
                        <a:latin typeface="Cambria Math" panose="02040503050406030204" pitchFamily="18" charset="0"/>
                      </a:rPr>
                      <m:t>,</m:t>
                    </m:r>
                    <m:sSubSup>
                      <m:sSubSupPr>
                        <m:ctrlPr>
                          <a:rPr lang="en-US" b="0" i="1" smtClean="0">
                            <a:solidFill>
                              <a:schemeClr val="tx1"/>
                            </a:solidFill>
                            <a:latin typeface="Cambria Math" panose="02040503050406030204" pitchFamily="18" charset="0"/>
                          </a:rPr>
                        </m:ctrlPr>
                      </m:sSubSupPr>
                      <m:e>
                        <m:r>
                          <a:rPr lang="en-US" b="0" i="1" smtClean="0">
                            <a:solidFill>
                              <a:schemeClr val="tx1"/>
                            </a:solidFill>
                            <a:latin typeface="Cambria Math" panose="02040503050406030204" pitchFamily="18" charset="0"/>
                          </a:rPr>
                          <m:t> </m:t>
                        </m:r>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2</m:t>
                        </m:r>
                      </m:sub>
                      <m:sup>
                        <m:d>
                          <m:dPr>
                            <m:ctrlPr>
                              <a:rPr lang="en-US" i="1">
                                <a:solidFill>
                                  <a:schemeClr val="tx1"/>
                                </a:solidFill>
                                <a:latin typeface="Cambria Math" panose="02040503050406030204" pitchFamily="18" charset="0"/>
                              </a:rPr>
                            </m:ctrlPr>
                          </m:dPr>
                          <m:e>
                            <m:r>
                              <a:rPr lang="en-US" i="1">
                                <a:solidFill>
                                  <a:schemeClr val="tx1"/>
                                </a:solidFill>
                                <a:latin typeface="Cambria Math" panose="02040503050406030204" pitchFamily="18" charset="0"/>
                              </a:rPr>
                              <m:t>𝑡</m:t>
                            </m:r>
                          </m:e>
                        </m:d>
                      </m:sup>
                    </m:sSubSup>
                    <m:r>
                      <m:rPr>
                        <m:nor/>
                      </m:rPr>
                      <a:rPr lang="en-US" b="0" i="0"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m:t>
                    </m:r>
                    <m:sSubSup>
                      <m:sSubSupPr>
                        <m:ctrlPr>
                          <a:rPr lang="en-US" b="0" i="1" smtClean="0">
                            <a:solidFill>
                              <a:schemeClr val="tx1"/>
                            </a:solidFill>
                            <a:latin typeface="Cambria Math" panose="02040503050406030204" pitchFamily="18" charset="0"/>
                          </a:rPr>
                        </m:ctrlPr>
                      </m:sSubSupPr>
                      <m:e>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𝑛</m:t>
                        </m:r>
                      </m:sub>
                      <m:sup>
                        <m:d>
                          <m:dPr>
                            <m:ctrlPr>
                              <a:rPr lang="en-US" i="1">
                                <a:solidFill>
                                  <a:schemeClr val="tx1"/>
                                </a:solidFill>
                                <a:latin typeface="Cambria Math" panose="02040503050406030204" pitchFamily="18" charset="0"/>
                              </a:rPr>
                            </m:ctrlPr>
                          </m:dPr>
                          <m:e>
                            <m:r>
                              <a:rPr lang="en-US" i="1">
                                <a:solidFill>
                                  <a:schemeClr val="tx1"/>
                                </a:solidFill>
                                <a:latin typeface="Cambria Math" panose="02040503050406030204" pitchFamily="18" charset="0"/>
                              </a:rPr>
                              <m:t>𝑡</m:t>
                            </m:r>
                          </m:e>
                        </m:d>
                      </m:sup>
                    </m:sSubSup>
                    <m:r>
                      <m:rPr>
                        <m:nor/>
                      </m:rPr>
                      <a:rPr lang="en-US" b="0" i="0" smtClean="0">
                        <a:solidFill>
                          <a:schemeClr val="tx1"/>
                        </a:solidFill>
                        <a:latin typeface="Cambria Math" panose="02040503050406030204" pitchFamily="18" charset="0"/>
                      </a:rPr>
                      <m:t>)</m:t>
                    </m:r>
                  </m:oMath>
                </a14:m>
                <a:r>
                  <a:rPr lang="en-US" dirty="0">
                    <a:solidFill>
                      <a:schemeClr val="tx1"/>
                    </a:solidFill>
                  </a:rPr>
                  <a:t> where </a:t>
                </a:r>
                <a14:m>
                  <m:oMath xmlns:m="http://schemas.openxmlformats.org/officeDocument/2006/math">
                    <m:sSubSup>
                      <m:sSubSupPr>
                        <m:ctrlPr>
                          <a:rPr lang="en-US" i="1">
                            <a:solidFill>
                              <a:schemeClr val="tx1"/>
                            </a:solidFill>
                            <a:latin typeface="Cambria Math" panose="02040503050406030204" pitchFamily="18" charset="0"/>
                          </a:rPr>
                        </m:ctrlPr>
                      </m:sSubSupPr>
                      <m:e>
                        <m:r>
                          <a:rPr lang="en-US" i="1">
                            <a:solidFill>
                              <a:schemeClr val="tx1"/>
                            </a:solidFill>
                            <a:latin typeface="Cambria Math" panose="02040503050406030204" pitchFamily="18" charset="0"/>
                          </a:rPr>
                          <m:t> </m:t>
                        </m:r>
                        <m:r>
                          <a:rPr lang="en-US" b="0" i="1" smtClean="0">
                            <a:solidFill>
                              <a:schemeClr val="tx1"/>
                            </a:solidFill>
                            <a:latin typeface="Cambria Math" panose="02040503050406030204" pitchFamily="18" charset="0"/>
                          </a:rPr>
                          <m:t>𝑞</m:t>
                        </m:r>
                      </m:e>
                      <m:sub>
                        <m:r>
                          <a:rPr lang="en-US" b="0" i="1" smtClean="0">
                            <a:solidFill>
                              <a:schemeClr val="tx1"/>
                            </a:solidFill>
                            <a:latin typeface="Cambria Math" panose="02040503050406030204" pitchFamily="18" charset="0"/>
                          </a:rPr>
                          <m:t>𝑖</m:t>
                        </m:r>
                      </m:sub>
                      <m:sup>
                        <m:d>
                          <m:dPr>
                            <m:ctrlPr>
                              <a:rPr lang="en-US" i="1">
                                <a:solidFill>
                                  <a:schemeClr val="tx1"/>
                                </a:solidFill>
                                <a:latin typeface="Cambria Math" panose="02040503050406030204" pitchFamily="18" charset="0"/>
                              </a:rPr>
                            </m:ctrlPr>
                          </m:dPr>
                          <m:e>
                            <m:r>
                              <a:rPr lang="en-US" i="1">
                                <a:solidFill>
                                  <a:schemeClr val="tx1"/>
                                </a:solidFill>
                                <a:latin typeface="Cambria Math" panose="02040503050406030204" pitchFamily="18" charset="0"/>
                              </a:rPr>
                              <m:t>𝑡</m:t>
                            </m:r>
                          </m:e>
                        </m:d>
                      </m:sup>
                    </m:sSubSup>
                  </m:oMath>
                </a14:m>
                <a:r>
                  <a:rPr lang="en-US" dirty="0">
                    <a:solidFill>
                      <a:schemeClr val="tx1"/>
                    </a:solidFill>
                  </a:rPr>
                  <a:t>= </a:t>
                </a:r>
                <a14:m>
                  <m:oMath xmlns:m="http://schemas.openxmlformats.org/officeDocument/2006/math">
                    <m:sSup>
                      <m:sSupPr>
                        <m:ctrlPr>
                          <a:rPr lang="en-US" b="0" i="1" smtClean="0">
                            <a:solidFill>
                              <a:schemeClr val="tx1"/>
                            </a:solidFill>
                            <a:latin typeface="Cambria Math" panose="02040503050406030204" pitchFamily="18" charset="0"/>
                            <a:ea typeface="Helvetica" charset="0"/>
                            <a:cs typeface="Helvetica" charset="0"/>
                          </a:rPr>
                        </m:ctrlPr>
                      </m:sSupPr>
                      <m:e>
                        <m:r>
                          <a:rPr lang="en-US" b="0" i="1" smtClean="0">
                            <a:solidFill>
                              <a:schemeClr val="tx1"/>
                            </a:solidFill>
                            <a:latin typeface="Cambria Math" panose="02040503050406030204" pitchFamily="18" charset="0"/>
                            <a:ea typeface="Helvetica" charset="0"/>
                            <a:cs typeface="Helvetica" charset="0"/>
                          </a:rPr>
                          <m:t>𝑃</m:t>
                        </m:r>
                        <m:r>
                          <a:rPr lang="en-US" b="0" i="0" smtClean="0">
                            <a:solidFill>
                              <a:schemeClr val="tx1"/>
                            </a:solidFill>
                            <a:latin typeface="Cambria Math" panose="02040503050406030204" pitchFamily="18" charset="0"/>
                            <a:ea typeface="Helvetica" charset="0"/>
                            <a:cs typeface="Helvetica" charset="0"/>
                          </a:rPr>
                          <m:t>(</m:t>
                        </m:r>
                        <m:r>
                          <a:rPr lang="en-US" i="1">
                            <a:solidFill>
                              <a:schemeClr val="tx1"/>
                            </a:solidFill>
                            <a:latin typeface="Cambria Math" panose="02040503050406030204" pitchFamily="18" charset="0"/>
                            <a:ea typeface="Helvetica" charset="0"/>
                            <a:cs typeface="Helvetica" charset="0"/>
                          </a:rPr>
                          <m:t>𝑋</m:t>
                        </m:r>
                      </m:e>
                      <m:sup>
                        <m:r>
                          <a:rPr lang="en-US" i="1">
                            <a:solidFill>
                              <a:schemeClr val="tx1"/>
                            </a:solidFill>
                            <a:latin typeface="Cambria Math" panose="02040503050406030204" pitchFamily="18" charset="0"/>
                            <a:ea typeface="Helvetica" charset="0"/>
                            <a:cs typeface="Helvetica" charset="0"/>
                          </a:rPr>
                          <m:t>(</m:t>
                        </m:r>
                        <m:r>
                          <a:rPr lang="en-US" i="1">
                            <a:solidFill>
                              <a:schemeClr val="tx1"/>
                            </a:solidFill>
                            <a:latin typeface="Cambria Math" panose="02040503050406030204" pitchFamily="18" charset="0"/>
                            <a:ea typeface="Helvetica" charset="0"/>
                            <a:cs typeface="Helvetica" charset="0"/>
                          </a:rPr>
                          <m:t>𝑡</m:t>
                        </m:r>
                        <m:r>
                          <a:rPr lang="en-US" i="1">
                            <a:solidFill>
                              <a:schemeClr val="tx1"/>
                            </a:solidFill>
                            <a:latin typeface="Cambria Math" panose="02040503050406030204" pitchFamily="18" charset="0"/>
                            <a:ea typeface="Helvetica" charset="0"/>
                            <a:cs typeface="Helvetica" charset="0"/>
                          </a:rPr>
                          <m:t>) </m:t>
                        </m:r>
                      </m:sup>
                    </m:sSup>
                    <m:r>
                      <a:rPr lang="en-US" i="1">
                        <a:solidFill>
                          <a:schemeClr val="tx1"/>
                        </a:solidFill>
                        <a:latin typeface="Cambria Math" panose="02040503050406030204" pitchFamily="18" charset="0"/>
                        <a:ea typeface="Helvetica" charset="0"/>
                        <a:cs typeface="Helvetica" charset="0"/>
                      </a:rPr>
                      <m:t>=</m:t>
                    </m:r>
                    <m:r>
                      <a:rPr lang="en-US" i="1">
                        <a:solidFill>
                          <a:schemeClr val="tx1"/>
                        </a:solidFill>
                        <a:latin typeface="Cambria Math" panose="02040503050406030204" pitchFamily="18" charset="0"/>
                        <a:ea typeface="Helvetica" charset="0"/>
                        <a:cs typeface="Helvetica" charset="0"/>
                      </a:rPr>
                      <m:t>𝑖</m:t>
                    </m:r>
                    <m:r>
                      <a:rPr lang="en-US" i="1" dirty="0">
                        <a:solidFill>
                          <a:schemeClr val="tx1"/>
                        </a:solidFill>
                        <a:latin typeface="Cambria Math" panose="02040503050406030204" pitchFamily="18" charset="0"/>
                      </a:rPr>
                      <m:t>)</m:t>
                    </m:r>
                  </m:oMath>
                </a14:m>
                <a:endParaRPr lang="en-US" dirty="0">
                  <a:solidFill>
                    <a:schemeClr val="tx1"/>
                  </a:solidFill>
                </a:endParaRPr>
              </a:p>
              <a:p>
                <a:endParaRPr lang="en-US" dirty="0">
                  <a:solidFill>
                    <a:schemeClr val="tx1"/>
                  </a:solidFill>
                </a:endParaRPr>
              </a:p>
              <a:p>
                <a:r>
                  <a:rPr lang="en-US" dirty="0">
                    <a:solidFill>
                      <a:schemeClr val="tx1"/>
                    </a:solidFill>
                  </a:rPr>
                  <a:t>Transition: LTP </a:t>
                </a:r>
                <a:r>
                  <a:rPr lang="en-US" dirty="0">
                    <a:solidFill>
                      <a:schemeClr val="tx1"/>
                    </a:solidFill>
                    <a:latin typeface="Cambria Math" panose="02040503050406030204" pitchFamily="18" charset="0"/>
                    <a:ea typeface="Cambria Math" panose="02040503050406030204" pitchFamily="18" charset="0"/>
                    <a:sym typeface="Wingdings" pitchFamily="2" charset="2"/>
                  </a:rPr>
                  <a:t>⇒</a:t>
                </a:r>
                <a:r>
                  <a:rPr lang="en-US" dirty="0">
                    <a:solidFill>
                      <a:schemeClr val="tx1"/>
                    </a:solidFill>
                    <a:sym typeface="Wingdings" pitchFamily="2" charset="2"/>
                  </a:rPr>
                  <a:t> </a:t>
                </a:r>
                <a14:m>
                  <m:oMath xmlns:m="http://schemas.openxmlformats.org/officeDocument/2006/math">
                    <m:sSup>
                      <m:sSupPr>
                        <m:ctrlPr>
                          <a:rPr lang="en-US" b="1" i="1" smtClean="0">
                            <a:solidFill>
                              <a:schemeClr val="tx1"/>
                            </a:solidFill>
                            <a:latin typeface="Cambria Math" panose="02040503050406030204" pitchFamily="18" charset="0"/>
                          </a:rPr>
                        </m:ctrlPr>
                      </m:sSupPr>
                      <m:e>
                        <m:r>
                          <a:rPr lang="en-US" b="1" i="1" smtClean="0">
                            <a:solidFill>
                              <a:schemeClr val="tx1"/>
                            </a:solidFill>
                            <a:latin typeface="Cambria Math" panose="02040503050406030204" pitchFamily="18" charset="0"/>
                          </a:rPr>
                          <m:t>𝒒</m:t>
                        </m:r>
                      </m:e>
                      <m:sup>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𝑡</m:t>
                        </m:r>
                        <m:r>
                          <a:rPr lang="en-US" b="0" i="1" smtClean="0">
                            <a:solidFill>
                              <a:schemeClr val="tx1"/>
                            </a:solidFill>
                            <a:latin typeface="Cambria Math" panose="02040503050406030204" pitchFamily="18" charset="0"/>
                          </a:rPr>
                          <m:t>+1</m:t>
                        </m:r>
                        <m:r>
                          <a:rPr lang="en-US" i="1">
                            <a:solidFill>
                              <a:schemeClr val="tx1"/>
                            </a:solidFill>
                            <a:latin typeface="Cambria Math" panose="02040503050406030204" pitchFamily="18" charset="0"/>
                          </a:rPr>
                          <m:t>)</m:t>
                        </m:r>
                      </m:sup>
                    </m:sSup>
                    <m:r>
                      <a:rPr lang="en-US" i="1">
                        <a:solidFill>
                          <a:schemeClr val="tx1"/>
                        </a:solidFill>
                        <a:latin typeface="Cambria Math" panose="02040503050406030204" pitchFamily="18" charset="0"/>
                      </a:rPr>
                      <m:t>=</m:t>
                    </m:r>
                    <m:sSup>
                      <m:sSupPr>
                        <m:ctrlPr>
                          <a:rPr lang="en-US" b="1" i="1" smtClean="0">
                            <a:solidFill>
                              <a:schemeClr val="tx1"/>
                            </a:solidFill>
                            <a:latin typeface="Cambria Math" panose="02040503050406030204" pitchFamily="18" charset="0"/>
                          </a:rPr>
                        </m:ctrlPr>
                      </m:sSupPr>
                      <m:e>
                        <m:r>
                          <a:rPr lang="en-US" b="1" i="1" smtClean="0">
                            <a:solidFill>
                              <a:schemeClr val="tx1"/>
                            </a:solidFill>
                            <a:latin typeface="Cambria Math" panose="02040503050406030204" pitchFamily="18" charset="0"/>
                          </a:rPr>
                          <m:t>𝒒</m:t>
                        </m:r>
                      </m:e>
                      <m:sup>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𝑡</m:t>
                        </m:r>
                        <m:r>
                          <a:rPr lang="en-US" i="1">
                            <a:solidFill>
                              <a:schemeClr val="tx1"/>
                            </a:solidFill>
                            <a:latin typeface="Cambria Math" panose="02040503050406030204" pitchFamily="18" charset="0"/>
                          </a:rPr>
                          <m:t>)</m:t>
                        </m:r>
                      </m:sup>
                    </m:sSup>
                    <m:r>
                      <a:rPr lang="en-US" i="1">
                        <a:solidFill>
                          <a:schemeClr val="tx1"/>
                        </a:solidFill>
                        <a:latin typeface="Cambria Math" panose="02040503050406030204" pitchFamily="18" charset="0"/>
                      </a:rPr>
                      <m:t> </m:t>
                    </m:r>
                    <m:r>
                      <a:rPr lang="en-US" b="1" i="1" smtClean="0">
                        <a:solidFill>
                          <a:schemeClr val="tx1"/>
                        </a:solidFill>
                        <a:latin typeface="Cambria Math" panose="02040503050406030204" pitchFamily="18" charset="0"/>
                      </a:rPr>
                      <m:t>𝑴</m:t>
                    </m:r>
                  </m:oMath>
                </a14:m>
                <a:r>
                  <a:rPr lang="en-US" dirty="0">
                    <a:solidFill>
                      <a:schemeClr val="tx1"/>
                    </a:solidFill>
                    <a:ea typeface="Helvetica" charset="0"/>
                    <a:cs typeface="Helvetica" charset="0"/>
                  </a:rPr>
                  <a:t>  so </a:t>
                </a:r>
                <a14:m>
                  <m:oMath xmlns:m="http://schemas.openxmlformats.org/officeDocument/2006/math">
                    <m:sSup>
                      <m:sSupPr>
                        <m:ctrlPr>
                          <a:rPr lang="en-US" b="1" i="1">
                            <a:solidFill>
                              <a:schemeClr val="tx1"/>
                            </a:solidFill>
                            <a:latin typeface="Cambria Math" panose="02040503050406030204" pitchFamily="18" charset="0"/>
                          </a:rPr>
                        </m:ctrlPr>
                      </m:sSupPr>
                      <m:e>
                        <m:r>
                          <a:rPr lang="en-US" b="1" i="1">
                            <a:solidFill>
                              <a:schemeClr val="tx1"/>
                            </a:solidFill>
                            <a:latin typeface="Cambria Math" panose="02040503050406030204" pitchFamily="18" charset="0"/>
                          </a:rPr>
                          <m:t>𝒒</m:t>
                        </m:r>
                      </m:e>
                      <m:sup>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𝑡</m:t>
                        </m:r>
                        <m:r>
                          <a:rPr lang="en-US" i="1">
                            <a:solidFill>
                              <a:schemeClr val="tx1"/>
                            </a:solidFill>
                            <a:latin typeface="Cambria Math" panose="02040503050406030204" pitchFamily="18" charset="0"/>
                          </a:rPr>
                          <m:t>)</m:t>
                        </m:r>
                      </m:sup>
                    </m:sSup>
                    <m:r>
                      <a:rPr lang="en-US" i="1">
                        <a:solidFill>
                          <a:schemeClr val="tx1"/>
                        </a:solidFill>
                        <a:latin typeface="Cambria Math" panose="02040503050406030204" pitchFamily="18" charset="0"/>
                      </a:rPr>
                      <m:t>=</m:t>
                    </m:r>
                    <m:sSup>
                      <m:sSupPr>
                        <m:ctrlPr>
                          <a:rPr lang="en-US" b="1" i="1">
                            <a:solidFill>
                              <a:schemeClr val="tx1"/>
                            </a:solidFill>
                            <a:latin typeface="Cambria Math" panose="02040503050406030204" pitchFamily="18" charset="0"/>
                          </a:rPr>
                        </m:ctrlPr>
                      </m:sSupPr>
                      <m:e>
                        <m:r>
                          <a:rPr lang="en-US" b="1" i="1">
                            <a:solidFill>
                              <a:schemeClr val="tx1"/>
                            </a:solidFill>
                            <a:latin typeface="Cambria Math" panose="02040503050406030204" pitchFamily="18" charset="0"/>
                          </a:rPr>
                          <m:t>𝒒</m:t>
                        </m:r>
                      </m:e>
                      <m:sup>
                        <m:r>
                          <a:rPr lang="en-US" i="1">
                            <a:solidFill>
                              <a:schemeClr val="tx1"/>
                            </a:solidFill>
                            <a:latin typeface="Cambria Math" panose="02040503050406030204" pitchFamily="18" charset="0"/>
                          </a:rPr>
                          <m:t>(0)</m:t>
                        </m:r>
                      </m:sup>
                    </m:sSup>
                    <m:r>
                      <a:rPr lang="en-US" i="1">
                        <a:solidFill>
                          <a:schemeClr val="tx1"/>
                        </a:solidFill>
                        <a:latin typeface="Cambria Math" panose="02040503050406030204" pitchFamily="18" charset="0"/>
                      </a:rPr>
                      <m:t> </m:t>
                    </m:r>
                    <m:sSup>
                      <m:sSupPr>
                        <m:ctrlPr>
                          <a:rPr lang="en-US" b="1" i="1">
                            <a:solidFill>
                              <a:schemeClr val="tx1"/>
                            </a:solidFill>
                            <a:latin typeface="Cambria Math" panose="02040503050406030204" pitchFamily="18" charset="0"/>
                          </a:rPr>
                        </m:ctrlPr>
                      </m:sSupPr>
                      <m:e>
                        <m:r>
                          <a:rPr lang="en-US" b="1" i="1">
                            <a:solidFill>
                              <a:schemeClr val="tx1"/>
                            </a:solidFill>
                            <a:latin typeface="Cambria Math" panose="02040503050406030204" pitchFamily="18" charset="0"/>
                          </a:rPr>
                          <m:t>𝑴</m:t>
                        </m:r>
                      </m:e>
                      <m:sup>
                        <m:r>
                          <a:rPr lang="en-US" i="1">
                            <a:solidFill>
                              <a:schemeClr val="tx1"/>
                            </a:solidFill>
                            <a:latin typeface="Cambria Math" panose="02040503050406030204" pitchFamily="18" charset="0"/>
                          </a:rPr>
                          <m:t>𝑡</m:t>
                        </m:r>
                      </m:sup>
                    </m:sSup>
                  </m:oMath>
                </a14:m>
                <a:endParaRPr lang="en-US" dirty="0">
                  <a:solidFill>
                    <a:schemeClr val="tx1"/>
                  </a:solidFill>
                  <a:ea typeface="Helvetica" charset="0"/>
                  <a:cs typeface="Helvetica" charset="0"/>
                </a:endParaRPr>
              </a:p>
              <a:p>
                <a:r>
                  <a:rPr lang="en-US" dirty="0">
                    <a:solidFill>
                      <a:schemeClr val="tx1"/>
                    </a:solidFill>
                  </a:rPr>
                  <a:t>A </a:t>
                </a:r>
                <a:r>
                  <a:rPr lang="en-US" b="1" dirty="0">
                    <a:solidFill>
                      <a:schemeClr val="tx1"/>
                    </a:solidFill>
                  </a:rPr>
                  <a:t>stationary distribution </a:t>
                </a:r>
                <a14:m>
                  <m:oMath xmlns:m="http://schemas.openxmlformats.org/officeDocument/2006/math">
                    <m:r>
                      <a:rPr lang="en-US" b="1" i="1" smtClean="0">
                        <a:solidFill>
                          <a:schemeClr val="tx1"/>
                        </a:solidFill>
                        <a:latin typeface="Cambria Math" panose="02040503050406030204" pitchFamily="18" charset="0"/>
                      </a:rPr>
                      <m:t>𝝅</m:t>
                    </m:r>
                  </m:oMath>
                </a14:m>
                <a:r>
                  <a:rPr lang="en-US" dirty="0">
                    <a:solidFill>
                      <a:schemeClr val="tx1"/>
                    </a:solidFill>
                  </a:rPr>
                  <a:t> is the solution to: </a:t>
                </a:r>
              </a:p>
              <a:p>
                <a:pPr marL="0" indent="0" algn="ctr">
                  <a:buNone/>
                </a:pPr>
                <a14:m>
                  <m:oMath xmlns:m="http://schemas.openxmlformats.org/officeDocument/2006/math">
                    <m:r>
                      <a:rPr lang="en-US" b="1" i="1" smtClean="0">
                        <a:solidFill>
                          <a:schemeClr val="tx1"/>
                        </a:solidFill>
                        <a:latin typeface="Cambria Math" panose="02040503050406030204" pitchFamily="18" charset="0"/>
                      </a:rPr>
                      <m:t>𝝅</m:t>
                    </m:r>
                    <m:r>
                      <a:rPr lang="en-US" i="1" smtClean="0">
                        <a:solidFill>
                          <a:schemeClr val="tx1"/>
                        </a:solidFill>
                        <a:latin typeface="Cambria Math" panose="02040503050406030204" pitchFamily="18" charset="0"/>
                      </a:rPr>
                      <m:t>  =  </m:t>
                    </m:r>
                    <m:r>
                      <a:rPr lang="en-US" b="1" i="1" smtClean="0">
                        <a:solidFill>
                          <a:schemeClr val="tx1"/>
                        </a:solidFill>
                        <a:latin typeface="Cambria Math" panose="02040503050406030204" pitchFamily="18" charset="0"/>
                      </a:rPr>
                      <m:t>𝝅</m:t>
                    </m:r>
                    <m:r>
                      <a:rPr lang="en-US" b="0" i="1" smtClean="0">
                        <a:solidFill>
                          <a:schemeClr val="tx1"/>
                        </a:solidFill>
                        <a:latin typeface="Cambria Math" panose="02040503050406030204" pitchFamily="18" charset="0"/>
                      </a:rPr>
                      <m:t> </m:t>
                    </m:r>
                    <m:r>
                      <a:rPr lang="en-US" b="1" i="1" smtClean="0">
                        <a:solidFill>
                          <a:schemeClr val="tx1"/>
                        </a:solidFill>
                        <a:latin typeface="Cambria Math" panose="02040503050406030204" pitchFamily="18" charset="0"/>
                      </a:rPr>
                      <m:t>𝑴</m:t>
                    </m:r>
                  </m:oMath>
                </a14:m>
                <a:r>
                  <a:rPr lang="en-US" dirty="0">
                    <a:solidFill>
                      <a:schemeClr val="tx1"/>
                    </a:solidFill>
                  </a:rPr>
                  <a:t>,  normalized so that </a:t>
                </a:r>
                <a14:m>
                  <m:oMath xmlns:m="http://schemas.openxmlformats.org/officeDocument/2006/math">
                    <m:sSub>
                      <m:sSubPr>
                        <m:ctrlPr>
                          <a:rPr lang="en-US" b="0" i="0" smtClean="0">
                            <a:solidFill>
                              <a:schemeClr val="tx1"/>
                            </a:solidFill>
                            <a:latin typeface="Cambria Math" panose="02040503050406030204" pitchFamily="18" charset="0"/>
                          </a:rPr>
                        </m:ctrlPr>
                      </m:sSubPr>
                      <m:e>
                        <m:r>
                          <m:rPr>
                            <m:sty m:val="p"/>
                          </m:rPr>
                          <a:rPr lang="en-US" b="0" i="0" smtClean="0">
                            <a:solidFill>
                              <a:schemeClr val="tx1"/>
                            </a:solidFill>
                            <a:latin typeface="Cambria Math" panose="02040503050406030204" pitchFamily="18" charset="0"/>
                          </a:rPr>
                          <m:t>Σ</m:t>
                        </m:r>
                      </m:e>
                      <m:sub>
                        <m:r>
                          <a:rPr lang="en-US" b="0" i="1" smtClean="0">
                            <a:solidFill>
                              <a:schemeClr val="tx1"/>
                            </a:solidFill>
                            <a:latin typeface="Cambria Math" panose="02040503050406030204" pitchFamily="18" charset="0"/>
                          </a:rPr>
                          <m:t>𝑖</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𝑛</m:t>
                        </m:r>
                        <m:r>
                          <a:rPr lang="en-US" b="0" i="1" smtClean="0">
                            <a:solidFill>
                              <a:schemeClr val="tx1"/>
                            </a:solidFill>
                            <a:latin typeface="Cambria Math" panose="02040503050406030204" pitchFamily="18" charset="0"/>
                          </a:rPr>
                          <m:t>]</m:t>
                        </m:r>
                      </m:sub>
                    </m:sSub>
                    <m:r>
                      <a:rPr lang="en-US" i="1">
                        <a:solidFill>
                          <a:schemeClr val="tx1"/>
                        </a:solidFill>
                        <a:latin typeface="Cambria Math" panose="02040503050406030204" pitchFamily="18" charset="0"/>
                      </a:rPr>
                      <m:t>𝜋</m:t>
                    </m:r>
                    <m:r>
                      <a:rPr lang="en-US" b="0" i="1" baseline="-25000" smtClean="0">
                        <a:solidFill>
                          <a:schemeClr val="tx1"/>
                        </a:solidFill>
                        <a:latin typeface="Cambria Math" panose="02040503050406030204" pitchFamily="18" charset="0"/>
                      </a:rPr>
                      <m:t>𝑖</m:t>
                    </m:r>
                  </m:oMath>
                </a14:m>
                <a:r>
                  <a:rPr lang="en-US" dirty="0">
                    <a:solidFill>
                      <a:schemeClr val="tx1"/>
                    </a:solidFill>
                  </a:rPr>
                  <a:t> </a:t>
                </a:r>
                <a14:m>
                  <m:oMath xmlns:m="http://schemas.openxmlformats.org/officeDocument/2006/math">
                    <m:r>
                      <a:rPr lang="en-US" i="1">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1</m:t>
                    </m:r>
                  </m:oMath>
                </a14:m>
                <a:endParaRPr lang="en-US" dirty="0">
                  <a:solidFill>
                    <a:schemeClr val="tx1"/>
                  </a:solidFill>
                </a:endParaRPr>
              </a:p>
              <a:p>
                <a:pPr marL="0" indent="0">
                  <a:buNone/>
                </a:pPr>
                <a:endParaRPr lang="en-US" dirty="0">
                  <a:solidFill>
                    <a:schemeClr val="tx1"/>
                  </a:solidFill>
                </a:endParaRPr>
              </a:p>
            </p:txBody>
          </p:sp>
        </mc:Choice>
        <mc:Fallback>
          <p:sp>
            <p:nvSpPr>
              <p:cNvPr id="3" name="Content Placeholder 2">
                <a:extLst>
                  <a:ext uri="{FF2B5EF4-FFF2-40B4-BE49-F238E27FC236}">
                    <a16:creationId xmlns:a16="http://schemas.microsoft.com/office/drawing/2014/main" id="{CA989351-8EB9-AE4C-901E-804779D32A00}"/>
                  </a:ext>
                </a:extLst>
              </p:cNvPr>
              <p:cNvSpPr>
                <a:spLocks noGrp="1" noRot="1" noChangeAspect="1" noMove="1" noResize="1" noEditPoints="1" noAdjustHandles="1" noChangeArrowheads="1" noChangeShapeType="1" noTextEdit="1"/>
              </p:cNvSpPr>
              <p:nvPr>
                <p:ph idx="1"/>
              </p:nvPr>
            </p:nvSpPr>
            <p:spPr>
              <a:xfrm>
                <a:off x="609600" y="1296955"/>
                <a:ext cx="10972800" cy="5286405"/>
              </a:xfrm>
              <a:blipFill>
                <a:blip r:embed="rId2"/>
                <a:stretch>
                  <a:fillRect l="-667" t="-2076" b="-807"/>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65E6442C-B547-414C-B6DD-51CCCC1648A5}"/>
              </a:ext>
            </a:extLst>
          </p:cNvPr>
          <p:cNvSpPr>
            <a:spLocks noGrp="1"/>
          </p:cNvSpPr>
          <p:nvPr>
            <p:ph type="sldNum" sz="quarter" idx="12"/>
          </p:nvPr>
        </p:nvSpPr>
        <p:spPr/>
        <p:txBody>
          <a:bodyPr/>
          <a:lstStyle/>
          <a:p>
            <a:fld id="{39E65F0E-D8D0-8548-A870-8F1E432EFAAD}" type="slidenum">
              <a:rPr lang="en-US" smtClean="0"/>
              <a:pPr/>
              <a:t>32</a:t>
            </a:fld>
            <a:endParaRPr lang="en-US" dirty="0"/>
          </a:p>
        </p:txBody>
      </p:sp>
    </p:spTree>
    <p:extLst>
      <p:ext uri="{BB962C8B-B14F-4D97-AF65-F5344CB8AC3E}">
        <p14:creationId xmlns:p14="http://schemas.microsoft.com/office/powerpoint/2010/main" val="1424967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13F59-2E40-524C-B794-E510A69F1D92}"/>
              </a:ext>
            </a:extLst>
          </p:cNvPr>
          <p:cNvSpPr>
            <a:spLocks noGrp="1"/>
          </p:cNvSpPr>
          <p:nvPr>
            <p:ph type="title"/>
          </p:nvPr>
        </p:nvSpPr>
        <p:spPr/>
        <p:txBody>
          <a:bodyPr>
            <a:normAutofit fontScale="90000"/>
          </a:bodyPr>
          <a:lstStyle/>
          <a:p>
            <a:r>
              <a:rPr lang="en-US" dirty="0"/>
              <a:t>The Fundamental Theorem of Markov Chains </a:t>
            </a:r>
          </a:p>
        </p:txBody>
      </p:sp>
      <p:sp>
        <p:nvSpPr>
          <p:cNvPr id="4" name="Slide Number Placeholder 3">
            <a:extLst>
              <a:ext uri="{FF2B5EF4-FFF2-40B4-BE49-F238E27FC236}">
                <a16:creationId xmlns:a16="http://schemas.microsoft.com/office/drawing/2014/main" id="{0BEC2F06-B6CB-F94D-96AF-0DCB60F16D07}"/>
              </a:ext>
            </a:extLst>
          </p:cNvPr>
          <p:cNvSpPr>
            <a:spLocks noGrp="1"/>
          </p:cNvSpPr>
          <p:nvPr>
            <p:ph type="sldNum" sz="quarter" idx="12"/>
          </p:nvPr>
        </p:nvSpPr>
        <p:spPr/>
        <p:txBody>
          <a:bodyPr/>
          <a:lstStyle/>
          <a:p>
            <a:fld id="{39E65F0E-D8D0-8548-A870-8F1E432EFAAD}" type="slidenum">
              <a:rPr lang="en-US" smtClean="0"/>
              <a:pPr/>
              <a:t>33</a:t>
            </a:fld>
            <a:endParaRPr lang="en-US" dirty="0"/>
          </a:p>
        </p:txBody>
      </p:sp>
      <p:grpSp>
        <p:nvGrpSpPr>
          <p:cNvPr id="6" name="Group 5" descr="Covariance definition box">
            <a:extLst>
              <a:ext uri="{FF2B5EF4-FFF2-40B4-BE49-F238E27FC236}">
                <a16:creationId xmlns:a16="http://schemas.microsoft.com/office/drawing/2014/main" id="{2A49D00A-8E5A-7098-7A1E-22E9C84314C4}"/>
              </a:ext>
            </a:extLst>
          </p:cNvPr>
          <p:cNvGrpSpPr/>
          <p:nvPr/>
        </p:nvGrpSpPr>
        <p:grpSpPr>
          <a:xfrm>
            <a:off x="575239" y="1558637"/>
            <a:ext cx="9432027" cy="2694708"/>
            <a:chOff x="1185841" y="3429000"/>
            <a:chExt cx="7419972" cy="1927846"/>
          </a:xfrm>
        </p:grpSpPr>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EFB483F7-14AE-F5D7-7453-C99B906A0FB3}"/>
                    </a:ext>
                  </a:extLst>
                </p:cNvPr>
                <p:cNvSpPr/>
                <p:nvPr/>
              </p:nvSpPr>
              <p:spPr>
                <a:xfrm>
                  <a:off x="1185841" y="3429000"/>
                  <a:ext cx="7419972" cy="1927846"/>
                </a:xfrm>
                <a:prstGeom prst="rect">
                  <a:avLst/>
                </a:prstGeom>
                <a:solidFill>
                  <a:srgbClr val="7D5C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a:latin typeface="Segoe UI Semibold" panose="020B0702040204020203" pitchFamily="34" charset="0"/>
                    <a:cs typeface="Segoe UI Semibold" panose="020B0702040204020203" pitchFamily="34" charset="0"/>
                  </a:endParaRPr>
                </a:p>
                <a:p>
                  <a:pPr algn="ctr"/>
                  <a:r>
                    <a:rPr lang="en-US" sz="2800" b="1" dirty="0">
                      <a:latin typeface="Segoe UI Semibold" panose="020B0702040204020203" pitchFamily="34" charset="0"/>
                      <a:cs typeface="Segoe UI Semibold" panose="020B0702040204020203" pitchFamily="34" charset="0"/>
                    </a:rPr>
                    <a:t>Every Markov chain that is irreducible and aperiodic has a </a:t>
                  </a:r>
                  <a:r>
                    <a:rPr lang="en-US" sz="2800" u="sng" dirty="0">
                      <a:latin typeface="Segoe UI Semibold" panose="020B0702040204020203" pitchFamily="34" charset="0"/>
                      <a:cs typeface="Segoe UI Semibold" panose="020B0702040204020203" pitchFamily="34" charset="0"/>
                    </a:rPr>
                    <a:t>unique </a:t>
                  </a:r>
                  <a:r>
                    <a:rPr lang="en-US" sz="2800" dirty="0">
                      <a:latin typeface="Segoe UI Semibold" panose="020B0702040204020203" pitchFamily="34" charset="0"/>
                      <a:cs typeface="Segoe UI Semibold" panose="020B0702040204020203" pitchFamily="34" charset="0"/>
                    </a:rPr>
                    <a:t>stationary distribution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𝜋</m:t>
                      </m:r>
                    </m:oMath>
                  </a14:m>
                  <a:r>
                    <a:rPr lang="en-US" sz="2800" dirty="0">
                      <a:latin typeface="Segoe UI Semibold" panose="020B0702040204020203" pitchFamily="34" charset="0"/>
                      <a:cs typeface="Segoe UI Semibold" panose="020B0702040204020203" pitchFamily="34" charset="0"/>
                    </a:rPr>
                    <a:t>.</a:t>
                  </a:r>
                </a:p>
                <a:p>
                  <a:pPr algn="ctr"/>
                  <a:r>
                    <a:rPr lang="en-US" sz="2800" dirty="0">
                      <a:latin typeface="Segoe UI Semibold" panose="020B0702040204020203" pitchFamily="34" charset="0"/>
                      <a:cs typeface="Segoe UI Semibold" panose="020B0702040204020203" pitchFamily="34" charset="0"/>
                    </a:rPr>
                    <a:t>Moreover, as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𝑡</m:t>
                      </m:r>
                      <m:r>
                        <a:rPr lang="en-US" sz="2800" b="0" i="1" smtClean="0">
                          <a:latin typeface="Cambria Math" panose="02040503050406030204" pitchFamily="18" charset="0"/>
                          <a:cs typeface="Segoe UI Semibold" panose="020B0702040204020203" pitchFamily="34" charset="0"/>
                        </a:rPr>
                        <m:t>→∞:</m:t>
                      </m:r>
                    </m:oMath>
                  </a14:m>
                  <a:r>
                    <a:rPr lang="en-US" sz="2800" dirty="0">
                      <a:latin typeface="Segoe UI Semibold" panose="020B0702040204020203" pitchFamily="34" charset="0"/>
                      <a:cs typeface="Segoe UI Semibold" panose="020B0702040204020203" pitchFamily="34" charset="0"/>
                    </a:rPr>
                    <a:t> for all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𝑖</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𝑗</m:t>
                      </m:r>
                      <m:r>
                        <a:rPr lang="en-US" sz="2800" b="0" i="1" smtClean="0">
                          <a:latin typeface="Cambria Math" panose="02040503050406030204" pitchFamily="18" charset="0"/>
                          <a:cs typeface="Segoe UI Semibold" panose="020B0702040204020203" pitchFamily="34" charset="0"/>
                        </a:rPr>
                        <m:t>:</m:t>
                      </m:r>
                      <m:sSup>
                        <m:sSupPr>
                          <m:ctrlPr>
                            <a:rPr lang="en-US" sz="2800" b="0" i="1" smtClean="0">
                              <a:latin typeface="Cambria Math" panose="02040503050406030204" pitchFamily="18" charset="0"/>
                              <a:cs typeface="Segoe UI Semibold" panose="020B0702040204020203" pitchFamily="34" charset="0"/>
                            </a:rPr>
                          </m:ctrlPr>
                        </m:sSupPr>
                        <m:e>
                          <m:d>
                            <m:dPr>
                              <m:ctrlPr>
                                <a:rPr lang="en-US" sz="2800" b="0" i="1" smtClean="0">
                                  <a:latin typeface="Cambria Math" panose="02040503050406030204" pitchFamily="18" charset="0"/>
                                  <a:cs typeface="Segoe UI Semibold" panose="020B0702040204020203" pitchFamily="34" charset="0"/>
                                </a:rPr>
                              </m:ctrlPr>
                            </m:dPr>
                            <m:e>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𝑀</m:t>
                                  </m:r>
                                </m:e>
                                <m:sub>
                                  <m:r>
                                    <a:rPr lang="en-US" sz="2800" b="0" i="1" smtClean="0">
                                      <a:latin typeface="Cambria Math" panose="02040503050406030204" pitchFamily="18" charset="0"/>
                                      <a:cs typeface="Segoe UI Semibold" panose="020B0702040204020203" pitchFamily="34" charset="0"/>
                                    </a:rPr>
                                    <m:t>𝑖𝑗</m:t>
                                  </m:r>
                                </m:sub>
                              </m:sSub>
                            </m:e>
                          </m:d>
                        </m:e>
                        <m:sup>
                          <m:r>
                            <a:rPr lang="en-US" sz="2800" b="0" i="1" smtClean="0">
                              <a:latin typeface="Cambria Math" panose="02040503050406030204" pitchFamily="18" charset="0"/>
                              <a:cs typeface="Segoe UI Semibold" panose="020B0702040204020203" pitchFamily="34" charset="0"/>
                            </a:rPr>
                            <m:t>𝑡</m:t>
                          </m:r>
                        </m:sup>
                      </m:sSup>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𝜋</m:t>
                          </m:r>
                        </m:e>
                        <m:sub>
                          <m:r>
                            <a:rPr lang="en-US" sz="2800" b="0" i="1" smtClean="0">
                              <a:latin typeface="Cambria Math" panose="02040503050406030204" pitchFamily="18" charset="0"/>
                              <a:cs typeface="Segoe UI Semibold" panose="020B0702040204020203" pitchFamily="34" charset="0"/>
                            </a:rPr>
                            <m:t>𝑗</m:t>
                          </m:r>
                        </m:sub>
                      </m:sSub>
                    </m:oMath>
                  </a14:m>
                  <a:endParaRPr lang="en-US" sz="2800" dirty="0">
                    <a:latin typeface="Segoe UI Semibold" panose="020B0702040204020203" pitchFamily="34" charset="0"/>
                    <a:cs typeface="Segoe UI Semibold" panose="020B0702040204020203" pitchFamily="34" charset="0"/>
                  </a:endParaRPr>
                </a:p>
              </p:txBody>
            </p:sp>
          </mc:Choice>
          <mc:Fallback xmlns="">
            <p:sp>
              <p:nvSpPr>
                <p:cNvPr id="7" name="Rectangle 6">
                  <a:extLst>
                    <a:ext uri="{FF2B5EF4-FFF2-40B4-BE49-F238E27FC236}">
                      <a16:creationId xmlns:a16="http://schemas.microsoft.com/office/drawing/2014/main" id="{EFB483F7-14AE-F5D7-7453-C99B906A0FB3}"/>
                    </a:ext>
                  </a:extLst>
                </p:cNvPr>
                <p:cNvSpPr>
                  <a:spLocks noRot="1" noChangeAspect="1" noMove="1" noResize="1" noEditPoints="1" noAdjustHandles="1" noChangeArrowheads="1" noChangeShapeType="1" noTextEdit="1"/>
                </p:cNvSpPr>
                <p:nvPr/>
              </p:nvSpPr>
              <p:spPr>
                <a:xfrm>
                  <a:off x="1185841" y="3429000"/>
                  <a:ext cx="7419972" cy="1927846"/>
                </a:xfrm>
                <a:prstGeom prst="rect">
                  <a:avLst/>
                </a:prstGeom>
                <a:blipFill>
                  <a:blip r:embed="rId3"/>
                  <a:stretch>
                    <a:fillRect l="-65" r="-1163"/>
                  </a:stretch>
                </a:blipFill>
                <a:ln>
                  <a:noFill/>
                </a:ln>
              </p:spPr>
              <p:txBody>
                <a:bodyPr/>
                <a:lstStyle/>
                <a:p>
                  <a:r>
                    <a:rPr lang="en-US">
                      <a:noFill/>
                    </a:rPr>
                    <a:t> </a:t>
                  </a:r>
                </a:p>
              </p:txBody>
            </p:sp>
          </mc:Fallback>
        </mc:AlternateContent>
        <p:sp>
          <p:nvSpPr>
            <p:cNvPr id="8" name="Rectangle 7">
              <a:extLst>
                <a:ext uri="{FF2B5EF4-FFF2-40B4-BE49-F238E27FC236}">
                  <a16:creationId xmlns:a16="http://schemas.microsoft.com/office/drawing/2014/main" id="{DE37A233-F3C3-D1AE-9A29-AB1408FB7EFB}"/>
                </a:ext>
              </a:extLst>
            </p:cNvPr>
            <p:cNvSpPr/>
            <p:nvPr/>
          </p:nvSpPr>
          <p:spPr>
            <a:xfrm>
              <a:off x="1195367" y="3429001"/>
              <a:ext cx="7410446" cy="599067"/>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The Fundamental Theorem of Markov Chains</a:t>
              </a:r>
            </a:p>
          </p:txBody>
        </p:sp>
      </p:grpSp>
      <p:sp>
        <p:nvSpPr>
          <p:cNvPr id="11" name="TextBox 10">
            <a:extLst>
              <a:ext uri="{FF2B5EF4-FFF2-40B4-BE49-F238E27FC236}">
                <a16:creationId xmlns:a16="http://schemas.microsoft.com/office/drawing/2014/main" id="{DE8BDCC4-6D37-EA8E-7AA2-C093BCB67070}"/>
              </a:ext>
            </a:extLst>
          </p:cNvPr>
          <p:cNvSpPr txBox="1"/>
          <p:nvPr/>
        </p:nvSpPr>
        <p:spPr>
          <a:xfrm>
            <a:off x="587347" y="4475018"/>
            <a:ext cx="10870361" cy="1384995"/>
          </a:xfrm>
          <a:prstGeom prst="rect">
            <a:avLst/>
          </a:prstGeom>
          <a:noFill/>
        </p:spPr>
        <p:txBody>
          <a:bodyPr wrap="square" rtlCol="0">
            <a:spAutoFit/>
          </a:bodyPr>
          <a:lstStyle/>
          <a:p>
            <a:r>
              <a:rPr lang="en-US" sz="3600" baseline="30000" dirty="0">
                <a:latin typeface="Segoe UI Semilight" panose="020B0402040204020203" pitchFamily="34" charset="0"/>
                <a:cs typeface="Segoe UI Semilight" panose="020B0402040204020203" pitchFamily="34" charset="0"/>
              </a:rPr>
              <a:t>Details of “irreducible” and “aperiodic” are beyond our scope; but suffice it to say that practically relevant Markov chains usually meet both these conditions (or can be rearranged to meet them).</a:t>
            </a:r>
            <a:endParaRPr lang="en-US" sz="3600" dirty="0">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2494577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278F0-207D-36E0-2E72-B7E4B5145D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E2C510-8A69-795A-18E9-700D7E5D951D}"/>
              </a:ext>
            </a:extLst>
          </p:cNvPr>
          <p:cNvSpPr>
            <a:spLocks noGrp="1"/>
          </p:cNvSpPr>
          <p:nvPr>
            <p:ph type="title"/>
          </p:nvPr>
        </p:nvSpPr>
        <p:spPr/>
        <p:txBody>
          <a:bodyPr/>
          <a:lstStyle/>
          <a:p>
            <a:r>
              <a:rPr lang="en-US" dirty="0"/>
              <a:t>Example: Random Walks</a:t>
            </a:r>
          </a:p>
        </p:txBody>
      </p:sp>
      <p:sp>
        <p:nvSpPr>
          <p:cNvPr id="3" name="Content Placeholder 2">
            <a:extLst>
              <a:ext uri="{FF2B5EF4-FFF2-40B4-BE49-F238E27FC236}">
                <a16:creationId xmlns:a16="http://schemas.microsoft.com/office/drawing/2014/main" id="{B6DE4562-AA42-00CA-E1CA-F9A60918DAB3}"/>
              </a:ext>
            </a:extLst>
          </p:cNvPr>
          <p:cNvSpPr>
            <a:spLocks noGrp="1"/>
          </p:cNvSpPr>
          <p:nvPr>
            <p:ph idx="1"/>
          </p:nvPr>
        </p:nvSpPr>
        <p:spPr/>
        <p:txBody>
          <a:bodyPr/>
          <a:lstStyle/>
          <a:p>
            <a:pPr marL="0" indent="0">
              <a:buNone/>
            </a:pPr>
            <a:r>
              <a:rPr lang="en-US" dirty="0"/>
              <a:t>Suppose we start at node 1, and at each step</a:t>
            </a:r>
            <a:br>
              <a:rPr lang="en-US" dirty="0"/>
            </a:br>
            <a:r>
              <a:rPr lang="en-US" dirty="0"/>
              <a:t>transition to a neighboring node with equal</a:t>
            </a:r>
            <a:br>
              <a:rPr lang="en-US" dirty="0"/>
            </a:br>
            <a:r>
              <a:rPr lang="en-US" dirty="0"/>
              <a:t>probability.</a:t>
            </a:r>
            <a:br>
              <a:rPr lang="en-US" dirty="0"/>
            </a:br>
            <a:br>
              <a:rPr lang="en-US" dirty="0"/>
            </a:br>
            <a:r>
              <a:rPr lang="en-US" dirty="0"/>
              <a:t>This is called a “random walk” on this graph.</a:t>
            </a:r>
          </a:p>
        </p:txBody>
      </p:sp>
      <p:sp>
        <p:nvSpPr>
          <p:cNvPr id="4" name="Slide Number Placeholder 3">
            <a:extLst>
              <a:ext uri="{FF2B5EF4-FFF2-40B4-BE49-F238E27FC236}">
                <a16:creationId xmlns:a16="http://schemas.microsoft.com/office/drawing/2014/main" id="{9891842E-2B98-6991-E88B-F3B05CC2D37E}"/>
              </a:ext>
            </a:extLst>
          </p:cNvPr>
          <p:cNvSpPr>
            <a:spLocks noGrp="1"/>
          </p:cNvSpPr>
          <p:nvPr>
            <p:ph type="sldNum" sz="quarter" idx="12"/>
          </p:nvPr>
        </p:nvSpPr>
        <p:spPr/>
        <p:txBody>
          <a:bodyPr/>
          <a:lstStyle/>
          <a:p>
            <a:fld id="{39E65F0E-D8D0-8548-A870-8F1E432EFAAD}" type="slidenum">
              <a:rPr lang="en-US" smtClean="0"/>
              <a:pPr/>
              <a:t>34</a:t>
            </a:fld>
            <a:endParaRPr lang="en-US" dirty="0"/>
          </a:p>
        </p:txBody>
      </p:sp>
      <p:grpSp>
        <p:nvGrpSpPr>
          <p:cNvPr id="5" name="Group 4" descr="A 5 vertex graph:&#10;1 is adjacent to 2,3&#10;2 is adjacent to 1,4&#10;3 is adjacent to 1,4&#10;4 is adjacent to 2,3,5&#10;5 is adjacent to 4">
            <a:extLst>
              <a:ext uri="{FF2B5EF4-FFF2-40B4-BE49-F238E27FC236}">
                <a16:creationId xmlns:a16="http://schemas.microsoft.com/office/drawing/2014/main" id="{9ACA81AA-3215-FFCD-BBDC-D8070DFA9B54}"/>
              </a:ext>
            </a:extLst>
          </p:cNvPr>
          <p:cNvGrpSpPr/>
          <p:nvPr/>
        </p:nvGrpSpPr>
        <p:grpSpPr>
          <a:xfrm>
            <a:off x="9123774" y="1461142"/>
            <a:ext cx="2689271" cy="2290365"/>
            <a:chOff x="9123774" y="1461142"/>
            <a:chExt cx="2689271" cy="2290365"/>
          </a:xfrm>
        </p:grpSpPr>
        <p:sp>
          <p:nvSpPr>
            <p:cNvPr id="6" name="Google Shape;117;p18">
              <a:extLst>
                <a:ext uri="{FF2B5EF4-FFF2-40B4-BE49-F238E27FC236}">
                  <a16:creationId xmlns:a16="http://schemas.microsoft.com/office/drawing/2014/main" id="{6906CD50-FA7F-EE7D-4634-DB3659FBF74C}"/>
                </a:ext>
              </a:extLst>
            </p:cNvPr>
            <p:cNvSpPr>
              <a:spLocks noChangeAspect="1"/>
            </p:cNvSpPr>
            <p:nvPr/>
          </p:nvSpPr>
          <p:spPr>
            <a:xfrm>
              <a:off x="9123774" y="1472586"/>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1</a:t>
              </a:r>
              <a:endParaRPr b="1" baseline="-25000" dirty="0"/>
            </a:p>
          </p:txBody>
        </p:sp>
        <p:sp>
          <p:nvSpPr>
            <p:cNvPr id="7" name="Google Shape;118;p18">
              <a:extLst>
                <a:ext uri="{FF2B5EF4-FFF2-40B4-BE49-F238E27FC236}">
                  <a16:creationId xmlns:a16="http://schemas.microsoft.com/office/drawing/2014/main" id="{6A8D473E-B5C9-4F3D-A537-E5A2D9149D3F}"/>
                </a:ext>
              </a:extLst>
            </p:cNvPr>
            <p:cNvSpPr>
              <a:spLocks noChangeAspect="1"/>
            </p:cNvSpPr>
            <p:nvPr/>
          </p:nvSpPr>
          <p:spPr>
            <a:xfrm>
              <a:off x="11104831" y="1461142"/>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2</a:t>
              </a:r>
              <a:endParaRPr b="1" baseline="-25000" dirty="0"/>
            </a:p>
          </p:txBody>
        </p:sp>
        <p:sp>
          <p:nvSpPr>
            <p:cNvPr id="8" name="Google Shape;119;p18">
              <a:extLst>
                <a:ext uri="{FF2B5EF4-FFF2-40B4-BE49-F238E27FC236}">
                  <a16:creationId xmlns:a16="http://schemas.microsoft.com/office/drawing/2014/main" id="{FFFE9BA2-A5DE-2C33-2B48-72C6F1807981}"/>
                </a:ext>
              </a:extLst>
            </p:cNvPr>
            <p:cNvSpPr>
              <a:spLocks noChangeAspect="1"/>
            </p:cNvSpPr>
            <p:nvPr/>
          </p:nvSpPr>
          <p:spPr>
            <a:xfrm>
              <a:off x="9123774" y="3086787"/>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3</a:t>
              </a:r>
              <a:endParaRPr b="1" baseline="-25000" dirty="0"/>
            </a:p>
          </p:txBody>
        </p:sp>
        <p:sp>
          <p:nvSpPr>
            <p:cNvPr id="9" name="Google Shape;120;p18">
              <a:extLst>
                <a:ext uri="{FF2B5EF4-FFF2-40B4-BE49-F238E27FC236}">
                  <a16:creationId xmlns:a16="http://schemas.microsoft.com/office/drawing/2014/main" id="{5BEDC9A8-A323-16CA-0EE5-20F01CC2A481}"/>
                </a:ext>
              </a:extLst>
            </p:cNvPr>
            <p:cNvSpPr>
              <a:spLocks noChangeAspect="1"/>
            </p:cNvSpPr>
            <p:nvPr/>
          </p:nvSpPr>
          <p:spPr>
            <a:xfrm>
              <a:off x="11104831" y="3093939"/>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5</a:t>
              </a:r>
              <a:endParaRPr b="1" baseline="-25000" dirty="0"/>
            </a:p>
          </p:txBody>
        </p:sp>
        <p:sp>
          <p:nvSpPr>
            <p:cNvPr id="10" name="Google Shape;121;p18">
              <a:extLst>
                <a:ext uri="{FF2B5EF4-FFF2-40B4-BE49-F238E27FC236}">
                  <a16:creationId xmlns:a16="http://schemas.microsoft.com/office/drawing/2014/main" id="{70C153A7-333D-DC43-8FDE-2A2EDA9A80C2}"/>
                </a:ext>
              </a:extLst>
            </p:cNvPr>
            <p:cNvSpPr>
              <a:spLocks noChangeAspect="1"/>
            </p:cNvSpPr>
            <p:nvPr/>
          </p:nvSpPr>
          <p:spPr>
            <a:xfrm>
              <a:off x="10133325" y="2277188"/>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4</a:t>
              </a:r>
              <a:endParaRPr b="1" baseline="-25000" dirty="0"/>
            </a:p>
          </p:txBody>
        </p:sp>
        <p:cxnSp>
          <p:nvCxnSpPr>
            <p:cNvPr id="11" name="Google Shape;122;p18">
              <a:extLst>
                <a:ext uri="{FF2B5EF4-FFF2-40B4-BE49-F238E27FC236}">
                  <a16:creationId xmlns:a16="http://schemas.microsoft.com/office/drawing/2014/main" id="{07E1027D-37DA-E51C-5EBA-95E4100D45C9}"/>
                </a:ext>
              </a:extLst>
            </p:cNvPr>
            <p:cNvCxnSpPr>
              <a:cxnSpLocks noChangeAspect="1"/>
              <a:stCxn id="6" idx="4"/>
              <a:endCxn id="8" idx="0"/>
            </p:cNvCxnSpPr>
            <p:nvPr/>
          </p:nvCxnSpPr>
          <p:spPr>
            <a:xfrm>
              <a:off x="9477881" y="2130154"/>
              <a:ext cx="0" cy="956633"/>
            </a:xfrm>
            <a:prstGeom prst="straightConnector1">
              <a:avLst/>
            </a:prstGeom>
            <a:noFill/>
            <a:ln w="9525" cap="flat" cmpd="sng">
              <a:solidFill>
                <a:srgbClr val="666666"/>
              </a:solidFill>
              <a:prstDash val="solid"/>
              <a:round/>
              <a:headEnd type="none" w="med" len="med"/>
              <a:tailEnd type="none" w="med" len="med"/>
            </a:ln>
          </p:spPr>
        </p:cxnSp>
        <p:cxnSp>
          <p:nvCxnSpPr>
            <p:cNvPr id="12" name="Google Shape;123;p18">
              <a:extLst>
                <a:ext uri="{FF2B5EF4-FFF2-40B4-BE49-F238E27FC236}">
                  <a16:creationId xmlns:a16="http://schemas.microsoft.com/office/drawing/2014/main" id="{5362211A-C250-9B3E-3AD7-A71E97AE6F9A}"/>
                </a:ext>
              </a:extLst>
            </p:cNvPr>
            <p:cNvCxnSpPr>
              <a:cxnSpLocks noChangeAspect="1"/>
              <a:stCxn id="6" idx="6"/>
              <a:endCxn id="7" idx="2"/>
            </p:cNvCxnSpPr>
            <p:nvPr/>
          </p:nvCxnSpPr>
          <p:spPr>
            <a:xfrm flipV="1">
              <a:off x="9831988" y="1789926"/>
              <a:ext cx="1272843" cy="11444"/>
            </a:xfrm>
            <a:prstGeom prst="straightConnector1">
              <a:avLst/>
            </a:prstGeom>
            <a:noFill/>
            <a:ln w="9525" cap="flat" cmpd="sng">
              <a:solidFill>
                <a:srgbClr val="666666"/>
              </a:solidFill>
              <a:prstDash val="solid"/>
              <a:round/>
              <a:headEnd type="none" w="med" len="med"/>
              <a:tailEnd type="none" w="med" len="med"/>
            </a:ln>
          </p:spPr>
        </p:cxnSp>
        <p:cxnSp>
          <p:nvCxnSpPr>
            <p:cNvPr id="13" name="Google Shape;124;p18">
              <a:extLst>
                <a:ext uri="{FF2B5EF4-FFF2-40B4-BE49-F238E27FC236}">
                  <a16:creationId xmlns:a16="http://schemas.microsoft.com/office/drawing/2014/main" id="{2BA357F3-F149-C524-AF8E-6803519932FF}"/>
                </a:ext>
              </a:extLst>
            </p:cNvPr>
            <p:cNvCxnSpPr>
              <a:cxnSpLocks noChangeAspect="1"/>
              <a:stCxn id="8" idx="7"/>
              <a:endCxn id="10" idx="3"/>
            </p:cNvCxnSpPr>
            <p:nvPr/>
          </p:nvCxnSpPr>
          <p:spPr>
            <a:xfrm flipV="1">
              <a:off x="9728272" y="2838457"/>
              <a:ext cx="508769" cy="344629"/>
            </a:xfrm>
            <a:prstGeom prst="straightConnector1">
              <a:avLst/>
            </a:prstGeom>
            <a:noFill/>
            <a:ln w="9525" cap="flat" cmpd="sng">
              <a:solidFill>
                <a:srgbClr val="666666"/>
              </a:solidFill>
              <a:prstDash val="solid"/>
              <a:round/>
              <a:headEnd type="none" w="med" len="med"/>
              <a:tailEnd type="none" w="med" len="med"/>
            </a:ln>
          </p:spPr>
        </p:cxnSp>
        <p:cxnSp>
          <p:nvCxnSpPr>
            <p:cNvPr id="14" name="Google Shape;125;p18">
              <a:extLst>
                <a:ext uri="{FF2B5EF4-FFF2-40B4-BE49-F238E27FC236}">
                  <a16:creationId xmlns:a16="http://schemas.microsoft.com/office/drawing/2014/main" id="{D81F9A26-039A-E4BC-85DC-D7FAF0F9942E}"/>
                </a:ext>
              </a:extLst>
            </p:cNvPr>
            <p:cNvCxnSpPr>
              <a:cxnSpLocks noChangeAspect="1"/>
              <a:stCxn id="7" idx="3"/>
              <a:endCxn id="10" idx="7"/>
            </p:cNvCxnSpPr>
            <p:nvPr/>
          </p:nvCxnSpPr>
          <p:spPr>
            <a:xfrm flipH="1">
              <a:off x="10737823" y="2022411"/>
              <a:ext cx="470724" cy="351076"/>
            </a:xfrm>
            <a:prstGeom prst="straightConnector1">
              <a:avLst/>
            </a:prstGeom>
            <a:noFill/>
            <a:ln w="9525" cap="flat" cmpd="sng">
              <a:solidFill>
                <a:srgbClr val="666666"/>
              </a:solidFill>
              <a:prstDash val="solid"/>
              <a:round/>
              <a:headEnd type="none" w="med" len="med"/>
              <a:tailEnd type="none" w="med" len="med"/>
            </a:ln>
          </p:spPr>
        </p:cxnSp>
        <p:cxnSp>
          <p:nvCxnSpPr>
            <p:cNvPr id="15" name="Google Shape;126;p18">
              <a:extLst>
                <a:ext uri="{FF2B5EF4-FFF2-40B4-BE49-F238E27FC236}">
                  <a16:creationId xmlns:a16="http://schemas.microsoft.com/office/drawing/2014/main" id="{8B39DA5F-01E8-1272-8DEC-6423809B1B57}"/>
                </a:ext>
              </a:extLst>
            </p:cNvPr>
            <p:cNvCxnSpPr>
              <a:cxnSpLocks noChangeAspect="1"/>
              <a:stCxn id="10" idx="5"/>
              <a:endCxn id="9" idx="1"/>
            </p:cNvCxnSpPr>
            <p:nvPr/>
          </p:nvCxnSpPr>
          <p:spPr>
            <a:xfrm>
              <a:off x="10737823" y="2838457"/>
              <a:ext cx="470724" cy="351781"/>
            </a:xfrm>
            <a:prstGeom prst="straightConnector1">
              <a:avLst/>
            </a:prstGeom>
            <a:noFill/>
            <a:ln w="9525" cap="flat" cmpd="sng">
              <a:solidFill>
                <a:srgbClr val="666666"/>
              </a:solidFill>
              <a:prstDash val="solid"/>
              <a:round/>
              <a:headEnd type="none" w="med" len="med"/>
              <a:tailEnd type="none" w="med" len="med"/>
            </a:ln>
          </p:spPr>
        </p:cxnSp>
      </p:grpSp>
    </p:spTree>
    <p:extLst>
      <p:ext uri="{BB962C8B-B14F-4D97-AF65-F5344CB8AC3E}">
        <p14:creationId xmlns:p14="http://schemas.microsoft.com/office/powerpoint/2010/main" val="12602133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5C6E4-5198-1A74-AF35-F8488CF1CE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6A132D-2DB7-7D86-9403-17958E781DEF}"/>
              </a:ext>
            </a:extLst>
          </p:cNvPr>
          <p:cNvSpPr>
            <a:spLocks noGrp="1"/>
          </p:cNvSpPr>
          <p:nvPr>
            <p:ph type="title"/>
          </p:nvPr>
        </p:nvSpPr>
        <p:spPr/>
        <p:txBody>
          <a:bodyPr>
            <a:noAutofit/>
          </a:bodyPr>
          <a:lstStyle/>
          <a:p>
            <a:r>
              <a:rPr lang="en-US" sz="3600" dirty="0"/>
              <a:t>Example: Random Walks on an Undirected Graph</a:t>
            </a:r>
          </a:p>
        </p:txBody>
      </p:sp>
      <p:sp>
        <p:nvSpPr>
          <p:cNvPr id="4" name="Slide Number Placeholder 3">
            <a:extLst>
              <a:ext uri="{FF2B5EF4-FFF2-40B4-BE49-F238E27FC236}">
                <a16:creationId xmlns:a16="http://schemas.microsoft.com/office/drawing/2014/main" id="{198D139B-920A-7BCA-9609-256F04D21C5B}"/>
              </a:ext>
            </a:extLst>
          </p:cNvPr>
          <p:cNvSpPr>
            <a:spLocks noGrp="1"/>
          </p:cNvSpPr>
          <p:nvPr>
            <p:ph type="sldNum" sz="quarter" idx="12"/>
          </p:nvPr>
        </p:nvSpPr>
        <p:spPr/>
        <p:txBody>
          <a:bodyPr/>
          <a:lstStyle/>
          <a:p>
            <a:fld id="{39E65F0E-D8D0-8548-A870-8F1E432EFAAD}" type="slidenum">
              <a:rPr lang="en-US" smtClean="0"/>
              <a:pPr/>
              <a:t>35</a:t>
            </a:fld>
            <a:endParaRPr lang="en-US" dirty="0"/>
          </a:p>
        </p:txBody>
      </p:sp>
      <p:sp>
        <p:nvSpPr>
          <p:cNvPr id="34" name="Google Shape;264;p27">
            <a:extLst>
              <a:ext uri="{FF2B5EF4-FFF2-40B4-BE49-F238E27FC236}">
                <a16:creationId xmlns:a16="http://schemas.microsoft.com/office/drawing/2014/main" id="{45348FB5-51A8-2484-F2EE-496A20CAA882}"/>
              </a:ext>
            </a:extLst>
          </p:cNvPr>
          <p:cNvSpPr txBox="1"/>
          <p:nvPr/>
        </p:nvSpPr>
        <p:spPr>
          <a:xfrm rot="-5400000">
            <a:off x="6943642" y="1782245"/>
            <a:ext cx="871393"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To </a:t>
            </a:r>
            <a:r>
              <a:rPr lang="en" sz="2000" b="1" dirty="0">
                <a:latin typeface="Source Code Pro"/>
                <a:ea typeface="Source Code Pro"/>
                <a:cs typeface="Source Code Pro"/>
                <a:sym typeface="Source Code Pro"/>
              </a:rPr>
              <a:t>1</a:t>
            </a:r>
            <a:endParaRPr sz="2000" b="1" baseline="-25000" dirty="0">
              <a:latin typeface="Source Code Pro"/>
              <a:ea typeface="Source Code Pro"/>
              <a:cs typeface="Source Code Pro"/>
              <a:sym typeface="Source Code Pro"/>
            </a:endParaRPr>
          </a:p>
        </p:txBody>
      </p:sp>
      <p:sp>
        <p:nvSpPr>
          <p:cNvPr id="35" name="Google Shape;265;p27">
            <a:extLst>
              <a:ext uri="{FF2B5EF4-FFF2-40B4-BE49-F238E27FC236}">
                <a16:creationId xmlns:a16="http://schemas.microsoft.com/office/drawing/2014/main" id="{29AF2C9C-8A5B-43A2-A5DD-6101DC3ABBFE}"/>
              </a:ext>
            </a:extLst>
          </p:cNvPr>
          <p:cNvSpPr txBox="1"/>
          <p:nvPr/>
        </p:nvSpPr>
        <p:spPr>
          <a:xfrm rot="-5400000">
            <a:off x="7721117" y="1756842"/>
            <a:ext cx="922200"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To </a:t>
            </a:r>
            <a:r>
              <a:rPr lang="en" sz="2000" b="1" dirty="0">
                <a:latin typeface="Source Code Pro"/>
                <a:ea typeface="Source Code Pro"/>
                <a:cs typeface="Source Code Pro"/>
                <a:sym typeface="Source Code Pro"/>
              </a:rPr>
              <a:t>2</a:t>
            </a:r>
            <a:endParaRPr sz="2000" b="1" baseline="-25000" dirty="0">
              <a:latin typeface="Source Code Pro"/>
              <a:ea typeface="Source Code Pro"/>
              <a:cs typeface="Source Code Pro"/>
              <a:sym typeface="Source Code Pro"/>
            </a:endParaRPr>
          </a:p>
        </p:txBody>
      </p:sp>
      <p:sp>
        <p:nvSpPr>
          <p:cNvPr id="36" name="Google Shape;266;p27">
            <a:extLst>
              <a:ext uri="{FF2B5EF4-FFF2-40B4-BE49-F238E27FC236}">
                <a16:creationId xmlns:a16="http://schemas.microsoft.com/office/drawing/2014/main" id="{ABE89FC5-185E-7532-E601-96AAB02DE882}"/>
              </a:ext>
            </a:extLst>
          </p:cNvPr>
          <p:cNvSpPr txBox="1"/>
          <p:nvPr/>
        </p:nvSpPr>
        <p:spPr>
          <a:xfrm rot="-5400000">
            <a:off x="8523995" y="1756842"/>
            <a:ext cx="922200"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To </a:t>
            </a:r>
            <a:r>
              <a:rPr lang="en" sz="2000" b="1" dirty="0">
                <a:latin typeface="Source Code Pro"/>
                <a:ea typeface="Source Code Pro"/>
                <a:cs typeface="Source Code Pro"/>
                <a:sym typeface="Source Code Pro"/>
              </a:rPr>
              <a:t>3</a:t>
            </a:r>
            <a:endParaRPr sz="2000" b="1" baseline="-25000" dirty="0">
              <a:latin typeface="Source Code Pro"/>
              <a:ea typeface="Source Code Pro"/>
              <a:cs typeface="Source Code Pro"/>
              <a:sym typeface="Source Code Pro"/>
            </a:endParaRPr>
          </a:p>
        </p:txBody>
      </p:sp>
      <p:sp>
        <p:nvSpPr>
          <p:cNvPr id="37" name="Google Shape;267;p27">
            <a:extLst>
              <a:ext uri="{FF2B5EF4-FFF2-40B4-BE49-F238E27FC236}">
                <a16:creationId xmlns:a16="http://schemas.microsoft.com/office/drawing/2014/main" id="{1C3FD126-104A-2E06-9EE2-CC0D248EF1C4}"/>
              </a:ext>
            </a:extLst>
          </p:cNvPr>
          <p:cNvSpPr txBox="1"/>
          <p:nvPr/>
        </p:nvSpPr>
        <p:spPr>
          <a:xfrm rot="-5400000">
            <a:off x="9326873" y="1756842"/>
            <a:ext cx="922200"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To </a:t>
            </a:r>
            <a:r>
              <a:rPr lang="en" sz="2000" b="1" dirty="0">
                <a:latin typeface="Source Code Pro"/>
                <a:ea typeface="Source Code Pro"/>
                <a:cs typeface="Source Code Pro"/>
                <a:sym typeface="Source Code Pro"/>
              </a:rPr>
              <a:t>4</a:t>
            </a:r>
            <a:endParaRPr sz="2000" b="1" baseline="-25000" dirty="0">
              <a:latin typeface="Source Code Pro"/>
              <a:ea typeface="Source Code Pro"/>
              <a:cs typeface="Source Code Pro"/>
              <a:sym typeface="Source Code Pro"/>
            </a:endParaRPr>
          </a:p>
        </p:txBody>
      </p:sp>
      <p:sp>
        <p:nvSpPr>
          <p:cNvPr id="38" name="Google Shape;268;p27">
            <a:extLst>
              <a:ext uri="{FF2B5EF4-FFF2-40B4-BE49-F238E27FC236}">
                <a16:creationId xmlns:a16="http://schemas.microsoft.com/office/drawing/2014/main" id="{E65E13FD-F2F7-02C5-AEC7-F267D37236E0}"/>
              </a:ext>
            </a:extLst>
          </p:cNvPr>
          <p:cNvSpPr txBox="1"/>
          <p:nvPr/>
        </p:nvSpPr>
        <p:spPr>
          <a:xfrm rot="-5400000">
            <a:off x="10134100" y="1752491"/>
            <a:ext cx="913499"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To </a:t>
            </a:r>
            <a:r>
              <a:rPr lang="en" sz="2000" b="1" dirty="0">
                <a:latin typeface="Source Code Pro"/>
                <a:ea typeface="Source Code Pro"/>
                <a:cs typeface="Source Code Pro"/>
                <a:sym typeface="Source Code Pro"/>
              </a:rPr>
              <a:t>5</a:t>
            </a:r>
            <a:endParaRPr sz="2000" b="1" baseline="-25000" dirty="0">
              <a:latin typeface="Source Code Pro"/>
              <a:ea typeface="Source Code Pro"/>
              <a:cs typeface="Source Code Pro"/>
              <a:sym typeface="Source Code Pro"/>
            </a:endParaRPr>
          </a:p>
        </p:txBody>
      </p:sp>
      <p:grpSp>
        <p:nvGrpSpPr>
          <p:cNvPr id="5" name="Group 4" descr="Labels on the matrix; rows indicate where you start from.">
            <a:extLst>
              <a:ext uri="{FF2B5EF4-FFF2-40B4-BE49-F238E27FC236}">
                <a16:creationId xmlns:a16="http://schemas.microsoft.com/office/drawing/2014/main" id="{1FE7BE28-93CA-BAD1-79D7-690BF16E1819}"/>
              </a:ext>
            </a:extLst>
          </p:cNvPr>
          <p:cNvGrpSpPr/>
          <p:nvPr/>
        </p:nvGrpSpPr>
        <p:grpSpPr>
          <a:xfrm>
            <a:off x="5959380" y="2417955"/>
            <a:ext cx="1233058" cy="1843388"/>
            <a:chOff x="5892502" y="2417955"/>
            <a:chExt cx="1233058" cy="1843388"/>
          </a:xfrm>
        </p:grpSpPr>
        <p:sp>
          <p:nvSpPr>
            <p:cNvPr id="39" name="Google Shape;269;p27">
              <a:extLst>
                <a:ext uri="{FF2B5EF4-FFF2-40B4-BE49-F238E27FC236}">
                  <a16:creationId xmlns:a16="http://schemas.microsoft.com/office/drawing/2014/main" id="{570E39E2-F6BE-FD72-4608-510278174283}"/>
                </a:ext>
              </a:extLst>
            </p:cNvPr>
            <p:cNvSpPr txBox="1"/>
            <p:nvPr/>
          </p:nvSpPr>
          <p:spPr>
            <a:xfrm>
              <a:off x="5892502" y="2417955"/>
              <a:ext cx="1233057"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From </a:t>
              </a:r>
              <a:r>
                <a:rPr lang="en" sz="2000" b="1" dirty="0">
                  <a:latin typeface="Source Code Pro"/>
                  <a:ea typeface="Source Code Pro"/>
                  <a:cs typeface="Source Code Pro"/>
                  <a:sym typeface="Source Code Pro"/>
                </a:rPr>
                <a:t>1</a:t>
              </a:r>
              <a:endParaRPr sz="2000" b="1" baseline="-25000" dirty="0">
                <a:latin typeface="Source Code Pro"/>
                <a:ea typeface="Source Code Pro"/>
                <a:cs typeface="Source Code Pro"/>
                <a:sym typeface="Source Code Pro"/>
              </a:endParaRPr>
            </a:p>
          </p:txBody>
        </p:sp>
        <p:sp>
          <p:nvSpPr>
            <p:cNvPr id="40" name="Google Shape;270;p27">
              <a:extLst>
                <a:ext uri="{FF2B5EF4-FFF2-40B4-BE49-F238E27FC236}">
                  <a16:creationId xmlns:a16="http://schemas.microsoft.com/office/drawing/2014/main" id="{B32EC6C8-3B47-FB4E-A59D-8262C2710E55}"/>
                </a:ext>
              </a:extLst>
            </p:cNvPr>
            <p:cNvSpPr txBox="1"/>
            <p:nvPr/>
          </p:nvSpPr>
          <p:spPr>
            <a:xfrm>
              <a:off x="5892503" y="2785352"/>
              <a:ext cx="1233057"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From </a:t>
              </a:r>
              <a:r>
                <a:rPr lang="en" sz="2000" b="1" dirty="0">
                  <a:latin typeface="Source Code Pro"/>
                  <a:ea typeface="Source Code Pro"/>
                  <a:cs typeface="Source Code Pro"/>
                  <a:sym typeface="Source Code Pro"/>
                </a:rPr>
                <a:t>2</a:t>
              </a:r>
              <a:endParaRPr sz="2000" b="1" baseline="-25000" dirty="0">
                <a:latin typeface="Source Code Pro"/>
                <a:ea typeface="Source Code Pro"/>
                <a:cs typeface="Source Code Pro"/>
                <a:sym typeface="Source Code Pro"/>
              </a:endParaRPr>
            </a:p>
          </p:txBody>
        </p:sp>
        <p:sp>
          <p:nvSpPr>
            <p:cNvPr id="41" name="Google Shape;271;p27">
              <a:extLst>
                <a:ext uri="{FF2B5EF4-FFF2-40B4-BE49-F238E27FC236}">
                  <a16:creationId xmlns:a16="http://schemas.microsoft.com/office/drawing/2014/main" id="{D181F7CB-E918-0E38-083F-00EC81284126}"/>
                </a:ext>
              </a:extLst>
            </p:cNvPr>
            <p:cNvSpPr txBox="1"/>
            <p:nvPr/>
          </p:nvSpPr>
          <p:spPr>
            <a:xfrm>
              <a:off x="5892503" y="3152749"/>
              <a:ext cx="1233057"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From </a:t>
              </a:r>
              <a:r>
                <a:rPr lang="en" sz="2000" b="1" dirty="0">
                  <a:latin typeface="Source Code Pro"/>
                  <a:ea typeface="Source Code Pro"/>
                  <a:cs typeface="Source Code Pro"/>
                  <a:sym typeface="Source Code Pro"/>
                </a:rPr>
                <a:t>3</a:t>
              </a:r>
              <a:endParaRPr sz="2000" b="1" baseline="-25000" dirty="0">
                <a:latin typeface="Source Code Pro"/>
                <a:ea typeface="Source Code Pro"/>
                <a:cs typeface="Source Code Pro"/>
                <a:sym typeface="Source Code Pro"/>
              </a:endParaRPr>
            </a:p>
          </p:txBody>
        </p:sp>
        <p:sp>
          <p:nvSpPr>
            <p:cNvPr id="43" name="Google Shape;273;p27">
              <a:extLst>
                <a:ext uri="{FF2B5EF4-FFF2-40B4-BE49-F238E27FC236}">
                  <a16:creationId xmlns:a16="http://schemas.microsoft.com/office/drawing/2014/main" id="{53D8A9DF-B3C0-2FCB-1F65-47D246DC9070}"/>
                </a:ext>
              </a:extLst>
            </p:cNvPr>
            <p:cNvSpPr txBox="1"/>
            <p:nvPr/>
          </p:nvSpPr>
          <p:spPr>
            <a:xfrm>
              <a:off x="5892503" y="3887543"/>
              <a:ext cx="1233057"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From </a:t>
              </a:r>
              <a:r>
                <a:rPr lang="en" sz="2000" b="1" dirty="0">
                  <a:latin typeface="Source Code Pro"/>
                  <a:ea typeface="Source Code Pro"/>
                  <a:cs typeface="Source Code Pro"/>
                  <a:sym typeface="Source Code Pro"/>
                </a:rPr>
                <a:t>5</a:t>
              </a:r>
              <a:endParaRPr sz="2000" b="1" baseline="-25000" dirty="0">
                <a:latin typeface="Source Code Pro"/>
                <a:ea typeface="Source Code Pro"/>
                <a:cs typeface="Source Code Pro"/>
                <a:sym typeface="Source Code Pro"/>
              </a:endParaRPr>
            </a:p>
          </p:txBody>
        </p:sp>
        <p:sp>
          <p:nvSpPr>
            <p:cNvPr id="44" name="Google Shape;272;p27">
              <a:extLst>
                <a:ext uri="{FF2B5EF4-FFF2-40B4-BE49-F238E27FC236}">
                  <a16:creationId xmlns:a16="http://schemas.microsoft.com/office/drawing/2014/main" id="{07CC2F36-6920-A423-A30F-3B06EAD7CE31}"/>
                </a:ext>
              </a:extLst>
            </p:cNvPr>
            <p:cNvSpPr txBox="1"/>
            <p:nvPr/>
          </p:nvSpPr>
          <p:spPr>
            <a:xfrm>
              <a:off x="5892503" y="3520146"/>
              <a:ext cx="1233057"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From </a:t>
              </a:r>
              <a:r>
                <a:rPr lang="en" sz="2000" b="1" dirty="0">
                  <a:latin typeface="Source Code Pro"/>
                  <a:ea typeface="Source Code Pro"/>
                  <a:cs typeface="Source Code Pro"/>
                  <a:sym typeface="Source Code Pro"/>
                </a:rPr>
                <a:t>4</a:t>
              </a:r>
              <a:endParaRPr sz="2000" b="1" baseline="-25000" dirty="0">
                <a:latin typeface="Source Code Pro"/>
                <a:ea typeface="Source Code Pro"/>
                <a:cs typeface="Source Code Pro"/>
                <a:sym typeface="Source Code Pro"/>
              </a:endParaRPr>
            </a:p>
          </p:txBody>
        </p:sp>
      </p:grpSp>
      <p:sp>
        <p:nvSpPr>
          <p:cNvPr id="45" name="TextBox 44">
            <a:extLst>
              <a:ext uri="{FF2B5EF4-FFF2-40B4-BE49-F238E27FC236}">
                <a16:creationId xmlns:a16="http://schemas.microsoft.com/office/drawing/2014/main" id="{8D5C2DF7-1819-720D-CFBA-AAF2B4389594}"/>
              </a:ext>
            </a:extLst>
          </p:cNvPr>
          <p:cNvSpPr txBox="1"/>
          <p:nvPr/>
        </p:nvSpPr>
        <p:spPr>
          <a:xfrm>
            <a:off x="543557" y="1496277"/>
            <a:ext cx="4551246" cy="461665"/>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Start by defining transition probs.</a:t>
            </a:r>
          </a:p>
        </p:txBody>
      </p:sp>
      <p:grpSp>
        <p:nvGrpSpPr>
          <p:cNvPr id="7" name="Group 6" descr="A 5 vertex graph:&#10;1 is adjacent to 2,3&#10;2 is adjacent to 1,4&#10;3 is adjacent to 1,4&#10;4 is adjacent to 2,3,5&#10;5 is adjacent to 4">
            <a:extLst>
              <a:ext uri="{FF2B5EF4-FFF2-40B4-BE49-F238E27FC236}">
                <a16:creationId xmlns:a16="http://schemas.microsoft.com/office/drawing/2014/main" id="{4D1FB20E-BBD8-016B-F29A-0A746C422DCE}"/>
              </a:ext>
            </a:extLst>
          </p:cNvPr>
          <p:cNvGrpSpPr/>
          <p:nvPr/>
        </p:nvGrpSpPr>
        <p:grpSpPr>
          <a:xfrm>
            <a:off x="609600" y="2514074"/>
            <a:ext cx="2689271" cy="2290365"/>
            <a:chOff x="609600" y="2514074"/>
            <a:chExt cx="2689271" cy="2290365"/>
          </a:xfrm>
        </p:grpSpPr>
        <p:sp>
          <p:nvSpPr>
            <p:cNvPr id="46" name="Google Shape;117;p18">
              <a:extLst>
                <a:ext uri="{FF2B5EF4-FFF2-40B4-BE49-F238E27FC236}">
                  <a16:creationId xmlns:a16="http://schemas.microsoft.com/office/drawing/2014/main" id="{4E90AE9E-74AF-102E-805E-1BA816E5E48B}"/>
                </a:ext>
              </a:extLst>
            </p:cNvPr>
            <p:cNvSpPr>
              <a:spLocks noChangeAspect="1"/>
            </p:cNvSpPr>
            <p:nvPr/>
          </p:nvSpPr>
          <p:spPr>
            <a:xfrm>
              <a:off x="609600" y="2525518"/>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1</a:t>
              </a:r>
              <a:endParaRPr b="1" baseline="-25000" dirty="0"/>
            </a:p>
          </p:txBody>
        </p:sp>
        <p:sp>
          <p:nvSpPr>
            <p:cNvPr id="47" name="Google Shape;118;p18">
              <a:extLst>
                <a:ext uri="{FF2B5EF4-FFF2-40B4-BE49-F238E27FC236}">
                  <a16:creationId xmlns:a16="http://schemas.microsoft.com/office/drawing/2014/main" id="{E8D28051-8A4E-49C6-ABB7-E400B87719B9}"/>
                </a:ext>
              </a:extLst>
            </p:cNvPr>
            <p:cNvSpPr>
              <a:spLocks noChangeAspect="1"/>
            </p:cNvSpPr>
            <p:nvPr/>
          </p:nvSpPr>
          <p:spPr>
            <a:xfrm>
              <a:off x="2590657" y="2514074"/>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2</a:t>
              </a:r>
              <a:endParaRPr b="1" baseline="-25000" dirty="0"/>
            </a:p>
          </p:txBody>
        </p:sp>
        <p:sp>
          <p:nvSpPr>
            <p:cNvPr id="48" name="Google Shape;119;p18">
              <a:extLst>
                <a:ext uri="{FF2B5EF4-FFF2-40B4-BE49-F238E27FC236}">
                  <a16:creationId xmlns:a16="http://schemas.microsoft.com/office/drawing/2014/main" id="{0C19D0DF-C24F-4E07-A749-4860E0FB874C}"/>
                </a:ext>
              </a:extLst>
            </p:cNvPr>
            <p:cNvSpPr>
              <a:spLocks noChangeAspect="1"/>
            </p:cNvSpPr>
            <p:nvPr/>
          </p:nvSpPr>
          <p:spPr>
            <a:xfrm>
              <a:off x="609600" y="4139719"/>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3</a:t>
              </a:r>
              <a:endParaRPr b="1" baseline="-25000" dirty="0"/>
            </a:p>
          </p:txBody>
        </p:sp>
        <p:sp>
          <p:nvSpPr>
            <p:cNvPr id="49" name="Google Shape;120;p18">
              <a:extLst>
                <a:ext uri="{FF2B5EF4-FFF2-40B4-BE49-F238E27FC236}">
                  <a16:creationId xmlns:a16="http://schemas.microsoft.com/office/drawing/2014/main" id="{B0C121A6-4F2A-5A8A-0CD4-1F908904AAE9}"/>
                </a:ext>
              </a:extLst>
            </p:cNvPr>
            <p:cNvSpPr>
              <a:spLocks noChangeAspect="1"/>
            </p:cNvSpPr>
            <p:nvPr/>
          </p:nvSpPr>
          <p:spPr>
            <a:xfrm>
              <a:off x="2590657" y="4146871"/>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5</a:t>
              </a:r>
              <a:endParaRPr b="1" baseline="-25000" dirty="0"/>
            </a:p>
          </p:txBody>
        </p:sp>
        <p:sp>
          <p:nvSpPr>
            <p:cNvPr id="50" name="Google Shape;121;p18">
              <a:extLst>
                <a:ext uri="{FF2B5EF4-FFF2-40B4-BE49-F238E27FC236}">
                  <a16:creationId xmlns:a16="http://schemas.microsoft.com/office/drawing/2014/main" id="{4DD912E9-A2B0-09CB-E7F8-61CF09125FF8}"/>
                </a:ext>
              </a:extLst>
            </p:cNvPr>
            <p:cNvSpPr>
              <a:spLocks noChangeAspect="1"/>
            </p:cNvSpPr>
            <p:nvPr/>
          </p:nvSpPr>
          <p:spPr>
            <a:xfrm>
              <a:off x="1619151" y="3330120"/>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4</a:t>
              </a:r>
              <a:endParaRPr b="1" baseline="-25000" dirty="0"/>
            </a:p>
          </p:txBody>
        </p:sp>
        <p:cxnSp>
          <p:nvCxnSpPr>
            <p:cNvPr id="51" name="Google Shape;122;p18">
              <a:extLst>
                <a:ext uri="{FF2B5EF4-FFF2-40B4-BE49-F238E27FC236}">
                  <a16:creationId xmlns:a16="http://schemas.microsoft.com/office/drawing/2014/main" id="{B9F347CB-6BF7-EB7B-BF9B-02FD8CC085DB}"/>
                </a:ext>
              </a:extLst>
            </p:cNvPr>
            <p:cNvCxnSpPr>
              <a:cxnSpLocks noChangeAspect="1"/>
              <a:stCxn id="46" idx="4"/>
              <a:endCxn id="48" idx="0"/>
            </p:cNvCxnSpPr>
            <p:nvPr/>
          </p:nvCxnSpPr>
          <p:spPr>
            <a:xfrm>
              <a:off x="963707" y="3183086"/>
              <a:ext cx="0" cy="956633"/>
            </a:xfrm>
            <a:prstGeom prst="straightConnector1">
              <a:avLst/>
            </a:prstGeom>
            <a:noFill/>
            <a:ln w="9525" cap="flat" cmpd="sng">
              <a:solidFill>
                <a:srgbClr val="666666"/>
              </a:solidFill>
              <a:prstDash val="solid"/>
              <a:round/>
              <a:headEnd type="none" w="med" len="med"/>
              <a:tailEnd type="none" w="med" len="med"/>
            </a:ln>
          </p:spPr>
        </p:cxnSp>
        <p:cxnSp>
          <p:nvCxnSpPr>
            <p:cNvPr id="52" name="Google Shape;123;p18">
              <a:extLst>
                <a:ext uri="{FF2B5EF4-FFF2-40B4-BE49-F238E27FC236}">
                  <a16:creationId xmlns:a16="http://schemas.microsoft.com/office/drawing/2014/main" id="{22D782D3-5D03-E883-CE5F-29BF5D84CA2E}"/>
                </a:ext>
              </a:extLst>
            </p:cNvPr>
            <p:cNvCxnSpPr>
              <a:cxnSpLocks noChangeAspect="1"/>
              <a:stCxn id="46" idx="6"/>
              <a:endCxn id="47" idx="2"/>
            </p:cNvCxnSpPr>
            <p:nvPr/>
          </p:nvCxnSpPr>
          <p:spPr>
            <a:xfrm flipV="1">
              <a:off x="1317814" y="2842858"/>
              <a:ext cx="1272843" cy="11444"/>
            </a:xfrm>
            <a:prstGeom prst="straightConnector1">
              <a:avLst/>
            </a:prstGeom>
            <a:noFill/>
            <a:ln w="9525" cap="flat" cmpd="sng">
              <a:solidFill>
                <a:srgbClr val="666666"/>
              </a:solidFill>
              <a:prstDash val="solid"/>
              <a:round/>
              <a:headEnd type="none" w="med" len="med"/>
              <a:tailEnd type="none" w="med" len="med"/>
            </a:ln>
          </p:spPr>
        </p:cxnSp>
        <p:cxnSp>
          <p:nvCxnSpPr>
            <p:cNvPr id="53" name="Google Shape;124;p18">
              <a:extLst>
                <a:ext uri="{FF2B5EF4-FFF2-40B4-BE49-F238E27FC236}">
                  <a16:creationId xmlns:a16="http://schemas.microsoft.com/office/drawing/2014/main" id="{B267631E-D012-185E-4103-B21EE667FA0E}"/>
                </a:ext>
              </a:extLst>
            </p:cNvPr>
            <p:cNvCxnSpPr>
              <a:cxnSpLocks noChangeAspect="1"/>
              <a:stCxn id="48" idx="7"/>
              <a:endCxn id="50" idx="3"/>
            </p:cNvCxnSpPr>
            <p:nvPr/>
          </p:nvCxnSpPr>
          <p:spPr>
            <a:xfrm flipV="1">
              <a:off x="1214098" y="3891389"/>
              <a:ext cx="508769" cy="344629"/>
            </a:xfrm>
            <a:prstGeom prst="straightConnector1">
              <a:avLst/>
            </a:prstGeom>
            <a:noFill/>
            <a:ln w="9525" cap="flat" cmpd="sng">
              <a:solidFill>
                <a:srgbClr val="666666"/>
              </a:solidFill>
              <a:prstDash val="solid"/>
              <a:round/>
              <a:headEnd type="none" w="med" len="med"/>
              <a:tailEnd type="none" w="med" len="med"/>
            </a:ln>
          </p:spPr>
        </p:cxnSp>
        <p:cxnSp>
          <p:nvCxnSpPr>
            <p:cNvPr id="54" name="Google Shape;125;p18">
              <a:extLst>
                <a:ext uri="{FF2B5EF4-FFF2-40B4-BE49-F238E27FC236}">
                  <a16:creationId xmlns:a16="http://schemas.microsoft.com/office/drawing/2014/main" id="{1F5BFA7C-CB5D-3A1D-9048-B1DE1E1ACE21}"/>
                </a:ext>
              </a:extLst>
            </p:cNvPr>
            <p:cNvCxnSpPr>
              <a:cxnSpLocks noChangeAspect="1"/>
              <a:stCxn id="47" idx="3"/>
              <a:endCxn id="50" idx="7"/>
            </p:cNvCxnSpPr>
            <p:nvPr/>
          </p:nvCxnSpPr>
          <p:spPr>
            <a:xfrm flipH="1">
              <a:off x="2223649" y="3075343"/>
              <a:ext cx="470724" cy="351076"/>
            </a:xfrm>
            <a:prstGeom prst="straightConnector1">
              <a:avLst/>
            </a:prstGeom>
            <a:noFill/>
            <a:ln w="9525" cap="flat" cmpd="sng">
              <a:solidFill>
                <a:srgbClr val="666666"/>
              </a:solidFill>
              <a:prstDash val="solid"/>
              <a:round/>
              <a:headEnd type="none" w="med" len="med"/>
              <a:tailEnd type="none" w="med" len="med"/>
            </a:ln>
          </p:spPr>
        </p:cxnSp>
        <p:cxnSp>
          <p:nvCxnSpPr>
            <p:cNvPr id="55" name="Google Shape;126;p18">
              <a:extLst>
                <a:ext uri="{FF2B5EF4-FFF2-40B4-BE49-F238E27FC236}">
                  <a16:creationId xmlns:a16="http://schemas.microsoft.com/office/drawing/2014/main" id="{63C0157F-E42C-D60E-FFAE-6785E8D6F9A7}"/>
                </a:ext>
              </a:extLst>
            </p:cNvPr>
            <p:cNvCxnSpPr>
              <a:cxnSpLocks noChangeAspect="1"/>
              <a:stCxn id="50" idx="5"/>
              <a:endCxn id="49" idx="1"/>
            </p:cNvCxnSpPr>
            <p:nvPr/>
          </p:nvCxnSpPr>
          <p:spPr>
            <a:xfrm>
              <a:off x="2223649" y="3891389"/>
              <a:ext cx="470724" cy="351781"/>
            </a:xfrm>
            <a:prstGeom prst="straightConnector1">
              <a:avLst/>
            </a:prstGeom>
            <a:noFill/>
            <a:ln w="9525" cap="flat" cmpd="sng">
              <a:solidFill>
                <a:srgbClr val="666666"/>
              </a:solidFill>
              <a:prstDash val="solid"/>
              <a:round/>
              <a:headEnd type="none" w="med" len="med"/>
              <a:tailEnd type="none" w="med" len="med"/>
            </a:ln>
          </p:spPr>
        </p:cxnSp>
      </p:grpSp>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id="{2377377F-EF0E-4516-2A8E-BC4F9A78EE46}"/>
                  </a:ext>
                </a:extLst>
              </p:cNvPr>
              <p:cNvSpPr/>
              <p:nvPr/>
            </p:nvSpPr>
            <p:spPr>
              <a:xfrm>
                <a:off x="340763" y="5869412"/>
                <a:ext cx="4376006" cy="608565"/>
              </a:xfrm>
              <a:prstGeom prst="rect">
                <a:avLst/>
              </a:prstGeom>
            </p:spPr>
            <p:txBody>
              <a:bodyPr wrap="none">
                <a:spAutoFit/>
              </a:bodyPr>
              <a:lstStyle/>
              <a:p>
                <a:pPr/>
                <a14:m>
                  <m:oMathPara xmlns:m="http://schemas.openxmlformats.org/officeDocument/2006/math">
                    <m:oMath>
                      <m:sSubSup>
                        <m:sSubSupPr>
                          <m:ctrlPr>
                            <a:rPr lang="en-US" sz="2400" b="1" i="1" smtClean="0">
                              <a:solidFill>
                                <a:srgbClr val="0070C0"/>
                              </a:solidFill>
                              <a:latin typeface="Cambria Math" panose="02040503050406030204" pitchFamily="18" charset="0"/>
                              <a:ea typeface="Helvetica" charset="0"/>
                              <a:cs typeface="Helvetica" charset="0"/>
                            </a:rPr>
                          </m:ctrlPr>
                        </m:sSubSupPr>
                        <m:e>
                          <m:r>
                            <a:rPr lang="en-US" sz="2400" b="1" i="1" smtClean="0">
                              <a:solidFill>
                                <a:srgbClr val="0070C0"/>
                              </a:solidFill>
                              <a:latin typeface="Cambria Math" panose="02040503050406030204" pitchFamily="18" charset="0"/>
                              <a:ea typeface="Helvetica" charset="0"/>
                              <a:cs typeface="Helvetica" charset="0"/>
                            </a:rPr>
                            <m:t>𝒒</m:t>
                          </m:r>
                        </m:e>
                        <m:sub>
                          <m:r>
                            <a:rPr lang="en-US" sz="2400" b="0" i="1" smtClean="0">
                              <a:solidFill>
                                <a:srgbClr val="0070C0"/>
                              </a:solidFill>
                              <a:latin typeface="Cambria Math" panose="02040503050406030204" pitchFamily="18" charset="0"/>
                              <a:ea typeface="Helvetica" charset="0"/>
                              <a:cs typeface="Helvetica" charset="0"/>
                            </a:rPr>
                            <m:t>𝑖</m:t>
                          </m:r>
                        </m:sub>
                        <m:sup>
                          <m:r>
                            <a:rPr lang="en-US" sz="2400" b="0" i="1" smtClean="0">
                              <a:solidFill>
                                <a:srgbClr val="0070C0"/>
                              </a:solidFill>
                              <a:latin typeface="Cambria Math" panose="02040503050406030204" pitchFamily="18" charset="0"/>
                              <a:ea typeface="Helvetica" charset="0"/>
                              <a:cs typeface="Helvetica" charset="0"/>
                            </a:rPr>
                            <m:t>(</m:t>
                          </m:r>
                          <m:r>
                            <a:rPr lang="en-US" sz="2400" b="0" i="1" smtClean="0">
                              <a:solidFill>
                                <a:srgbClr val="0070C0"/>
                              </a:solidFill>
                              <a:latin typeface="Cambria Math" panose="02040503050406030204" pitchFamily="18" charset="0"/>
                              <a:ea typeface="Helvetica" charset="0"/>
                              <a:cs typeface="Helvetica" charset="0"/>
                            </a:rPr>
                            <m:t>𝑡</m:t>
                          </m:r>
                          <m:r>
                            <a:rPr lang="en-US" sz="2400" b="0" i="1" smtClean="0">
                              <a:solidFill>
                                <a:srgbClr val="0070C0"/>
                              </a:solidFill>
                              <a:latin typeface="Cambria Math" panose="02040503050406030204" pitchFamily="18" charset="0"/>
                              <a:ea typeface="Helvetica" charset="0"/>
                              <a:cs typeface="Helvetica" charset="0"/>
                            </a:rPr>
                            <m:t>)</m:t>
                          </m:r>
                        </m:sup>
                      </m:sSubSup>
                      <m:r>
                        <a:rPr lang="en-US" sz="2400" b="0" i="1" smtClean="0">
                          <a:solidFill>
                            <a:srgbClr val="0070C0"/>
                          </a:solidFill>
                          <a:latin typeface="Cambria Math" panose="02040503050406030204" pitchFamily="18" charset="0"/>
                          <a:ea typeface="Helvetica" charset="0"/>
                          <a:cs typeface="Helvetica" charset="0"/>
                        </a:rPr>
                        <m:t>=</m:t>
                      </m:r>
                      <m:r>
                        <a:rPr lang="en-US" sz="2400" b="0" i="1" smtClean="0">
                          <a:solidFill>
                            <a:srgbClr val="0070C0"/>
                          </a:solidFill>
                          <a:latin typeface="Cambria Math" panose="02040503050406030204" pitchFamily="18" charset="0"/>
                          <a:ea typeface="Helvetica" charset="0"/>
                          <a:cs typeface="Helvetica" charset="0"/>
                        </a:rPr>
                        <m:t>𝑃</m:t>
                      </m:r>
                      <m:d>
                        <m:dPr>
                          <m:ctrlPr>
                            <a:rPr lang="en-US" sz="2400" b="0" i="1" smtClean="0">
                              <a:solidFill>
                                <a:srgbClr val="0070C0"/>
                              </a:solidFill>
                              <a:latin typeface="Cambria Math" panose="02040503050406030204" pitchFamily="18" charset="0"/>
                              <a:ea typeface="Helvetica" charset="0"/>
                              <a:cs typeface="Helvetica" charset="0"/>
                            </a:rPr>
                          </m:ctrlPr>
                        </m:dPr>
                        <m:e>
                          <m:sSup>
                            <m:sSupPr>
                              <m:ctrlPr>
                                <a:rPr lang="en-US" sz="2400" b="0" i="0" smtClean="0">
                                  <a:solidFill>
                                    <a:srgbClr val="0070C0"/>
                                  </a:solidFill>
                                  <a:latin typeface="Cambria Math" panose="02040503050406030204" pitchFamily="18" charset="0"/>
                                  <a:ea typeface="Helvetica" charset="0"/>
                                  <a:cs typeface="Helvetica" charset="0"/>
                                </a:rPr>
                              </m:ctrlPr>
                            </m:sSupPr>
                            <m:e>
                              <m:r>
                                <m:rPr>
                                  <m:sty m:val="p"/>
                                </m:rPr>
                                <a:rPr lang="en-US" sz="2400" b="0" i="0" smtClean="0">
                                  <a:solidFill>
                                    <a:srgbClr val="0070C0"/>
                                  </a:solidFill>
                                  <a:latin typeface="Cambria Math" panose="02040503050406030204" pitchFamily="18" charset="0"/>
                                  <a:ea typeface="Helvetica" charset="0"/>
                                  <a:cs typeface="Helvetica" charset="0"/>
                                </a:rPr>
                                <m:t>X</m:t>
                              </m:r>
                            </m:e>
                            <m:sup>
                              <m:d>
                                <m:dPr>
                                  <m:ctrlPr>
                                    <a:rPr lang="en-US" sz="2400" b="0" i="1" smtClean="0">
                                      <a:solidFill>
                                        <a:srgbClr val="0070C0"/>
                                      </a:solidFill>
                                      <a:latin typeface="Cambria Math" panose="02040503050406030204" pitchFamily="18" charset="0"/>
                                      <a:ea typeface="Helvetica" charset="0"/>
                                      <a:cs typeface="Helvetica" charset="0"/>
                                    </a:rPr>
                                  </m:ctrlPr>
                                </m:dPr>
                                <m:e>
                                  <m:r>
                                    <a:rPr lang="en-US" sz="2400" b="0" i="1" smtClean="0">
                                      <a:solidFill>
                                        <a:srgbClr val="0070C0"/>
                                      </a:solidFill>
                                      <a:latin typeface="Cambria Math" panose="02040503050406030204" pitchFamily="18" charset="0"/>
                                      <a:ea typeface="Helvetica" charset="0"/>
                                      <a:cs typeface="Helvetica" charset="0"/>
                                    </a:rPr>
                                    <m:t>𝑡</m:t>
                                  </m:r>
                                </m:e>
                              </m:d>
                            </m:sup>
                          </m:sSup>
                          <m:r>
                            <a:rPr lang="en-US" sz="2400" b="0" i="1" smtClean="0">
                              <a:solidFill>
                                <a:srgbClr val="0070C0"/>
                              </a:solidFill>
                              <a:latin typeface="Cambria Math" panose="02040503050406030204" pitchFamily="18" charset="0"/>
                              <a:ea typeface="Helvetica" charset="0"/>
                              <a:cs typeface="Helvetica" charset="0"/>
                            </a:rPr>
                            <m:t>=</m:t>
                          </m:r>
                          <m:r>
                            <a:rPr lang="en-US" sz="2400" b="0" i="1" smtClean="0">
                              <a:solidFill>
                                <a:srgbClr val="0070C0"/>
                              </a:solidFill>
                              <a:latin typeface="Cambria Math" panose="02040503050406030204" pitchFamily="18" charset="0"/>
                              <a:ea typeface="Helvetica" charset="0"/>
                              <a:cs typeface="Helvetica" charset="0"/>
                            </a:rPr>
                            <m:t>𝑖</m:t>
                          </m:r>
                        </m:e>
                      </m:d>
                      <m:r>
                        <a:rPr lang="en-US" sz="2400" b="0" i="1" smtClean="0">
                          <a:solidFill>
                            <a:srgbClr val="0070C0"/>
                          </a:solidFill>
                          <a:latin typeface="Cambria Math" panose="02040503050406030204" pitchFamily="18" charset="0"/>
                          <a:ea typeface="Helvetica" charset="0"/>
                          <a:cs typeface="Helvetica" charset="0"/>
                        </a:rPr>
                        <m:t>=</m:t>
                      </m:r>
                      <m:sSub>
                        <m:sSubPr>
                          <m:ctrlPr>
                            <a:rPr lang="en-US" sz="2400" b="1" i="1" smtClean="0">
                              <a:solidFill>
                                <a:srgbClr val="0070C0"/>
                              </a:solidFill>
                              <a:latin typeface="Cambria Math" panose="02040503050406030204" pitchFamily="18" charset="0"/>
                              <a:cs typeface="Helvetica" charset="0"/>
                            </a:rPr>
                          </m:ctrlPr>
                        </m:sSubPr>
                        <m:e>
                          <m:d>
                            <m:dPr>
                              <m:ctrlPr>
                                <a:rPr lang="en-US" sz="2400" b="1" i="1" smtClean="0">
                                  <a:solidFill>
                                    <a:srgbClr val="0070C0"/>
                                  </a:solidFill>
                                  <a:latin typeface="Cambria Math" panose="02040503050406030204" pitchFamily="18" charset="0"/>
                                  <a:cs typeface="Helvetica" charset="0"/>
                                </a:rPr>
                              </m:ctrlPr>
                            </m:dPr>
                            <m:e>
                              <m:sSup>
                                <m:sSupPr>
                                  <m:ctrlPr>
                                    <a:rPr lang="en-US" sz="2400" b="1" i="1" smtClean="0">
                                      <a:solidFill>
                                        <a:srgbClr val="0070C0"/>
                                      </a:solidFill>
                                      <a:latin typeface="Cambria Math" panose="02040503050406030204" pitchFamily="18" charset="0"/>
                                      <a:cs typeface="Helvetica" charset="0"/>
                                    </a:rPr>
                                  </m:ctrlPr>
                                </m:sSupPr>
                                <m:e>
                                  <m:r>
                                    <a:rPr lang="en-US" sz="2400" b="1" i="1" smtClean="0">
                                      <a:solidFill>
                                        <a:srgbClr val="0070C0"/>
                                      </a:solidFill>
                                      <a:latin typeface="Cambria Math" panose="02040503050406030204" pitchFamily="18" charset="0"/>
                                      <a:cs typeface="Helvetica" charset="0"/>
                                    </a:rPr>
                                    <m:t>𝒒</m:t>
                                  </m:r>
                                </m:e>
                                <m:sup>
                                  <m:d>
                                    <m:dPr>
                                      <m:ctrlPr>
                                        <a:rPr lang="en-US" sz="2400" b="0" i="1" smtClean="0">
                                          <a:solidFill>
                                            <a:srgbClr val="0070C0"/>
                                          </a:solidFill>
                                          <a:latin typeface="Cambria Math" panose="02040503050406030204" pitchFamily="18" charset="0"/>
                                          <a:cs typeface="Helvetica" charset="0"/>
                                        </a:rPr>
                                      </m:ctrlPr>
                                    </m:dPr>
                                    <m:e>
                                      <m:r>
                                        <a:rPr lang="en-US" sz="2400" b="0" i="1" smtClean="0">
                                          <a:solidFill>
                                            <a:srgbClr val="0070C0"/>
                                          </a:solidFill>
                                          <a:latin typeface="Cambria Math" panose="02040503050406030204" pitchFamily="18" charset="0"/>
                                          <a:cs typeface="Helvetica" charset="0"/>
                                        </a:rPr>
                                        <m:t>0</m:t>
                                      </m:r>
                                    </m:e>
                                  </m:d>
                                </m:sup>
                              </m:sSup>
                              <m:sSup>
                                <m:sSupPr>
                                  <m:ctrlPr>
                                    <a:rPr lang="en-US" sz="2400" b="1" i="1" smtClean="0">
                                      <a:solidFill>
                                        <a:srgbClr val="0070C0"/>
                                      </a:solidFill>
                                      <a:latin typeface="Cambria Math" panose="02040503050406030204" pitchFamily="18" charset="0"/>
                                      <a:cs typeface="Helvetica" charset="0"/>
                                    </a:rPr>
                                  </m:ctrlPr>
                                </m:sSupPr>
                                <m:e>
                                  <m:r>
                                    <a:rPr lang="en-US" sz="2400" b="1" i="1" smtClean="0">
                                      <a:solidFill>
                                        <a:srgbClr val="0070C0"/>
                                      </a:solidFill>
                                      <a:latin typeface="Cambria Math" panose="02040503050406030204" pitchFamily="18" charset="0"/>
                                      <a:cs typeface="Helvetica" charset="0"/>
                                    </a:rPr>
                                    <m:t>𝑴</m:t>
                                  </m:r>
                                </m:e>
                                <m:sup>
                                  <m:r>
                                    <a:rPr lang="en-US" sz="2400" b="0" i="1" smtClean="0">
                                      <a:solidFill>
                                        <a:srgbClr val="0070C0"/>
                                      </a:solidFill>
                                      <a:latin typeface="Cambria Math" panose="02040503050406030204" pitchFamily="18" charset="0"/>
                                      <a:cs typeface="Helvetica" charset="0"/>
                                    </a:rPr>
                                    <m:t>𝑡</m:t>
                                  </m:r>
                                </m:sup>
                              </m:sSup>
                            </m:e>
                          </m:d>
                        </m:e>
                        <m:sub>
                          <m:r>
                            <a:rPr lang="en-US" sz="2400" b="0" i="1" smtClean="0">
                              <a:solidFill>
                                <a:srgbClr val="0070C0"/>
                              </a:solidFill>
                              <a:latin typeface="Cambria Math" panose="02040503050406030204" pitchFamily="18" charset="0"/>
                              <a:cs typeface="Helvetica" charset="0"/>
                            </a:rPr>
                            <m:t>𝑖</m:t>
                          </m:r>
                        </m:sub>
                      </m:sSub>
                      <m:r>
                        <a:rPr lang="en-US" sz="2400" b="0" i="1" smtClean="0">
                          <a:solidFill>
                            <a:srgbClr val="0070C0"/>
                          </a:solidFill>
                          <a:latin typeface="Cambria Math" panose="02040503050406030204" pitchFamily="18" charset="0"/>
                          <a:cs typeface="Helvetica" charset="0"/>
                        </a:rPr>
                        <m:t> </m:t>
                      </m:r>
                    </m:oMath>
                  </m:oMathPara>
                </a14:m>
                <a:endParaRPr lang="en-US" dirty="0"/>
              </a:p>
            </p:txBody>
          </p:sp>
        </mc:Choice>
        <mc:Fallback xmlns="">
          <p:sp>
            <p:nvSpPr>
              <p:cNvPr id="29" name="Rectangle 28">
                <a:extLst>
                  <a:ext uri="{FF2B5EF4-FFF2-40B4-BE49-F238E27FC236}">
                    <a16:creationId xmlns:a16="http://schemas.microsoft.com/office/drawing/2014/main" id="{8FF464E8-1B5D-FD4B-8BDF-AF0CF592A327}"/>
                  </a:ext>
                </a:extLst>
              </p:cNvPr>
              <p:cNvSpPr>
                <a:spLocks noRot="1" noChangeAspect="1" noMove="1" noResize="1" noEditPoints="1" noAdjustHandles="1" noChangeArrowheads="1" noChangeShapeType="1" noTextEdit="1"/>
              </p:cNvSpPr>
              <p:nvPr/>
            </p:nvSpPr>
            <p:spPr>
              <a:xfrm>
                <a:off x="340763" y="5869412"/>
                <a:ext cx="4376006" cy="60856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29">
                <a:extLst>
                  <a:ext uri="{FF2B5EF4-FFF2-40B4-BE49-F238E27FC236}">
                    <a16:creationId xmlns:a16="http://schemas.microsoft.com/office/drawing/2014/main" id="{853A05AD-56B3-2D68-686C-90D7D00BC9DB}"/>
                  </a:ext>
                </a:extLst>
              </p:cNvPr>
              <p:cNvSpPr/>
              <p:nvPr/>
            </p:nvSpPr>
            <p:spPr>
              <a:xfrm>
                <a:off x="340763" y="5273105"/>
                <a:ext cx="4199676" cy="524952"/>
              </a:xfrm>
              <a:prstGeom prst="rect">
                <a:avLst/>
              </a:prstGeom>
            </p:spPr>
            <p:txBody>
              <a:bodyPr wrap="none">
                <a:spAutoFit/>
              </a:bodyPr>
              <a:lstStyle/>
              <a:p>
                <a:pPr/>
                <a14:m>
                  <m:oMathPara xmlns:m="http://schemas.openxmlformats.org/officeDocument/2006/math">
                    <m:oMath>
                      <m:sSub>
                        <m:sSubPr>
                          <m:ctrlPr>
                            <a:rPr lang="en-US" sz="2400" b="1" i="1" smtClean="0">
                              <a:solidFill>
                                <a:srgbClr val="0070C0"/>
                              </a:solidFill>
                              <a:latin typeface="Cambria Math" panose="02040503050406030204" pitchFamily="18" charset="0"/>
                              <a:ea typeface="Helvetica" charset="0"/>
                              <a:cs typeface="Helvetica" charset="0"/>
                            </a:rPr>
                          </m:ctrlPr>
                        </m:sSubPr>
                        <m:e>
                          <m:r>
                            <a:rPr lang="en-US" sz="2400" b="1" i="1" smtClean="0">
                              <a:solidFill>
                                <a:srgbClr val="0070C0"/>
                              </a:solidFill>
                              <a:latin typeface="Cambria Math" panose="02040503050406030204" pitchFamily="18" charset="0"/>
                              <a:ea typeface="Helvetica" charset="0"/>
                              <a:cs typeface="Helvetica" charset="0"/>
                            </a:rPr>
                            <m:t>𝑴</m:t>
                          </m:r>
                        </m:e>
                        <m:sub>
                          <m:r>
                            <a:rPr lang="en-US" sz="2400" b="0" i="1" smtClean="0">
                              <a:solidFill>
                                <a:srgbClr val="0070C0"/>
                              </a:solidFill>
                              <a:latin typeface="Cambria Math" panose="02040503050406030204" pitchFamily="18" charset="0"/>
                              <a:ea typeface="Helvetica" charset="0"/>
                              <a:cs typeface="Helvetica" charset="0"/>
                            </a:rPr>
                            <m:t>𝑖𝑗</m:t>
                          </m:r>
                        </m:sub>
                      </m:sSub>
                      <m:r>
                        <a:rPr lang="en-US" sz="2400" b="0" i="1" smtClean="0">
                          <a:solidFill>
                            <a:srgbClr val="0070C0"/>
                          </a:solidFill>
                          <a:latin typeface="Cambria Math" panose="02040503050406030204" pitchFamily="18" charset="0"/>
                          <a:ea typeface="Helvetica" charset="0"/>
                          <a:cs typeface="Helvetica" charset="0"/>
                        </a:rPr>
                        <m:t>=</m:t>
                      </m:r>
                      <m:func>
                        <m:funcPr>
                          <m:ctrlPr>
                            <a:rPr lang="en-US" sz="2400" b="0" i="1" smtClean="0">
                              <a:solidFill>
                                <a:srgbClr val="0070C0"/>
                              </a:solidFill>
                              <a:latin typeface="Cambria Math" panose="02040503050406030204" pitchFamily="18" charset="0"/>
                              <a:ea typeface="Helvetica" charset="0"/>
                              <a:cs typeface="Helvetica" charset="0"/>
                            </a:rPr>
                          </m:ctrlPr>
                        </m:funcPr>
                        <m:fName>
                          <m:r>
                            <a:rPr lang="en-US" sz="2400" b="0" i="1" smtClean="0">
                              <a:solidFill>
                                <a:srgbClr val="0070C0"/>
                              </a:solidFill>
                              <a:latin typeface="Cambria Math" panose="02040503050406030204" pitchFamily="18" charset="0"/>
                              <a:ea typeface="Helvetica" charset="0"/>
                              <a:cs typeface="Helvetica" charset="0"/>
                            </a:rPr>
                            <m:t>𝑃</m:t>
                          </m:r>
                        </m:fName>
                        <m:e>
                          <m:d>
                            <m:dPr>
                              <m:ctrlPr>
                                <a:rPr lang="en-US" sz="2400" i="1">
                                  <a:solidFill>
                                    <a:srgbClr val="0070C0"/>
                                  </a:solidFill>
                                  <a:latin typeface="Cambria Math" panose="02040503050406030204" pitchFamily="18" charset="0"/>
                                  <a:ea typeface="Helvetica" charset="0"/>
                                  <a:cs typeface="Helvetica" charset="0"/>
                                </a:rPr>
                              </m:ctrlPr>
                            </m:dPr>
                            <m:e>
                              <m:sSup>
                                <m:sSupPr>
                                  <m:ctrlPr>
                                    <a:rPr lang="en-US" sz="2400" i="1">
                                      <a:solidFill>
                                        <a:srgbClr val="0070C0"/>
                                      </a:solidFill>
                                      <a:latin typeface="Cambria Math" panose="02040503050406030204" pitchFamily="18" charset="0"/>
                                      <a:ea typeface="Helvetica" charset="0"/>
                                      <a:cs typeface="Helvetica" charset="0"/>
                                    </a:rPr>
                                  </m:ctrlPr>
                                </m:sSupPr>
                                <m:e>
                                  <m:r>
                                    <a:rPr lang="en-US" sz="2400" i="1">
                                      <a:solidFill>
                                        <a:srgbClr val="0070C0"/>
                                      </a:solidFill>
                                      <a:latin typeface="Cambria Math" panose="02040503050406030204" pitchFamily="18" charset="0"/>
                                      <a:ea typeface="Helvetica" charset="0"/>
                                      <a:cs typeface="Helvetica" charset="0"/>
                                    </a:rPr>
                                    <m:t>𝑋</m:t>
                                  </m:r>
                                </m:e>
                                <m:sup>
                                  <m:d>
                                    <m:dPr>
                                      <m:ctrlPr>
                                        <a:rPr lang="en-US" sz="2400" i="1">
                                          <a:solidFill>
                                            <a:srgbClr val="0070C0"/>
                                          </a:solidFill>
                                          <a:latin typeface="Cambria Math" panose="02040503050406030204" pitchFamily="18" charset="0"/>
                                          <a:ea typeface="Helvetica" charset="0"/>
                                          <a:cs typeface="Helvetica" charset="0"/>
                                        </a:rPr>
                                      </m:ctrlPr>
                                    </m:dPr>
                                    <m:e>
                                      <m:r>
                                        <a:rPr lang="en-US" sz="2400" i="1">
                                          <a:solidFill>
                                            <a:srgbClr val="0070C0"/>
                                          </a:solidFill>
                                          <a:latin typeface="Cambria Math" panose="02040503050406030204" pitchFamily="18" charset="0"/>
                                          <a:ea typeface="Helvetica" charset="0"/>
                                          <a:cs typeface="Helvetica" charset="0"/>
                                        </a:rPr>
                                        <m:t>𝑡</m:t>
                                      </m:r>
                                      <m:r>
                                        <a:rPr lang="en-US" sz="2400" i="1">
                                          <a:solidFill>
                                            <a:srgbClr val="0070C0"/>
                                          </a:solidFill>
                                          <a:latin typeface="Cambria Math" panose="02040503050406030204" pitchFamily="18" charset="0"/>
                                          <a:ea typeface="Helvetica" charset="0"/>
                                          <a:cs typeface="Helvetica" charset="0"/>
                                        </a:rPr>
                                        <m:t>+1</m:t>
                                      </m:r>
                                    </m:e>
                                  </m:d>
                                </m:sup>
                              </m:sSup>
                              <m:r>
                                <a:rPr lang="en-US" sz="2400" i="1">
                                  <a:solidFill>
                                    <a:srgbClr val="0070C0"/>
                                  </a:solidFill>
                                  <a:latin typeface="Cambria Math" panose="02040503050406030204" pitchFamily="18" charset="0"/>
                                  <a:ea typeface="Helvetica" charset="0"/>
                                  <a:cs typeface="Helvetica" charset="0"/>
                                </a:rPr>
                                <m:t>=</m:t>
                              </m:r>
                              <m:r>
                                <a:rPr lang="en-US" sz="2400" i="1">
                                  <a:solidFill>
                                    <a:srgbClr val="0070C0"/>
                                  </a:solidFill>
                                  <a:latin typeface="Cambria Math" panose="02040503050406030204" pitchFamily="18" charset="0"/>
                                  <a:ea typeface="Helvetica" charset="0"/>
                                  <a:cs typeface="Helvetica" charset="0"/>
                                </a:rPr>
                                <m:t>𝑗</m:t>
                              </m:r>
                              <m:r>
                                <a:rPr lang="en-US" sz="2400" i="1">
                                  <a:solidFill>
                                    <a:srgbClr val="0070C0"/>
                                  </a:solidFill>
                                  <a:latin typeface="Cambria Math" panose="02040503050406030204" pitchFamily="18" charset="0"/>
                                  <a:ea typeface="Helvetica" charset="0"/>
                                  <a:cs typeface="Helvetica" charset="0"/>
                                </a:rPr>
                                <m:t> | </m:t>
                              </m:r>
                              <m:sSup>
                                <m:sSupPr>
                                  <m:ctrlPr>
                                    <a:rPr lang="en-US" sz="2400" i="1">
                                      <a:solidFill>
                                        <a:srgbClr val="0070C0"/>
                                      </a:solidFill>
                                      <a:latin typeface="Cambria Math" panose="02040503050406030204" pitchFamily="18" charset="0"/>
                                      <a:ea typeface="Helvetica" charset="0"/>
                                      <a:cs typeface="Helvetica" charset="0"/>
                                    </a:rPr>
                                  </m:ctrlPr>
                                </m:sSupPr>
                                <m:e>
                                  <m:r>
                                    <a:rPr lang="en-US" sz="2400" i="1">
                                      <a:solidFill>
                                        <a:srgbClr val="0070C0"/>
                                      </a:solidFill>
                                      <a:latin typeface="Cambria Math" panose="02040503050406030204" pitchFamily="18" charset="0"/>
                                      <a:ea typeface="Helvetica" charset="0"/>
                                      <a:cs typeface="Helvetica" charset="0"/>
                                    </a:rPr>
                                    <m:t>𝑋</m:t>
                                  </m:r>
                                </m:e>
                                <m:sup>
                                  <m:d>
                                    <m:dPr>
                                      <m:ctrlPr>
                                        <a:rPr lang="en-US" sz="2400" i="1">
                                          <a:solidFill>
                                            <a:srgbClr val="0070C0"/>
                                          </a:solidFill>
                                          <a:latin typeface="Cambria Math" panose="02040503050406030204" pitchFamily="18" charset="0"/>
                                          <a:ea typeface="Helvetica" charset="0"/>
                                          <a:cs typeface="Helvetica" charset="0"/>
                                        </a:rPr>
                                      </m:ctrlPr>
                                    </m:dPr>
                                    <m:e>
                                      <m:r>
                                        <a:rPr lang="en-US" sz="2400" i="1">
                                          <a:solidFill>
                                            <a:srgbClr val="0070C0"/>
                                          </a:solidFill>
                                          <a:latin typeface="Cambria Math" panose="02040503050406030204" pitchFamily="18" charset="0"/>
                                          <a:ea typeface="Helvetica" charset="0"/>
                                          <a:cs typeface="Helvetica" charset="0"/>
                                        </a:rPr>
                                        <m:t>𝑡</m:t>
                                      </m:r>
                                    </m:e>
                                  </m:d>
                                </m:sup>
                              </m:sSup>
                              <m:r>
                                <a:rPr lang="en-US" sz="2400" i="1">
                                  <a:solidFill>
                                    <a:srgbClr val="0070C0"/>
                                  </a:solidFill>
                                  <a:latin typeface="Cambria Math" panose="02040503050406030204" pitchFamily="18" charset="0"/>
                                  <a:ea typeface="Helvetica" charset="0"/>
                                  <a:cs typeface="Helvetica" charset="0"/>
                                </a:rPr>
                                <m:t>=</m:t>
                              </m:r>
                              <m:r>
                                <a:rPr lang="en-US" sz="2400" i="1">
                                  <a:solidFill>
                                    <a:srgbClr val="0070C0"/>
                                  </a:solidFill>
                                  <a:latin typeface="Cambria Math" panose="02040503050406030204" pitchFamily="18" charset="0"/>
                                  <a:ea typeface="Helvetica" charset="0"/>
                                  <a:cs typeface="Helvetica" charset="0"/>
                                </a:rPr>
                                <m:t>𝑖</m:t>
                              </m:r>
                            </m:e>
                          </m:d>
                        </m:e>
                      </m:func>
                    </m:oMath>
                  </m:oMathPara>
                </a14:m>
                <a:endParaRPr lang="en-US" sz="2000" dirty="0"/>
              </a:p>
            </p:txBody>
          </p:sp>
        </mc:Choice>
        <mc:Fallback xmlns="">
          <p:sp>
            <p:nvSpPr>
              <p:cNvPr id="30" name="Rectangle 29">
                <a:extLst>
                  <a:ext uri="{FF2B5EF4-FFF2-40B4-BE49-F238E27FC236}">
                    <a16:creationId xmlns:a16="http://schemas.microsoft.com/office/drawing/2014/main" id="{91AC6265-8E7F-114C-9ADD-252C1461DE0A}"/>
                  </a:ext>
                </a:extLst>
              </p:cNvPr>
              <p:cNvSpPr>
                <a:spLocks noRot="1" noChangeAspect="1" noMove="1" noResize="1" noEditPoints="1" noAdjustHandles="1" noChangeArrowheads="1" noChangeShapeType="1" noTextEdit="1"/>
              </p:cNvSpPr>
              <p:nvPr/>
            </p:nvSpPr>
            <p:spPr>
              <a:xfrm>
                <a:off x="340763" y="5273105"/>
                <a:ext cx="4199676" cy="52495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9F4F4ED3-2A78-205B-561B-E9DD7C8B69C7}"/>
                  </a:ext>
                </a:extLst>
              </p:cNvPr>
              <p:cNvSpPr txBox="1"/>
              <p:nvPr/>
            </p:nvSpPr>
            <p:spPr>
              <a:xfrm>
                <a:off x="6968931" y="2517901"/>
                <a:ext cx="4151136" cy="1817036"/>
              </a:xfrm>
              <a:prstGeom prst="rect">
                <a:avLst/>
              </a:prstGeom>
              <a:solidFill>
                <a:schemeClr val="bg1"/>
              </a:solidFill>
            </p:spPr>
            <p:txBody>
              <a:bodyPr wrap="none" rtlCol="0">
                <a:spAutoFit/>
              </a:bodyPr>
              <a:lstStyle/>
              <a:p>
                <a:pPr/>
                <a14:m>
                  <m:oMathPara xmlns:m="http://schemas.openxmlformats.org/officeDocument/2006/math">
                    <m:oMath>
                      <m:d>
                        <m:dPr>
                          <m:begChr m:val="["/>
                          <m:endChr m:val="]"/>
                          <m:ctrlPr>
                            <a:rPr lang="en-US" sz="2400" i="1">
                              <a:latin typeface="Cambria Math" panose="02040503050406030204" pitchFamily="18" charset="0"/>
                              <a:cs typeface="Helvetica" charset="0"/>
                            </a:rPr>
                          </m:ctrlPr>
                        </m:dPr>
                        <m:e>
                          <m:m>
                            <m:mPr>
                              <m:mcs>
                                <m:mc>
                                  <m:mcPr>
                                    <m:count m:val="3"/>
                                    <m:mcJc m:val="center"/>
                                  </m:mcPr>
                                </m:mc>
                              </m:mcs>
                              <m:ctrlPr>
                                <a:rPr lang="en-US" sz="2400" i="1">
                                  <a:latin typeface="Cambria Math" panose="02040503050406030204" pitchFamily="18" charset="0"/>
                                  <a:cs typeface="Helvetica" charset="0"/>
                                </a:rPr>
                              </m:ctrlPr>
                            </m:mP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1/2</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1</m:t>
                                            </m:r>
                                            <m:r>
                                              <a:rPr lang="en-US" sz="2400" i="1">
                                                <a:latin typeface="Cambria Math" panose="02040503050406030204" pitchFamily="18" charset="0"/>
                                                <a:cs typeface="Helvetica" charset="0"/>
                                              </a:rPr>
                                              <m:t>/2</m:t>
                                            </m:r>
                                          </m:e>
                                        </m:mr>
                                        <m:mr>
                                          <m:e>
                                            <m: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0</m:t>
                                            </m:r>
                                          </m:e>
                                        </m:mr>
                                      </m:m>
                                    </m:e>
                                  </m:mr>
                                </m:m>
                              </m:e>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1</m:t>
                                      </m:r>
                                      <m:r>
                                        <a:rPr lang="en-US" sz="2400" i="1">
                                          <a:latin typeface="Cambria Math" panose="02040503050406030204" pitchFamily="18" charset="0"/>
                                          <a:cs typeface="Helvetica" charset="0"/>
                                        </a:rPr>
                                        <m:t>/2</m:t>
                                      </m:r>
                                    </m:e>
                                  </m:mr>
                                  <m:mr>
                                    <m:e>
                                      <m:r>
                                        <a:rPr lang="en-US" sz="2400" i="1">
                                          <a:latin typeface="Cambria Math" panose="02040503050406030204" pitchFamily="18" charset="0"/>
                                          <a:cs typeface="Helvetica" charset="0"/>
                                        </a:rPr>
                                        <m:t>0</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1/3</m:t>
                                            </m:r>
                                          </m:e>
                                        </m:mr>
                                        <m:mr>
                                          <m:e>
                                            <m:r>
                                              <a:rPr lang="en-US" sz="2400" i="1">
                                                <a:latin typeface="Cambria Math" panose="02040503050406030204" pitchFamily="18" charset="0"/>
                                                <a:cs typeface="Helvetica" charset="0"/>
                                              </a:rPr>
                                              <m:t>0</m:t>
                                            </m:r>
                                          </m:e>
                                        </m:mr>
                                      </m:m>
                                    </m:e>
                                  </m:mr>
                                </m:m>
                              </m:e>
                              <m:e>
                                <m:m>
                                  <m:mPr>
                                    <m:mcs>
                                      <m:mc>
                                        <m:mcPr>
                                          <m:count m:val="3"/>
                                          <m:mcJc m:val="center"/>
                                        </m:mcPr>
                                      </m:mc>
                                    </m:mcs>
                                    <m:ctrlPr>
                                      <a:rPr lang="en-US" sz="2400" i="1">
                                        <a:latin typeface="Cambria Math" panose="02040503050406030204" pitchFamily="18" charset="0"/>
                                        <a:cs typeface="Helvetica" charset="0"/>
                                      </a:rPr>
                                    </m:ctrlPr>
                                  </m:mP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1</m:t>
                                            </m:r>
                                            <m:r>
                                              <a:rPr lang="en-US" sz="2400" i="1">
                                                <a:latin typeface="Cambria Math" panose="02040503050406030204" pitchFamily="18" charset="0"/>
                                                <a:cs typeface="Helvetica" charset="0"/>
                                              </a:rPr>
                                              <m:t>/2</m:t>
                                            </m:r>
                                          </m:e>
                                        </m:mr>
                                        <m:mr>
                                          <m:e>
                                            <m:r>
                                              <a:rPr lang="en-US" sz="2400" i="1">
                                                <a:latin typeface="Cambria Math" panose="02040503050406030204" pitchFamily="18" charset="0"/>
                                                <a:cs typeface="Helvetica" charset="0"/>
                                              </a:rPr>
                                              <m:t>0</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1/3</m:t>
                                                  </m:r>
                                                </m:e>
                                              </m:mr>
                                              <m:mr>
                                                <m:e>
                                                  <m:r>
                                                    <a:rPr lang="en-US" sz="2400" i="1">
                                                      <a:latin typeface="Cambria Math" panose="02040503050406030204" pitchFamily="18" charset="0"/>
                                                      <a:cs typeface="Helvetica" charset="0"/>
                                                    </a:rPr>
                                                    <m:t>0</m:t>
                                                  </m:r>
                                                </m:e>
                                              </m:mr>
                                            </m:m>
                                          </m:e>
                                        </m:mr>
                                      </m:m>
                                    </m:e>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1/2</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1</m:t>
                                                  </m:r>
                                                  <m:r>
                                                    <a:rPr lang="en-US" sz="2400" i="1">
                                                      <a:latin typeface="Cambria Math" panose="02040503050406030204" pitchFamily="18" charset="0"/>
                                                      <a:cs typeface="Helvetica" charset="0"/>
                                                    </a:rPr>
                                                    <m:t>/2</m:t>
                                                  </m:r>
                                                </m:e>
                                              </m:mr>
                                              <m:mr>
                                                <m:e>
                                                  <m: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m:t>
                                                  </m:r>
                                                </m:e>
                                              </m:mr>
                                            </m:m>
                                          </m:e>
                                        </m:mr>
                                      </m:m>
                                    </m:e>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0</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1/3</m:t>
                                                  </m:r>
                                                </m:e>
                                              </m:mr>
                                              <m:mr>
                                                <m:e>
                                                  <m:r>
                                                    <a:rPr lang="en-US" sz="2400" i="1">
                                                      <a:latin typeface="Cambria Math" panose="02040503050406030204" pitchFamily="18" charset="0"/>
                                                      <a:cs typeface="Helvetica" charset="0"/>
                                                    </a:rPr>
                                                    <m:t>0</m:t>
                                                  </m:r>
                                                </m:e>
                                              </m:mr>
                                            </m:m>
                                          </m:e>
                                        </m:mr>
                                      </m:m>
                                    </m:e>
                                  </m:mr>
                                </m:m>
                              </m:e>
                            </m:mr>
                          </m:m>
                        </m:e>
                      </m:d>
                    </m:oMath>
                  </m:oMathPara>
                </a14:m>
                <a:endParaRPr lang="en-US" sz="2400" b="0" dirty="0" err="1">
                  <a:latin typeface="Candara" panose="020E0502030303020204" pitchFamily="34" charset="0"/>
                  <a:ea typeface="Helvetica" charset="0"/>
                  <a:cs typeface="Helvetica"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6968931" y="2517901"/>
                <a:ext cx="4151136" cy="1817036"/>
              </a:xfrm>
              <a:prstGeom prst="rect">
                <a:avLst/>
              </a:prstGeom>
              <a:blipFill>
                <a:blip r:embed="rId5"/>
                <a:stretch>
                  <a:fillRect/>
                </a:stretch>
              </a:blipFill>
            </p:spPr>
            <p:txBody>
              <a:bodyPr/>
              <a:lstStyle/>
              <a:p>
                <a:r>
                  <a:rPr lang="en-US">
                    <a:noFill/>
                  </a:rPr>
                  <a:t> </a:t>
                </a:r>
              </a:p>
            </p:txBody>
          </p:sp>
        </mc:Fallback>
      </mc:AlternateContent>
      <p:sp>
        <p:nvSpPr>
          <p:cNvPr id="6" name="Rectangle 5" descr="Empty transition matrix">
            <a:extLst>
              <a:ext uri="{FF2B5EF4-FFF2-40B4-BE49-F238E27FC236}">
                <a16:creationId xmlns:a16="http://schemas.microsoft.com/office/drawing/2014/main" id="{50FA3A7A-7B58-BA37-873D-E8D0A176B9FA}"/>
              </a:ext>
            </a:extLst>
          </p:cNvPr>
          <p:cNvSpPr/>
          <p:nvPr/>
        </p:nvSpPr>
        <p:spPr>
          <a:xfrm>
            <a:off x="7208746" y="2599112"/>
            <a:ext cx="3671505" cy="17358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44483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42A31-43C7-07A1-B099-85B88E6FA5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386E4B-4CBE-2C98-06A9-52A3ECE85D07}"/>
              </a:ext>
            </a:extLst>
          </p:cNvPr>
          <p:cNvSpPr>
            <a:spLocks noGrp="1"/>
          </p:cNvSpPr>
          <p:nvPr>
            <p:ph type="title"/>
          </p:nvPr>
        </p:nvSpPr>
        <p:spPr/>
        <p:txBody>
          <a:bodyPr>
            <a:noAutofit/>
          </a:bodyPr>
          <a:lstStyle/>
          <a:p>
            <a:r>
              <a:rPr lang="en-US" sz="3600" dirty="0"/>
              <a:t>Example: Random Walks on an Undirected Graph</a:t>
            </a:r>
          </a:p>
        </p:txBody>
      </p:sp>
      <p:sp>
        <p:nvSpPr>
          <p:cNvPr id="4" name="Slide Number Placeholder 3">
            <a:extLst>
              <a:ext uri="{FF2B5EF4-FFF2-40B4-BE49-F238E27FC236}">
                <a16:creationId xmlns:a16="http://schemas.microsoft.com/office/drawing/2014/main" id="{CCB56A8E-5DDC-FBBF-F0DF-8BC341ED1864}"/>
              </a:ext>
            </a:extLst>
          </p:cNvPr>
          <p:cNvSpPr>
            <a:spLocks noGrp="1"/>
          </p:cNvSpPr>
          <p:nvPr>
            <p:ph type="sldNum" sz="quarter" idx="12"/>
          </p:nvPr>
        </p:nvSpPr>
        <p:spPr/>
        <p:txBody>
          <a:bodyPr/>
          <a:lstStyle/>
          <a:p>
            <a:fld id="{39E65F0E-D8D0-8548-A870-8F1E432EFAAD}" type="slidenum">
              <a:rPr lang="en-US" smtClean="0"/>
              <a:pPr/>
              <a:t>36</a:t>
            </a:fld>
            <a:endParaRPr lang="en-US" dirty="0"/>
          </a:p>
        </p:txBody>
      </p:sp>
      <p:sp>
        <p:nvSpPr>
          <p:cNvPr id="34" name="Google Shape;264;p27">
            <a:extLst>
              <a:ext uri="{FF2B5EF4-FFF2-40B4-BE49-F238E27FC236}">
                <a16:creationId xmlns:a16="http://schemas.microsoft.com/office/drawing/2014/main" id="{6356BC8E-7E1C-381D-8CAD-276BC6D843D9}"/>
              </a:ext>
            </a:extLst>
          </p:cNvPr>
          <p:cNvSpPr txBox="1"/>
          <p:nvPr/>
        </p:nvSpPr>
        <p:spPr>
          <a:xfrm rot="-5400000">
            <a:off x="6943642" y="1782245"/>
            <a:ext cx="871393"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To </a:t>
            </a:r>
            <a:r>
              <a:rPr lang="en" sz="2000" b="1" dirty="0">
                <a:latin typeface="Source Code Pro"/>
                <a:ea typeface="Source Code Pro"/>
                <a:cs typeface="Source Code Pro"/>
                <a:sym typeface="Source Code Pro"/>
              </a:rPr>
              <a:t>1</a:t>
            </a:r>
            <a:endParaRPr sz="2000" b="1" baseline="-25000" dirty="0">
              <a:latin typeface="Source Code Pro"/>
              <a:ea typeface="Source Code Pro"/>
              <a:cs typeface="Source Code Pro"/>
              <a:sym typeface="Source Code Pro"/>
            </a:endParaRPr>
          </a:p>
        </p:txBody>
      </p:sp>
      <p:sp>
        <p:nvSpPr>
          <p:cNvPr id="35" name="Google Shape;265;p27">
            <a:extLst>
              <a:ext uri="{FF2B5EF4-FFF2-40B4-BE49-F238E27FC236}">
                <a16:creationId xmlns:a16="http://schemas.microsoft.com/office/drawing/2014/main" id="{58B4B5F7-90F1-1572-BBDF-704E2983F2C1}"/>
              </a:ext>
            </a:extLst>
          </p:cNvPr>
          <p:cNvSpPr txBox="1"/>
          <p:nvPr/>
        </p:nvSpPr>
        <p:spPr>
          <a:xfrm rot="-5400000">
            <a:off x="7721117" y="1756842"/>
            <a:ext cx="922200"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To </a:t>
            </a:r>
            <a:r>
              <a:rPr lang="en" sz="2000" b="1" dirty="0">
                <a:latin typeface="Source Code Pro"/>
                <a:ea typeface="Source Code Pro"/>
                <a:cs typeface="Source Code Pro"/>
                <a:sym typeface="Source Code Pro"/>
              </a:rPr>
              <a:t>2</a:t>
            </a:r>
            <a:endParaRPr sz="2000" b="1" baseline="-25000" dirty="0">
              <a:latin typeface="Source Code Pro"/>
              <a:ea typeface="Source Code Pro"/>
              <a:cs typeface="Source Code Pro"/>
              <a:sym typeface="Source Code Pro"/>
            </a:endParaRPr>
          </a:p>
        </p:txBody>
      </p:sp>
      <p:sp>
        <p:nvSpPr>
          <p:cNvPr id="36" name="Google Shape;266;p27">
            <a:extLst>
              <a:ext uri="{FF2B5EF4-FFF2-40B4-BE49-F238E27FC236}">
                <a16:creationId xmlns:a16="http://schemas.microsoft.com/office/drawing/2014/main" id="{6BE658C7-F033-1C36-16F8-FFB9CFFA1D86}"/>
              </a:ext>
            </a:extLst>
          </p:cNvPr>
          <p:cNvSpPr txBox="1"/>
          <p:nvPr/>
        </p:nvSpPr>
        <p:spPr>
          <a:xfrm rot="-5400000">
            <a:off x="8523995" y="1756842"/>
            <a:ext cx="922200"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To </a:t>
            </a:r>
            <a:r>
              <a:rPr lang="en" sz="2000" b="1" dirty="0">
                <a:latin typeface="Source Code Pro"/>
                <a:ea typeface="Source Code Pro"/>
                <a:cs typeface="Source Code Pro"/>
                <a:sym typeface="Source Code Pro"/>
              </a:rPr>
              <a:t>3</a:t>
            </a:r>
            <a:endParaRPr sz="2000" b="1" baseline="-25000" dirty="0">
              <a:latin typeface="Source Code Pro"/>
              <a:ea typeface="Source Code Pro"/>
              <a:cs typeface="Source Code Pro"/>
              <a:sym typeface="Source Code Pro"/>
            </a:endParaRPr>
          </a:p>
        </p:txBody>
      </p:sp>
      <p:sp>
        <p:nvSpPr>
          <p:cNvPr id="37" name="Google Shape;267;p27">
            <a:extLst>
              <a:ext uri="{FF2B5EF4-FFF2-40B4-BE49-F238E27FC236}">
                <a16:creationId xmlns:a16="http://schemas.microsoft.com/office/drawing/2014/main" id="{D47B840C-DE29-C72A-3E31-CE8F248A9503}"/>
              </a:ext>
            </a:extLst>
          </p:cNvPr>
          <p:cNvSpPr txBox="1"/>
          <p:nvPr/>
        </p:nvSpPr>
        <p:spPr>
          <a:xfrm rot="-5400000">
            <a:off x="9326873" y="1756842"/>
            <a:ext cx="922200"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To </a:t>
            </a:r>
            <a:r>
              <a:rPr lang="en" sz="2000" b="1" dirty="0">
                <a:latin typeface="Source Code Pro"/>
                <a:ea typeface="Source Code Pro"/>
                <a:cs typeface="Source Code Pro"/>
                <a:sym typeface="Source Code Pro"/>
              </a:rPr>
              <a:t>4</a:t>
            </a:r>
            <a:endParaRPr sz="2000" b="1" baseline="-25000" dirty="0">
              <a:latin typeface="Source Code Pro"/>
              <a:ea typeface="Source Code Pro"/>
              <a:cs typeface="Source Code Pro"/>
              <a:sym typeface="Source Code Pro"/>
            </a:endParaRPr>
          </a:p>
        </p:txBody>
      </p:sp>
      <p:sp>
        <p:nvSpPr>
          <p:cNvPr id="38" name="Google Shape;268;p27">
            <a:extLst>
              <a:ext uri="{FF2B5EF4-FFF2-40B4-BE49-F238E27FC236}">
                <a16:creationId xmlns:a16="http://schemas.microsoft.com/office/drawing/2014/main" id="{4E5BF0A2-8A9D-F603-941F-7398364324E3}"/>
              </a:ext>
            </a:extLst>
          </p:cNvPr>
          <p:cNvSpPr txBox="1"/>
          <p:nvPr/>
        </p:nvSpPr>
        <p:spPr>
          <a:xfrm rot="-5400000">
            <a:off x="10134100" y="1752491"/>
            <a:ext cx="913499"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To </a:t>
            </a:r>
            <a:r>
              <a:rPr lang="en" sz="2000" b="1" dirty="0">
                <a:latin typeface="Source Code Pro"/>
                <a:ea typeface="Source Code Pro"/>
                <a:cs typeface="Source Code Pro"/>
                <a:sym typeface="Source Code Pro"/>
              </a:rPr>
              <a:t>5</a:t>
            </a:r>
            <a:endParaRPr sz="2000" b="1" baseline="-25000" dirty="0">
              <a:latin typeface="Source Code Pro"/>
              <a:ea typeface="Source Code Pro"/>
              <a:cs typeface="Source Code Pro"/>
              <a:sym typeface="Source Code Pro"/>
            </a:endParaRPr>
          </a:p>
        </p:txBody>
      </p:sp>
      <p:grpSp>
        <p:nvGrpSpPr>
          <p:cNvPr id="5" name="Group 4" descr="Rows indicate current state">
            <a:extLst>
              <a:ext uri="{FF2B5EF4-FFF2-40B4-BE49-F238E27FC236}">
                <a16:creationId xmlns:a16="http://schemas.microsoft.com/office/drawing/2014/main" id="{3A6BF460-6ECF-C31F-84DD-20371928DE35}"/>
              </a:ext>
            </a:extLst>
          </p:cNvPr>
          <p:cNvGrpSpPr/>
          <p:nvPr/>
        </p:nvGrpSpPr>
        <p:grpSpPr>
          <a:xfrm>
            <a:off x="5959380" y="2417955"/>
            <a:ext cx="1233058" cy="1843388"/>
            <a:chOff x="5892502" y="2417955"/>
            <a:chExt cx="1233058" cy="1843388"/>
          </a:xfrm>
        </p:grpSpPr>
        <p:sp>
          <p:nvSpPr>
            <p:cNvPr id="39" name="Google Shape;269;p27">
              <a:extLst>
                <a:ext uri="{FF2B5EF4-FFF2-40B4-BE49-F238E27FC236}">
                  <a16:creationId xmlns:a16="http://schemas.microsoft.com/office/drawing/2014/main" id="{1A05F161-4F79-0AA2-98D6-6DF54639C295}"/>
                </a:ext>
              </a:extLst>
            </p:cNvPr>
            <p:cNvSpPr txBox="1"/>
            <p:nvPr/>
          </p:nvSpPr>
          <p:spPr>
            <a:xfrm>
              <a:off x="5892502" y="2417955"/>
              <a:ext cx="1233057"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From </a:t>
              </a:r>
              <a:r>
                <a:rPr lang="en" sz="2000" b="1" dirty="0">
                  <a:latin typeface="Source Code Pro"/>
                  <a:ea typeface="Source Code Pro"/>
                  <a:cs typeface="Source Code Pro"/>
                  <a:sym typeface="Source Code Pro"/>
                </a:rPr>
                <a:t>1</a:t>
              </a:r>
              <a:endParaRPr sz="2000" b="1" baseline="-25000" dirty="0">
                <a:latin typeface="Source Code Pro"/>
                <a:ea typeface="Source Code Pro"/>
                <a:cs typeface="Source Code Pro"/>
                <a:sym typeface="Source Code Pro"/>
              </a:endParaRPr>
            </a:p>
          </p:txBody>
        </p:sp>
        <p:sp>
          <p:nvSpPr>
            <p:cNvPr id="40" name="Google Shape;270;p27">
              <a:extLst>
                <a:ext uri="{FF2B5EF4-FFF2-40B4-BE49-F238E27FC236}">
                  <a16:creationId xmlns:a16="http://schemas.microsoft.com/office/drawing/2014/main" id="{88910D9C-394E-09D2-4665-4832E6427EEA}"/>
                </a:ext>
              </a:extLst>
            </p:cNvPr>
            <p:cNvSpPr txBox="1"/>
            <p:nvPr/>
          </p:nvSpPr>
          <p:spPr>
            <a:xfrm>
              <a:off x="5892503" y="2785352"/>
              <a:ext cx="1233057"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From </a:t>
              </a:r>
              <a:r>
                <a:rPr lang="en" sz="2000" b="1" dirty="0">
                  <a:latin typeface="Source Code Pro"/>
                  <a:ea typeface="Source Code Pro"/>
                  <a:cs typeface="Source Code Pro"/>
                  <a:sym typeface="Source Code Pro"/>
                </a:rPr>
                <a:t>2</a:t>
              </a:r>
              <a:endParaRPr sz="2000" b="1" baseline="-25000" dirty="0">
                <a:latin typeface="Source Code Pro"/>
                <a:ea typeface="Source Code Pro"/>
                <a:cs typeface="Source Code Pro"/>
                <a:sym typeface="Source Code Pro"/>
              </a:endParaRPr>
            </a:p>
          </p:txBody>
        </p:sp>
        <p:sp>
          <p:nvSpPr>
            <p:cNvPr id="41" name="Google Shape;271;p27">
              <a:extLst>
                <a:ext uri="{FF2B5EF4-FFF2-40B4-BE49-F238E27FC236}">
                  <a16:creationId xmlns:a16="http://schemas.microsoft.com/office/drawing/2014/main" id="{7E57C2DD-567A-531E-6890-6D24A5735AE0}"/>
                </a:ext>
              </a:extLst>
            </p:cNvPr>
            <p:cNvSpPr txBox="1"/>
            <p:nvPr/>
          </p:nvSpPr>
          <p:spPr>
            <a:xfrm>
              <a:off x="5892503" y="3152749"/>
              <a:ext cx="1233057"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From </a:t>
              </a:r>
              <a:r>
                <a:rPr lang="en" sz="2000" b="1" dirty="0">
                  <a:latin typeface="Source Code Pro"/>
                  <a:ea typeface="Source Code Pro"/>
                  <a:cs typeface="Source Code Pro"/>
                  <a:sym typeface="Source Code Pro"/>
                </a:rPr>
                <a:t>3</a:t>
              </a:r>
              <a:endParaRPr sz="2000" b="1" baseline="-25000" dirty="0">
                <a:latin typeface="Source Code Pro"/>
                <a:ea typeface="Source Code Pro"/>
                <a:cs typeface="Source Code Pro"/>
                <a:sym typeface="Source Code Pro"/>
              </a:endParaRPr>
            </a:p>
          </p:txBody>
        </p:sp>
        <p:sp>
          <p:nvSpPr>
            <p:cNvPr id="43" name="Google Shape;273;p27">
              <a:extLst>
                <a:ext uri="{FF2B5EF4-FFF2-40B4-BE49-F238E27FC236}">
                  <a16:creationId xmlns:a16="http://schemas.microsoft.com/office/drawing/2014/main" id="{18D66468-B5A4-55AF-852C-1ED387C22029}"/>
                </a:ext>
              </a:extLst>
            </p:cNvPr>
            <p:cNvSpPr txBox="1"/>
            <p:nvPr/>
          </p:nvSpPr>
          <p:spPr>
            <a:xfrm>
              <a:off x="5892503" y="3887543"/>
              <a:ext cx="1233057"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From </a:t>
              </a:r>
              <a:r>
                <a:rPr lang="en" sz="2000" b="1" dirty="0">
                  <a:latin typeface="Source Code Pro"/>
                  <a:ea typeface="Source Code Pro"/>
                  <a:cs typeface="Source Code Pro"/>
                  <a:sym typeface="Source Code Pro"/>
                </a:rPr>
                <a:t>5</a:t>
              </a:r>
              <a:endParaRPr sz="2000" b="1" baseline="-25000" dirty="0">
                <a:latin typeface="Source Code Pro"/>
                <a:ea typeface="Source Code Pro"/>
                <a:cs typeface="Source Code Pro"/>
                <a:sym typeface="Source Code Pro"/>
              </a:endParaRPr>
            </a:p>
          </p:txBody>
        </p:sp>
        <p:sp>
          <p:nvSpPr>
            <p:cNvPr id="44" name="Google Shape;272;p27">
              <a:extLst>
                <a:ext uri="{FF2B5EF4-FFF2-40B4-BE49-F238E27FC236}">
                  <a16:creationId xmlns:a16="http://schemas.microsoft.com/office/drawing/2014/main" id="{8E4F970A-302F-9614-AAF0-C530A0749598}"/>
                </a:ext>
              </a:extLst>
            </p:cNvPr>
            <p:cNvSpPr txBox="1"/>
            <p:nvPr/>
          </p:nvSpPr>
          <p:spPr>
            <a:xfrm>
              <a:off x="5892503" y="3520146"/>
              <a:ext cx="1233057"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From </a:t>
              </a:r>
              <a:r>
                <a:rPr lang="en" sz="2000" b="1" dirty="0">
                  <a:latin typeface="Source Code Pro"/>
                  <a:ea typeface="Source Code Pro"/>
                  <a:cs typeface="Source Code Pro"/>
                  <a:sym typeface="Source Code Pro"/>
                </a:rPr>
                <a:t>4</a:t>
              </a:r>
              <a:endParaRPr sz="2000" b="1" baseline="-25000" dirty="0">
                <a:latin typeface="Source Code Pro"/>
                <a:ea typeface="Source Code Pro"/>
                <a:cs typeface="Source Code Pro"/>
                <a:sym typeface="Source Code Pro"/>
              </a:endParaRPr>
            </a:p>
          </p:txBody>
        </p:sp>
      </p:grpSp>
      <p:sp>
        <p:nvSpPr>
          <p:cNvPr id="45" name="TextBox 44">
            <a:extLst>
              <a:ext uri="{FF2B5EF4-FFF2-40B4-BE49-F238E27FC236}">
                <a16:creationId xmlns:a16="http://schemas.microsoft.com/office/drawing/2014/main" id="{97AA58FE-AA3D-69DD-98F5-E31E83702D71}"/>
              </a:ext>
            </a:extLst>
          </p:cNvPr>
          <p:cNvSpPr txBox="1"/>
          <p:nvPr/>
        </p:nvSpPr>
        <p:spPr>
          <a:xfrm>
            <a:off x="543557" y="1496277"/>
            <a:ext cx="4551246" cy="461665"/>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Start by defining transition probs.</a:t>
            </a:r>
          </a:p>
        </p:txBody>
      </p:sp>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id="{5DA819FA-269B-A3CB-185F-ED7457DE8CA5}"/>
                  </a:ext>
                </a:extLst>
              </p:cNvPr>
              <p:cNvSpPr/>
              <p:nvPr/>
            </p:nvSpPr>
            <p:spPr>
              <a:xfrm>
                <a:off x="340763" y="5869412"/>
                <a:ext cx="4376006" cy="608565"/>
              </a:xfrm>
              <a:prstGeom prst="rect">
                <a:avLst/>
              </a:prstGeom>
            </p:spPr>
            <p:txBody>
              <a:bodyPr wrap="none">
                <a:spAutoFit/>
              </a:bodyPr>
              <a:lstStyle/>
              <a:p>
                <a:pPr/>
                <a14:m>
                  <m:oMathPara xmlns:m="http://schemas.openxmlformats.org/officeDocument/2006/math">
                    <m:oMath>
                      <m:sSubSup>
                        <m:sSubSupPr>
                          <m:ctrlPr>
                            <a:rPr lang="en-US" sz="2400" b="1" i="1" smtClean="0">
                              <a:solidFill>
                                <a:srgbClr val="0070C0"/>
                              </a:solidFill>
                              <a:latin typeface="Cambria Math" panose="02040503050406030204" pitchFamily="18" charset="0"/>
                              <a:ea typeface="Helvetica" charset="0"/>
                              <a:cs typeface="Helvetica" charset="0"/>
                            </a:rPr>
                          </m:ctrlPr>
                        </m:sSubSupPr>
                        <m:e>
                          <m:r>
                            <a:rPr lang="en-US" sz="2400" b="1" i="1" smtClean="0">
                              <a:solidFill>
                                <a:srgbClr val="0070C0"/>
                              </a:solidFill>
                              <a:latin typeface="Cambria Math" panose="02040503050406030204" pitchFamily="18" charset="0"/>
                              <a:ea typeface="Helvetica" charset="0"/>
                              <a:cs typeface="Helvetica" charset="0"/>
                            </a:rPr>
                            <m:t>𝒒</m:t>
                          </m:r>
                        </m:e>
                        <m:sub>
                          <m:r>
                            <a:rPr lang="en-US" sz="2400" b="0" i="1" smtClean="0">
                              <a:solidFill>
                                <a:srgbClr val="0070C0"/>
                              </a:solidFill>
                              <a:latin typeface="Cambria Math" panose="02040503050406030204" pitchFamily="18" charset="0"/>
                              <a:ea typeface="Helvetica" charset="0"/>
                              <a:cs typeface="Helvetica" charset="0"/>
                            </a:rPr>
                            <m:t>𝑖</m:t>
                          </m:r>
                        </m:sub>
                        <m:sup>
                          <m:r>
                            <a:rPr lang="en-US" sz="2400" b="0" i="1" smtClean="0">
                              <a:solidFill>
                                <a:srgbClr val="0070C0"/>
                              </a:solidFill>
                              <a:latin typeface="Cambria Math" panose="02040503050406030204" pitchFamily="18" charset="0"/>
                              <a:ea typeface="Helvetica" charset="0"/>
                              <a:cs typeface="Helvetica" charset="0"/>
                            </a:rPr>
                            <m:t>(</m:t>
                          </m:r>
                          <m:r>
                            <a:rPr lang="en-US" sz="2400" b="0" i="1" smtClean="0">
                              <a:solidFill>
                                <a:srgbClr val="0070C0"/>
                              </a:solidFill>
                              <a:latin typeface="Cambria Math" panose="02040503050406030204" pitchFamily="18" charset="0"/>
                              <a:ea typeface="Helvetica" charset="0"/>
                              <a:cs typeface="Helvetica" charset="0"/>
                            </a:rPr>
                            <m:t>𝑡</m:t>
                          </m:r>
                          <m:r>
                            <a:rPr lang="en-US" sz="2400" b="0" i="1" smtClean="0">
                              <a:solidFill>
                                <a:srgbClr val="0070C0"/>
                              </a:solidFill>
                              <a:latin typeface="Cambria Math" panose="02040503050406030204" pitchFamily="18" charset="0"/>
                              <a:ea typeface="Helvetica" charset="0"/>
                              <a:cs typeface="Helvetica" charset="0"/>
                            </a:rPr>
                            <m:t>)</m:t>
                          </m:r>
                        </m:sup>
                      </m:sSubSup>
                      <m:r>
                        <a:rPr lang="en-US" sz="2400" b="0" i="1" smtClean="0">
                          <a:solidFill>
                            <a:srgbClr val="0070C0"/>
                          </a:solidFill>
                          <a:latin typeface="Cambria Math" panose="02040503050406030204" pitchFamily="18" charset="0"/>
                          <a:ea typeface="Helvetica" charset="0"/>
                          <a:cs typeface="Helvetica" charset="0"/>
                        </a:rPr>
                        <m:t>=</m:t>
                      </m:r>
                      <m:r>
                        <a:rPr lang="en-US" sz="2400" b="0" i="1" smtClean="0">
                          <a:solidFill>
                            <a:srgbClr val="0070C0"/>
                          </a:solidFill>
                          <a:latin typeface="Cambria Math" panose="02040503050406030204" pitchFamily="18" charset="0"/>
                          <a:ea typeface="Helvetica" charset="0"/>
                          <a:cs typeface="Helvetica" charset="0"/>
                        </a:rPr>
                        <m:t>𝑃</m:t>
                      </m:r>
                      <m:d>
                        <m:dPr>
                          <m:ctrlPr>
                            <a:rPr lang="en-US" sz="2400" b="0" i="1" smtClean="0">
                              <a:solidFill>
                                <a:srgbClr val="0070C0"/>
                              </a:solidFill>
                              <a:latin typeface="Cambria Math" panose="02040503050406030204" pitchFamily="18" charset="0"/>
                              <a:ea typeface="Helvetica" charset="0"/>
                              <a:cs typeface="Helvetica" charset="0"/>
                            </a:rPr>
                          </m:ctrlPr>
                        </m:dPr>
                        <m:e>
                          <m:sSup>
                            <m:sSupPr>
                              <m:ctrlPr>
                                <a:rPr lang="en-US" sz="2400" b="0" i="0" smtClean="0">
                                  <a:solidFill>
                                    <a:srgbClr val="0070C0"/>
                                  </a:solidFill>
                                  <a:latin typeface="Cambria Math" panose="02040503050406030204" pitchFamily="18" charset="0"/>
                                  <a:ea typeface="Helvetica" charset="0"/>
                                  <a:cs typeface="Helvetica" charset="0"/>
                                </a:rPr>
                              </m:ctrlPr>
                            </m:sSupPr>
                            <m:e>
                              <m:r>
                                <m:rPr>
                                  <m:sty m:val="p"/>
                                </m:rPr>
                                <a:rPr lang="en-US" sz="2400" b="0" i="0" smtClean="0">
                                  <a:solidFill>
                                    <a:srgbClr val="0070C0"/>
                                  </a:solidFill>
                                  <a:latin typeface="Cambria Math" panose="02040503050406030204" pitchFamily="18" charset="0"/>
                                  <a:ea typeface="Helvetica" charset="0"/>
                                  <a:cs typeface="Helvetica" charset="0"/>
                                </a:rPr>
                                <m:t>X</m:t>
                              </m:r>
                            </m:e>
                            <m:sup>
                              <m:d>
                                <m:dPr>
                                  <m:ctrlPr>
                                    <a:rPr lang="en-US" sz="2400" b="0" i="1" smtClean="0">
                                      <a:solidFill>
                                        <a:srgbClr val="0070C0"/>
                                      </a:solidFill>
                                      <a:latin typeface="Cambria Math" panose="02040503050406030204" pitchFamily="18" charset="0"/>
                                      <a:ea typeface="Helvetica" charset="0"/>
                                      <a:cs typeface="Helvetica" charset="0"/>
                                    </a:rPr>
                                  </m:ctrlPr>
                                </m:dPr>
                                <m:e>
                                  <m:r>
                                    <a:rPr lang="en-US" sz="2400" b="0" i="1" smtClean="0">
                                      <a:solidFill>
                                        <a:srgbClr val="0070C0"/>
                                      </a:solidFill>
                                      <a:latin typeface="Cambria Math" panose="02040503050406030204" pitchFamily="18" charset="0"/>
                                      <a:ea typeface="Helvetica" charset="0"/>
                                      <a:cs typeface="Helvetica" charset="0"/>
                                    </a:rPr>
                                    <m:t>𝑡</m:t>
                                  </m:r>
                                </m:e>
                              </m:d>
                            </m:sup>
                          </m:sSup>
                          <m:r>
                            <a:rPr lang="en-US" sz="2400" b="0" i="1" smtClean="0">
                              <a:solidFill>
                                <a:srgbClr val="0070C0"/>
                              </a:solidFill>
                              <a:latin typeface="Cambria Math" panose="02040503050406030204" pitchFamily="18" charset="0"/>
                              <a:ea typeface="Helvetica" charset="0"/>
                              <a:cs typeface="Helvetica" charset="0"/>
                            </a:rPr>
                            <m:t>=</m:t>
                          </m:r>
                          <m:r>
                            <a:rPr lang="en-US" sz="2400" b="0" i="1" smtClean="0">
                              <a:solidFill>
                                <a:srgbClr val="0070C0"/>
                              </a:solidFill>
                              <a:latin typeface="Cambria Math" panose="02040503050406030204" pitchFamily="18" charset="0"/>
                              <a:ea typeface="Helvetica" charset="0"/>
                              <a:cs typeface="Helvetica" charset="0"/>
                            </a:rPr>
                            <m:t>𝑖</m:t>
                          </m:r>
                        </m:e>
                      </m:d>
                      <m:r>
                        <a:rPr lang="en-US" sz="2400" b="0" i="1" smtClean="0">
                          <a:solidFill>
                            <a:srgbClr val="0070C0"/>
                          </a:solidFill>
                          <a:latin typeface="Cambria Math" panose="02040503050406030204" pitchFamily="18" charset="0"/>
                          <a:ea typeface="Helvetica" charset="0"/>
                          <a:cs typeface="Helvetica" charset="0"/>
                        </a:rPr>
                        <m:t>=</m:t>
                      </m:r>
                      <m:sSub>
                        <m:sSubPr>
                          <m:ctrlPr>
                            <a:rPr lang="en-US" sz="2400" b="1" i="1" smtClean="0">
                              <a:solidFill>
                                <a:srgbClr val="0070C0"/>
                              </a:solidFill>
                              <a:latin typeface="Cambria Math" panose="02040503050406030204" pitchFamily="18" charset="0"/>
                              <a:cs typeface="Helvetica" charset="0"/>
                            </a:rPr>
                          </m:ctrlPr>
                        </m:sSubPr>
                        <m:e>
                          <m:d>
                            <m:dPr>
                              <m:ctrlPr>
                                <a:rPr lang="en-US" sz="2400" b="1" i="1" smtClean="0">
                                  <a:solidFill>
                                    <a:srgbClr val="0070C0"/>
                                  </a:solidFill>
                                  <a:latin typeface="Cambria Math" panose="02040503050406030204" pitchFamily="18" charset="0"/>
                                  <a:cs typeface="Helvetica" charset="0"/>
                                </a:rPr>
                              </m:ctrlPr>
                            </m:dPr>
                            <m:e>
                              <m:sSup>
                                <m:sSupPr>
                                  <m:ctrlPr>
                                    <a:rPr lang="en-US" sz="2400" b="1" i="1" smtClean="0">
                                      <a:solidFill>
                                        <a:srgbClr val="0070C0"/>
                                      </a:solidFill>
                                      <a:latin typeface="Cambria Math" panose="02040503050406030204" pitchFamily="18" charset="0"/>
                                      <a:cs typeface="Helvetica" charset="0"/>
                                    </a:rPr>
                                  </m:ctrlPr>
                                </m:sSupPr>
                                <m:e>
                                  <m:r>
                                    <a:rPr lang="en-US" sz="2400" b="1" i="1" smtClean="0">
                                      <a:solidFill>
                                        <a:srgbClr val="0070C0"/>
                                      </a:solidFill>
                                      <a:latin typeface="Cambria Math" panose="02040503050406030204" pitchFamily="18" charset="0"/>
                                      <a:cs typeface="Helvetica" charset="0"/>
                                    </a:rPr>
                                    <m:t>𝒒</m:t>
                                  </m:r>
                                </m:e>
                                <m:sup>
                                  <m:d>
                                    <m:dPr>
                                      <m:ctrlPr>
                                        <a:rPr lang="en-US" sz="2400" b="0" i="1" smtClean="0">
                                          <a:solidFill>
                                            <a:srgbClr val="0070C0"/>
                                          </a:solidFill>
                                          <a:latin typeface="Cambria Math" panose="02040503050406030204" pitchFamily="18" charset="0"/>
                                          <a:cs typeface="Helvetica" charset="0"/>
                                        </a:rPr>
                                      </m:ctrlPr>
                                    </m:dPr>
                                    <m:e>
                                      <m:r>
                                        <a:rPr lang="en-US" sz="2400" b="0" i="1" smtClean="0">
                                          <a:solidFill>
                                            <a:srgbClr val="0070C0"/>
                                          </a:solidFill>
                                          <a:latin typeface="Cambria Math" panose="02040503050406030204" pitchFamily="18" charset="0"/>
                                          <a:cs typeface="Helvetica" charset="0"/>
                                        </a:rPr>
                                        <m:t>0</m:t>
                                      </m:r>
                                    </m:e>
                                  </m:d>
                                </m:sup>
                              </m:sSup>
                              <m:sSup>
                                <m:sSupPr>
                                  <m:ctrlPr>
                                    <a:rPr lang="en-US" sz="2400" b="1" i="1" smtClean="0">
                                      <a:solidFill>
                                        <a:srgbClr val="0070C0"/>
                                      </a:solidFill>
                                      <a:latin typeface="Cambria Math" panose="02040503050406030204" pitchFamily="18" charset="0"/>
                                      <a:cs typeface="Helvetica" charset="0"/>
                                    </a:rPr>
                                  </m:ctrlPr>
                                </m:sSupPr>
                                <m:e>
                                  <m:r>
                                    <a:rPr lang="en-US" sz="2400" b="1" i="1" smtClean="0">
                                      <a:solidFill>
                                        <a:srgbClr val="0070C0"/>
                                      </a:solidFill>
                                      <a:latin typeface="Cambria Math" panose="02040503050406030204" pitchFamily="18" charset="0"/>
                                      <a:cs typeface="Helvetica" charset="0"/>
                                    </a:rPr>
                                    <m:t>𝑴</m:t>
                                  </m:r>
                                </m:e>
                                <m:sup>
                                  <m:r>
                                    <a:rPr lang="en-US" sz="2400" b="0" i="1" smtClean="0">
                                      <a:solidFill>
                                        <a:srgbClr val="0070C0"/>
                                      </a:solidFill>
                                      <a:latin typeface="Cambria Math" panose="02040503050406030204" pitchFamily="18" charset="0"/>
                                      <a:cs typeface="Helvetica" charset="0"/>
                                    </a:rPr>
                                    <m:t>𝑡</m:t>
                                  </m:r>
                                </m:sup>
                              </m:sSup>
                            </m:e>
                          </m:d>
                        </m:e>
                        <m:sub>
                          <m:r>
                            <a:rPr lang="en-US" sz="2400" b="0" i="1" smtClean="0">
                              <a:solidFill>
                                <a:srgbClr val="0070C0"/>
                              </a:solidFill>
                              <a:latin typeface="Cambria Math" panose="02040503050406030204" pitchFamily="18" charset="0"/>
                              <a:cs typeface="Helvetica" charset="0"/>
                            </a:rPr>
                            <m:t>𝑖</m:t>
                          </m:r>
                        </m:sub>
                      </m:sSub>
                      <m:r>
                        <a:rPr lang="en-US" sz="2400" b="0" i="1" smtClean="0">
                          <a:solidFill>
                            <a:srgbClr val="0070C0"/>
                          </a:solidFill>
                          <a:latin typeface="Cambria Math" panose="02040503050406030204" pitchFamily="18" charset="0"/>
                          <a:cs typeface="Helvetica" charset="0"/>
                        </a:rPr>
                        <m:t> </m:t>
                      </m:r>
                    </m:oMath>
                  </m:oMathPara>
                </a14:m>
                <a:endParaRPr lang="en-US" dirty="0"/>
              </a:p>
            </p:txBody>
          </p:sp>
        </mc:Choice>
        <mc:Fallback xmlns="">
          <p:sp>
            <p:nvSpPr>
              <p:cNvPr id="29" name="Rectangle 28">
                <a:extLst>
                  <a:ext uri="{FF2B5EF4-FFF2-40B4-BE49-F238E27FC236}">
                    <a16:creationId xmlns:a16="http://schemas.microsoft.com/office/drawing/2014/main" id="{8FF464E8-1B5D-FD4B-8BDF-AF0CF592A327}"/>
                  </a:ext>
                </a:extLst>
              </p:cNvPr>
              <p:cNvSpPr>
                <a:spLocks noRot="1" noChangeAspect="1" noMove="1" noResize="1" noEditPoints="1" noAdjustHandles="1" noChangeArrowheads="1" noChangeShapeType="1" noTextEdit="1"/>
              </p:cNvSpPr>
              <p:nvPr/>
            </p:nvSpPr>
            <p:spPr>
              <a:xfrm>
                <a:off x="340763" y="5869412"/>
                <a:ext cx="4376006" cy="608565"/>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29">
                <a:extLst>
                  <a:ext uri="{FF2B5EF4-FFF2-40B4-BE49-F238E27FC236}">
                    <a16:creationId xmlns:a16="http://schemas.microsoft.com/office/drawing/2014/main" id="{284F91E2-8DD6-410C-B246-54EE2F933CC4}"/>
                  </a:ext>
                </a:extLst>
              </p:cNvPr>
              <p:cNvSpPr/>
              <p:nvPr/>
            </p:nvSpPr>
            <p:spPr>
              <a:xfrm>
                <a:off x="340763" y="5273105"/>
                <a:ext cx="4199676" cy="524952"/>
              </a:xfrm>
              <a:prstGeom prst="rect">
                <a:avLst/>
              </a:prstGeom>
            </p:spPr>
            <p:txBody>
              <a:bodyPr wrap="none">
                <a:spAutoFit/>
              </a:bodyPr>
              <a:lstStyle/>
              <a:p>
                <a:pPr/>
                <a14:m>
                  <m:oMathPara xmlns:m="http://schemas.openxmlformats.org/officeDocument/2006/math">
                    <m:oMath>
                      <m:sSub>
                        <m:sSubPr>
                          <m:ctrlPr>
                            <a:rPr lang="en-US" sz="2400" b="1" i="1" smtClean="0">
                              <a:solidFill>
                                <a:srgbClr val="0070C0"/>
                              </a:solidFill>
                              <a:latin typeface="Cambria Math" panose="02040503050406030204" pitchFamily="18" charset="0"/>
                              <a:ea typeface="Helvetica" charset="0"/>
                              <a:cs typeface="Helvetica" charset="0"/>
                            </a:rPr>
                          </m:ctrlPr>
                        </m:sSubPr>
                        <m:e>
                          <m:r>
                            <a:rPr lang="en-US" sz="2400" b="1" i="1" smtClean="0">
                              <a:solidFill>
                                <a:srgbClr val="0070C0"/>
                              </a:solidFill>
                              <a:latin typeface="Cambria Math" panose="02040503050406030204" pitchFamily="18" charset="0"/>
                              <a:ea typeface="Helvetica" charset="0"/>
                              <a:cs typeface="Helvetica" charset="0"/>
                            </a:rPr>
                            <m:t>𝑴</m:t>
                          </m:r>
                        </m:e>
                        <m:sub>
                          <m:r>
                            <a:rPr lang="en-US" sz="2400" b="0" i="1" smtClean="0">
                              <a:solidFill>
                                <a:srgbClr val="0070C0"/>
                              </a:solidFill>
                              <a:latin typeface="Cambria Math" panose="02040503050406030204" pitchFamily="18" charset="0"/>
                              <a:ea typeface="Helvetica" charset="0"/>
                              <a:cs typeface="Helvetica" charset="0"/>
                            </a:rPr>
                            <m:t>𝑖𝑗</m:t>
                          </m:r>
                        </m:sub>
                      </m:sSub>
                      <m:r>
                        <a:rPr lang="en-US" sz="2400" b="0" i="1" smtClean="0">
                          <a:solidFill>
                            <a:srgbClr val="0070C0"/>
                          </a:solidFill>
                          <a:latin typeface="Cambria Math" panose="02040503050406030204" pitchFamily="18" charset="0"/>
                          <a:ea typeface="Helvetica" charset="0"/>
                          <a:cs typeface="Helvetica" charset="0"/>
                        </a:rPr>
                        <m:t>=</m:t>
                      </m:r>
                      <m:func>
                        <m:funcPr>
                          <m:ctrlPr>
                            <a:rPr lang="en-US" sz="2400" b="0" i="1" smtClean="0">
                              <a:solidFill>
                                <a:srgbClr val="0070C0"/>
                              </a:solidFill>
                              <a:latin typeface="Cambria Math" panose="02040503050406030204" pitchFamily="18" charset="0"/>
                              <a:ea typeface="Helvetica" charset="0"/>
                              <a:cs typeface="Helvetica" charset="0"/>
                            </a:rPr>
                          </m:ctrlPr>
                        </m:funcPr>
                        <m:fName>
                          <m:r>
                            <a:rPr lang="en-US" sz="2400" b="0" i="1" smtClean="0">
                              <a:solidFill>
                                <a:srgbClr val="0070C0"/>
                              </a:solidFill>
                              <a:latin typeface="Cambria Math" panose="02040503050406030204" pitchFamily="18" charset="0"/>
                              <a:ea typeface="Helvetica" charset="0"/>
                              <a:cs typeface="Helvetica" charset="0"/>
                            </a:rPr>
                            <m:t>𝑃</m:t>
                          </m:r>
                        </m:fName>
                        <m:e>
                          <m:d>
                            <m:dPr>
                              <m:ctrlPr>
                                <a:rPr lang="en-US" sz="2400" i="1">
                                  <a:solidFill>
                                    <a:srgbClr val="0070C0"/>
                                  </a:solidFill>
                                  <a:latin typeface="Cambria Math" panose="02040503050406030204" pitchFamily="18" charset="0"/>
                                  <a:ea typeface="Helvetica" charset="0"/>
                                  <a:cs typeface="Helvetica" charset="0"/>
                                </a:rPr>
                              </m:ctrlPr>
                            </m:dPr>
                            <m:e>
                              <m:sSup>
                                <m:sSupPr>
                                  <m:ctrlPr>
                                    <a:rPr lang="en-US" sz="2400" i="1">
                                      <a:solidFill>
                                        <a:srgbClr val="0070C0"/>
                                      </a:solidFill>
                                      <a:latin typeface="Cambria Math" panose="02040503050406030204" pitchFamily="18" charset="0"/>
                                      <a:ea typeface="Helvetica" charset="0"/>
                                      <a:cs typeface="Helvetica" charset="0"/>
                                    </a:rPr>
                                  </m:ctrlPr>
                                </m:sSupPr>
                                <m:e>
                                  <m:r>
                                    <a:rPr lang="en-US" sz="2400" i="1">
                                      <a:solidFill>
                                        <a:srgbClr val="0070C0"/>
                                      </a:solidFill>
                                      <a:latin typeface="Cambria Math" panose="02040503050406030204" pitchFamily="18" charset="0"/>
                                      <a:ea typeface="Helvetica" charset="0"/>
                                      <a:cs typeface="Helvetica" charset="0"/>
                                    </a:rPr>
                                    <m:t>𝑋</m:t>
                                  </m:r>
                                </m:e>
                                <m:sup>
                                  <m:d>
                                    <m:dPr>
                                      <m:ctrlPr>
                                        <a:rPr lang="en-US" sz="2400" i="1">
                                          <a:solidFill>
                                            <a:srgbClr val="0070C0"/>
                                          </a:solidFill>
                                          <a:latin typeface="Cambria Math" panose="02040503050406030204" pitchFamily="18" charset="0"/>
                                          <a:ea typeface="Helvetica" charset="0"/>
                                          <a:cs typeface="Helvetica" charset="0"/>
                                        </a:rPr>
                                      </m:ctrlPr>
                                    </m:dPr>
                                    <m:e>
                                      <m:r>
                                        <a:rPr lang="en-US" sz="2400" i="1">
                                          <a:solidFill>
                                            <a:srgbClr val="0070C0"/>
                                          </a:solidFill>
                                          <a:latin typeface="Cambria Math" panose="02040503050406030204" pitchFamily="18" charset="0"/>
                                          <a:ea typeface="Helvetica" charset="0"/>
                                          <a:cs typeface="Helvetica" charset="0"/>
                                        </a:rPr>
                                        <m:t>𝑡</m:t>
                                      </m:r>
                                      <m:r>
                                        <a:rPr lang="en-US" sz="2400" i="1">
                                          <a:solidFill>
                                            <a:srgbClr val="0070C0"/>
                                          </a:solidFill>
                                          <a:latin typeface="Cambria Math" panose="02040503050406030204" pitchFamily="18" charset="0"/>
                                          <a:ea typeface="Helvetica" charset="0"/>
                                          <a:cs typeface="Helvetica" charset="0"/>
                                        </a:rPr>
                                        <m:t>+1</m:t>
                                      </m:r>
                                    </m:e>
                                  </m:d>
                                </m:sup>
                              </m:sSup>
                              <m:r>
                                <a:rPr lang="en-US" sz="2400" i="1">
                                  <a:solidFill>
                                    <a:srgbClr val="0070C0"/>
                                  </a:solidFill>
                                  <a:latin typeface="Cambria Math" panose="02040503050406030204" pitchFamily="18" charset="0"/>
                                  <a:ea typeface="Helvetica" charset="0"/>
                                  <a:cs typeface="Helvetica" charset="0"/>
                                </a:rPr>
                                <m:t>=</m:t>
                              </m:r>
                              <m:r>
                                <a:rPr lang="en-US" sz="2400" i="1">
                                  <a:solidFill>
                                    <a:srgbClr val="0070C0"/>
                                  </a:solidFill>
                                  <a:latin typeface="Cambria Math" panose="02040503050406030204" pitchFamily="18" charset="0"/>
                                  <a:ea typeface="Helvetica" charset="0"/>
                                  <a:cs typeface="Helvetica" charset="0"/>
                                </a:rPr>
                                <m:t>𝑗</m:t>
                              </m:r>
                              <m:r>
                                <a:rPr lang="en-US" sz="2400" i="1">
                                  <a:solidFill>
                                    <a:srgbClr val="0070C0"/>
                                  </a:solidFill>
                                  <a:latin typeface="Cambria Math" panose="02040503050406030204" pitchFamily="18" charset="0"/>
                                  <a:ea typeface="Helvetica" charset="0"/>
                                  <a:cs typeface="Helvetica" charset="0"/>
                                </a:rPr>
                                <m:t> | </m:t>
                              </m:r>
                              <m:sSup>
                                <m:sSupPr>
                                  <m:ctrlPr>
                                    <a:rPr lang="en-US" sz="2400" i="1">
                                      <a:solidFill>
                                        <a:srgbClr val="0070C0"/>
                                      </a:solidFill>
                                      <a:latin typeface="Cambria Math" panose="02040503050406030204" pitchFamily="18" charset="0"/>
                                      <a:ea typeface="Helvetica" charset="0"/>
                                      <a:cs typeface="Helvetica" charset="0"/>
                                    </a:rPr>
                                  </m:ctrlPr>
                                </m:sSupPr>
                                <m:e>
                                  <m:r>
                                    <a:rPr lang="en-US" sz="2400" i="1">
                                      <a:solidFill>
                                        <a:srgbClr val="0070C0"/>
                                      </a:solidFill>
                                      <a:latin typeface="Cambria Math" panose="02040503050406030204" pitchFamily="18" charset="0"/>
                                      <a:ea typeface="Helvetica" charset="0"/>
                                      <a:cs typeface="Helvetica" charset="0"/>
                                    </a:rPr>
                                    <m:t>𝑋</m:t>
                                  </m:r>
                                </m:e>
                                <m:sup>
                                  <m:d>
                                    <m:dPr>
                                      <m:ctrlPr>
                                        <a:rPr lang="en-US" sz="2400" i="1">
                                          <a:solidFill>
                                            <a:srgbClr val="0070C0"/>
                                          </a:solidFill>
                                          <a:latin typeface="Cambria Math" panose="02040503050406030204" pitchFamily="18" charset="0"/>
                                          <a:ea typeface="Helvetica" charset="0"/>
                                          <a:cs typeface="Helvetica" charset="0"/>
                                        </a:rPr>
                                      </m:ctrlPr>
                                    </m:dPr>
                                    <m:e>
                                      <m:r>
                                        <a:rPr lang="en-US" sz="2400" i="1">
                                          <a:solidFill>
                                            <a:srgbClr val="0070C0"/>
                                          </a:solidFill>
                                          <a:latin typeface="Cambria Math" panose="02040503050406030204" pitchFamily="18" charset="0"/>
                                          <a:ea typeface="Helvetica" charset="0"/>
                                          <a:cs typeface="Helvetica" charset="0"/>
                                        </a:rPr>
                                        <m:t>𝑡</m:t>
                                      </m:r>
                                    </m:e>
                                  </m:d>
                                </m:sup>
                              </m:sSup>
                              <m:r>
                                <a:rPr lang="en-US" sz="2400" i="1">
                                  <a:solidFill>
                                    <a:srgbClr val="0070C0"/>
                                  </a:solidFill>
                                  <a:latin typeface="Cambria Math" panose="02040503050406030204" pitchFamily="18" charset="0"/>
                                  <a:ea typeface="Helvetica" charset="0"/>
                                  <a:cs typeface="Helvetica" charset="0"/>
                                </a:rPr>
                                <m:t>=</m:t>
                              </m:r>
                              <m:r>
                                <a:rPr lang="en-US" sz="2400" i="1">
                                  <a:solidFill>
                                    <a:srgbClr val="0070C0"/>
                                  </a:solidFill>
                                  <a:latin typeface="Cambria Math" panose="02040503050406030204" pitchFamily="18" charset="0"/>
                                  <a:ea typeface="Helvetica" charset="0"/>
                                  <a:cs typeface="Helvetica" charset="0"/>
                                </a:rPr>
                                <m:t>𝑖</m:t>
                              </m:r>
                            </m:e>
                          </m:d>
                        </m:e>
                      </m:func>
                    </m:oMath>
                  </m:oMathPara>
                </a14:m>
                <a:endParaRPr lang="en-US" sz="2000" dirty="0"/>
              </a:p>
            </p:txBody>
          </p:sp>
        </mc:Choice>
        <mc:Fallback xmlns="">
          <p:sp>
            <p:nvSpPr>
              <p:cNvPr id="30" name="Rectangle 29">
                <a:extLst>
                  <a:ext uri="{FF2B5EF4-FFF2-40B4-BE49-F238E27FC236}">
                    <a16:creationId xmlns:a16="http://schemas.microsoft.com/office/drawing/2014/main" id="{91AC6265-8E7F-114C-9ADD-252C1461DE0A}"/>
                  </a:ext>
                </a:extLst>
              </p:cNvPr>
              <p:cNvSpPr>
                <a:spLocks noRot="1" noChangeAspect="1" noMove="1" noResize="1" noEditPoints="1" noAdjustHandles="1" noChangeArrowheads="1" noChangeShapeType="1" noTextEdit="1"/>
              </p:cNvSpPr>
              <p:nvPr/>
            </p:nvSpPr>
            <p:spPr>
              <a:xfrm>
                <a:off x="340763" y="5273105"/>
                <a:ext cx="4199676" cy="52495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6E3E82D7-0D26-9C32-D5E8-644BE4BC6DDB}"/>
                  </a:ext>
                </a:extLst>
              </p:cNvPr>
              <p:cNvSpPr txBox="1"/>
              <p:nvPr/>
            </p:nvSpPr>
            <p:spPr>
              <a:xfrm>
                <a:off x="6968931" y="2517901"/>
                <a:ext cx="4151136" cy="1817036"/>
              </a:xfrm>
              <a:prstGeom prst="rect">
                <a:avLst/>
              </a:prstGeom>
              <a:solidFill>
                <a:schemeClr val="bg1"/>
              </a:solidFill>
            </p:spPr>
            <p:txBody>
              <a:bodyPr wrap="none" rtlCol="0">
                <a:spAutoFit/>
              </a:bodyPr>
              <a:lstStyle/>
              <a:p>
                <a:pPr/>
                <a14:m>
                  <m:oMathPara xmlns:m="http://schemas.openxmlformats.org/officeDocument/2006/math">
                    <m:oMath>
                      <m:d>
                        <m:dPr>
                          <m:begChr m:val="["/>
                          <m:endChr m:val="]"/>
                          <m:ctrlPr>
                            <a:rPr lang="en-US" sz="2400" i="1">
                              <a:latin typeface="Cambria Math" panose="02040503050406030204" pitchFamily="18" charset="0"/>
                              <a:cs typeface="Helvetica" charset="0"/>
                            </a:rPr>
                          </m:ctrlPr>
                        </m:dPr>
                        <m:e>
                          <m:m>
                            <m:mPr>
                              <m:mcs>
                                <m:mc>
                                  <m:mcPr>
                                    <m:count m:val="3"/>
                                    <m:mcJc m:val="center"/>
                                  </m:mcPr>
                                </m:mc>
                              </m:mcs>
                              <m:ctrlPr>
                                <a:rPr lang="en-US" sz="2400" i="1">
                                  <a:latin typeface="Cambria Math" panose="02040503050406030204" pitchFamily="18" charset="0"/>
                                  <a:cs typeface="Helvetica" charset="0"/>
                                </a:rPr>
                              </m:ctrlPr>
                            </m:mP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1/2</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1</m:t>
                                            </m:r>
                                            <m:r>
                                              <a:rPr lang="en-US" sz="2400" i="1">
                                                <a:latin typeface="Cambria Math" panose="02040503050406030204" pitchFamily="18" charset="0"/>
                                                <a:cs typeface="Helvetica" charset="0"/>
                                              </a:rPr>
                                              <m:t>/2</m:t>
                                            </m:r>
                                          </m:e>
                                        </m:mr>
                                        <m:mr>
                                          <m:e>
                                            <m: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0</m:t>
                                            </m:r>
                                          </m:e>
                                        </m:mr>
                                      </m:m>
                                    </m:e>
                                  </m:mr>
                                </m:m>
                              </m:e>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1</m:t>
                                      </m:r>
                                      <m:r>
                                        <a:rPr lang="en-US" sz="2400" i="1">
                                          <a:latin typeface="Cambria Math" panose="02040503050406030204" pitchFamily="18" charset="0"/>
                                          <a:cs typeface="Helvetica" charset="0"/>
                                        </a:rPr>
                                        <m:t>/2</m:t>
                                      </m:r>
                                    </m:e>
                                  </m:mr>
                                  <m:mr>
                                    <m:e>
                                      <m:r>
                                        <a:rPr lang="en-US" sz="2400" i="1">
                                          <a:latin typeface="Cambria Math" panose="02040503050406030204" pitchFamily="18" charset="0"/>
                                          <a:cs typeface="Helvetica" charset="0"/>
                                        </a:rPr>
                                        <m:t>0</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1/3</m:t>
                                            </m:r>
                                          </m:e>
                                        </m:mr>
                                        <m:mr>
                                          <m:e>
                                            <m:r>
                                              <a:rPr lang="en-US" sz="2400" i="1">
                                                <a:latin typeface="Cambria Math" panose="02040503050406030204" pitchFamily="18" charset="0"/>
                                                <a:cs typeface="Helvetica" charset="0"/>
                                              </a:rPr>
                                              <m:t>0</m:t>
                                            </m:r>
                                          </m:e>
                                        </m:mr>
                                      </m:m>
                                    </m:e>
                                  </m:mr>
                                </m:m>
                              </m:e>
                              <m:e>
                                <m:m>
                                  <m:mPr>
                                    <m:mcs>
                                      <m:mc>
                                        <m:mcPr>
                                          <m:count m:val="3"/>
                                          <m:mcJc m:val="center"/>
                                        </m:mcPr>
                                      </m:mc>
                                    </m:mcs>
                                    <m:ctrlPr>
                                      <a:rPr lang="en-US" sz="2400" i="1">
                                        <a:latin typeface="Cambria Math" panose="02040503050406030204" pitchFamily="18" charset="0"/>
                                        <a:cs typeface="Helvetica" charset="0"/>
                                      </a:rPr>
                                    </m:ctrlPr>
                                  </m:mP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1</m:t>
                                            </m:r>
                                            <m:r>
                                              <a:rPr lang="en-US" sz="2400" i="1">
                                                <a:latin typeface="Cambria Math" panose="02040503050406030204" pitchFamily="18" charset="0"/>
                                                <a:cs typeface="Helvetica" charset="0"/>
                                              </a:rPr>
                                              <m:t>/2</m:t>
                                            </m:r>
                                          </m:e>
                                        </m:mr>
                                        <m:mr>
                                          <m:e>
                                            <m:r>
                                              <a:rPr lang="en-US" sz="2400" i="1">
                                                <a:latin typeface="Cambria Math" panose="02040503050406030204" pitchFamily="18" charset="0"/>
                                                <a:cs typeface="Helvetica" charset="0"/>
                                              </a:rPr>
                                              <m:t>0</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1/3</m:t>
                                                  </m:r>
                                                </m:e>
                                              </m:mr>
                                              <m:mr>
                                                <m:e>
                                                  <m:r>
                                                    <a:rPr lang="en-US" sz="2400" i="1">
                                                      <a:latin typeface="Cambria Math" panose="02040503050406030204" pitchFamily="18" charset="0"/>
                                                      <a:cs typeface="Helvetica" charset="0"/>
                                                    </a:rPr>
                                                    <m:t>0</m:t>
                                                  </m:r>
                                                </m:e>
                                              </m:mr>
                                            </m:m>
                                          </m:e>
                                        </m:mr>
                                      </m:m>
                                    </m:e>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1/2</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1</m:t>
                                                  </m:r>
                                                  <m:r>
                                                    <a:rPr lang="en-US" sz="2400" i="1">
                                                      <a:latin typeface="Cambria Math" panose="02040503050406030204" pitchFamily="18" charset="0"/>
                                                      <a:cs typeface="Helvetica" charset="0"/>
                                                    </a:rPr>
                                                    <m:t>/2</m:t>
                                                  </m:r>
                                                </m:e>
                                              </m:mr>
                                              <m:mr>
                                                <m:e>
                                                  <m: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m:t>
                                                  </m:r>
                                                </m:e>
                                              </m:mr>
                                            </m:m>
                                          </m:e>
                                        </m:mr>
                                      </m:m>
                                    </m:e>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0</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1/3</m:t>
                                                  </m:r>
                                                </m:e>
                                              </m:mr>
                                              <m:mr>
                                                <m:e>
                                                  <m:r>
                                                    <a:rPr lang="en-US" sz="2400" i="1">
                                                      <a:latin typeface="Cambria Math" panose="02040503050406030204" pitchFamily="18" charset="0"/>
                                                      <a:cs typeface="Helvetica" charset="0"/>
                                                    </a:rPr>
                                                    <m:t>0</m:t>
                                                  </m:r>
                                                </m:e>
                                              </m:mr>
                                            </m:m>
                                          </m:e>
                                        </m:mr>
                                      </m:m>
                                    </m:e>
                                  </m:mr>
                                </m:m>
                              </m:e>
                            </m:mr>
                          </m:m>
                        </m:e>
                      </m:d>
                    </m:oMath>
                  </m:oMathPara>
                </a14:m>
                <a:endParaRPr lang="en-US" sz="2400" b="0" dirty="0" err="1">
                  <a:latin typeface="Candara" panose="020E0502030303020204" pitchFamily="34" charset="0"/>
                  <a:ea typeface="Helvetica" charset="0"/>
                  <a:cs typeface="Helvetica"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6968931" y="2517901"/>
                <a:ext cx="4151136" cy="1817036"/>
              </a:xfrm>
              <a:prstGeom prst="rect">
                <a:avLst/>
              </a:prstGeom>
              <a:blipFill>
                <a:blip r:embed="rId4"/>
                <a:stretch>
                  <a:fillRect/>
                </a:stretch>
              </a:blipFill>
            </p:spPr>
            <p:txBody>
              <a:bodyPr/>
              <a:lstStyle/>
              <a:p>
                <a:r>
                  <a:rPr lang="en-US">
                    <a:noFill/>
                  </a:rPr>
                  <a:t> </a:t>
                </a:r>
              </a:p>
            </p:txBody>
          </p:sp>
        </mc:Fallback>
      </mc:AlternateContent>
      <p:grpSp>
        <p:nvGrpSpPr>
          <p:cNvPr id="6" name="Group 5" descr="A 5 vertex graph:&#10;1 is adjacent to 2,3&#10;2 is adjacent to 1,4&#10;3 is adjacent to 1,4&#10;4 is adjacent to 2,3,5&#10;5 is adjacent to 4">
            <a:extLst>
              <a:ext uri="{FF2B5EF4-FFF2-40B4-BE49-F238E27FC236}">
                <a16:creationId xmlns:a16="http://schemas.microsoft.com/office/drawing/2014/main" id="{C8C82864-0DA8-ACEE-AC6B-EE40CF254F57}"/>
              </a:ext>
            </a:extLst>
          </p:cNvPr>
          <p:cNvGrpSpPr/>
          <p:nvPr/>
        </p:nvGrpSpPr>
        <p:grpSpPr>
          <a:xfrm>
            <a:off x="609600" y="2514074"/>
            <a:ext cx="2689271" cy="2290365"/>
            <a:chOff x="609600" y="2514074"/>
            <a:chExt cx="2689271" cy="2290365"/>
          </a:xfrm>
        </p:grpSpPr>
        <p:sp>
          <p:nvSpPr>
            <p:cNvPr id="7" name="Google Shape;117;p18">
              <a:extLst>
                <a:ext uri="{FF2B5EF4-FFF2-40B4-BE49-F238E27FC236}">
                  <a16:creationId xmlns:a16="http://schemas.microsoft.com/office/drawing/2014/main" id="{35895805-F814-EDFE-5A99-AD79D870BD4C}"/>
                </a:ext>
              </a:extLst>
            </p:cNvPr>
            <p:cNvSpPr>
              <a:spLocks noChangeAspect="1"/>
            </p:cNvSpPr>
            <p:nvPr/>
          </p:nvSpPr>
          <p:spPr>
            <a:xfrm>
              <a:off x="609600" y="2525518"/>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1</a:t>
              </a:r>
              <a:endParaRPr b="1" baseline="-25000" dirty="0"/>
            </a:p>
          </p:txBody>
        </p:sp>
        <p:sp>
          <p:nvSpPr>
            <p:cNvPr id="8" name="Google Shape;118;p18">
              <a:extLst>
                <a:ext uri="{FF2B5EF4-FFF2-40B4-BE49-F238E27FC236}">
                  <a16:creationId xmlns:a16="http://schemas.microsoft.com/office/drawing/2014/main" id="{0FD8A588-699B-5710-1D6E-7636B8EC6EAA}"/>
                </a:ext>
              </a:extLst>
            </p:cNvPr>
            <p:cNvSpPr>
              <a:spLocks noChangeAspect="1"/>
            </p:cNvSpPr>
            <p:nvPr/>
          </p:nvSpPr>
          <p:spPr>
            <a:xfrm>
              <a:off x="2590657" y="2514074"/>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2</a:t>
              </a:r>
              <a:endParaRPr b="1" baseline="-25000" dirty="0"/>
            </a:p>
          </p:txBody>
        </p:sp>
        <p:sp>
          <p:nvSpPr>
            <p:cNvPr id="9" name="Google Shape;119;p18">
              <a:extLst>
                <a:ext uri="{FF2B5EF4-FFF2-40B4-BE49-F238E27FC236}">
                  <a16:creationId xmlns:a16="http://schemas.microsoft.com/office/drawing/2014/main" id="{843089E4-CBD3-5C47-8F83-61D7073D7CF3}"/>
                </a:ext>
              </a:extLst>
            </p:cNvPr>
            <p:cNvSpPr>
              <a:spLocks noChangeAspect="1"/>
            </p:cNvSpPr>
            <p:nvPr/>
          </p:nvSpPr>
          <p:spPr>
            <a:xfrm>
              <a:off x="609600" y="4139719"/>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3</a:t>
              </a:r>
              <a:endParaRPr b="1" baseline="-25000" dirty="0"/>
            </a:p>
          </p:txBody>
        </p:sp>
        <p:sp>
          <p:nvSpPr>
            <p:cNvPr id="10" name="Google Shape;120;p18">
              <a:extLst>
                <a:ext uri="{FF2B5EF4-FFF2-40B4-BE49-F238E27FC236}">
                  <a16:creationId xmlns:a16="http://schemas.microsoft.com/office/drawing/2014/main" id="{FB32764A-CFA1-9F25-214E-0CBB99640C92}"/>
                </a:ext>
              </a:extLst>
            </p:cNvPr>
            <p:cNvSpPr>
              <a:spLocks noChangeAspect="1"/>
            </p:cNvSpPr>
            <p:nvPr/>
          </p:nvSpPr>
          <p:spPr>
            <a:xfrm>
              <a:off x="2590657" y="4146871"/>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5</a:t>
              </a:r>
              <a:endParaRPr b="1" baseline="-25000" dirty="0"/>
            </a:p>
          </p:txBody>
        </p:sp>
        <p:sp>
          <p:nvSpPr>
            <p:cNvPr id="11" name="Google Shape;121;p18">
              <a:extLst>
                <a:ext uri="{FF2B5EF4-FFF2-40B4-BE49-F238E27FC236}">
                  <a16:creationId xmlns:a16="http://schemas.microsoft.com/office/drawing/2014/main" id="{F0A8D9AA-62D4-4C14-2BA5-6CC6BE0D5323}"/>
                </a:ext>
              </a:extLst>
            </p:cNvPr>
            <p:cNvSpPr>
              <a:spLocks noChangeAspect="1"/>
            </p:cNvSpPr>
            <p:nvPr/>
          </p:nvSpPr>
          <p:spPr>
            <a:xfrm>
              <a:off x="1619151" y="3330120"/>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4</a:t>
              </a:r>
              <a:endParaRPr b="1" baseline="-25000" dirty="0"/>
            </a:p>
          </p:txBody>
        </p:sp>
        <p:cxnSp>
          <p:nvCxnSpPr>
            <p:cNvPr id="12" name="Google Shape;122;p18">
              <a:extLst>
                <a:ext uri="{FF2B5EF4-FFF2-40B4-BE49-F238E27FC236}">
                  <a16:creationId xmlns:a16="http://schemas.microsoft.com/office/drawing/2014/main" id="{15A1A033-5888-EDDC-D04D-20C9C22C3B2F}"/>
                </a:ext>
              </a:extLst>
            </p:cNvPr>
            <p:cNvCxnSpPr>
              <a:cxnSpLocks noChangeAspect="1"/>
              <a:stCxn id="7" idx="4"/>
              <a:endCxn id="9" idx="0"/>
            </p:cNvCxnSpPr>
            <p:nvPr/>
          </p:nvCxnSpPr>
          <p:spPr>
            <a:xfrm>
              <a:off x="963707" y="3183086"/>
              <a:ext cx="0" cy="956633"/>
            </a:xfrm>
            <a:prstGeom prst="straightConnector1">
              <a:avLst/>
            </a:prstGeom>
            <a:noFill/>
            <a:ln w="9525" cap="flat" cmpd="sng">
              <a:solidFill>
                <a:srgbClr val="666666"/>
              </a:solidFill>
              <a:prstDash val="solid"/>
              <a:round/>
              <a:headEnd type="none" w="med" len="med"/>
              <a:tailEnd type="none" w="med" len="med"/>
            </a:ln>
          </p:spPr>
        </p:cxnSp>
        <p:cxnSp>
          <p:nvCxnSpPr>
            <p:cNvPr id="13" name="Google Shape;123;p18">
              <a:extLst>
                <a:ext uri="{FF2B5EF4-FFF2-40B4-BE49-F238E27FC236}">
                  <a16:creationId xmlns:a16="http://schemas.microsoft.com/office/drawing/2014/main" id="{60EA16D0-1EAB-DE01-405A-C85E7D13DA8F}"/>
                </a:ext>
              </a:extLst>
            </p:cNvPr>
            <p:cNvCxnSpPr>
              <a:cxnSpLocks noChangeAspect="1"/>
              <a:stCxn id="7" idx="6"/>
              <a:endCxn id="8" idx="2"/>
            </p:cNvCxnSpPr>
            <p:nvPr/>
          </p:nvCxnSpPr>
          <p:spPr>
            <a:xfrm flipV="1">
              <a:off x="1317814" y="2842858"/>
              <a:ext cx="1272843" cy="11444"/>
            </a:xfrm>
            <a:prstGeom prst="straightConnector1">
              <a:avLst/>
            </a:prstGeom>
            <a:noFill/>
            <a:ln w="9525" cap="flat" cmpd="sng">
              <a:solidFill>
                <a:srgbClr val="666666"/>
              </a:solidFill>
              <a:prstDash val="solid"/>
              <a:round/>
              <a:headEnd type="none" w="med" len="med"/>
              <a:tailEnd type="none" w="med" len="med"/>
            </a:ln>
          </p:spPr>
        </p:cxnSp>
        <p:cxnSp>
          <p:nvCxnSpPr>
            <p:cNvPr id="14" name="Google Shape;124;p18">
              <a:extLst>
                <a:ext uri="{FF2B5EF4-FFF2-40B4-BE49-F238E27FC236}">
                  <a16:creationId xmlns:a16="http://schemas.microsoft.com/office/drawing/2014/main" id="{4CA16CED-4C4C-B119-AF81-3237F4902F61}"/>
                </a:ext>
              </a:extLst>
            </p:cNvPr>
            <p:cNvCxnSpPr>
              <a:cxnSpLocks noChangeAspect="1"/>
              <a:stCxn id="9" idx="7"/>
              <a:endCxn id="11" idx="3"/>
            </p:cNvCxnSpPr>
            <p:nvPr/>
          </p:nvCxnSpPr>
          <p:spPr>
            <a:xfrm flipV="1">
              <a:off x="1214098" y="3891389"/>
              <a:ext cx="508769" cy="344629"/>
            </a:xfrm>
            <a:prstGeom prst="straightConnector1">
              <a:avLst/>
            </a:prstGeom>
            <a:noFill/>
            <a:ln w="9525" cap="flat" cmpd="sng">
              <a:solidFill>
                <a:srgbClr val="666666"/>
              </a:solidFill>
              <a:prstDash val="solid"/>
              <a:round/>
              <a:headEnd type="none" w="med" len="med"/>
              <a:tailEnd type="none" w="med" len="med"/>
            </a:ln>
          </p:spPr>
        </p:cxnSp>
        <p:cxnSp>
          <p:nvCxnSpPr>
            <p:cNvPr id="15" name="Google Shape;125;p18">
              <a:extLst>
                <a:ext uri="{FF2B5EF4-FFF2-40B4-BE49-F238E27FC236}">
                  <a16:creationId xmlns:a16="http://schemas.microsoft.com/office/drawing/2014/main" id="{9505A187-F082-1A21-5D8A-CB99328D9875}"/>
                </a:ext>
              </a:extLst>
            </p:cNvPr>
            <p:cNvCxnSpPr>
              <a:cxnSpLocks noChangeAspect="1"/>
              <a:stCxn id="8" idx="3"/>
              <a:endCxn id="11" idx="7"/>
            </p:cNvCxnSpPr>
            <p:nvPr/>
          </p:nvCxnSpPr>
          <p:spPr>
            <a:xfrm flipH="1">
              <a:off x="2223649" y="3075343"/>
              <a:ext cx="470724" cy="351076"/>
            </a:xfrm>
            <a:prstGeom prst="straightConnector1">
              <a:avLst/>
            </a:prstGeom>
            <a:noFill/>
            <a:ln w="9525" cap="flat" cmpd="sng">
              <a:solidFill>
                <a:srgbClr val="666666"/>
              </a:solidFill>
              <a:prstDash val="solid"/>
              <a:round/>
              <a:headEnd type="none" w="med" len="med"/>
              <a:tailEnd type="none" w="med" len="med"/>
            </a:ln>
          </p:spPr>
        </p:cxnSp>
        <p:cxnSp>
          <p:nvCxnSpPr>
            <p:cNvPr id="16" name="Google Shape;126;p18">
              <a:extLst>
                <a:ext uri="{FF2B5EF4-FFF2-40B4-BE49-F238E27FC236}">
                  <a16:creationId xmlns:a16="http://schemas.microsoft.com/office/drawing/2014/main" id="{1927CCE1-87E5-1C61-BC9F-97066F7A9D63}"/>
                </a:ext>
              </a:extLst>
            </p:cNvPr>
            <p:cNvCxnSpPr>
              <a:cxnSpLocks noChangeAspect="1"/>
              <a:stCxn id="11" idx="5"/>
              <a:endCxn id="10" idx="1"/>
            </p:cNvCxnSpPr>
            <p:nvPr/>
          </p:nvCxnSpPr>
          <p:spPr>
            <a:xfrm>
              <a:off x="2223649" y="3891389"/>
              <a:ext cx="470724" cy="351781"/>
            </a:xfrm>
            <a:prstGeom prst="straightConnector1">
              <a:avLst/>
            </a:prstGeom>
            <a:noFill/>
            <a:ln w="9525" cap="flat" cmpd="sng">
              <a:solidFill>
                <a:srgbClr val="666666"/>
              </a:solidFill>
              <a:prstDash val="solid"/>
              <a:round/>
              <a:headEnd type="none" w="med" len="med"/>
              <a:tailEnd type="none" w="med" len="med"/>
            </a:ln>
          </p:spPr>
        </p:cxnSp>
      </p:grpSp>
    </p:spTree>
    <p:extLst>
      <p:ext uri="{BB962C8B-B14F-4D97-AF65-F5344CB8AC3E}">
        <p14:creationId xmlns:p14="http://schemas.microsoft.com/office/powerpoint/2010/main" val="2363640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6C9D968-1BCD-EDDA-B061-8DA9DD2A85C1}"/>
              </a:ext>
            </a:extLst>
          </p:cNvPr>
          <p:cNvSpPr>
            <a:spLocks noGrp="1"/>
          </p:cNvSpPr>
          <p:nvPr>
            <p:ph type="title"/>
          </p:nvPr>
        </p:nvSpPr>
        <p:spPr>
          <a:xfrm>
            <a:off x="1902775" y="3262680"/>
            <a:ext cx="8179376" cy="590415"/>
          </a:xfrm>
        </p:spPr>
        <p:txBody>
          <a:bodyPr/>
          <a:lstStyle/>
          <a:p>
            <a:r>
              <a:rPr lang="en-US" dirty="0"/>
              <a:t>Markov Chain Monte Carlo (MCMC)</a:t>
            </a:r>
          </a:p>
        </p:txBody>
      </p:sp>
      <p:sp>
        <p:nvSpPr>
          <p:cNvPr id="4" name="Slide Number Placeholder 3">
            <a:extLst>
              <a:ext uri="{FF2B5EF4-FFF2-40B4-BE49-F238E27FC236}">
                <a16:creationId xmlns:a16="http://schemas.microsoft.com/office/drawing/2014/main" id="{A4248C97-983E-B2CA-19C9-1CCE04E1F6A5}"/>
              </a:ext>
            </a:extLst>
          </p:cNvPr>
          <p:cNvSpPr>
            <a:spLocks noGrp="1"/>
          </p:cNvSpPr>
          <p:nvPr>
            <p:ph type="sldNum" sz="quarter" idx="12"/>
          </p:nvPr>
        </p:nvSpPr>
        <p:spPr/>
        <p:txBody>
          <a:bodyPr/>
          <a:lstStyle/>
          <a:p>
            <a:fld id="{39E65F0E-D8D0-8548-A870-8F1E432EFAAD}" type="slidenum">
              <a:rPr lang="en-US" smtClean="0"/>
              <a:pPr/>
              <a:t>37</a:t>
            </a:fld>
            <a:endParaRPr lang="en-US" dirty="0"/>
          </a:p>
        </p:txBody>
      </p:sp>
      <p:sp>
        <p:nvSpPr>
          <p:cNvPr id="6" name="Text Placeholder 5">
            <a:extLst>
              <a:ext uri="{FF2B5EF4-FFF2-40B4-BE49-F238E27FC236}">
                <a16:creationId xmlns:a16="http://schemas.microsoft.com/office/drawing/2014/main" id="{B5158D09-C450-C091-74CF-EA64B4C8AB0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754393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8AB05-2A85-D4EC-D3AC-2E0B260A7D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DFE67C-5C8C-08FD-453A-DC155EB06392}"/>
              </a:ext>
            </a:extLst>
          </p:cNvPr>
          <p:cNvSpPr>
            <a:spLocks noGrp="1"/>
          </p:cNvSpPr>
          <p:nvPr>
            <p:ph type="title"/>
          </p:nvPr>
        </p:nvSpPr>
        <p:spPr/>
        <p:txBody>
          <a:bodyPr/>
          <a:lstStyle/>
          <a:p>
            <a:r>
              <a:rPr lang="en-US" dirty="0"/>
              <a:t>Markov Chain Monte Carlo</a:t>
            </a:r>
          </a:p>
        </p:txBody>
      </p:sp>
      <p:sp>
        <p:nvSpPr>
          <p:cNvPr id="3" name="Content Placeholder 2">
            <a:extLst>
              <a:ext uri="{FF2B5EF4-FFF2-40B4-BE49-F238E27FC236}">
                <a16:creationId xmlns:a16="http://schemas.microsoft.com/office/drawing/2014/main" id="{3E8B4CCC-2601-0FD4-418D-071F4C631083}"/>
              </a:ext>
            </a:extLst>
          </p:cNvPr>
          <p:cNvSpPr>
            <a:spLocks noGrp="1"/>
          </p:cNvSpPr>
          <p:nvPr>
            <p:ph idx="1"/>
          </p:nvPr>
        </p:nvSpPr>
        <p:spPr/>
        <p:txBody>
          <a:bodyPr/>
          <a:lstStyle/>
          <a:p>
            <a:pPr marL="0" indent="0">
              <a:buNone/>
            </a:pPr>
            <a:r>
              <a:rPr lang="en-US" dirty="0"/>
              <a:t>A modelling technique.</a:t>
            </a:r>
          </a:p>
          <a:p>
            <a:pPr marL="0" indent="0">
              <a:buNone/>
            </a:pPr>
            <a:endParaRPr lang="en-US" dirty="0"/>
          </a:p>
          <a:p>
            <a:pPr marL="0" indent="0">
              <a:buNone/>
            </a:pPr>
            <a:r>
              <a:rPr lang="en-US" dirty="0"/>
              <a:t>Two common uses:</a:t>
            </a:r>
          </a:p>
          <a:p>
            <a:pPr marL="0" indent="0">
              <a:buNone/>
            </a:pPr>
            <a:r>
              <a:rPr lang="en-US" dirty="0"/>
              <a:t>&gt; Sampling from a (hard) distribution (Bayesian analysis!)</a:t>
            </a:r>
          </a:p>
          <a:p>
            <a:pPr marL="0" indent="0">
              <a:buNone/>
            </a:pPr>
            <a:r>
              <a:rPr lang="en-US" dirty="0"/>
              <a:t>&gt; Approximate solutions to complex optimization problems</a:t>
            </a:r>
          </a:p>
        </p:txBody>
      </p:sp>
      <p:sp>
        <p:nvSpPr>
          <p:cNvPr id="4" name="Slide Number Placeholder 3">
            <a:extLst>
              <a:ext uri="{FF2B5EF4-FFF2-40B4-BE49-F238E27FC236}">
                <a16:creationId xmlns:a16="http://schemas.microsoft.com/office/drawing/2014/main" id="{1A98C80F-BAEB-F3CA-7418-1031064B026D}"/>
              </a:ext>
            </a:extLst>
          </p:cNvPr>
          <p:cNvSpPr>
            <a:spLocks noGrp="1"/>
          </p:cNvSpPr>
          <p:nvPr>
            <p:ph type="sldNum" sz="quarter" idx="12"/>
          </p:nvPr>
        </p:nvSpPr>
        <p:spPr/>
        <p:txBody>
          <a:bodyPr/>
          <a:lstStyle/>
          <a:p>
            <a:fld id="{39E65F0E-D8D0-8548-A870-8F1E432EFAAD}" type="slidenum">
              <a:rPr lang="en-US" smtClean="0"/>
              <a:pPr/>
              <a:t>38</a:t>
            </a:fld>
            <a:endParaRPr lang="en-US" dirty="0"/>
          </a:p>
        </p:txBody>
      </p:sp>
    </p:spTree>
    <p:extLst>
      <p:ext uri="{BB962C8B-B14F-4D97-AF65-F5344CB8AC3E}">
        <p14:creationId xmlns:p14="http://schemas.microsoft.com/office/powerpoint/2010/main" val="3873716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1B195-BE08-6439-B2E6-B7D3E58F71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F88698-954A-8B43-3202-DC2E8B35CD48}"/>
              </a:ext>
            </a:extLst>
          </p:cNvPr>
          <p:cNvSpPr>
            <a:spLocks noGrp="1"/>
          </p:cNvSpPr>
          <p:nvPr>
            <p:ph type="title"/>
          </p:nvPr>
        </p:nvSpPr>
        <p:spPr/>
        <p:txBody>
          <a:bodyPr/>
          <a:lstStyle/>
          <a:p>
            <a:r>
              <a:rPr lang="en-US" dirty="0"/>
              <a:t>Markov Chain Monte Carlo</a:t>
            </a:r>
          </a:p>
        </p:txBody>
      </p:sp>
      <p:sp>
        <p:nvSpPr>
          <p:cNvPr id="3" name="Content Placeholder 2">
            <a:extLst>
              <a:ext uri="{FF2B5EF4-FFF2-40B4-BE49-F238E27FC236}">
                <a16:creationId xmlns:a16="http://schemas.microsoft.com/office/drawing/2014/main" id="{72918481-F1F2-DCBB-1AC0-0DB016E8C6B7}"/>
              </a:ext>
            </a:extLst>
          </p:cNvPr>
          <p:cNvSpPr>
            <a:spLocks noGrp="1"/>
          </p:cNvSpPr>
          <p:nvPr>
            <p:ph idx="1"/>
          </p:nvPr>
        </p:nvSpPr>
        <p:spPr/>
        <p:txBody>
          <a:bodyPr/>
          <a:lstStyle/>
          <a:p>
            <a:pPr marL="0" indent="0">
              <a:buNone/>
            </a:pPr>
            <a:r>
              <a:rPr lang="en-US" dirty="0"/>
              <a:t>A modelling technique.</a:t>
            </a:r>
          </a:p>
          <a:p>
            <a:pPr marL="0" indent="0">
              <a:buNone/>
            </a:pPr>
            <a:endParaRPr lang="en-US" dirty="0"/>
          </a:p>
          <a:p>
            <a:pPr marL="0" indent="0">
              <a:buNone/>
            </a:pPr>
            <a:r>
              <a:rPr lang="en-US" dirty="0"/>
              <a:t>Two common uses:</a:t>
            </a:r>
          </a:p>
          <a:p>
            <a:pPr marL="0" indent="0">
              <a:buNone/>
            </a:pPr>
            <a:r>
              <a:rPr lang="en-US" dirty="0"/>
              <a:t>&gt; Sampling from a (hard) distribution (Bayesian analysis!)</a:t>
            </a:r>
          </a:p>
          <a:p>
            <a:pPr marL="0" indent="0">
              <a:buNone/>
            </a:pPr>
            <a:r>
              <a:rPr lang="en-US" dirty="0"/>
              <a:t>&gt; Approximate solutions to complex optimization problems</a:t>
            </a:r>
          </a:p>
          <a:p>
            <a:pPr marL="0" indent="0">
              <a:buNone/>
            </a:pPr>
            <a:endParaRPr lang="en-US" dirty="0"/>
          </a:p>
          <a:p>
            <a:pPr marL="0" indent="0">
              <a:buNone/>
            </a:pPr>
            <a:r>
              <a:rPr lang="en-US" dirty="0"/>
              <a:t>Simulate a random walk that moves among possible configurations of a system and will converge to a useful distribution over these configurations</a:t>
            </a:r>
          </a:p>
        </p:txBody>
      </p:sp>
      <p:sp>
        <p:nvSpPr>
          <p:cNvPr id="4" name="Slide Number Placeholder 3">
            <a:extLst>
              <a:ext uri="{FF2B5EF4-FFF2-40B4-BE49-F238E27FC236}">
                <a16:creationId xmlns:a16="http://schemas.microsoft.com/office/drawing/2014/main" id="{3F0E263E-465A-39BE-505D-124ABA23AF66}"/>
              </a:ext>
            </a:extLst>
          </p:cNvPr>
          <p:cNvSpPr>
            <a:spLocks noGrp="1"/>
          </p:cNvSpPr>
          <p:nvPr>
            <p:ph type="sldNum" sz="quarter" idx="12"/>
          </p:nvPr>
        </p:nvSpPr>
        <p:spPr/>
        <p:txBody>
          <a:bodyPr/>
          <a:lstStyle/>
          <a:p>
            <a:fld id="{39E65F0E-D8D0-8548-A870-8F1E432EFAAD}" type="slidenum">
              <a:rPr lang="en-US" smtClean="0"/>
              <a:pPr/>
              <a:t>39</a:t>
            </a:fld>
            <a:endParaRPr lang="en-US" dirty="0"/>
          </a:p>
        </p:txBody>
      </p:sp>
    </p:spTree>
    <p:extLst>
      <p:ext uri="{BB962C8B-B14F-4D97-AF65-F5344CB8AC3E}">
        <p14:creationId xmlns:p14="http://schemas.microsoft.com/office/powerpoint/2010/main" val="1197011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DEFA8-2A20-D9A8-A651-698AA40CED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F71C59-B4BF-4D92-1B7D-DD7F3C7099B5}"/>
              </a:ext>
            </a:extLst>
          </p:cNvPr>
          <p:cNvSpPr>
            <a:spLocks noGrp="1"/>
          </p:cNvSpPr>
          <p:nvPr>
            <p:ph type="title"/>
          </p:nvPr>
        </p:nvSpPr>
        <p:spPr>
          <a:xfrm>
            <a:off x="609599" y="274639"/>
            <a:ext cx="11397521" cy="878301"/>
          </a:xfrm>
        </p:spPr>
        <p:txBody>
          <a:bodyPr>
            <a:noAutofit/>
          </a:bodyPr>
          <a:lstStyle/>
          <a:p>
            <a:r>
              <a:rPr lang="en-US" dirty="0"/>
              <a:t>Stochastic processes</a:t>
            </a: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AD74A54E-061B-167F-718E-2DF2694FB07F}"/>
                  </a:ext>
                </a:extLst>
              </p:cNvPr>
              <p:cNvSpPr txBox="1"/>
              <p:nvPr/>
            </p:nvSpPr>
            <p:spPr>
              <a:xfrm>
                <a:off x="685800" y="2459566"/>
                <a:ext cx="10820400" cy="1248996"/>
              </a:xfrm>
              <a:prstGeom prst="rect">
                <a:avLst/>
              </a:prstGeom>
              <a:noFill/>
              <a:ln>
                <a:solidFill>
                  <a:srgbClr val="C00000"/>
                </a:solidFill>
                <a:prstDash val="dash"/>
              </a:ln>
            </p:spPr>
            <p:txBody>
              <a:bodyPr wrap="square" lIns="182880" tIns="182880" rIns="182880" bIns="182880" rtlCol="0">
                <a:spAutoFit/>
              </a:bodyPr>
              <a:lstStyle/>
              <a:p>
                <a:r>
                  <a:rPr lang="en-US" sz="2800" b="1" dirty="0">
                    <a:solidFill>
                      <a:srgbClr val="C00000"/>
                    </a:solidFill>
                    <a:latin typeface="Candara" panose="020E0502030303020204" pitchFamily="34" charset="0"/>
                  </a:rPr>
                  <a:t>Definition.</a:t>
                </a:r>
                <a:r>
                  <a:rPr lang="en-US" sz="2800" dirty="0">
                    <a:solidFill>
                      <a:srgbClr val="C00000"/>
                    </a:solidFill>
                    <a:latin typeface="Candara" panose="020E0502030303020204" pitchFamily="34" charset="0"/>
                  </a:rPr>
                  <a:t> </a:t>
                </a:r>
                <a:r>
                  <a:rPr lang="en-US" sz="2800" dirty="0">
                    <a:latin typeface="Candara" panose="020E0502030303020204" pitchFamily="34" charset="0"/>
                  </a:rPr>
                  <a:t>A </a:t>
                </a:r>
                <a:r>
                  <a:rPr lang="en-US" sz="2800" b="1" dirty="0">
                    <a:solidFill>
                      <a:srgbClr val="C00000"/>
                    </a:solidFill>
                    <a:latin typeface="Candara" panose="020E0502030303020204" pitchFamily="34" charset="0"/>
                  </a:rPr>
                  <a:t>discrete-time stochastic process </a:t>
                </a:r>
                <a:r>
                  <a:rPr lang="en-US" sz="2800" dirty="0">
                    <a:latin typeface="Candara" panose="020E0502030303020204" pitchFamily="34" charset="0"/>
                  </a:rPr>
                  <a:t>(DTSP) is a sequence of random variables </a:t>
                </a:r>
                <a14:m>
                  <m:oMath xmlns:m="http://schemas.openxmlformats.org/officeDocument/2006/math">
                    <m:sSup>
                      <m:sSupPr>
                        <m:ctrlPr>
                          <a:rPr lang="en-US" sz="2800" i="1" dirty="0" smtClean="0">
                            <a:solidFill>
                              <a:srgbClr val="0070C0"/>
                            </a:solidFill>
                            <a:latin typeface="Cambria Math" panose="02040503050406030204" pitchFamily="18" charset="0"/>
                          </a:rPr>
                        </m:ctrlPr>
                      </m:sSupPr>
                      <m:e>
                        <m:r>
                          <a:rPr lang="en-US" sz="2800" i="1" dirty="0" smtClean="0">
                            <a:solidFill>
                              <a:srgbClr val="0070C0"/>
                            </a:solidFill>
                            <a:latin typeface="Cambria Math" panose="02040503050406030204" pitchFamily="18" charset="0"/>
                          </a:rPr>
                          <m:t>𝑋</m:t>
                        </m:r>
                      </m:e>
                      <m:sup>
                        <m:r>
                          <a:rPr lang="en-US" sz="2800" b="0" i="1" dirty="0" smtClean="0">
                            <a:solidFill>
                              <a:srgbClr val="0070C0"/>
                            </a:solidFill>
                            <a:latin typeface="Cambria Math" panose="02040503050406030204" pitchFamily="18" charset="0"/>
                          </a:rPr>
                          <m:t>(</m:t>
                        </m:r>
                        <m:r>
                          <a:rPr lang="en-US" sz="2800" i="1" dirty="0" smtClean="0">
                            <a:solidFill>
                              <a:srgbClr val="0070C0"/>
                            </a:solidFill>
                            <a:latin typeface="Cambria Math" panose="02040503050406030204" pitchFamily="18" charset="0"/>
                          </a:rPr>
                          <m:t>0</m:t>
                        </m:r>
                        <m:r>
                          <a:rPr lang="en-US" sz="2800" b="0" i="1" dirty="0" smtClean="0">
                            <a:solidFill>
                              <a:srgbClr val="0070C0"/>
                            </a:solidFill>
                            <a:latin typeface="Cambria Math" panose="02040503050406030204" pitchFamily="18" charset="0"/>
                          </a:rPr>
                          <m:t>)</m:t>
                        </m:r>
                      </m:sup>
                    </m:sSup>
                    <m:r>
                      <a:rPr lang="en-US" sz="2800" i="1" dirty="0" smtClean="0">
                        <a:solidFill>
                          <a:srgbClr val="0070C0"/>
                        </a:solidFill>
                        <a:latin typeface="Cambria Math" panose="02040503050406030204" pitchFamily="18" charset="0"/>
                      </a:rPr>
                      <m:t>, </m:t>
                    </m:r>
                    <m:sSup>
                      <m:sSupPr>
                        <m:ctrlPr>
                          <a:rPr lang="en-US" sz="2800" i="1" dirty="0">
                            <a:solidFill>
                              <a:srgbClr val="0070C0"/>
                            </a:solidFill>
                            <a:latin typeface="Cambria Math" panose="02040503050406030204" pitchFamily="18" charset="0"/>
                          </a:rPr>
                        </m:ctrlPr>
                      </m:sSupPr>
                      <m:e>
                        <m:sSup>
                          <m:sSupPr>
                            <m:ctrlPr>
                              <a:rPr lang="en-US" sz="2800" i="1" dirty="0">
                                <a:solidFill>
                                  <a:srgbClr val="0070C0"/>
                                </a:solidFill>
                                <a:latin typeface="Cambria Math" panose="02040503050406030204" pitchFamily="18" charset="0"/>
                              </a:rPr>
                            </m:ctrlPr>
                          </m:sSupPr>
                          <m:e>
                            <m:r>
                              <a:rPr lang="en-US" sz="2800" i="1" dirty="0">
                                <a:solidFill>
                                  <a:srgbClr val="0070C0"/>
                                </a:solidFill>
                                <a:latin typeface="Cambria Math" panose="02040503050406030204" pitchFamily="18" charset="0"/>
                              </a:rPr>
                              <m:t>𝑋</m:t>
                            </m:r>
                          </m:e>
                          <m:sup>
                            <m:r>
                              <a:rPr lang="en-US" sz="2800" i="1" dirty="0">
                                <a:solidFill>
                                  <a:srgbClr val="0070C0"/>
                                </a:solidFill>
                                <a:latin typeface="Cambria Math" panose="02040503050406030204" pitchFamily="18" charset="0"/>
                              </a:rPr>
                              <m:t>(1)</m:t>
                            </m:r>
                          </m:sup>
                        </m:sSup>
                        <m:r>
                          <a:rPr lang="en-US" sz="2800" b="0" i="1" dirty="0" smtClean="0">
                            <a:solidFill>
                              <a:srgbClr val="0070C0"/>
                            </a:solidFill>
                            <a:latin typeface="Cambria Math" panose="02040503050406030204" pitchFamily="18" charset="0"/>
                          </a:rPr>
                          <m:t>,</m:t>
                        </m:r>
                        <m:r>
                          <a:rPr lang="en-US" sz="2800" i="1" dirty="0" smtClean="0">
                            <a:solidFill>
                              <a:srgbClr val="0070C0"/>
                            </a:solidFill>
                            <a:latin typeface="Cambria Math" panose="02040503050406030204" pitchFamily="18" charset="0"/>
                          </a:rPr>
                          <m:t>𝑋</m:t>
                        </m:r>
                      </m:e>
                      <m:sup>
                        <m:r>
                          <a:rPr lang="en-US" sz="2800" b="0" i="1" dirty="0" smtClean="0">
                            <a:solidFill>
                              <a:srgbClr val="0070C0"/>
                            </a:solidFill>
                            <a:latin typeface="Cambria Math" panose="02040503050406030204" pitchFamily="18" charset="0"/>
                          </a:rPr>
                          <m:t>(</m:t>
                        </m:r>
                        <m:r>
                          <a:rPr lang="en-US" sz="2800" i="1" dirty="0" smtClean="0">
                            <a:solidFill>
                              <a:srgbClr val="0070C0"/>
                            </a:solidFill>
                            <a:latin typeface="Cambria Math" panose="02040503050406030204" pitchFamily="18" charset="0"/>
                          </a:rPr>
                          <m:t>2</m:t>
                        </m:r>
                        <m:r>
                          <a:rPr lang="en-US" sz="2800" b="0" i="1" dirty="0" smtClean="0">
                            <a:solidFill>
                              <a:srgbClr val="0070C0"/>
                            </a:solidFill>
                            <a:latin typeface="Cambria Math" panose="02040503050406030204" pitchFamily="18" charset="0"/>
                          </a:rPr>
                          <m:t>)</m:t>
                        </m:r>
                      </m:sup>
                    </m:sSup>
                    <m:r>
                      <a:rPr lang="en-US" sz="2800" i="1" dirty="0" smtClean="0">
                        <a:solidFill>
                          <a:srgbClr val="0070C0"/>
                        </a:solidFill>
                        <a:latin typeface="Cambria Math" panose="02040503050406030204" pitchFamily="18" charset="0"/>
                      </a:rPr>
                      <m:t>, . . .</m:t>
                    </m:r>
                    <m:r>
                      <a:rPr lang="en-US" sz="2800" i="1" dirty="0" smtClean="0">
                        <a:latin typeface="Cambria Math" panose="02040503050406030204" pitchFamily="18" charset="0"/>
                      </a:rPr>
                      <m:t> </m:t>
                    </m:r>
                  </m:oMath>
                </a14:m>
                <a:r>
                  <a:rPr lang="en-US" sz="2800" dirty="0">
                    <a:latin typeface="Candara" panose="020E0502030303020204" pitchFamily="34" charset="0"/>
                  </a:rPr>
                  <a:t>where </a:t>
                </a:r>
                <a14:m>
                  <m:oMath xmlns:m="http://schemas.openxmlformats.org/officeDocument/2006/math">
                    <m:sSup>
                      <m:sSupPr>
                        <m:ctrlPr>
                          <a:rPr lang="en-US" sz="2800" i="1" dirty="0" smtClean="0">
                            <a:solidFill>
                              <a:srgbClr val="0070C0"/>
                            </a:solidFill>
                            <a:latin typeface="Cambria Math" panose="02040503050406030204" pitchFamily="18" charset="0"/>
                          </a:rPr>
                        </m:ctrlPr>
                      </m:sSupPr>
                      <m:e>
                        <m:r>
                          <a:rPr lang="en-US" sz="2800" i="1" dirty="0" smtClean="0">
                            <a:solidFill>
                              <a:srgbClr val="0070C0"/>
                            </a:solidFill>
                            <a:latin typeface="Cambria Math" panose="02040503050406030204" pitchFamily="18" charset="0"/>
                          </a:rPr>
                          <m:t>𝑋</m:t>
                        </m:r>
                      </m:e>
                      <m:sup>
                        <m:r>
                          <a:rPr lang="en-US" sz="2800" b="0" i="1" dirty="0" smtClean="0">
                            <a:solidFill>
                              <a:srgbClr val="0070C0"/>
                            </a:solidFill>
                            <a:latin typeface="Cambria Math" panose="02040503050406030204" pitchFamily="18" charset="0"/>
                          </a:rPr>
                          <m:t>(</m:t>
                        </m:r>
                        <m:r>
                          <a:rPr lang="en-US" sz="2800" i="1" dirty="0" smtClean="0">
                            <a:solidFill>
                              <a:srgbClr val="0070C0"/>
                            </a:solidFill>
                            <a:latin typeface="Cambria Math" panose="02040503050406030204" pitchFamily="18" charset="0"/>
                          </a:rPr>
                          <m:t>𝑡</m:t>
                        </m:r>
                        <m:r>
                          <a:rPr lang="en-US" sz="2800" b="0" i="1" dirty="0" smtClean="0">
                            <a:solidFill>
                              <a:srgbClr val="0070C0"/>
                            </a:solidFill>
                            <a:latin typeface="Cambria Math" panose="02040503050406030204" pitchFamily="18" charset="0"/>
                          </a:rPr>
                          <m:t>)</m:t>
                        </m:r>
                      </m:sup>
                    </m:sSup>
                  </m:oMath>
                </a14:m>
                <a:r>
                  <a:rPr lang="en-US" sz="2800" dirty="0">
                    <a:latin typeface="Candara" panose="020E0502030303020204" pitchFamily="34" charset="0"/>
                  </a:rPr>
                  <a:t> is the value at time </a:t>
                </a:r>
                <a14:m>
                  <m:oMath xmlns:m="http://schemas.openxmlformats.org/officeDocument/2006/math">
                    <m:r>
                      <a:rPr lang="en-US" sz="2800" i="1" dirty="0" smtClean="0">
                        <a:solidFill>
                          <a:srgbClr val="0070C0"/>
                        </a:solidFill>
                        <a:latin typeface="Cambria Math" panose="02040503050406030204" pitchFamily="18" charset="0"/>
                      </a:rPr>
                      <m:t>𝑡</m:t>
                    </m:r>
                  </m:oMath>
                </a14:m>
                <a:r>
                  <a:rPr lang="en-US" sz="2800" dirty="0">
                    <a:latin typeface="Candara" panose="020E0502030303020204" pitchFamily="34" charset="0"/>
                  </a:rPr>
                  <a:t>.</a:t>
                </a:r>
              </a:p>
            </p:txBody>
          </p:sp>
        </mc:Choice>
        <mc:Fallback xmlns="">
          <p:sp>
            <p:nvSpPr>
              <p:cNvPr id="29" name="TextBox 28">
                <a:extLst>
                  <a:ext uri="{FF2B5EF4-FFF2-40B4-BE49-F238E27FC236}">
                    <a16:creationId xmlns:a16="http://schemas.microsoft.com/office/drawing/2014/main" id="{AD74A54E-061B-167F-718E-2DF2694FB07F}"/>
                  </a:ext>
                </a:extLst>
              </p:cNvPr>
              <p:cNvSpPr txBox="1">
                <a:spLocks noRot="1" noChangeAspect="1" noMove="1" noResize="1" noEditPoints="1" noAdjustHandles="1" noChangeArrowheads="1" noChangeShapeType="1" noTextEdit="1"/>
              </p:cNvSpPr>
              <p:nvPr/>
            </p:nvSpPr>
            <p:spPr>
              <a:xfrm>
                <a:off x="685800" y="2459566"/>
                <a:ext cx="10820400" cy="1248996"/>
              </a:xfrm>
              <a:prstGeom prst="rect">
                <a:avLst/>
              </a:prstGeom>
              <a:blipFill>
                <a:blip r:embed="rId3"/>
                <a:stretch>
                  <a:fillRect l="-281" r="-844" b="-1932"/>
                </a:stretch>
              </a:blipFill>
              <a:ln>
                <a:solidFill>
                  <a:srgbClr val="C00000"/>
                </a:solidFill>
                <a:prstDash val="dash"/>
              </a:ln>
            </p:spPr>
            <p:txBody>
              <a:bodyPr/>
              <a:lstStyle/>
              <a:p>
                <a:r>
                  <a:rPr lang="en-US">
                    <a:noFill/>
                  </a:rPr>
                  <a:t> </a:t>
                </a:r>
              </a:p>
            </p:txBody>
          </p:sp>
        </mc:Fallback>
      </mc:AlternateContent>
      <p:sp>
        <p:nvSpPr>
          <p:cNvPr id="12" name="TextBox 11">
            <a:extLst>
              <a:ext uri="{FF2B5EF4-FFF2-40B4-BE49-F238E27FC236}">
                <a16:creationId xmlns:a16="http://schemas.microsoft.com/office/drawing/2014/main" id="{DC398CB2-B1C7-3CB0-F5F8-127EE861A17B}"/>
              </a:ext>
            </a:extLst>
          </p:cNvPr>
          <p:cNvSpPr txBox="1"/>
          <p:nvPr/>
        </p:nvSpPr>
        <p:spPr>
          <a:xfrm>
            <a:off x="2584497" y="4072908"/>
            <a:ext cx="6644153" cy="830997"/>
          </a:xfrm>
          <a:prstGeom prst="rect">
            <a:avLst/>
          </a:prstGeom>
          <a:solidFill>
            <a:schemeClr val="accent2">
              <a:lumMod val="20000"/>
              <a:lumOff val="80000"/>
            </a:schemeClr>
          </a:solidFill>
          <a:ln w="9525">
            <a:solidFill>
              <a:srgbClr val="C00000"/>
            </a:solidFill>
            <a:prstDash val="dash"/>
          </a:ln>
        </p:spPr>
        <p:txBody>
          <a:bodyPr wrap="square" rtlCol="0">
            <a:spAutoFit/>
          </a:bodyPr>
          <a:lstStyle/>
          <a:p>
            <a:pPr algn="l"/>
            <a:r>
              <a:rPr lang="en-US" sz="2400" b="1" dirty="0">
                <a:solidFill>
                  <a:srgbClr val="C00000"/>
                </a:solidFill>
                <a:latin typeface="Candara" panose="020E0502030303020204" pitchFamily="34" charset="0"/>
                <a:ea typeface="Helvetica" charset="0"/>
                <a:cs typeface="Helvetica" charset="0"/>
              </a:rPr>
              <a:t>Today: </a:t>
            </a:r>
          </a:p>
          <a:p>
            <a:pPr algn="l"/>
            <a:r>
              <a:rPr lang="en-US" sz="2400" b="0" dirty="0">
                <a:latin typeface="Candara" panose="020E0502030303020204" pitchFamily="34" charset="0"/>
                <a:ea typeface="Helvetica" charset="0"/>
                <a:cs typeface="Helvetica" charset="0"/>
              </a:rPr>
              <a:t>A very special type of DTSP</a:t>
            </a:r>
            <a:r>
              <a:rPr lang="en-US" sz="2400" dirty="0">
                <a:latin typeface="Candara" panose="020E0502030303020204" pitchFamily="34" charset="0"/>
                <a:ea typeface="Helvetica" charset="0"/>
                <a:cs typeface="Helvetica" charset="0"/>
              </a:rPr>
              <a:t> called </a:t>
            </a:r>
            <a:r>
              <a:rPr lang="en-US" sz="2400" b="1" dirty="0">
                <a:solidFill>
                  <a:srgbClr val="C00000"/>
                </a:solidFill>
                <a:latin typeface="Candara" panose="020E0502030303020204" pitchFamily="34" charset="0"/>
                <a:ea typeface="Helvetica" charset="0"/>
                <a:cs typeface="Helvetica" charset="0"/>
              </a:rPr>
              <a:t>Markov Chains </a:t>
            </a:r>
          </a:p>
        </p:txBody>
      </p:sp>
      <p:sp>
        <p:nvSpPr>
          <p:cNvPr id="4" name="Slide Number Placeholder 3">
            <a:extLst>
              <a:ext uri="{FF2B5EF4-FFF2-40B4-BE49-F238E27FC236}">
                <a16:creationId xmlns:a16="http://schemas.microsoft.com/office/drawing/2014/main" id="{3298D15C-A700-C22A-B8A6-06193B44BEFA}"/>
              </a:ext>
            </a:extLst>
          </p:cNvPr>
          <p:cNvSpPr>
            <a:spLocks noGrp="1"/>
          </p:cNvSpPr>
          <p:nvPr>
            <p:ph type="sldNum" sz="quarter" idx="12"/>
          </p:nvPr>
        </p:nvSpPr>
        <p:spPr/>
        <p:txBody>
          <a:bodyPr/>
          <a:lstStyle/>
          <a:p>
            <a:fld id="{39E65F0E-D8D0-8548-A870-8F1E432EFAAD}" type="slidenum">
              <a:rPr lang="en-US" smtClean="0"/>
              <a:pPr/>
              <a:t>4</a:t>
            </a:fld>
            <a:endParaRPr lang="en-US" dirty="0"/>
          </a:p>
        </p:txBody>
      </p:sp>
    </p:spTree>
    <p:extLst>
      <p:ext uri="{BB962C8B-B14F-4D97-AF65-F5344CB8AC3E}">
        <p14:creationId xmlns:p14="http://schemas.microsoft.com/office/powerpoint/2010/main" val="3276759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1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F2432-DD77-1580-0330-AB133D2591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A358B4-2971-7F73-A8A9-41BC6939C877}"/>
              </a:ext>
            </a:extLst>
          </p:cNvPr>
          <p:cNvSpPr>
            <a:spLocks noGrp="1"/>
          </p:cNvSpPr>
          <p:nvPr>
            <p:ph type="title"/>
          </p:nvPr>
        </p:nvSpPr>
        <p:spPr/>
        <p:txBody>
          <a:bodyPr/>
          <a:lstStyle/>
          <a:p>
            <a:r>
              <a:rPr lang="en-US" dirty="0"/>
              <a:t>The 0-1 knapsack problem</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8B2C1BB4-6B52-6533-8FF5-6F8A469FC844}"/>
                  </a:ext>
                </a:extLst>
              </p:cNvPr>
              <p:cNvSpPr>
                <a:spLocks noGrp="1"/>
              </p:cNvSpPr>
              <p:nvPr>
                <p:ph idx="1"/>
              </p:nvPr>
            </p:nvSpPr>
            <p:spPr/>
            <p:txBody>
              <a:bodyPr/>
              <a:lstStyle/>
              <a:p>
                <a:pPr marL="0" indent="0">
                  <a:buNone/>
                </a:pPr>
                <a:r>
                  <a:rPr lang="en-US" dirty="0"/>
                  <a:t>Given </a:t>
                </a:r>
                <a14:m>
                  <m:oMath xmlns:m="http://schemas.openxmlformats.org/officeDocument/2006/math">
                    <m:r>
                      <a:rPr lang="en-US" b="0" i="1" smtClean="0">
                        <a:latin typeface="Cambria Math" panose="02040503050406030204" pitchFamily="18" charset="0"/>
                      </a:rPr>
                      <m:t>𝑛</m:t>
                    </m:r>
                  </m:oMath>
                </a14:m>
                <a:r>
                  <a:rPr lang="en-US" dirty="0"/>
                  <a:t> items with weights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1</m:t>
                        </m:r>
                      </m:sub>
                    </m:sSub>
                    <m:r>
                      <a:rPr lang="en-US" b="0" i="1" smtClean="0">
                        <a:latin typeface="Cambria Math" panose="02040503050406030204" pitchFamily="18" charset="0"/>
                      </a:rPr>
                      <m:t>, …,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𝑛</m:t>
                        </m:r>
                      </m:sub>
                    </m:sSub>
                    <m:r>
                      <a:rPr lang="en-US" b="0" i="1" smtClean="0">
                        <a:latin typeface="Cambria Math" panose="02040503050406030204" pitchFamily="18" charset="0"/>
                      </a:rPr>
                      <m:t>&gt;0</m:t>
                    </m:r>
                  </m:oMath>
                </a14:m>
                <a:r>
                  <a:rPr lang="en-US" dirty="0"/>
                  <a:t> and values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1</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𝑛</m:t>
                        </m:r>
                      </m:sub>
                    </m:sSub>
                    <m:r>
                      <a:rPr lang="en-US" b="0" i="1" smtClean="0">
                        <a:latin typeface="Cambria Math" panose="02040503050406030204" pitchFamily="18" charset="0"/>
                      </a:rPr>
                      <m:t>&gt;0</m:t>
                    </m:r>
                  </m:oMath>
                </a14:m>
                <a:endParaRPr lang="en-US" dirty="0"/>
              </a:p>
              <a:p>
                <a:pPr>
                  <a:buFont typeface="Arial" panose="020B0604020202020204" pitchFamily="34" charset="0"/>
                  <a:buChar char="•"/>
                </a:pPr>
                <a:r>
                  <a:rPr lang="en-US" dirty="0"/>
                  <a:t> Knapsack with weight limit </a:t>
                </a:r>
                <a14:m>
                  <m:oMath xmlns:m="http://schemas.openxmlformats.org/officeDocument/2006/math">
                    <m:r>
                      <a:rPr lang="en-US" b="0" i="1" smtClean="0">
                        <a:latin typeface="Cambria Math" panose="02040503050406030204" pitchFamily="18" charset="0"/>
                      </a:rPr>
                      <m:t>𝑊</m:t>
                    </m:r>
                  </m:oMath>
                </a14:m>
                <a:endParaRPr lang="en-US" dirty="0"/>
              </a:p>
              <a:p>
                <a:pPr marL="0" indent="0">
                  <a:buNone/>
                </a:pPr>
                <a:r>
                  <a:rPr lang="en-US" dirty="0"/>
                  <a:t>Find the most valuable subset of items which satisfy the weight constraint of the knapsack.</a:t>
                </a:r>
              </a:p>
            </p:txBody>
          </p:sp>
        </mc:Choice>
        <mc:Fallback>
          <p:sp>
            <p:nvSpPr>
              <p:cNvPr id="3" name="Content Placeholder 2">
                <a:extLst>
                  <a:ext uri="{FF2B5EF4-FFF2-40B4-BE49-F238E27FC236}">
                    <a16:creationId xmlns:a16="http://schemas.microsoft.com/office/drawing/2014/main" id="{8B2C1BB4-6B52-6533-8FF5-6F8A469FC844}"/>
                  </a:ext>
                </a:extLst>
              </p:cNvPr>
              <p:cNvSpPr>
                <a:spLocks noGrp="1" noRot="1" noChangeAspect="1" noMove="1" noResize="1" noEditPoints="1" noAdjustHandles="1" noChangeArrowheads="1" noChangeShapeType="1" noTextEdit="1"/>
              </p:cNvSpPr>
              <p:nvPr>
                <p:ph idx="1"/>
              </p:nvPr>
            </p:nvSpPr>
            <p:spPr>
              <a:blipFill>
                <a:blip r:embed="rId2"/>
                <a:stretch>
                  <a:fillRect l="-1525" t="-213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40F7E983-427C-FF74-BC34-77F7BF426F64}"/>
              </a:ext>
            </a:extLst>
          </p:cNvPr>
          <p:cNvSpPr>
            <a:spLocks noGrp="1"/>
          </p:cNvSpPr>
          <p:nvPr>
            <p:ph type="sldNum" sz="quarter" idx="12"/>
          </p:nvPr>
        </p:nvSpPr>
        <p:spPr/>
        <p:txBody>
          <a:bodyPr/>
          <a:lstStyle/>
          <a:p>
            <a:fld id="{39E65F0E-D8D0-8548-A870-8F1E432EFAAD}" type="slidenum">
              <a:rPr lang="en-US" smtClean="0"/>
              <a:pPr/>
              <a:t>40</a:t>
            </a:fld>
            <a:endParaRPr lang="en-US" dirty="0"/>
          </a:p>
        </p:txBody>
      </p:sp>
    </p:spTree>
    <p:extLst>
      <p:ext uri="{BB962C8B-B14F-4D97-AF65-F5344CB8AC3E}">
        <p14:creationId xmlns:p14="http://schemas.microsoft.com/office/powerpoint/2010/main" val="8853037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D5520-09D3-E1D5-D478-D9C41388F8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C389D5-9286-57C7-6F32-74C74A38BAFD}"/>
              </a:ext>
            </a:extLst>
          </p:cNvPr>
          <p:cNvSpPr>
            <a:spLocks noGrp="1"/>
          </p:cNvSpPr>
          <p:nvPr>
            <p:ph type="title"/>
          </p:nvPr>
        </p:nvSpPr>
        <p:spPr/>
        <p:txBody>
          <a:bodyPr/>
          <a:lstStyle/>
          <a:p>
            <a:r>
              <a:rPr lang="en-US" dirty="0"/>
              <a:t>The 0-1 knapsack problem</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8D2453C-5391-9249-FE17-2A2F58E6B054}"/>
                  </a:ext>
                </a:extLst>
              </p:cNvPr>
              <p:cNvSpPr>
                <a:spLocks noGrp="1"/>
              </p:cNvSpPr>
              <p:nvPr>
                <p:ph idx="1"/>
              </p:nvPr>
            </p:nvSpPr>
            <p:spPr/>
            <p:txBody>
              <a:bodyPr/>
              <a:lstStyle/>
              <a:p>
                <a:pPr marL="0" indent="0">
                  <a:buNone/>
                </a:pPr>
                <a:r>
                  <a:rPr lang="en-US" dirty="0"/>
                  <a:t>Given </a:t>
                </a:r>
                <a14:m>
                  <m:oMath xmlns:m="http://schemas.openxmlformats.org/officeDocument/2006/math">
                    <m:r>
                      <a:rPr lang="en-US" b="0" i="1" smtClean="0">
                        <a:latin typeface="Cambria Math" panose="02040503050406030204" pitchFamily="18" charset="0"/>
                      </a:rPr>
                      <m:t>𝑛</m:t>
                    </m:r>
                  </m:oMath>
                </a14:m>
                <a:r>
                  <a:rPr lang="en-US" dirty="0"/>
                  <a:t> items with weights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1</m:t>
                        </m:r>
                      </m:sub>
                    </m:sSub>
                    <m:r>
                      <a:rPr lang="en-US" b="0" i="1" smtClean="0">
                        <a:latin typeface="Cambria Math" panose="02040503050406030204" pitchFamily="18" charset="0"/>
                      </a:rPr>
                      <m:t>, …,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𝑛</m:t>
                        </m:r>
                      </m:sub>
                    </m:sSub>
                    <m:r>
                      <a:rPr lang="en-US" b="0" i="1" smtClean="0">
                        <a:latin typeface="Cambria Math" panose="02040503050406030204" pitchFamily="18" charset="0"/>
                      </a:rPr>
                      <m:t>&gt;0</m:t>
                    </m:r>
                  </m:oMath>
                </a14:m>
                <a:r>
                  <a:rPr lang="en-US" dirty="0"/>
                  <a:t> and values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1</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𝑛</m:t>
                        </m:r>
                      </m:sub>
                    </m:sSub>
                    <m:r>
                      <a:rPr lang="en-US" b="0" i="1" smtClean="0">
                        <a:latin typeface="Cambria Math" panose="02040503050406030204" pitchFamily="18" charset="0"/>
                      </a:rPr>
                      <m:t>&gt;0</m:t>
                    </m:r>
                  </m:oMath>
                </a14:m>
                <a:endParaRPr lang="en-US" dirty="0"/>
              </a:p>
              <a:p>
                <a:pPr>
                  <a:buFont typeface="Arial" panose="020B0604020202020204" pitchFamily="34" charset="0"/>
                  <a:buChar char="•"/>
                </a:pPr>
                <a:r>
                  <a:rPr lang="en-US" dirty="0"/>
                  <a:t> Knapsack with weight limit </a:t>
                </a:r>
                <a14:m>
                  <m:oMath xmlns:m="http://schemas.openxmlformats.org/officeDocument/2006/math">
                    <m:r>
                      <a:rPr lang="en-US" b="0" i="1" smtClean="0">
                        <a:latin typeface="Cambria Math" panose="02040503050406030204" pitchFamily="18" charset="0"/>
                      </a:rPr>
                      <m:t>𝑊</m:t>
                    </m:r>
                  </m:oMath>
                </a14:m>
                <a:endParaRPr lang="en-US" dirty="0"/>
              </a:p>
              <a:p>
                <a:pPr marL="0" indent="0">
                  <a:buNone/>
                </a:pPr>
                <a:r>
                  <a:rPr lang="en-US" dirty="0"/>
                  <a:t>Find the most valuable subset of items which satisfy the weight constraint of the knapsack.</a:t>
                </a:r>
              </a:p>
              <a:p>
                <a:pPr marL="0" indent="0">
                  <a:buNone/>
                </a:pPr>
                <a:endParaRPr lang="en-US" dirty="0"/>
              </a:p>
              <a:p>
                <a:pPr marL="0" indent="0">
                  <a:buNone/>
                </a:pPr>
                <a:r>
                  <a:rPr lang="en-US" dirty="0"/>
                  <a:t>Item 1: 2lb, $5</a:t>
                </a:r>
              </a:p>
              <a:p>
                <a:pPr marL="0" indent="0">
                  <a:buNone/>
                </a:pPr>
                <a:r>
                  <a:rPr lang="en-US" dirty="0"/>
                  <a:t>Item 2: 4lb, $9</a:t>
                </a:r>
              </a:p>
              <a:p>
                <a:pPr marL="0" indent="0">
                  <a:buNone/>
                </a:pPr>
                <a:r>
                  <a:rPr lang="en-US" dirty="0"/>
                  <a:t>Item 3: 2lb, $10</a:t>
                </a:r>
              </a:p>
              <a:p>
                <a:pPr marL="0" indent="0">
                  <a:buNone/>
                </a:pPr>
                <a:r>
                  <a:rPr lang="en-US" dirty="0"/>
                  <a:t>Limit </a:t>
                </a:r>
                <a14:m>
                  <m:oMath xmlns:m="http://schemas.openxmlformats.org/officeDocument/2006/math">
                    <m:r>
                      <a:rPr lang="en-US" b="0" i="1" smtClean="0">
                        <a:latin typeface="Cambria Math" panose="02040503050406030204" pitchFamily="18" charset="0"/>
                      </a:rPr>
                      <m:t>𝑊</m:t>
                    </m:r>
                  </m:oMath>
                </a14:m>
                <a:r>
                  <a:rPr lang="en-US" dirty="0"/>
                  <a:t>= 4lb		Then best is choosing items 1 and 3</a:t>
                </a:r>
              </a:p>
            </p:txBody>
          </p:sp>
        </mc:Choice>
        <mc:Fallback>
          <p:sp>
            <p:nvSpPr>
              <p:cNvPr id="3" name="Content Placeholder 2">
                <a:extLst>
                  <a:ext uri="{FF2B5EF4-FFF2-40B4-BE49-F238E27FC236}">
                    <a16:creationId xmlns:a16="http://schemas.microsoft.com/office/drawing/2014/main" id="{48D2453C-5391-9249-FE17-2A2F58E6B054}"/>
                  </a:ext>
                </a:extLst>
              </p:cNvPr>
              <p:cNvSpPr>
                <a:spLocks noGrp="1" noRot="1" noChangeAspect="1" noMove="1" noResize="1" noEditPoints="1" noAdjustHandles="1" noChangeArrowheads="1" noChangeShapeType="1" noTextEdit="1"/>
              </p:cNvSpPr>
              <p:nvPr>
                <p:ph idx="1"/>
              </p:nvPr>
            </p:nvSpPr>
            <p:spPr>
              <a:blipFill>
                <a:blip r:embed="rId2"/>
                <a:stretch>
                  <a:fillRect l="-1525" t="-2138" b="-239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195457AB-6BBF-4AE9-74FD-1546B8BC2547}"/>
              </a:ext>
            </a:extLst>
          </p:cNvPr>
          <p:cNvSpPr>
            <a:spLocks noGrp="1"/>
          </p:cNvSpPr>
          <p:nvPr>
            <p:ph type="sldNum" sz="quarter" idx="12"/>
          </p:nvPr>
        </p:nvSpPr>
        <p:spPr/>
        <p:txBody>
          <a:bodyPr/>
          <a:lstStyle/>
          <a:p>
            <a:fld id="{39E65F0E-D8D0-8548-A870-8F1E432EFAAD}" type="slidenum">
              <a:rPr lang="en-US" smtClean="0"/>
              <a:pPr/>
              <a:t>41</a:t>
            </a:fld>
            <a:endParaRPr lang="en-US" dirty="0"/>
          </a:p>
        </p:txBody>
      </p:sp>
    </p:spTree>
    <p:extLst>
      <p:ext uri="{BB962C8B-B14F-4D97-AF65-F5344CB8AC3E}">
        <p14:creationId xmlns:p14="http://schemas.microsoft.com/office/powerpoint/2010/main" val="30374835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8F2C7-C262-029F-6D98-B7716B9B23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F14978-5B6D-D1F2-10B1-605F0199ACCD}"/>
              </a:ext>
            </a:extLst>
          </p:cNvPr>
          <p:cNvSpPr>
            <a:spLocks noGrp="1"/>
          </p:cNvSpPr>
          <p:nvPr>
            <p:ph type="title"/>
          </p:nvPr>
        </p:nvSpPr>
        <p:spPr/>
        <p:txBody>
          <a:bodyPr/>
          <a:lstStyle/>
          <a:p>
            <a:r>
              <a:rPr lang="en-US" dirty="0"/>
              <a:t>MCMC formalization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87C51EC9-F549-E192-C2E2-23104A5AAB65}"/>
                  </a:ext>
                </a:extLst>
              </p:cNvPr>
              <p:cNvSpPr>
                <a:spLocks noGrp="1"/>
              </p:cNvSpPr>
              <p:nvPr>
                <p:ph idx="1"/>
              </p:nvPr>
            </p:nvSpPr>
            <p:spPr/>
            <p:txBody>
              <a:bodyPr/>
              <a:lstStyle/>
              <a:p>
                <a:pPr marL="0" indent="0">
                  <a:buNone/>
                </a:pPr>
                <a:r>
                  <a:rPr lang="en-US" dirty="0"/>
                  <a:t>Let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𝑛</m:t>
                            </m:r>
                          </m:sub>
                        </m:sSub>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0, 1</m:t>
                            </m:r>
                          </m:e>
                        </m:d>
                      </m:e>
                      <m:sup>
                        <m:r>
                          <a:rPr lang="en-US" b="0" i="1" smtClean="0">
                            <a:latin typeface="Cambria Math" panose="02040503050406030204" pitchFamily="18" charset="0"/>
                          </a:rPr>
                          <m:t>𝑛</m:t>
                        </m:r>
                      </m:sup>
                    </m:sSup>
                  </m:oMath>
                </a14:m>
                <a:r>
                  <a:rPr lang="en-US" dirty="0"/>
                  <a:t> represent whether we took item </a:t>
                </a:r>
                <a14:m>
                  <m:oMath xmlns:m="http://schemas.openxmlformats.org/officeDocument/2006/math">
                    <m:r>
                      <a:rPr lang="en-US" b="0" i="1" smtClean="0">
                        <a:latin typeface="Cambria Math" panose="02040503050406030204" pitchFamily="18" charset="0"/>
                      </a:rPr>
                      <m:t>𝑖</m:t>
                    </m:r>
                  </m:oMath>
                </a14:m>
                <a:r>
                  <a:rPr lang="en-US" dirty="0"/>
                  <a:t> or not</a:t>
                </a:r>
              </a:p>
              <a:p>
                <a:pPr marL="0" indent="0">
                  <a:buNone/>
                </a:pPr>
                <a:endParaRPr lang="en-US" dirty="0"/>
              </a:p>
              <a:p>
                <a:pPr marL="0" indent="0">
                  <a:buNone/>
                </a:pPr>
                <a:r>
                  <a:rPr lang="en-US" dirty="0"/>
                  <a:t>We want to maximize total value: </a:t>
                </a:r>
                <a14:m>
                  <m:oMath xmlns:m="http://schemas.openxmlformats.org/officeDocument/2006/math">
                    <m:nary>
                      <m:naryPr>
                        <m:chr m:val="∑"/>
                        <m:limLoc m:val="subSup"/>
                        <m:ctrlPr>
                          <a:rPr lang="en-US" b="0" i="1" smtClean="0">
                            <a:latin typeface="Cambria Math" panose="02040503050406030204" pitchFamily="18" charset="0"/>
                          </a:rPr>
                        </m:ctrlPr>
                      </m:naryPr>
                      <m:sub>
                        <m:r>
                          <m:rPr>
                            <m:brk m:alnAt="25"/>
                          </m:rPr>
                          <a:rPr lang="en-US" b="0" i="1" smtClean="0">
                            <a:latin typeface="Cambria Math" panose="02040503050406030204" pitchFamily="18" charset="0"/>
                          </a:rPr>
                          <m:t>𝑖</m:t>
                        </m:r>
                        <m:r>
                          <m:rPr>
                            <m:brk m:alnAt="25"/>
                          </m:rPr>
                          <a:rPr lang="en-US" b="0" i="1" smtClean="0">
                            <a:latin typeface="Cambria Math" panose="02040503050406030204" pitchFamily="18" charset="0"/>
                          </a:rPr>
                          <m:t>=</m:t>
                        </m:r>
                        <m:r>
                          <m:rPr>
                            <m:brk m:alnAt="25"/>
                          </m:rPr>
                          <a:rPr lang="en-US" b="0" i="1" smtClean="0">
                            <a:latin typeface="Cambria Math" panose="02040503050406030204" pitchFamily="18" charset="0"/>
                          </a:rPr>
                          <m:t>1</m:t>
                        </m:r>
                      </m:sub>
                      <m:sup>
                        <m:r>
                          <a:rPr lang="en-US" b="0" i="1" smtClean="0">
                            <a:latin typeface="Cambria Math" panose="02040503050406030204" pitchFamily="18" charset="0"/>
                          </a:rPr>
                          <m:t>𝑛</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𝑖</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e>
                    </m:nary>
                  </m:oMath>
                </a14:m>
                <a:endParaRPr lang="en-US" dirty="0"/>
              </a:p>
              <a:p>
                <a:pPr marL="0" indent="0">
                  <a:buNone/>
                </a:pPr>
                <a:endParaRPr lang="en-US" dirty="0"/>
              </a:p>
              <a:p>
                <a:pPr marL="0" indent="0">
                  <a:buNone/>
                </a:pPr>
                <a:r>
                  <a:rPr lang="en-US" dirty="0"/>
                  <a:t>With weight constraint: </a:t>
                </a:r>
                <a14:m>
                  <m:oMath xmlns:m="http://schemas.openxmlformats.org/officeDocument/2006/math">
                    <m:nary>
                      <m:naryPr>
                        <m:chr m:val="∑"/>
                        <m:limLoc m:val="subSup"/>
                        <m:ctrlPr>
                          <a:rPr lang="en-US" i="1">
                            <a:latin typeface="Cambria Math" panose="02040503050406030204" pitchFamily="18" charset="0"/>
                          </a:rPr>
                        </m:ctrlPr>
                      </m:naryPr>
                      <m:sub>
                        <m:r>
                          <m:rPr>
                            <m:brk m:alnAt="25"/>
                          </m:rPr>
                          <a:rPr lang="en-US" i="1">
                            <a:latin typeface="Cambria Math" panose="02040503050406030204" pitchFamily="18" charset="0"/>
                          </a:rPr>
                          <m:t>𝑖</m:t>
                        </m:r>
                        <m:r>
                          <m:rPr>
                            <m:brk m:alnAt="25"/>
                          </m:rPr>
                          <a:rPr lang="en-US" i="1">
                            <a:latin typeface="Cambria Math" panose="02040503050406030204" pitchFamily="18" charset="0"/>
                          </a:rPr>
                          <m:t>=</m:t>
                        </m:r>
                        <m:r>
                          <m:rPr>
                            <m:brk m:alnAt="25"/>
                          </m:rPr>
                          <a:rPr lang="en-US" i="1">
                            <a:latin typeface="Cambria Math" panose="02040503050406030204" pitchFamily="18" charset="0"/>
                          </a:rPr>
                          <m:t>1</m:t>
                        </m:r>
                      </m:sub>
                      <m:sup>
                        <m:r>
                          <a:rPr lang="en-US" i="1">
                            <a:latin typeface="Cambria Math" panose="02040503050406030204" pitchFamily="18" charset="0"/>
                          </a:rPr>
                          <m:t>𝑛</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i="1">
                                <a:latin typeface="Cambria Math" panose="02040503050406030204" pitchFamily="18" charset="0"/>
                              </a:rPr>
                              <m:t>𝑖</m:t>
                            </m:r>
                          </m:sub>
                        </m:sSub>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m:t>
                            </m:r>
                          </m:sub>
                        </m:sSub>
                      </m:e>
                    </m:nary>
                    <m:r>
                      <a:rPr lang="en-US" b="0" i="1" smtClean="0">
                        <a:latin typeface="Cambria Math" panose="02040503050406030204" pitchFamily="18" charset="0"/>
                      </a:rPr>
                      <m:t>≤</m:t>
                    </m:r>
                    <m:r>
                      <a:rPr lang="en-US" b="0" i="1" smtClean="0">
                        <a:latin typeface="Cambria Math" panose="02040503050406030204" pitchFamily="18" charset="0"/>
                      </a:rPr>
                      <m:t>𝑊</m:t>
                    </m:r>
                  </m:oMath>
                </a14:m>
                <a:endParaRPr lang="en-US" dirty="0"/>
              </a:p>
            </p:txBody>
          </p:sp>
        </mc:Choice>
        <mc:Fallback>
          <p:sp>
            <p:nvSpPr>
              <p:cNvPr id="3" name="Content Placeholder 2">
                <a:extLst>
                  <a:ext uri="{FF2B5EF4-FFF2-40B4-BE49-F238E27FC236}">
                    <a16:creationId xmlns:a16="http://schemas.microsoft.com/office/drawing/2014/main" id="{87C51EC9-F549-E192-C2E2-23104A5AAB65}"/>
                  </a:ext>
                </a:extLst>
              </p:cNvPr>
              <p:cNvSpPr>
                <a:spLocks noGrp="1" noRot="1" noChangeAspect="1" noMove="1" noResize="1" noEditPoints="1" noAdjustHandles="1" noChangeArrowheads="1" noChangeShapeType="1" noTextEdit="1"/>
              </p:cNvSpPr>
              <p:nvPr>
                <p:ph idx="1"/>
              </p:nvPr>
            </p:nvSpPr>
            <p:spPr>
              <a:blipFill>
                <a:blip r:embed="rId2"/>
                <a:stretch>
                  <a:fillRect l="-1525" t="-213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52CF7FB9-1D01-3277-DE84-C97048D0A1C9}"/>
              </a:ext>
            </a:extLst>
          </p:cNvPr>
          <p:cNvSpPr>
            <a:spLocks noGrp="1"/>
          </p:cNvSpPr>
          <p:nvPr>
            <p:ph type="sldNum" sz="quarter" idx="12"/>
          </p:nvPr>
        </p:nvSpPr>
        <p:spPr/>
        <p:txBody>
          <a:bodyPr/>
          <a:lstStyle/>
          <a:p>
            <a:fld id="{39E65F0E-D8D0-8548-A870-8F1E432EFAAD}" type="slidenum">
              <a:rPr lang="en-US" smtClean="0"/>
              <a:pPr/>
              <a:t>42</a:t>
            </a:fld>
            <a:endParaRPr lang="en-US" dirty="0"/>
          </a:p>
        </p:txBody>
      </p:sp>
    </p:spTree>
    <p:extLst>
      <p:ext uri="{BB962C8B-B14F-4D97-AF65-F5344CB8AC3E}">
        <p14:creationId xmlns:p14="http://schemas.microsoft.com/office/powerpoint/2010/main" val="22493181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F99A8-038B-8B93-E88D-C8C241B183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6D890E-AE5E-74A0-4BF8-8D9F4ABC6590}"/>
              </a:ext>
            </a:extLst>
          </p:cNvPr>
          <p:cNvSpPr>
            <a:spLocks noGrp="1"/>
          </p:cNvSpPr>
          <p:nvPr>
            <p:ph type="title"/>
          </p:nvPr>
        </p:nvSpPr>
        <p:spPr/>
        <p:txBody>
          <a:bodyPr/>
          <a:lstStyle/>
          <a:p>
            <a:r>
              <a:rPr lang="en-US" dirty="0"/>
              <a:t>MCMC formalization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3563B52-2C67-AFD6-728F-9644D1E30B07}"/>
                  </a:ext>
                </a:extLst>
              </p:cNvPr>
              <p:cNvSpPr>
                <a:spLocks noGrp="1"/>
              </p:cNvSpPr>
              <p:nvPr>
                <p:ph idx="1"/>
              </p:nvPr>
            </p:nvSpPr>
            <p:spPr/>
            <p:txBody>
              <a:bodyPr/>
              <a:lstStyle/>
              <a:p>
                <a:pPr marL="0" indent="0">
                  <a:buNone/>
                </a:pPr>
                <a:r>
                  <a:rPr lang="en-US" dirty="0"/>
                  <a:t>Let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𝑛</m:t>
                            </m:r>
                          </m:sub>
                        </m:sSub>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0, 1</m:t>
                            </m:r>
                          </m:e>
                        </m:d>
                      </m:e>
                      <m:sup>
                        <m:r>
                          <a:rPr lang="en-US" b="0" i="1" smtClean="0">
                            <a:latin typeface="Cambria Math" panose="02040503050406030204" pitchFamily="18" charset="0"/>
                          </a:rPr>
                          <m:t>𝑛</m:t>
                        </m:r>
                      </m:sup>
                    </m:sSup>
                  </m:oMath>
                </a14:m>
                <a:r>
                  <a:rPr lang="en-US" dirty="0"/>
                  <a:t> represent whether we took item </a:t>
                </a:r>
                <a14:m>
                  <m:oMath xmlns:m="http://schemas.openxmlformats.org/officeDocument/2006/math">
                    <m:r>
                      <a:rPr lang="en-US" b="0" i="1" smtClean="0">
                        <a:latin typeface="Cambria Math" panose="02040503050406030204" pitchFamily="18" charset="0"/>
                      </a:rPr>
                      <m:t>𝑖</m:t>
                    </m:r>
                  </m:oMath>
                </a14:m>
                <a:r>
                  <a:rPr lang="en-US" dirty="0"/>
                  <a:t> or not</a:t>
                </a:r>
              </a:p>
              <a:p>
                <a:pPr marL="0" indent="0">
                  <a:buNone/>
                </a:pPr>
                <a:r>
                  <a:rPr lang="en-US" dirty="0"/>
                  <a:t>We want to maximize total value: </a:t>
                </a:r>
                <a14:m>
                  <m:oMath xmlns:m="http://schemas.openxmlformats.org/officeDocument/2006/math">
                    <m:nary>
                      <m:naryPr>
                        <m:chr m:val="∑"/>
                        <m:limLoc m:val="subSup"/>
                        <m:ctrlPr>
                          <a:rPr lang="en-US" b="0" i="1" smtClean="0">
                            <a:latin typeface="Cambria Math" panose="02040503050406030204" pitchFamily="18" charset="0"/>
                          </a:rPr>
                        </m:ctrlPr>
                      </m:naryPr>
                      <m:sub>
                        <m:r>
                          <m:rPr>
                            <m:brk m:alnAt="25"/>
                          </m:rPr>
                          <a:rPr lang="en-US" b="0" i="1" smtClean="0">
                            <a:latin typeface="Cambria Math" panose="02040503050406030204" pitchFamily="18" charset="0"/>
                          </a:rPr>
                          <m:t>𝑖</m:t>
                        </m:r>
                        <m:r>
                          <m:rPr>
                            <m:brk m:alnAt="25"/>
                          </m:rPr>
                          <a:rPr lang="en-US" b="0" i="1" smtClean="0">
                            <a:latin typeface="Cambria Math" panose="02040503050406030204" pitchFamily="18" charset="0"/>
                          </a:rPr>
                          <m:t>=</m:t>
                        </m:r>
                        <m:r>
                          <m:rPr>
                            <m:brk m:alnAt="25"/>
                          </m:rPr>
                          <a:rPr lang="en-US" b="0" i="1" smtClean="0">
                            <a:latin typeface="Cambria Math" panose="02040503050406030204" pitchFamily="18" charset="0"/>
                          </a:rPr>
                          <m:t>1</m:t>
                        </m:r>
                      </m:sub>
                      <m:sup>
                        <m:r>
                          <a:rPr lang="en-US" b="0" i="1" smtClean="0">
                            <a:latin typeface="Cambria Math" panose="02040503050406030204" pitchFamily="18" charset="0"/>
                          </a:rPr>
                          <m:t>𝑛</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𝑖</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e>
                    </m:nary>
                  </m:oMath>
                </a14:m>
                <a:endParaRPr lang="en-US" dirty="0"/>
              </a:p>
              <a:p>
                <a:pPr marL="0" indent="0">
                  <a:buNone/>
                </a:pPr>
                <a:r>
                  <a:rPr lang="en-US" dirty="0"/>
                  <a:t>With weight constraint: </a:t>
                </a:r>
                <a14:m>
                  <m:oMath xmlns:m="http://schemas.openxmlformats.org/officeDocument/2006/math">
                    <m:nary>
                      <m:naryPr>
                        <m:chr m:val="∑"/>
                        <m:limLoc m:val="subSup"/>
                        <m:ctrlPr>
                          <a:rPr lang="en-US" i="1">
                            <a:latin typeface="Cambria Math" panose="02040503050406030204" pitchFamily="18" charset="0"/>
                          </a:rPr>
                        </m:ctrlPr>
                      </m:naryPr>
                      <m:sub>
                        <m:r>
                          <m:rPr>
                            <m:brk m:alnAt="25"/>
                          </m:rPr>
                          <a:rPr lang="en-US" i="1">
                            <a:latin typeface="Cambria Math" panose="02040503050406030204" pitchFamily="18" charset="0"/>
                          </a:rPr>
                          <m:t>𝑖</m:t>
                        </m:r>
                        <m:r>
                          <m:rPr>
                            <m:brk m:alnAt="25"/>
                          </m:rPr>
                          <a:rPr lang="en-US" i="1">
                            <a:latin typeface="Cambria Math" panose="02040503050406030204" pitchFamily="18" charset="0"/>
                          </a:rPr>
                          <m:t>=</m:t>
                        </m:r>
                        <m:r>
                          <m:rPr>
                            <m:brk m:alnAt="25"/>
                          </m:rPr>
                          <a:rPr lang="en-US" i="1">
                            <a:latin typeface="Cambria Math" panose="02040503050406030204" pitchFamily="18" charset="0"/>
                          </a:rPr>
                          <m:t>1</m:t>
                        </m:r>
                      </m:sub>
                      <m:sup>
                        <m:r>
                          <a:rPr lang="en-US" i="1">
                            <a:latin typeface="Cambria Math" panose="02040503050406030204" pitchFamily="18" charset="0"/>
                          </a:rPr>
                          <m:t>𝑛</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i="1">
                                <a:latin typeface="Cambria Math" panose="02040503050406030204" pitchFamily="18" charset="0"/>
                              </a:rPr>
                              <m:t>𝑖</m:t>
                            </m:r>
                          </m:sub>
                        </m:sSub>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m:t>
                            </m:r>
                          </m:sub>
                        </m:sSub>
                      </m:e>
                    </m:nary>
                    <m:r>
                      <a:rPr lang="en-US" b="0" i="1" smtClean="0">
                        <a:latin typeface="Cambria Math" panose="02040503050406030204" pitchFamily="18" charset="0"/>
                      </a:rPr>
                      <m:t>≤</m:t>
                    </m:r>
                    <m:r>
                      <a:rPr lang="en-US" b="0" i="1" smtClean="0">
                        <a:latin typeface="Cambria Math" panose="02040503050406030204" pitchFamily="18" charset="0"/>
                      </a:rPr>
                      <m:t>𝑊</m:t>
                    </m:r>
                  </m:oMath>
                </a14:m>
                <a:endParaRPr lang="en-US" dirty="0"/>
              </a:p>
              <a:p>
                <a:pPr marL="0" indent="0">
                  <a:buNone/>
                </a:pPr>
                <a:endParaRPr lang="en-US" dirty="0"/>
              </a:p>
              <a:p>
                <a:pPr marL="0" indent="0">
                  <a:buNone/>
                </a:pPr>
                <a:r>
                  <a:rPr lang="en-US" dirty="0"/>
                  <a:t>Define a Markov chain.</a:t>
                </a:r>
              </a:p>
              <a:p>
                <a:pPr marL="0" indent="0">
                  <a:buNone/>
                </a:pPr>
                <a:r>
                  <a:rPr lang="en-US" dirty="0"/>
                  <a:t>The states are the possible solutions.</a:t>
                </a:r>
              </a:p>
              <a:p>
                <a:pPr marL="0" indent="0">
                  <a:buNone/>
                </a:pPr>
                <a:r>
                  <a:rPr lang="en-US" dirty="0"/>
                  <a:t>How many?</a:t>
                </a:r>
              </a:p>
            </p:txBody>
          </p:sp>
        </mc:Choice>
        <mc:Fallback>
          <p:sp>
            <p:nvSpPr>
              <p:cNvPr id="3" name="Content Placeholder 2">
                <a:extLst>
                  <a:ext uri="{FF2B5EF4-FFF2-40B4-BE49-F238E27FC236}">
                    <a16:creationId xmlns:a16="http://schemas.microsoft.com/office/drawing/2014/main" id="{B3563B52-2C67-AFD6-728F-9644D1E30B07}"/>
                  </a:ext>
                </a:extLst>
              </p:cNvPr>
              <p:cNvSpPr>
                <a:spLocks noGrp="1" noRot="1" noChangeAspect="1" noMove="1" noResize="1" noEditPoints="1" noAdjustHandles="1" noChangeArrowheads="1" noChangeShapeType="1" noTextEdit="1"/>
              </p:cNvSpPr>
              <p:nvPr>
                <p:ph idx="1"/>
              </p:nvPr>
            </p:nvSpPr>
            <p:spPr>
              <a:blipFill>
                <a:blip r:embed="rId3"/>
                <a:stretch>
                  <a:fillRect l="-1525" t="-213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F6607658-63FC-53BC-0E91-9497685AF6B5}"/>
              </a:ext>
            </a:extLst>
          </p:cNvPr>
          <p:cNvSpPr>
            <a:spLocks noGrp="1"/>
          </p:cNvSpPr>
          <p:nvPr>
            <p:ph type="sldNum" sz="quarter" idx="12"/>
          </p:nvPr>
        </p:nvSpPr>
        <p:spPr/>
        <p:txBody>
          <a:bodyPr/>
          <a:lstStyle/>
          <a:p>
            <a:fld id="{39E65F0E-D8D0-8548-A870-8F1E432EFAAD}" type="slidenum">
              <a:rPr lang="en-US" smtClean="0"/>
              <a:pPr/>
              <a:t>43</a:t>
            </a:fld>
            <a:endParaRPr lang="en-US" dirty="0"/>
          </a:p>
        </p:txBody>
      </p:sp>
    </p:spTree>
    <p:extLst>
      <p:ext uri="{BB962C8B-B14F-4D97-AF65-F5344CB8AC3E}">
        <p14:creationId xmlns:p14="http://schemas.microsoft.com/office/powerpoint/2010/main" val="38126982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EC1EF-018A-0F4C-3363-03B2EBAA3E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0EC193-FFEA-F5CF-3831-30FC0CAA113C}"/>
              </a:ext>
            </a:extLst>
          </p:cNvPr>
          <p:cNvSpPr>
            <a:spLocks noGrp="1"/>
          </p:cNvSpPr>
          <p:nvPr>
            <p:ph type="title"/>
          </p:nvPr>
        </p:nvSpPr>
        <p:spPr/>
        <p:txBody>
          <a:bodyPr/>
          <a:lstStyle/>
          <a:p>
            <a:r>
              <a:rPr lang="en-US" dirty="0"/>
              <a:t>MCMC formalization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0EC59CF6-26C1-852F-E531-72BA66858995}"/>
                  </a:ext>
                </a:extLst>
              </p:cNvPr>
              <p:cNvSpPr>
                <a:spLocks noGrp="1"/>
              </p:cNvSpPr>
              <p:nvPr>
                <p:ph idx="1"/>
              </p:nvPr>
            </p:nvSpPr>
            <p:spPr/>
            <p:txBody>
              <a:bodyPr/>
              <a:lstStyle/>
              <a:p>
                <a:pPr marL="0" indent="0">
                  <a:buNone/>
                </a:pPr>
                <a:r>
                  <a:rPr lang="en-US" dirty="0"/>
                  <a:t>Let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𝑛</m:t>
                            </m:r>
                          </m:sub>
                        </m:sSub>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0, 1</m:t>
                            </m:r>
                          </m:e>
                        </m:d>
                      </m:e>
                      <m:sup>
                        <m:r>
                          <a:rPr lang="en-US" b="0" i="1" smtClean="0">
                            <a:latin typeface="Cambria Math" panose="02040503050406030204" pitchFamily="18" charset="0"/>
                          </a:rPr>
                          <m:t>𝑛</m:t>
                        </m:r>
                      </m:sup>
                    </m:sSup>
                  </m:oMath>
                </a14:m>
                <a:r>
                  <a:rPr lang="en-US" dirty="0"/>
                  <a:t> represent whether we took item </a:t>
                </a:r>
                <a14:m>
                  <m:oMath xmlns:m="http://schemas.openxmlformats.org/officeDocument/2006/math">
                    <m:r>
                      <a:rPr lang="en-US" b="0" i="1" smtClean="0">
                        <a:latin typeface="Cambria Math" panose="02040503050406030204" pitchFamily="18" charset="0"/>
                      </a:rPr>
                      <m:t>𝑖</m:t>
                    </m:r>
                  </m:oMath>
                </a14:m>
                <a:r>
                  <a:rPr lang="en-US" dirty="0"/>
                  <a:t> or not</a:t>
                </a:r>
              </a:p>
              <a:p>
                <a:pPr marL="0" indent="0">
                  <a:buNone/>
                </a:pPr>
                <a:r>
                  <a:rPr lang="en-US" dirty="0"/>
                  <a:t>We want to maximize total value: </a:t>
                </a:r>
                <a14:m>
                  <m:oMath xmlns:m="http://schemas.openxmlformats.org/officeDocument/2006/math">
                    <m:nary>
                      <m:naryPr>
                        <m:chr m:val="∑"/>
                        <m:limLoc m:val="subSup"/>
                        <m:ctrlPr>
                          <a:rPr lang="en-US" b="0" i="1" smtClean="0">
                            <a:latin typeface="Cambria Math" panose="02040503050406030204" pitchFamily="18" charset="0"/>
                          </a:rPr>
                        </m:ctrlPr>
                      </m:naryPr>
                      <m:sub>
                        <m:r>
                          <m:rPr>
                            <m:brk m:alnAt="25"/>
                          </m:rPr>
                          <a:rPr lang="en-US" b="0" i="1" smtClean="0">
                            <a:latin typeface="Cambria Math" panose="02040503050406030204" pitchFamily="18" charset="0"/>
                          </a:rPr>
                          <m:t>𝑖</m:t>
                        </m:r>
                        <m:r>
                          <m:rPr>
                            <m:brk m:alnAt="25"/>
                          </m:rPr>
                          <a:rPr lang="en-US" b="0" i="1" smtClean="0">
                            <a:latin typeface="Cambria Math" panose="02040503050406030204" pitchFamily="18" charset="0"/>
                          </a:rPr>
                          <m:t>=</m:t>
                        </m:r>
                        <m:r>
                          <m:rPr>
                            <m:brk m:alnAt="25"/>
                          </m:rPr>
                          <a:rPr lang="en-US" b="0" i="1" smtClean="0">
                            <a:latin typeface="Cambria Math" panose="02040503050406030204" pitchFamily="18" charset="0"/>
                          </a:rPr>
                          <m:t>1</m:t>
                        </m:r>
                      </m:sub>
                      <m:sup>
                        <m:r>
                          <a:rPr lang="en-US" b="0" i="1" smtClean="0">
                            <a:latin typeface="Cambria Math" panose="02040503050406030204" pitchFamily="18" charset="0"/>
                          </a:rPr>
                          <m:t>𝑛</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𝑖</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e>
                    </m:nary>
                  </m:oMath>
                </a14:m>
                <a:endParaRPr lang="en-US" dirty="0"/>
              </a:p>
              <a:p>
                <a:pPr marL="0" indent="0">
                  <a:buNone/>
                </a:pPr>
                <a:r>
                  <a:rPr lang="en-US" dirty="0"/>
                  <a:t>With weight constraint: </a:t>
                </a:r>
                <a14:m>
                  <m:oMath xmlns:m="http://schemas.openxmlformats.org/officeDocument/2006/math">
                    <m:nary>
                      <m:naryPr>
                        <m:chr m:val="∑"/>
                        <m:limLoc m:val="subSup"/>
                        <m:ctrlPr>
                          <a:rPr lang="en-US" i="1">
                            <a:latin typeface="Cambria Math" panose="02040503050406030204" pitchFamily="18" charset="0"/>
                          </a:rPr>
                        </m:ctrlPr>
                      </m:naryPr>
                      <m:sub>
                        <m:r>
                          <m:rPr>
                            <m:brk m:alnAt="25"/>
                          </m:rPr>
                          <a:rPr lang="en-US" i="1">
                            <a:latin typeface="Cambria Math" panose="02040503050406030204" pitchFamily="18" charset="0"/>
                          </a:rPr>
                          <m:t>𝑖</m:t>
                        </m:r>
                        <m:r>
                          <m:rPr>
                            <m:brk m:alnAt="25"/>
                          </m:rPr>
                          <a:rPr lang="en-US" i="1">
                            <a:latin typeface="Cambria Math" panose="02040503050406030204" pitchFamily="18" charset="0"/>
                          </a:rPr>
                          <m:t>=</m:t>
                        </m:r>
                        <m:r>
                          <m:rPr>
                            <m:brk m:alnAt="25"/>
                          </m:rPr>
                          <a:rPr lang="en-US" i="1">
                            <a:latin typeface="Cambria Math" panose="02040503050406030204" pitchFamily="18" charset="0"/>
                          </a:rPr>
                          <m:t>1</m:t>
                        </m:r>
                      </m:sub>
                      <m:sup>
                        <m:r>
                          <a:rPr lang="en-US" i="1">
                            <a:latin typeface="Cambria Math" panose="02040503050406030204" pitchFamily="18" charset="0"/>
                          </a:rPr>
                          <m:t>𝑛</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i="1">
                                <a:latin typeface="Cambria Math" panose="02040503050406030204" pitchFamily="18" charset="0"/>
                              </a:rPr>
                              <m:t>𝑖</m:t>
                            </m:r>
                          </m:sub>
                        </m:sSub>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m:t>
                            </m:r>
                          </m:sub>
                        </m:sSub>
                      </m:e>
                    </m:nary>
                    <m:r>
                      <a:rPr lang="en-US" b="0" i="1" smtClean="0">
                        <a:latin typeface="Cambria Math" panose="02040503050406030204" pitchFamily="18" charset="0"/>
                      </a:rPr>
                      <m:t>≤</m:t>
                    </m:r>
                    <m:r>
                      <a:rPr lang="en-US" b="0" i="1" smtClean="0">
                        <a:latin typeface="Cambria Math" panose="02040503050406030204" pitchFamily="18" charset="0"/>
                      </a:rPr>
                      <m:t>𝑊</m:t>
                    </m:r>
                  </m:oMath>
                </a14:m>
                <a:endParaRPr lang="en-US" dirty="0"/>
              </a:p>
              <a:p>
                <a:pPr marL="0" indent="0">
                  <a:buNone/>
                </a:pPr>
                <a:endParaRPr lang="en-US" dirty="0"/>
              </a:p>
              <a:p>
                <a:pPr marL="0" indent="0">
                  <a:buNone/>
                </a:pPr>
                <a:r>
                  <a:rPr lang="en-US" dirty="0"/>
                  <a:t>Define a Markov chain.</a:t>
                </a:r>
              </a:p>
              <a:p>
                <a:pPr marL="0" indent="0">
                  <a:buNone/>
                </a:pPr>
                <a:r>
                  <a:rPr lang="en-US" dirty="0"/>
                  <a:t>The states are the possible solutions.</a:t>
                </a:r>
              </a:p>
              <a:p>
                <a:pPr marL="0" indent="0">
                  <a:buNone/>
                </a:pPr>
                <a:r>
                  <a:rPr lang="en-US" dirty="0"/>
                  <a:t>How many?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𝑛</m:t>
                        </m:r>
                      </m:sup>
                    </m:sSup>
                  </m:oMath>
                </a14:m>
                <a:endParaRPr lang="en-US" dirty="0"/>
              </a:p>
            </p:txBody>
          </p:sp>
        </mc:Choice>
        <mc:Fallback>
          <p:sp>
            <p:nvSpPr>
              <p:cNvPr id="3" name="Content Placeholder 2">
                <a:extLst>
                  <a:ext uri="{FF2B5EF4-FFF2-40B4-BE49-F238E27FC236}">
                    <a16:creationId xmlns:a16="http://schemas.microsoft.com/office/drawing/2014/main" id="{0EC59CF6-26C1-852F-E531-72BA66858995}"/>
                  </a:ext>
                </a:extLst>
              </p:cNvPr>
              <p:cNvSpPr>
                <a:spLocks noGrp="1" noRot="1" noChangeAspect="1" noMove="1" noResize="1" noEditPoints="1" noAdjustHandles="1" noChangeArrowheads="1" noChangeShapeType="1" noTextEdit="1"/>
              </p:cNvSpPr>
              <p:nvPr>
                <p:ph idx="1"/>
              </p:nvPr>
            </p:nvSpPr>
            <p:spPr>
              <a:blipFill>
                <a:blip r:embed="rId3"/>
                <a:stretch>
                  <a:fillRect l="-1525" t="-213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8D13FB3D-1EBE-124E-48B1-37C23C094877}"/>
              </a:ext>
            </a:extLst>
          </p:cNvPr>
          <p:cNvSpPr>
            <a:spLocks noGrp="1"/>
          </p:cNvSpPr>
          <p:nvPr>
            <p:ph type="sldNum" sz="quarter" idx="12"/>
          </p:nvPr>
        </p:nvSpPr>
        <p:spPr/>
        <p:txBody>
          <a:bodyPr/>
          <a:lstStyle/>
          <a:p>
            <a:fld id="{39E65F0E-D8D0-8548-A870-8F1E432EFAAD}" type="slidenum">
              <a:rPr lang="en-US" smtClean="0"/>
              <a:pPr/>
              <a:t>44</a:t>
            </a:fld>
            <a:endParaRPr lang="en-US" dirty="0"/>
          </a:p>
        </p:txBody>
      </p:sp>
    </p:spTree>
    <p:extLst>
      <p:ext uri="{BB962C8B-B14F-4D97-AF65-F5344CB8AC3E}">
        <p14:creationId xmlns:p14="http://schemas.microsoft.com/office/powerpoint/2010/main" val="29032980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DCAE6-EA7E-E307-D416-64FDD15E7B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A63B83-B1A8-9A90-0B3A-9FF1ADE3314B}"/>
              </a:ext>
            </a:extLst>
          </p:cNvPr>
          <p:cNvSpPr>
            <a:spLocks noGrp="1"/>
          </p:cNvSpPr>
          <p:nvPr>
            <p:ph type="title"/>
          </p:nvPr>
        </p:nvSpPr>
        <p:spPr/>
        <p:txBody>
          <a:bodyPr/>
          <a:lstStyle/>
          <a:p>
            <a:r>
              <a:rPr lang="en-US" dirty="0"/>
              <a:t>MCMC formalization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5249BA88-784A-C5A3-19E1-1CFA1D4D6A5D}"/>
                  </a:ext>
                </a:extLst>
              </p:cNvPr>
              <p:cNvSpPr>
                <a:spLocks noGrp="1"/>
              </p:cNvSpPr>
              <p:nvPr>
                <p:ph idx="1"/>
              </p:nvPr>
            </p:nvSpPr>
            <p:spPr>
              <a:xfrm>
                <a:off x="575240" y="1463856"/>
                <a:ext cx="11187258" cy="5354866"/>
              </a:xfrm>
            </p:spPr>
            <p:txBody>
              <a:bodyPr>
                <a:normAutofit lnSpcReduction="10000"/>
              </a:bodyPr>
              <a:lstStyle/>
              <a:p>
                <a:pPr marL="0" indent="0">
                  <a:buNone/>
                </a:pPr>
                <a:r>
                  <a:rPr lang="en-US" dirty="0"/>
                  <a:t>Let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𝑛</m:t>
                            </m:r>
                          </m:sub>
                        </m:sSub>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0, 1</m:t>
                            </m:r>
                          </m:e>
                        </m:d>
                      </m:e>
                      <m:sup>
                        <m:r>
                          <a:rPr lang="en-US" b="0" i="1" smtClean="0">
                            <a:latin typeface="Cambria Math" panose="02040503050406030204" pitchFamily="18" charset="0"/>
                          </a:rPr>
                          <m:t>𝑛</m:t>
                        </m:r>
                      </m:sup>
                    </m:sSup>
                  </m:oMath>
                </a14:m>
                <a:r>
                  <a:rPr lang="en-US" dirty="0"/>
                  <a:t> represent whether we took item </a:t>
                </a:r>
                <a14:m>
                  <m:oMath xmlns:m="http://schemas.openxmlformats.org/officeDocument/2006/math">
                    <m:r>
                      <a:rPr lang="en-US" b="0" i="1" smtClean="0">
                        <a:latin typeface="Cambria Math" panose="02040503050406030204" pitchFamily="18" charset="0"/>
                      </a:rPr>
                      <m:t>𝑖</m:t>
                    </m:r>
                  </m:oMath>
                </a14:m>
                <a:r>
                  <a:rPr lang="en-US" dirty="0"/>
                  <a:t> or not</a:t>
                </a:r>
              </a:p>
              <a:p>
                <a:pPr marL="0" indent="0">
                  <a:buNone/>
                </a:pPr>
                <a:r>
                  <a:rPr lang="en-US" dirty="0"/>
                  <a:t>We want to maximize total value: </a:t>
                </a:r>
                <a14:m>
                  <m:oMath xmlns:m="http://schemas.openxmlformats.org/officeDocument/2006/math">
                    <m:nary>
                      <m:naryPr>
                        <m:chr m:val="∑"/>
                        <m:limLoc m:val="subSup"/>
                        <m:ctrlPr>
                          <a:rPr lang="en-US" b="0" i="1" smtClean="0">
                            <a:latin typeface="Cambria Math" panose="02040503050406030204" pitchFamily="18" charset="0"/>
                          </a:rPr>
                        </m:ctrlPr>
                      </m:naryPr>
                      <m:sub>
                        <m:r>
                          <m:rPr>
                            <m:brk m:alnAt="25"/>
                          </m:rPr>
                          <a:rPr lang="en-US" b="0" i="1" smtClean="0">
                            <a:latin typeface="Cambria Math" panose="02040503050406030204" pitchFamily="18" charset="0"/>
                          </a:rPr>
                          <m:t>𝑖</m:t>
                        </m:r>
                        <m:r>
                          <m:rPr>
                            <m:brk m:alnAt="25"/>
                          </m:rPr>
                          <a:rPr lang="en-US" b="0" i="1" smtClean="0">
                            <a:latin typeface="Cambria Math" panose="02040503050406030204" pitchFamily="18" charset="0"/>
                          </a:rPr>
                          <m:t>=</m:t>
                        </m:r>
                        <m:r>
                          <m:rPr>
                            <m:brk m:alnAt="25"/>
                          </m:rPr>
                          <a:rPr lang="en-US" b="0" i="1" smtClean="0">
                            <a:latin typeface="Cambria Math" panose="02040503050406030204" pitchFamily="18" charset="0"/>
                          </a:rPr>
                          <m:t>1</m:t>
                        </m:r>
                      </m:sub>
                      <m:sup>
                        <m:r>
                          <a:rPr lang="en-US" b="0" i="1" smtClean="0">
                            <a:latin typeface="Cambria Math" panose="02040503050406030204" pitchFamily="18" charset="0"/>
                          </a:rPr>
                          <m:t>𝑛</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𝑖</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e>
                    </m:nary>
                  </m:oMath>
                </a14:m>
                <a:endParaRPr lang="en-US" dirty="0"/>
              </a:p>
              <a:p>
                <a:pPr marL="0" indent="0">
                  <a:buNone/>
                </a:pPr>
                <a:r>
                  <a:rPr lang="en-US" dirty="0"/>
                  <a:t>With weight constraint: </a:t>
                </a:r>
                <a14:m>
                  <m:oMath xmlns:m="http://schemas.openxmlformats.org/officeDocument/2006/math">
                    <m:nary>
                      <m:naryPr>
                        <m:chr m:val="∑"/>
                        <m:limLoc m:val="subSup"/>
                        <m:ctrlPr>
                          <a:rPr lang="en-US" i="1">
                            <a:latin typeface="Cambria Math" panose="02040503050406030204" pitchFamily="18" charset="0"/>
                          </a:rPr>
                        </m:ctrlPr>
                      </m:naryPr>
                      <m:sub>
                        <m:r>
                          <m:rPr>
                            <m:brk m:alnAt="25"/>
                          </m:rPr>
                          <a:rPr lang="en-US" i="1">
                            <a:latin typeface="Cambria Math" panose="02040503050406030204" pitchFamily="18" charset="0"/>
                          </a:rPr>
                          <m:t>𝑖</m:t>
                        </m:r>
                        <m:r>
                          <m:rPr>
                            <m:brk m:alnAt="25"/>
                          </m:rPr>
                          <a:rPr lang="en-US" i="1">
                            <a:latin typeface="Cambria Math" panose="02040503050406030204" pitchFamily="18" charset="0"/>
                          </a:rPr>
                          <m:t>=</m:t>
                        </m:r>
                        <m:r>
                          <m:rPr>
                            <m:brk m:alnAt="25"/>
                          </m:rPr>
                          <a:rPr lang="en-US" i="1">
                            <a:latin typeface="Cambria Math" panose="02040503050406030204" pitchFamily="18" charset="0"/>
                          </a:rPr>
                          <m:t>1</m:t>
                        </m:r>
                      </m:sub>
                      <m:sup>
                        <m:r>
                          <a:rPr lang="en-US" i="1">
                            <a:latin typeface="Cambria Math" panose="02040503050406030204" pitchFamily="18" charset="0"/>
                          </a:rPr>
                          <m:t>𝑛</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i="1">
                                <a:latin typeface="Cambria Math" panose="02040503050406030204" pitchFamily="18" charset="0"/>
                              </a:rPr>
                              <m:t>𝑖</m:t>
                            </m:r>
                          </m:sub>
                        </m:sSub>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m:t>
                            </m:r>
                          </m:sub>
                        </m:sSub>
                      </m:e>
                    </m:nary>
                    <m:r>
                      <a:rPr lang="en-US" b="0" i="1" smtClean="0">
                        <a:latin typeface="Cambria Math" panose="02040503050406030204" pitchFamily="18" charset="0"/>
                      </a:rPr>
                      <m:t>≤</m:t>
                    </m:r>
                    <m:r>
                      <a:rPr lang="en-US" b="0" i="1" smtClean="0">
                        <a:latin typeface="Cambria Math" panose="02040503050406030204" pitchFamily="18" charset="0"/>
                      </a:rPr>
                      <m:t>𝑊</m:t>
                    </m:r>
                  </m:oMath>
                </a14:m>
                <a:endParaRPr lang="en-US" dirty="0"/>
              </a:p>
              <a:p>
                <a:pPr marL="0" indent="0">
                  <a:buNone/>
                </a:pPr>
                <a:endParaRPr lang="en-US" dirty="0"/>
              </a:p>
              <a:p>
                <a:pPr marL="0" indent="0">
                  <a:buNone/>
                </a:pPr>
                <a:r>
                  <a:rPr lang="en-US" dirty="0"/>
                  <a:t>Define a Markov chain.</a:t>
                </a:r>
              </a:p>
              <a:p>
                <a:pPr marL="0" indent="0">
                  <a:buNone/>
                </a:pPr>
                <a:r>
                  <a:rPr lang="en-US" dirty="0"/>
                  <a:t>The states are the possible solutions.</a:t>
                </a:r>
              </a:p>
              <a:p>
                <a:pPr marL="0" indent="0">
                  <a:buNone/>
                </a:pPr>
                <a:r>
                  <a:rPr lang="en-US" dirty="0"/>
                  <a:t>How many?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𝑛</m:t>
                        </m:r>
                      </m:sup>
                    </m:sSup>
                  </m:oMath>
                </a14:m>
                <a:endParaRPr lang="en-US" dirty="0"/>
              </a:p>
              <a:p>
                <a:pPr marL="0" indent="0">
                  <a:buNone/>
                </a:pPr>
                <a:endParaRPr lang="en-US" dirty="0"/>
              </a:p>
              <a:p>
                <a:pPr marL="0" indent="0">
                  <a:buNone/>
                </a:pPr>
                <a:r>
                  <a:rPr lang="en-US" dirty="0"/>
                  <a:t>Implicit TPM. Higher probability of a “good” solution</a:t>
                </a:r>
              </a:p>
              <a:p>
                <a:pPr marL="0" indent="0">
                  <a:buNone/>
                </a:pPr>
                <a:r>
                  <a:rPr lang="en-US" dirty="0"/>
                  <a:t>One “good” definition: solutions that satisfy the weight constraint.</a:t>
                </a:r>
              </a:p>
            </p:txBody>
          </p:sp>
        </mc:Choice>
        <mc:Fallback>
          <p:sp>
            <p:nvSpPr>
              <p:cNvPr id="3" name="Content Placeholder 2">
                <a:extLst>
                  <a:ext uri="{FF2B5EF4-FFF2-40B4-BE49-F238E27FC236}">
                    <a16:creationId xmlns:a16="http://schemas.microsoft.com/office/drawing/2014/main" id="{5249BA88-784A-C5A3-19E1-1CFA1D4D6A5D}"/>
                  </a:ext>
                </a:extLst>
              </p:cNvPr>
              <p:cNvSpPr>
                <a:spLocks noGrp="1" noRot="1" noChangeAspect="1" noMove="1" noResize="1" noEditPoints="1" noAdjustHandles="1" noChangeArrowheads="1" noChangeShapeType="1" noTextEdit="1"/>
              </p:cNvSpPr>
              <p:nvPr>
                <p:ph idx="1"/>
              </p:nvPr>
            </p:nvSpPr>
            <p:spPr>
              <a:xfrm>
                <a:off x="575240" y="1463856"/>
                <a:ext cx="11187258" cy="5354866"/>
              </a:xfrm>
              <a:blipFill>
                <a:blip r:embed="rId3"/>
                <a:stretch>
                  <a:fillRect l="-1525" t="-273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BE637440-3412-99EB-850D-F1A79E0F72D2}"/>
              </a:ext>
            </a:extLst>
          </p:cNvPr>
          <p:cNvSpPr>
            <a:spLocks noGrp="1"/>
          </p:cNvSpPr>
          <p:nvPr>
            <p:ph type="sldNum" sz="quarter" idx="12"/>
          </p:nvPr>
        </p:nvSpPr>
        <p:spPr/>
        <p:txBody>
          <a:bodyPr/>
          <a:lstStyle/>
          <a:p>
            <a:fld id="{39E65F0E-D8D0-8548-A870-8F1E432EFAAD}" type="slidenum">
              <a:rPr lang="en-US" smtClean="0"/>
              <a:pPr/>
              <a:t>45</a:t>
            </a:fld>
            <a:endParaRPr lang="en-US" dirty="0"/>
          </a:p>
        </p:txBody>
      </p:sp>
    </p:spTree>
    <p:extLst>
      <p:ext uri="{BB962C8B-B14F-4D97-AF65-F5344CB8AC3E}">
        <p14:creationId xmlns:p14="http://schemas.microsoft.com/office/powerpoint/2010/main" val="35349802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57C26-991F-A6FB-3901-15D1023DF0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D638A2-94EF-5C55-9F64-0E95B6965196}"/>
              </a:ext>
            </a:extLst>
          </p:cNvPr>
          <p:cNvSpPr>
            <a:spLocks noGrp="1"/>
          </p:cNvSpPr>
          <p:nvPr>
            <p:ph type="title"/>
          </p:nvPr>
        </p:nvSpPr>
        <p:spPr/>
        <p:txBody>
          <a:bodyPr/>
          <a:lstStyle/>
          <a:p>
            <a:r>
              <a:rPr lang="en-US" dirty="0"/>
              <a:t>Knapsack: Starter Algorithm</a:t>
            </a:r>
          </a:p>
        </p:txBody>
      </p:sp>
      <p:sp>
        <p:nvSpPr>
          <p:cNvPr id="4" name="Slide Number Placeholder 3">
            <a:extLst>
              <a:ext uri="{FF2B5EF4-FFF2-40B4-BE49-F238E27FC236}">
                <a16:creationId xmlns:a16="http://schemas.microsoft.com/office/drawing/2014/main" id="{935718E1-19D5-8BFB-C1C3-1894725C360D}"/>
              </a:ext>
            </a:extLst>
          </p:cNvPr>
          <p:cNvSpPr>
            <a:spLocks noGrp="1"/>
          </p:cNvSpPr>
          <p:nvPr>
            <p:ph type="sldNum" sz="quarter" idx="12"/>
          </p:nvPr>
        </p:nvSpPr>
        <p:spPr/>
        <p:txBody>
          <a:bodyPr/>
          <a:lstStyle/>
          <a:p>
            <a:fld id="{39E65F0E-D8D0-8548-A870-8F1E432EFAAD}" type="slidenum">
              <a:rPr lang="en-US" smtClean="0"/>
              <a:pPr/>
              <a:t>46</a:t>
            </a:fld>
            <a:endParaRPr lang="en-US" dirty="0"/>
          </a:p>
        </p:txBody>
      </p:sp>
      <p:pic>
        <p:nvPicPr>
          <p:cNvPr id="6" name="Picture 5">
            <a:extLst>
              <a:ext uri="{FF2B5EF4-FFF2-40B4-BE49-F238E27FC236}">
                <a16:creationId xmlns:a16="http://schemas.microsoft.com/office/drawing/2014/main" id="{3D87CACA-813E-718A-3E05-AC2DF957759F}"/>
              </a:ext>
            </a:extLst>
          </p:cNvPr>
          <p:cNvPicPr>
            <a:picLocks noChangeAspect="1"/>
          </p:cNvPicPr>
          <p:nvPr/>
        </p:nvPicPr>
        <p:blipFill>
          <a:blip r:embed="rId3"/>
          <a:stretch>
            <a:fillRect/>
          </a:stretch>
        </p:blipFill>
        <p:spPr>
          <a:xfrm>
            <a:off x="214751" y="1657489"/>
            <a:ext cx="11762498" cy="3543022"/>
          </a:xfrm>
          <a:prstGeom prst="rect">
            <a:avLst/>
          </a:prstGeom>
        </p:spPr>
      </p:pic>
    </p:spTree>
    <p:extLst>
      <p:ext uri="{BB962C8B-B14F-4D97-AF65-F5344CB8AC3E}">
        <p14:creationId xmlns:p14="http://schemas.microsoft.com/office/powerpoint/2010/main" val="28598357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0DF43-5F9F-8DF8-F5B6-2B0285A9BB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0352FD-3A47-1165-C6E5-7BA8DA610FDB}"/>
              </a:ext>
            </a:extLst>
          </p:cNvPr>
          <p:cNvSpPr>
            <a:spLocks noGrp="1"/>
          </p:cNvSpPr>
          <p:nvPr>
            <p:ph type="title"/>
          </p:nvPr>
        </p:nvSpPr>
        <p:spPr/>
        <p:txBody>
          <a:bodyPr/>
          <a:lstStyle/>
          <a:p>
            <a:r>
              <a:rPr lang="en-US" dirty="0"/>
              <a:t>MCMC Strategy (for optimization)</a:t>
            </a:r>
          </a:p>
        </p:txBody>
      </p:sp>
      <p:sp>
        <p:nvSpPr>
          <p:cNvPr id="3" name="Content Placeholder 2">
            <a:extLst>
              <a:ext uri="{FF2B5EF4-FFF2-40B4-BE49-F238E27FC236}">
                <a16:creationId xmlns:a16="http://schemas.microsoft.com/office/drawing/2014/main" id="{01D9327B-333B-F8E7-A0B8-2B406CACBEB9}"/>
              </a:ext>
            </a:extLst>
          </p:cNvPr>
          <p:cNvSpPr>
            <a:spLocks noGrp="1"/>
          </p:cNvSpPr>
          <p:nvPr>
            <p:ph idx="1"/>
          </p:nvPr>
        </p:nvSpPr>
        <p:spPr>
          <a:xfrm>
            <a:off x="575240" y="1463856"/>
            <a:ext cx="11187258" cy="5354866"/>
          </a:xfrm>
        </p:spPr>
        <p:txBody>
          <a:bodyPr>
            <a:normAutofit/>
          </a:bodyPr>
          <a:lstStyle/>
          <a:p>
            <a:pPr marL="0" indent="0">
              <a:buNone/>
            </a:pPr>
            <a:r>
              <a:rPr lang="en-US" dirty="0"/>
              <a:t>Define a Markov chain:</a:t>
            </a:r>
          </a:p>
          <a:p>
            <a:pPr marL="0" indent="0">
              <a:buNone/>
            </a:pPr>
            <a:r>
              <a:rPr lang="en-US" dirty="0"/>
              <a:t>&gt; States = possible solutions</a:t>
            </a:r>
          </a:p>
          <a:p>
            <a:pPr marL="0" indent="0">
              <a:buNone/>
            </a:pPr>
            <a:r>
              <a:rPr lang="en-US" dirty="0"/>
              <a:t>&gt; Implicitly defined TPM (higher probabilities on “good” solutions)</a:t>
            </a:r>
          </a:p>
          <a:p>
            <a:pPr marL="0" indent="0">
              <a:buNone/>
            </a:pPr>
            <a:endParaRPr lang="en-US" dirty="0"/>
          </a:p>
          <a:p>
            <a:pPr marL="0" indent="0">
              <a:buNone/>
            </a:pPr>
            <a:r>
              <a:rPr lang="en-US" dirty="0"/>
              <a:t>Run MCMC: Simulate Markov Chain for many iterations until we reach a “good” state (transitioning according to the TPM until stationary distribution).</a:t>
            </a:r>
          </a:p>
        </p:txBody>
      </p:sp>
      <p:sp>
        <p:nvSpPr>
          <p:cNvPr id="4" name="Slide Number Placeholder 3">
            <a:extLst>
              <a:ext uri="{FF2B5EF4-FFF2-40B4-BE49-F238E27FC236}">
                <a16:creationId xmlns:a16="http://schemas.microsoft.com/office/drawing/2014/main" id="{9C4425FE-B983-D353-B6A1-DB1CF6A824A2}"/>
              </a:ext>
            </a:extLst>
          </p:cNvPr>
          <p:cNvSpPr>
            <a:spLocks noGrp="1"/>
          </p:cNvSpPr>
          <p:nvPr>
            <p:ph type="sldNum" sz="quarter" idx="12"/>
          </p:nvPr>
        </p:nvSpPr>
        <p:spPr/>
        <p:txBody>
          <a:bodyPr/>
          <a:lstStyle/>
          <a:p>
            <a:fld id="{39E65F0E-D8D0-8548-A870-8F1E432EFAAD}" type="slidenum">
              <a:rPr lang="en-US" smtClean="0"/>
              <a:pPr/>
              <a:t>47</a:t>
            </a:fld>
            <a:endParaRPr lang="en-US" dirty="0"/>
          </a:p>
        </p:txBody>
      </p:sp>
    </p:spTree>
    <p:extLst>
      <p:ext uri="{BB962C8B-B14F-4D97-AF65-F5344CB8AC3E}">
        <p14:creationId xmlns:p14="http://schemas.microsoft.com/office/powerpoint/2010/main" val="41226633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A8A30-679D-0C00-387C-0508A5BA45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12A3DA-E670-25BA-7FDD-08AD796FB634}"/>
              </a:ext>
            </a:extLst>
          </p:cNvPr>
          <p:cNvSpPr>
            <a:spLocks noGrp="1"/>
          </p:cNvSpPr>
          <p:nvPr>
            <p:ph type="title"/>
          </p:nvPr>
        </p:nvSpPr>
        <p:spPr/>
        <p:txBody>
          <a:bodyPr/>
          <a:lstStyle/>
          <a:p>
            <a:r>
              <a:rPr lang="en-US" dirty="0"/>
              <a:t>A Better Algorithm</a:t>
            </a:r>
          </a:p>
        </p:txBody>
      </p:sp>
      <p:sp>
        <p:nvSpPr>
          <p:cNvPr id="4" name="Slide Number Placeholder 3">
            <a:extLst>
              <a:ext uri="{FF2B5EF4-FFF2-40B4-BE49-F238E27FC236}">
                <a16:creationId xmlns:a16="http://schemas.microsoft.com/office/drawing/2014/main" id="{DCBC527D-0904-6214-7F3E-EFA07B856C62}"/>
              </a:ext>
            </a:extLst>
          </p:cNvPr>
          <p:cNvSpPr>
            <a:spLocks noGrp="1"/>
          </p:cNvSpPr>
          <p:nvPr>
            <p:ph type="sldNum" sz="quarter" idx="12"/>
          </p:nvPr>
        </p:nvSpPr>
        <p:spPr/>
        <p:txBody>
          <a:bodyPr/>
          <a:lstStyle/>
          <a:p>
            <a:fld id="{39E65F0E-D8D0-8548-A870-8F1E432EFAAD}" type="slidenum">
              <a:rPr lang="en-US" smtClean="0"/>
              <a:pPr/>
              <a:t>48</a:t>
            </a:fld>
            <a:endParaRPr lang="en-US" dirty="0"/>
          </a:p>
        </p:txBody>
      </p:sp>
      <p:pic>
        <p:nvPicPr>
          <p:cNvPr id="8" name="Picture 7">
            <a:extLst>
              <a:ext uri="{FF2B5EF4-FFF2-40B4-BE49-F238E27FC236}">
                <a16:creationId xmlns:a16="http://schemas.microsoft.com/office/drawing/2014/main" id="{DB29BD5B-4361-34F2-44FB-A014D8004E7A}"/>
              </a:ext>
            </a:extLst>
          </p:cNvPr>
          <p:cNvPicPr>
            <a:picLocks noChangeAspect="1"/>
          </p:cNvPicPr>
          <p:nvPr/>
        </p:nvPicPr>
        <p:blipFill>
          <a:blip r:embed="rId3"/>
          <a:stretch>
            <a:fillRect/>
          </a:stretch>
        </p:blipFill>
        <p:spPr>
          <a:xfrm>
            <a:off x="387096" y="1437214"/>
            <a:ext cx="11423904" cy="3983572"/>
          </a:xfrm>
          <a:prstGeom prst="rect">
            <a:avLst/>
          </a:prstGeom>
        </p:spPr>
      </p:pic>
    </p:spTree>
    <p:extLst>
      <p:ext uri="{BB962C8B-B14F-4D97-AF65-F5344CB8AC3E}">
        <p14:creationId xmlns:p14="http://schemas.microsoft.com/office/powerpoint/2010/main" val="11044756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07C3A-B632-0750-643C-9B5CFEFEE8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794811-BBEF-9097-3187-06DC0BD5047A}"/>
              </a:ext>
            </a:extLst>
          </p:cNvPr>
          <p:cNvSpPr>
            <a:spLocks noGrp="1"/>
          </p:cNvSpPr>
          <p:nvPr>
            <p:ph type="title"/>
          </p:nvPr>
        </p:nvSpPr>
        <p:spPr/>
        <p:txBody>
          <a:bodyPr/>
          <a:lstStyle/>
          <a:p>
            <a:r>
              <a:rPr lang="en-US" dirty="0"/>
              <a:t>A Better Algorithm</a:t>
            </a:r>
          </a:p>
        </p:txBody>
      </p:sp>
      <p:sp>
        <p:nvSpPr>
          <p:cNvPr id="4" name="Slide Number Placeholder 3">
            <a:extLst>
              <a:ext uri="{FF2B5EF4-FFF2-40B4-BE49-F238E27FC236}">
                <a16:creationId xmlns:a16="http://schemas.microsoft.com/office/drawing/2014/main" id="{5A1D5D6A-ACA2-084A-DDB6-6DF3F83FF88E}"/>
              </a:ext>
            </a:extLst>
          </p:cNvPr>
          <p:cNvSpPr>
            <a:spLocks noGrp="1"/>
          </p:cNvSpPr>
          <p:nvPr>
            <p:ph type="sldNum" sz="quarter" idx="12"/>
          </p:nvPr>
        </p:nvSpPr>
        <p:spPr/>
        <p:txBody>
          <a:bodyPr/>
          <a:lstStyle/>
          <a:p>
            <a:fld id="{39E65F0E-D8D0-8548-A870-8F1E432EFAAD}" type="slidenum">
              <a:rPr lang="en-US" smtClean="0"/>
              <a:pPr/>
              <a:t>49</a:t>
            </a:fld>
            <a:endParaRPr lang="en-US" dirty="0"/>
          </a:p>
        </p:txBody>
      </p:sp>
      <p:pic>
        <p:nvPicPr>
          <p:cNvPr id="8" name="Picture 7">
            <a:extLst>
              <a:ext uri="{FF2B5EF4-FFF2-40B4-BE49-F238E27FC236}">
                <a16:creationId xmlns:a16="http://schemas.microsoft.com/office/drawing/2014/main" id="{CF3C0AAB-DED3-C95B-0F9F-FE6FAAF9041D}"/>
              </a:ext>
            </a:extLst>
          </p:cNvPr>
          <p:cNvPicPr>
            <a:picLocks noChangeAspect="1"/>
          </p:cNvPicPr>
          <p:nvPr/>
        </p:nvPicPr>
        <p:blipFill>
          <a:blip r:embed="rId3"/>
          <a:stretch>
            <a:fillRect/>
          </a:stretch>
        </p:blipFill>
        <p:spPr>
          <a:xfrm>
            <a:off x="387096" y="1437214"/>
            <a:ext cx="11423904" cy="3983572"/>
          </a:xfrm>
          <a:prstGeom prst="rect">
            <a:avLst/>
          </a:prstGeom>
        </p:spPr>
      </p:pic>
      <p:sp>
        <p:nvSpPr>
          <p:cNvPr id="3" name="Rectangle 2">
            <a:extLst>
              <a:ext uri="{FF2B5EF4-FFF2-40B4-BE49-F238E27FC236}">
                <a16:creationId xmlns:a16="http://schemas.microsoft.com/office/drawing/2014/main" id="{428546AB-8060-9B99-68EE-01A6CBF226C6}"/>
              </a:ext>
            </a:extLst>
          </p:cNvPr>
          <p:cNvSpPr/>
          <p:nvPr/>
        </p:nvSpPr>
        <p:spPr>
          <a:xfrm>
            <a:off x="1187532" y="3562597"/>
            <a:ext cx="4073237" cy="332509"/>
          </a:xfrm>
          <a:prstGeom prst="rect">
            <a:avLst/>
          </a:prstGeom>
          <a:solidFill>
            <a:srgbClr val="97D9F3">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28E0078-7D90-0BFF-F349-39602FEB1FDF}"/>
              </a:ext>
            </a:extLst>
          </p:cNvPr>
          <p:cNvSpPr/>
          <p:nvPr/>
        </p:nvSpPr>
        <p:spPr>
          <a:xfrm>
            <a:off x="1506186" y="4159182"/>
            <a:ext cx="1070759" cy="332509"/>
          </a:xfrm>
          <a:prstGeom prst="rect">
            <a:avLst/>
          </a:prstGeom>
          <a:solidFill>
            <a:srgbClr val="97D9F3">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BFD5C43-7755-3997-B87E-8E9C3E3DCCFE}"/>
              </a:ext>
            </a:extLst>
          </p:cNvPr>
          <p:cNvSpPr/>
          <p:nvPr/>
        </p:nvSpPr>
        <p:spPr>
          <a:xfrm>
            <a:off x="6377049" y="1163782"/>
            <a:ext cx="5433951" cy="207818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Check multiple “better” features:</a:t>
            </a:r>
          </a:p>
          <a:p>
            <a:pPr marL="285750" indent="-285750" algn="ctr">
              <a:buFont typeface="Wingdings" panose="05000000000000000000" pitchFamily="2" charset="2"/>
              <a:buChar char="Ø"/>
            </a:pPr>
            <a:r>
              <a:rPr lang="en-US" sz="2400" dirty="0"/>
              <a:t>Does it satisfy the weight constraint?</a:t>
            </a:r>
          </a:p>
          <a:p>
            <a:pPr marL="285750" indent="-285750" algn="ctr">
              <a:buFont typeface="Wingdings" panose="05000000000000000000" pitchFamily="2" charset="2"/>
              <a:buChar char="Ø"/>
            </a:pPr>
            <a:r>
              <a:rPr lang="en-US" sz="2400" dirty="0"/>
              <a:t>Is it a solution of higher value?</a:t>
            </a:r>
          </a:p>
        </p:txBody>
      </p:sp>
    </p:spTree>
    <p:extLst>
      <p:ext uri="{BB962C8B-B14F-4D97-AF65-F5344CB8AC3E}">
        <p14:creationId xmlns:p14="http://schemas.microsoft.com/office/powerpoint/2010/main" val="900071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47C6C-0F24-2A4B-8430-F00EC6F5BDB2}"/>
              </a:ext>
            </a:extLst>
          </p:cNvPr>
          <p:cNvSpPr>
            <a:spLocks noGrp="1"/>
          </p:cNvSpPr>
          <p:nvPr>
            <p:ph type="title"/>
          </p:nvPr>
        </p:nvSpPr>
        <p:spPr/>
        <p:txBody>
          <a:bodyPr>
            <a:normAutofit/>
          </a:bodyPr>
          <a:lstStyle/>
          <a:p>
            <a:r>
              <a:rPr lang="en-US" dirty="0"/>
              <a:t>A typical day in my life</a:t>
            </a:r>
          </a:p>
        </p:txBody>
      </p:sp>
      <p:sp>
        <p:nvSpPr>
          <p:cNvPr id="4" name="Slide Number Placeholder 3">
            <a:extLst>
              <a:ext uri="{FF2B5EF4-FFF2-40B4-BE49-F238E27FC236}">
                <a16:creationId xmlns:a16="http://schemas.microsoft.com/office/drawing/2014/main" id="{9B89F70B-8E6C-7F42-90B1-524F82394697}"/>
              </a:ext>
            </a:extLst>
          </p:cNvPr>
          <p:cNvSpPr>
            <a:spLocks noGrp="1"/>
          </p:cNvSpPr>
          <p:nvPr>
            <p:ph type="sldNum" sz="quarter" idx="12"/>
          </p:nvPr>
        </p:nvSpPr>
        <p:spPr/>
        <p:txBody>
          <a:bodyPr/>
          <a:lstStyle/>
          <a:p>
            <a:fld id="{39E65F0E-D8D0-8548-A870-8F1E432EFAAD}" type="slidenum">
              <a:rPr lang="en-US" smtClean="0"/>
              <a:pPr/>
              <a:t>5</a:t>
            </a:fld>
            <a:endParaRPr lang="en-US" dirty="0"/>
          </a:p>
        </p:txBody>
      </p:sp>
      <p:grpSp>
        <p:nvGrpSpPr>
          <p:cNvPr id="12" name="Group 11" descr="At time t=0, a single node labeled work.">
            <a:extLst>
              <a:ext uri="{FF2B5EF4-FFF2-40B4-BE49-F238E27FC236}">
                <a16:creationId xmlns:a16="http://schemas.microsoft.com/office/drawing/2014/main" id="{DE7FA9F4-FE37-C2C9-938B-64159850EFAE}"/>
              </a:ext>
            </a:extLst>
          </p:cNvPr>
          <p:cNvGrpSpPr/>
          <p:nvPr/>
        </p:nvGrpSpPr>
        <p:grpSpPr>
          <a:xfrm>
            <a:off x="396174" y="1341244"/>
            <a:ext cx="1653530" cy="1150874"/>
            <a:chOff x="396174" y="1341244"/>
            <a:chExt cx="1653530" cy="1150874"/>
          </a:xfrm>
        </p:grpSpPr>
        <p:pic>
          <p:nvPicPr>
            <p:cNvPr id="5" name="Picture 4">
              <a:extLst>
                <a:ext uri="{FF2B5EF4-FFF2-40B4-BE49-F238E27FC236}">
                  <a16:creationId xmlns:a16="http://schemas.microsoft.com/office/drawing/2014/main" id="{D6EC46C4-4823-8F4A-A0A1-439D2DE6C393}"/>
                </a:ext>
              </a:extLst>
            </p:cNvPr>
            <p:cNvPicPr>
              <a:picLocks noChangeAspect="1"/>
            </p:cNvPicPr>
            <p:nvPr/>
          </p:nvPicPr>
          <p:blipFill>
            <a:blip r:embed="rId2"/>
            <a:stretch>
              <a:fillRect/>
            </a:stretch>
          </p:blipFill>
          <p:spPr>
            <a:xfrm>
              <a:off x="575239" y="1341244"/>
              <a:ext cx="1295400" cy="638947"/>
            </a:xfrm>
            <a:prstGeom prst="rect">
              <a:avLst/>
            </a:prstGeom>
            <a:ln>
              <a:noFill/>
              <a:prstDash val="dash"/>
            </a:ln>
            <a:effectLst>
              <a:outerShdw blurRad="50800" dist="38100" dir="2700000" algn="tl" rotWithShape="0">
                <a:prstClr val="black">
                  <a:alpha val="40000"/>
                </a:prstClr>
              </a:outerShdw>
            </a:effectLst>
          </p:spPr>
        </p:pic>
        <mc:AlternateContent xmlns:mc="http://schemas.openxmlformats.org/markup-compatibility/2006" xmlns:a14="http://schemas.microsoft.com/office/drawing/2010/main">
          <mc:Choice Requires="a14">
            <p:sp>
              <p:nvSpPr>
                <p:cNvPr id="3" name="TextBox 2"/>
                <p:cNvSpPr txBox="1"/>
                <p:nvPr/>
              </p:nvSpPr>
              <p:spPr>
                <a:xfrm>
                  <a:off x="396174" y="2030453"/>
                  <a:ext cx="1653530" cy="461665"/>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time </a:t>
                  </a:r>
                  <a14:m>
                    <m:oMath xmlns:m="http://schemas.openxmlformats.org/officeDocument/2006/math">
                      <m:r>
                        <a:rPr lang="en-US" sz="2400" b="0" i="1" smtClean="0">
                          <a:solidFill>
                            <a:schemeClr val="tx1"/>
                          </a:solidFill>
                          <a:latin typeface="Cambria Math" panose="02040503050406030204" pitchFamily="18" charset="0"/>
                          <a:ea typeface="Helvetica" charset="0"/>
                          <a:cs typeface="Helvetica" charset="0"/>
                        </a:rPr>
                        <m:t>𝑡</m:t>
                      </m:r>
                      <m:r>
                        <a:rPr lang="en-US" sz="2400" b="0" i="1" smtClean="0">
                          <a:solidFill>
                            <a:schemeClr val="tx1"/>
                          </a:solidFill>
                          <a:latin typeface="Cambria Math" panose="02040503050406030204" pitchFamily="18" charset="0"/>
                          <a:ea typeface="Helvetica" charset="0"/>
                          <a:cs typeface="Helvetica" charset="0"/>
                        </a:rPr>
                        <m:t>=0</m:t>
                      </m:r>
                    </m:oMath>
                  </a14:m>
                  <a:r>
                    <a:rPr lang="en-US" sz="2400" b="0" dirty="0">
                      <a:solidFill>
                        <a:schemeClr val="tx1"/>
                      </a:solidFill>
                      <a:latin typeface="Candara" panose="020E0502030303020204" pitchFamily="34" charset="0"/>
                      <a:ea typeface="Helvetica" charset="0"/>
                      <a:cs typeface="Helvetica" charset="0"/>
                    </a:rPr>
                    <a:t> </a:t>
                  </a:r>
                  <a:endParaRPr lang="en-US" sz="2400" b="0" dirty="0">
                    <a:latin typeface="Candara" panose="020E0502030303020204" pitchFamily="34" charset="0"/>
                    <a:ea typeface="Helvetica" charset="0"/>
                    <a:cs typeface="Helvetica"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396174" y="2030453"/>
                  <a:ext cx="1653530" cy="461665"/>
                </a:xfrm>
                <a:prstGeom prst="rect">
                  <a:avLst/>
                </a:prstGeom>
                <a:blipFill>
                  <a:blip r:embed="rId3"/>
                  <a:stretch>
                    <a:fillRect l="-5904" t="-10526" b="-28947"/>
                  </a:stretch>
                </a:blipFill>
              </p:spPr>
              <p:txBody>
                <a:bodyPr/>
                <a:lstStyle/>
                <a:p>
                  <a:r>
                    <a:rPr lang="en-US">
                      <a:noFill/>
                    </a:rPr>
                    <a:t> </a:t>
                  </a:r>
                </a:p>
              </p:txBody>
            </p:sp>
          </mc:Fallback>
        </mc:AlternateContent>
      </p:grpSp>
      <p:grpSp>
        <p:nvGrpSpPr>
          <p:cNvPr id="13" name="Group 12" descr="At time t=1, the work node can loop back to itself (edge labeled .4) or transition to a node labeled surf (edge labeled .6).">
            <a:extLst>
              <a:ext uri="{FF2B5EF4-FFF2-40B4-BE49-F238E27FC236}">
                <a16:creationId xmlns:a16="http://schemas.microsoft.com/office/drawing/2014/main" id="{9F21255A-4BB5-D9AA-F8DC-5B2CF6497F83}"/>
              </a:ext>
            </a:extLst>
          </p:cNvPr>
          <p:cNvGrpSpPr/>
          <p:nvPr/>
        </p:nvGrpSpPr>
        <p:grpSpPr>
          <a:xfrm>
            <a:off x="2474826" y="2436806"/>
            <a:ext cx="2514600" cy="1457028"/>
            <a:chOff x="2474826" y="2436806"/>
            <a:chExt cx="2514600" cy="1457028"/>
          </a:xfrm>
        </p:grpSpPr>
        <p:pic>
          <p:nvPicPr>
            <p:cNvPr id="6" name="Picture 5">
              <a:extLst>
                <a:ext uri="{FF2B5EF4-FFF2-40B4-BE49-F238E27FC236}">
                  <a16:creationId xmlns:a16="http://schemas.microsoft.com/office/drawing/2014/main" id="{731029F1-0038-4542-9912-4306196FBDBE}"/>
                </a:ext>
              </a:extLst>
            </p:cNvPr>
            <p:cNvPicPr>
              <a:picLocks noChangeAspect="1"/>
            </p:cNvPicPr>
            <p:nvPr/>
          </p:nvPicPr>
          <p:blipFill>
            <a:blip r:embed="rId4"/>
            <a:stretch>
              <a:fillRect/>
            </a:stretch>
          </p:blipFill>
          <p:spPr>
            <a:xfrm>
              <a:off x="2474826" y="2436806"/>
              <a:ext cx="2514600" cy="995363"/>
            </a:xfrm>
            <a:prstGeom prst="rect">
              <a:avLst/>
            </a:prstGeom>
            <a:ln>
              <a:noFill/>
              <a:prstDash val="dash"/>
            </a:ln>
            <a:effectLst>
              <a:outerShdw blurRad="50800" dist="38100" dir="2700000" algn="tl" rotWithShape="0">
                <a:prstClr val="black">
                  <a:alpha val="40000"/>
                </a:prstClr>
              </a:outerShdw>
            </a:effectLst>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2E74159-3B79-A146-297A-1114F1C714D1}"/>
                    </a:ext>
                  </a:extLst>
                </p:cNvPr>
                <p:cNvSpPr txBox="1"/>
                <p:nvPr/>
              </p:nvSpPr>
              <p:spPr>
                <a:xfrm>
                  <a:off x="3013478" y="3432169"/>
                  <a:ext cx="1607043" cy="461665"/>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time </a:t>
                  </a:r>
                  <a14:m>
                    <m:oMath xmlns:m="http://schemas.openxmlformats.org/officeDocument/2006/math">
                      <m:r>
                        <a:rPr lang="en-US" sz="2400" b="0" i="1" smtClean="0">
                          <a:solidFill>
                            <a:schemeClr val="tx1"/>
                          </a:solidFill>
                          <a:latin typeface="Cambria Math" panose="02040503050406030204" pitchFamily="18" charset="0"/>
                          <a:ea typeface="Helvetica" charset="0"/>
                          <a:cs typeface="Helvetica" charset="0"/>
                        </a:rPr>
                        <m:t>𝑡</m:t>
                      </m:r>
                      <m:r>
                        <a:rPr lang="en-US" sz="2400" b="0" i="1" smtClean="0">
                          <a:solidFill>
                            <a:schemeClr val="tx1"/>
                          </a:solidFill>
                          <a:latin typeface="Cambria Math" panose="02040503050406030204" pitchFamily="18" charset="0"/>
                          <a:ea typeface="Helvetica" charset="0"/>
                          <a:cs typeface="Helvetica" charset="0"/>
                        </a:rPr>
                        <m:t>=1</m:t>
                      </m:r>
                    </m:oMath>
                  </a14:m>
                  <a:r>
                    <a:rPr lang="en-US" sz="2400" b="0" dirty="0">
                      <a:solidFill>
                        <a:schemeClr val="tx1"/>
                      </a:solidFill>
                      <a:latin typeface="Candara" panose="020E0502030303020204" pitchFamily="34" charset="0"/>
                      <a:ea typeface="Helvetica" charset="0"/>
                      <a:cs typeface="Helvetica" charset="0"/>
                    </a:rPr>
                    <a:t> </a:t>
                  </a:r>
                  <a:endParaRPr lang="en-US" sz="2400" b="0" dirty="0">
                    <a:latin typeface="Candara" panose="020E0502030303020204" pitchFamily="34" charset="0"/>
                    <a:ea typeface="Helvetica" charset="0"/>
                    <a:cs typeface="Helvetica" charset="0"/>
                  </a:endParaRPr>
                </a:p>
              </p:txBody>
            </p:sp>
          </mc:Choice>
          <mc:Fallback xmlns="">
            <p:sp>
              <p:nvSpPr>
                <p:cNvPr id="9" name="TextBox 8">
                  <a:extLst>
                    <a:ext uri="{FF2B5EF4-FFF2-40B4-BE49-F238E27FC236}">
                      <a16:creationId xmlns:a16="http://schemas.microsoft.com/office/drawing/2014/main" id="{82E74159-3B79-A146-297A-1114F1C714D1}"/>
                    </a:ext>
                  </a:extLst>
                </p:cNvPr>
                <p:cNvSpPr txBox="1">
                  <a:spLocks noRot="1" noChangeAspect="1" noMove="1" noResize="1" noEditPoints="1" noAdjustHandles="1" noChangeArrowheads="1" noChangeShapeType="1" noTextEdit="1"/>
                </p:cNvSpPr>
                <p:nvPr/>
              </p:nvSpPr>
              <p:spPr>
                <a:xfrm>
                  <a:off x="3013478" y="3432169"/>
                  <a:ext cx="1607043" cy="461665"/>
                </a:xfrm>
                <a:prstGeom prst="rect">
                  <a:avLst/>
                </a:prstGeom>
                <a:blipFill>
                  <a:blip r:embed="rId5"/>
                  <a:stretch>
                    <a:fillRect l="-5682" t="-10526" b="-28947"/>
                  </a:stretch>
                </a:blipFill>
              </p:spPr>
              <p:txBody>
                <a:bodyPr/>
                <a:lstStyle/>
                <a:p>
                  <a:r>
                    <a:rPr lang="en-US">
                      <a:noFill/>
                    </a:rPr>
                    <a:t> </a:t>
                  </a:r>
                </a:p>
              </p:txBody>
            </p:sp>
          </mc:Fallback>
        </mc:AlternateContent>
      </p:grpSp>
      <p:grpSp>
        <p:nvGrpSpPr>
          <p:cNvPr id="14" name="Group 13" descr="At time t=2, The surf node now has transitions to itself (labeled .6), back to work (labeled .1), or to new node email (labeled .3)">
            <a:extLst>
              <a:ext uri="{FF2B5EF4-FFF2-40B4-BE49-F238E27FC236}">
                <a16:creationId xmlns:a16="http://schemas.microsoft.com/office/drawing/2014/main" id="{0A61EF8F-D9A6-384F-9674-C36B1AE812DD}"/>
              </a:ext>
            </a:extLst>
          </p:cNvPr>
          <p:cNvGrpSpPr/>
          <p:nvPr/>
        </p:nvGrpSpPr>
        <p:grpSpPr>
          <a:xfrm>
            <a:off x="5340164" y="3566625"/>
            <a:ext cx="2646035" cy="1752827"/>
            <a:chOff x="5340164" y="3566625"/>
            <a:chExt cx="2646035" cy="1752827"/>
          </a:xfrm>
        </p:grpSpPr>
        <p:pic>
          <p:nvPicPr>
            <p:cNvPr id="7" name="Picture 6">
              <a:extLst>
                <a:ext uri="{FF2B5EF4-FFF2-40B4-BE49-F238E27FC236}">
                  <a16:creationId xmlns:a16="http://schemas.microsoft.com/office/drawing/2014/main" id="{BA7C95CB-02CB-8E4C-9656-87F29252337E}"/>
                </a:ext>
              </a:extLst>
            </p:cNvPr>
            <p:cNvPicPr>
              <a:picLocks noChangeAspect="1"/>
            </p:cNvPicPr>
            <p:nvPr/>
          </p:nvPicPr>
          <p:blipFill>
            <a:blip r:embed="rId6"/>
            <a:stretch>
              <a:fillRect/>
            </a:stretch>
          </p:blipFill>
          <p:spPr>
            <a:xfrm>
              <a:off x="5340164" y="3566625"/>
              <a:ext cx="2646035" cy="1339850"/>
            </a:xfrm>
            <a:prstGeom prst="rect">
              <a:avLst/>
            </a:prstGeom>
            <a:ln>
              <a:noFill/>
              <a:prstDash val="dash"/>
            </a:ln>
            <a:effectLst>
              <a:outerShdw blurRad="50800" dist="38100" dir="2700000" algn="tl" rotWithShape="0">
                <a:prstClr val="black">
                  <a:alpha val="40000"/>
                </a:prstClr>
              </a:outerShdw>
            </a:effectLst>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E6D2718B-F940-109D-022F-895C3A166CEF}"/>
                    </a:ext>
                  </a:extLst>
                </p:cNvPr>
                <p:cNvSpPr txBox="1"/>
                <p:nvPr/>
              </p:nvSpPr>
              <p:spPr>
                <a:xfrm>
                  <a:off x="5799748" y="4857787"/>
                  <a:ext cx="1607043" cy="461665"/>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time </a:t>
                  </a:r>
                  <a14:m>
                    <m:oMath xmlns:m="http://schemas.openxmlformats.org/officeDocument/2006/math">
                      <m:r>
                        <a:rPr lang="en-US" sz="2400" b="0" i="1" smtClean="0">
                          <a:solidFill>
                            <a:schemeClr val="tx1"/>
                          </a:solidFill>
                          <a:latin typeface="Cambria Math" panose="02040503050406030204" pitchFamily="18" charset="0"/>
                          <a:ea typeface="Helvetica" charset="0"/>
                          <a:cs typeface="Helvetica" charset="0"/>
                        </a:rPr>
                        <m:t>𝑡</m:t>
                      </m:r>
                      <m:r>
                        <a:rPr lang="en-US" sz="2400" b="0" i="1" smtClean="0">
                          <a:solidFill>
                            <a:schemeClr val="tx1"/>
                          </a:solidFill>
                          <a:latin typeface="Cambria Math" panose="02040503050406030204" pitchFamily="18" charset="0"/>
                          <a:ea typeface="Helvetica" charset="0"/>
                          <a:cs typeface="Helvetica" charset="0"/>
                        </a:rPr>
                        <m:t>=2</m:t>
                      </m:r>
                    </m:oMath>
                  </a14:m>
                  <a:r>
                    <a:rPr lang="en-US" sz="2400" b="0" dirty="0">
                      <a:solidFill>
                        <a:schemeClr val="tx1"/>
                      </a:solidFill>
                      <a:latin typeface="Candara" panose="020E0502030303020204" pitchFamily="34" charset="0"/>
                      <a:ea typeface="Helvetica" charset="0"/>
                      <a:cs typeface="Helvetica" charset="0"/>
                    </a:rPr>
                    <a:t> </a:t>
                  </a:r>
                  <a:endParaRPr lang="en-US" sz="2400" b="0" dirty="0">
                    <a:latin typeface="Candara" panose="020E0502030303020204" pitchFamily="34" charset="0"/>
                    <a:ea typeface="Helvetica" charset="0"/>
                    <a:cs typeface="Helvetica" charset="0"/>
                  </a:endParaRPr>
                </a:p>
              </p:txBody>
            </p:sp>
          </mc:Choice>
          <mc:Fallback xmlns="">
            <p:sp>
              <p:nvSpPr>
                <p:cNvPr id="10" name="TextBox 9">
                  <a:extLst>
                    <a:ext uri="{FF2B5EF4-FFF2-40B4-BE49-F238E27FC236}">
                      <a16:creationId xmlns:a16="http://schemas.microsoft.com/office/drawing/2014/main" id="{E6D2718B-F940-109D-022F-895C3A166CEF}"/>
                    </a:ext>
                  </a:extLst>
                </p:cNvPr>
                <p:cNvSpPr txBox="1">
                  <a:spLocks noRot="1" noChangeAspect="1" noMove="1" noResize="1" noEditPoints="1" noAdjustHandles="1" noChangeArrowheads="1" noChangeShapeType="1" noTextEdit="1"/>
                </p:cNvSpPr>
                <p:nvPr/>
              </p:nvSpPr>
              <p:spPr>
                <a:xfrm>
                  <a:off x="5799748" y="4857787"/>
                  <a:ext cx="1607043" cy="461665"/>
                </a:xfrm>
                <a:prstGeom prst="rect">
                  <a:avLst/>
                </a:prstGeom>
                <a:blipFill>
                  <a:blip r:embed="rId7"/>
                  <a:stretch>
                    <a:fillRect l="-5682" t="-10526" b="-28947"/>
                  </a:stretch>
                </a:blipFill>
              </p:spPr>
              <p:txBody>
                <a:bodyPr/>
                <a:lstStyle/>
                <a:p>
                  <a:r>
                    <a:rPr lang="en-US">
                      <a:noFill/>
                    </a:rPr>
                    <a:t> </a:t>
                  </a:r>
                </a:p>
              </p:txBody>
            </p:sp>
          </mc:Fallback>
        </mc:AlternateContent>
      </p:grpSp>
      <p:grpSp>
        <p:nvGrpSpPr>
          <p:cNvPr id="15" name="Group 14" descr="At time t=3, email node transitions back to itself (labeled .5) back to work (labeled .5).">
            <a:extLst>
              <a:ext uri="{FF2B5EF4-FFF2-40B4-BE49-F238E27FC236}">
                <a16:creationId xmlns:a16="http://schemas.microsoft.com/office/drawing/2014/main" id="{51F96C78-9A1E-84C4-FCC0-D11C9C700099}"/>
              </a:ext>
            </a:extLst>
          </p:cNvPr>
          <p:cNvGrpSpPr/>
          <p:nvPr/>
        </p:nvGrpSpPr>
        <p:grpSpPr>
          <a:xfrm>
            <a:off x="8721587" y="4120248"/>
            <a:ext cx="3162300" cy="2439423"/>
            <a:chOff x="8721587" y="4120248"/>
            <a:chExt cx="3162300" cy="2439423"/>
          </a:xfrm>
        </p:grpSpPr>
        <p:pic>
          <p:nvPicPr>
            <p:cNvPr id="8" name="Picture 7">
              <a:extLst>
                <a:ext uri="{FF2B5EF4-FFF2-40B4-BE49-F238E27FC236}">
                  <a16:creationId xmlns:a16="http://schemas.microsoft.com/office/drawing/2014/main" id="{742A403F-C8D7-F64D-A2D9-3863F4317AE9}"/>
                </a:ext>
              </a:extLst>
            </p:cNvPr>
            <p:cNvPicPr>
              <a:picLocks noChangeAspect="1"/>
            </p:cNvPicPr>
            <p:nvPr/>
          </p:nvPicPr>
          <p:blipFill>
            <a:blip r:embed="rId8"/>
            <a:stretch>
              <a:fillRect/>
            </a:stretch>
          </p:blipFill>
          <p:spPr>
            <a:xfrm>
              <a:off x="8721587" y="4120248"/>
              <a:ext cx="3162300" cy="2062370"/>
            </a:xfrm>
            <a:prstGeom prst="rect">
              <a:avLst/>
            </a:prstGeom>
            <a:ln>
              <a:noFill/>
              <a:prstDash val="dash"/>
            </a:ln>
            <a:effectLst>
              <a:outerShdw blurRad="50800" dist="38100" dir="2700000" algn="tl" rotWithShape="0">
                <a:prstClr val="black">
                  <a:alpha val="40000"/>
                </a:prstClr>
              </a:outerShdw>
            </a:effectLst>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AC3B23D-CA74-E906-0A92-8F123F73C8A4}"/>
                    </a:ext>
                  </a:extLst>
                </p:cNvPr>
                <p:cNvSpPr txBox="1"/>
                <p:nvPr/>
              </p:nvSpPr>
              <p:spPr>
                <a:xfrm>
                  <a:off x="9391087" y="6098006"/>
                  <a:ext cx="1607043" cy="461665"/>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time </a:t>
                  </a:r>
                  <a14:m>
                    <m:oMath xmlns:m="http://schemas.openxmlformats.org/officeDocument/2006/math">
                      <m:r>
                        <a:rPr lang="en-US" sz="2400" b="0" i="1" smtClean="0">
                          <a:solidFill>
                            <a:schemeClr val="tx1"/>
                          </a:solidFill>
                          <a:latin typeface="Cambria Math" panose="02040503050406030204" pitchFamily="18" charset="0"/>
                          <a:ea typeface="Helvetica" charset="0"/>
                          <a:cs typeface="Helvetica" charset="0"/>
                        </a:rPr>
                        <m:t>𝑡</m:t>
                      </m:r>
                      <m:r>
                        <a:rPr lang="en-US" sz="2400" b="0" i="1" smtClean="0">
                          <a:solidFill>
                            <a:schemeClr val="tx1"/>
                          </a:solidFill>
                          <a:latin typeface="Cambria Math" panose="02040503050406030204" pitchFamily="18" charset="0"/>
                          <a:ea typeface="Helvetica" charset="0"/>
                          <a:cs typeface="Helvetica" charset="0"/>
                        </a:rPr>
                        <m:t>=3</m:t>
                      </m:r>
                    </m:oMath>
                  </a14:m>
                  <a:r>
                    <a:rPr lang="en-US" sz="2400" b="0" dirty="0">
                      <a:solidFill>
                        <a:schemeClr val="tx1"/>
                      </a:solidFill>
                      <a:latin typeface="Candara" panose="020E0502030303020204" pitchFamily="34" charset="0"/>
                      <a:ea typeface="Helvetica" charset="0"/>
                      <a:cs typeface="Helvetica" charset="0"/>
                    </a:rPr>
                    <a:t> </a:t>
                  </a:r>
                  <a:endParaRPr lang="en-US" sz="2400" b="0" dirty="0">
                    <a:latin typeface="Candara" panose="020E0502030303020204" pitchFamily="34" charset="0"/>
                    <a:ea typeface="Helvetica" charset="0"/>
                    <a:cs typeface="Helvetica" charset="0"/>
                  </a:endParaRPr>
                </a:p>
              </p:txBody>
            </p:sp>
          </mc:Choice>
          <mc:Fallback xmlns="">
            <p:sp>
              <p:nvSpPr>
                <p:cNvPr id="11" name="TextBox 10">
                  <a:extLst>
                    <a:ext uri="{FF2B5EF4-FFF2-40B4-BE49-F238E27FC236}">
                      <a16:creationId xmlns:a16="http://schemas.microsoft.com/office/drawing/2014/main" id="{CAC3B23D-CA74-E906-0A92-8F123F73C8A4}"/>
                    </a:ext>
                  </a:extLst>
                </p:cNvPr>
                <p:cNvSpPr txBox="1">
                  <a:spLocks noRot="1" noChangeAspect="1" noMove="1" noResize="1" noEditPoints="1" noAdjustHandles="1" noChangeArrowheads="1" noChangeShapeType="1" noTextEdit="1"/>
                </p:cNvSpPr>
                <p:nvPr/>
              </p:nvSpPr>
              <p:spPr>
                <a:xfrm>
                  <a:off x="9391087" y="6098006"/>
                  <a:ext cx="1607043" cy="461665"/>
                </a:xfrm>
                <a:prstGeom prst="rect">
                  <a:avLst/>
                </a:prstGeom>
                <a:blipFill>
                  <a:blip r:embed="rId9"/>
                  <a:stretch>
                    <a:fillRect l="-6084" t="-10526" b="-28947"/>
                  </a:stretch>
                </a:blipFill>
              </p:spPr>
              <p:txBody>
                <a:bodyPr/>
                <a:lstStyle/>
                <a:p>
                  <a:r>
                    <a:rPr lang="en-US">
                      <a:noFill/>
                    </a:rPr>
                    <a:t> </a:t>
                  </a:r>
                </a:p>
              </p:txBody>
            </p:sp>
          </mc:Fallback>
        </mc:AlternateContent>
      </p:grpSp>
    </p:spTree>
    <p:extLst>
      <p:ext uri="{BB962C8B-B14F-4D97-AF65-F5344CB8AC3E}">
        <p14:creationId xmlns:p14="http://schemas.microsoft.com/office/powerpoint/2010/main" val="2868513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96361-7F49-D825-BAA8-D95E2C0645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071F09-C21F-939B-FCF2-C36DA74014B0}"/>
              </a:ext>
            </a:extLst>
          </p:cNvPr>
          <p:cNvSpPr>
            <a:spLocks noGrp="1"/>
          </p:cNvSpPr>
          <p:nvPr>
            <p:ph type="title"/>
          </p:nvPr>
        </p:nvSpPr>
        <p:spPr/>
        <p:txBody>
          <a:bodyPr/>
          <a:lstStyle/>
          <a:p>
            <a:r>
              <a:rPr lang="en-US" dirty="0"/>
              <a:t>A Better Algorithm</a:t>
            </a:r>
          </a:p>
        </p:txBody>
      </p:sp>
      <p:sp>
        <p:nvSpPr>
          <p:cNvPr id="4" name="Slide Number Placeholder 3">
            <a:extLst>
              <a:ext uri="{FF2B5EF4-FFF2-40B4-BE49-F238E27FC236}">
                <a16:creationId xmlns:a16="http://schemas.microsoft.com/office/drawing/2014/main" id="{3E423401-A742-CB87-467C-60F1BF4CBBC3}"/>
              </a:ext>
            </a:extLst>
          </p:cNvPr>
          <p:cNvSpPr>
            <a:spLocks noGrp="1"/>
          </p:cNvSpPr>
          <p:nvPr>
            <p:ph type="sldNum" sz="quarter" idx="12"/>
          </p:nvPr>
        </p:nvSpPr>
        <p:spPr/>
        <p:txBody>
          <a:bodyPr/>
          <a:lstStyle/>
          <a:p>
            <a:fld id="{39E65F0E-D8D0-8548-A870-8F1E432EFAAD}" type="slidenum">
              <a:rPr lang="en-US" smtClean="0"/>
              <a:pPr/>
              <a:t>50</a:t>
            </a:fld>
            <a:endParaRPr lang="en-US" dirty="0"/>
          </a:p>
        </p:txBody>
      </p:sp>
      <p:pic>
        <p:nvPicPr>
          <p:cNvPr id="8" name="Picture 7">
            <a:extLst>
              <a:ext uri="{FF2B5EF4-FFF2-40B4-BE49-F238E27FC236}">
                <a16:creationId xmlns:a16="http://schemas.microsoft.com/office/drawing/2014/main" id="{1F03572D-8824-D3ED-D960-E4CEBA601023}"/>
              </a:ext>
            </a:extLst>
          </p:cNvPr>
          <p:cNvPicPr>
            <a:picLocks noChangeAspect="1"/>
          </p:cNvPicPr>
          <p:nvPr/>
        </p:nvPicPr>
        <p:blipFill>
          <a:blip r:embed="rId3"/>
          <a:stretch>
            <a:fillRect/>
          </a:stretch>
        </p:blipFill>
        <p:spPr>
          <a:xfrm>
            <a:off x="387096" y="1437214"/>
            <a:ext cx="11423904" cy="3983572"/>
          </a:xfrm>
          <a:prstGeom prst="rect">
            <a:avLst/>
          </a:prstGeom>
        </p:spPr>
      </p:pic>
      <p:sp>
        <p:nvSpPr>
          <p:cNvPr id="3" name="Rectangle 2">
            <a:extLst>
              <a:ext uri="{FF2B5EF4-FFF2-40B4-BE49-F238E27FC236}">
                <a16:creationId xmlns:a16="http://schemas.microsoft.com/office/drawing/2014/main" id="{62152DF6-4B12-F3C5-329B-BE2137DCB6F1}"/>
              </a:ext>
            </a:extLst>
          </p:cNvPr>
          <p:cNvSpPr/>
          <p:nvPr/>
        </p:nvSpPr>
        <p:spPr>
          <a:xfrm>
            <a:off x="3016332" y="4142470"/>
            <a:ext cx="3360717" cy="332509"/>
          </a:xfrm>
          <a:prstGeom prst="rect">
            <a:avLst/>
          </a:prstGeom>
          <a:solidFill>
            <a:srgbClr val="97D9F3">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D974062-8383-97C7-EDF8-C87A6BE8BDEB}"/>
              </a:ext>
            </a:extLst>
          </p:cNvPr>
          <p:cNvSpPr/>
          <p:nvPr/>
        </p:nvSpPr>
        <p:spPr>
          <a:xfrm>
            <a:off x="1506186" y="4159182"/>
            <a:ext cx="1070759" cy="332509"/>
          </a:xfrm>
          <a:prstGeom prst="rect">
            <a:avLst/>
          </a:prstGeom>
          <a:solidFill>
            <a:srgbClr val="97D9F3">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F1323D5-3E68-4800-E6A3-80BC224E6D89}"/>
              </a:ext>
            </a:extLst>
          </p:cNvPr>
          <p:cNvSpPr/>
          <p:nvPr/>
        </p:nvSpPr>
        <p:spPr>
          <a:xfrm>
            <a:off x="6377049" y="1163782"/>
            <a:ext cx="5433951" cy="207818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Exploitation: Transition to higher total values</a:t>
            </a:r>
          </a:p>
          <a:p>
            <a:pPr algn="ctr"/>
            <a:endParaRPr lang="en-US" sz="2400" dirty="0"/>
          </a:p>
          <a:p>
            <a:pPr algn="ctr"/>
            <a:r>
              <a:rPr lang="en-US" sz="2400" dirty="0"/>
              <a:t>Exploration: random transitions occasionally, to avoid local optima</a:t>
            </a:r>
          </a:p>
        </p:txBody>
      </p:sp>
    </p:spTree>
    <p:extLst>
      <p:ext uri="{BB962C8B-B14F-4D97-AF65-F5344CB8AC3E}">
        <p14:creationId xmlns:p14="http://schemas.microsoft.com/office/powerpoint/2010/main" val="27207625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83772-6139-434F-BBFA-785B82061616}"/>
              </a:ext>
            </a:extLst>
          </p:cNvPr>
          <p:cNvSpPr>
            <a:spLocks noGrp="1"/>
          </p:cNvSpPr>
          <p:nvPr>
            <p:ph type="title"/>
          </p:nvPr>
        </p:nvSpPr>
        <p:spPr>
          <a:solidFill>
            <a:schemeClr val="bg1"/>
          </a:solidFill>
          <a:ln>
            <a:solidFill>
              <a:schemeClr val="tx2">
                <a:lumMod val="20000"/>
                <a:lumOff val="80000"/>
              </a:schemeClr>
            </a:solidFill>
          </a:ln>
        </p:spPr>
        <p:txBody>
          <a:bodyPr anchor="ctr"/>
          <a:lstStyle/>
          <a:p>
            <a:r>
              <a:rPr lang="en-US" dirty="0"/>
              <a:t>PageRank</a:t>
            </a:r>
          </a:p>
        </p:txBody>
      </p:sp>
      <p:sp>
        <p:nvSpPr>
          <p:cNvPr id="4" name="Slide Number Placeholder 3">
            <a:extLst>
              <a:ext uri="{FF2B5EF4-FFF2-40B4-BE49-F238E27FC236}">
                <a16:creationId xmlns:a16="http://schemas.microsoft.com/office/drawing/2014/main" id="{706022D0-5147-2541-9B6F-4904F7D272C9}"/>
              </a:ext>
            </a:extLst>
          </p:cNvPr>
          <p:cNvSpPr>
            <a:spLocks noGrp="1"/>
          </p:cNvSpPr>
          <p:nvPr>
            <p:ph type="sldNum" sz="quarter" idx="12"/>
          </p:nvPr>
        </p:nvSpPr>
        <p:spPr/>
        <p:txBody>
          <a:bodyPr/>
          <a:lstStyle/>
          <a:p>
            <a:fld id="{39E65F0E-D8D0-8548-A870-8F1E432EFAAD}" type="slidenum">
              <a:rPr lang="en-US" smtClean="0"/>
              <a:pPr/>
              <a:t>51</a:t>
            </a:fld>
            <a:endParaRPr lang="en-US"/>
          </a:p>
        </p:txBody>
      </p:sp>
      <p:sp>
        <p:nvSpPr>
          <p:cNvPr id="3" name="Content Placeholder 2">
            <a:extLst>
              <a:ext uri="{FF2B5EF4-FFF2-40B4-BE49-F238E27FC236}">
                <a16:creationId xmlns:a16="http://schemas.microsoft.com/office/drawing/2014/main" id="{01521933-D2BF-7241-B1C3-98D59BDB3880}"/>
              </a:ext>
            </a:extLst>
          </p:cNvPr>
          <p:cNvSpPr>
            <a:spLocks noGrp="1"/>
          </p:cNvSpPr>
          <p:nvPr>
            <p:ph type="body" idx="1"/>
          </p:nvPr>
        </p:nvSpPr>
        <p:spPr/>
        <p:txBody>
          <a:bodyPr>
            <a:normAutofit/>
          </a:bodyPr>
          <a:lstStyle/>
          <a:p>
            <a:endParaRPr lang="en-US" dirty="0">
              <a:solidFill>
                <a:schemeClr val="accent1">
                  <a:lumMod val="75000"/>
                </a:schemeClr>
              </a:solidFill>
            </a:endParaRPr>
          </a:p>
        </p:txBody>
      </p:sp>
    </p:spTree>
    <p:extLst>
      <p:ext uri="{BB962C8B-B14F-4D97-AF65-F5344CB8AC3E}">
        <p14:creationId xmlns:p14="http://schemas.microsoft.com/office/powerpoint/2010/main" val="32967654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3BB3F-B557-4892-8B4D-E9424D7196D9}"/>
              </a:ext>
            </a:extLst>
          </p:cNvPr>
          <p:cNvSpPr>
            <a:spLocks noGrp="1"/>
          </p:cNvSpPr>
          <p:nvPr>
            <p:ph type="title"/>
          </p:nvPr>
        </p:nvSpPr>
        <p:spPr/>
        <p:txBody>
          <a:bodyPr/>
          <a:lstStyle/>
          <a:p>
            <a:r>
              <a:rPr lang="en-US" dirty="0"/>
              <a:t>PageRank: Some History</a:t>
            </a:r>
          </a:p>
        </p:txBody>
      </p:sp>
      <p:sp>
        <p:nvSpPr>
          <p:cNvPr id="3" name="Content Placeholder 2">
            <a:extLst>
              <a:ext uri="{FF2B5EF4-FFF2-40B4-BE49-F238E27FC236}">
                <a16:creationId xmlns:a16="http://schemas.microsoft.com/office/drawing/2014/main" id="{260962C2-DA59-49D0-AB7F-7C97CC72D82E}"/>
              </a:ext>
            </a:extLst>
          </p:cNvPr>
          <p:cNvSpPr>
            <a:spLocks noGrp="1"/>
          </p:cNvSpPr>
          <p:nvPr>
            <p:ph idx="1"/>
          </p:nvPr>
        </p:nvSpPr>
        <p:spPr/>
        <p:txBody>
          <a:bodyPr/>
          <a:lstStyle/>
          <a:p>
            <a:pPr marL="0" indent="0">
              <a:buNone/>
            </a:pPr>
            <a:r>
              <a:rPr lang="en-US" dirty="0"/>
              <a:t>The year was 1997</a:t>
            </a:r>
          </a:p>
          <a:p>
            <a:pPr lvl="1"/>
            <a:r>
              <a:rPr lang="en-US" dirty="0"/>
              <a:t>Bill Clinton in the White House</a:t>
            </a:r>
          </a:p>
          <a:p>
            <a:pPr lvl="1"/>
            <a:r>
              <a:rPr lang="en-US" dirty="0"/>
              <a:t>Deep Blue beat world chess champion (Kasparov)</a:t>
            </a:r>
          </a:p>
          <a:p>
            <a:pPr marL="0" indent="0">
              <a:buNone/>
            </a:pPr>
            <a:endParaRPr lang="en-US" dirty="0"/>
          </a:p>
          <a:p>
            <a:pPr marL="0" indent="0">
              <a:buNone/>
            </a:pPr>
            <a:r>
              <a:rPr lang="en-US" dirty="0"/>
              <a:t>The Internet was not like it was today. Finding stuff was hard!</a:t>
            </a:r>
          </a:p>
          <a:p>
            <a:pPr lvl="1"/>
            <a:r>
              <a:rPr lang="en-US" dirty="0"/>
              <a:t>In Nov 1997, only one of the top 4 search engines found itself when you searched for it.</a:t>
            </a:r>
          </a:p>
        </p:txBody>
      </p:sp>
      <p:sp>
        <p:nvSpPr>
          <p:cNvPr id="4" name="Slide Number Placeholder 3">
            <a:extLst>
              <a:ext uri="{FF2B5EF4-FFF2-40B4-BE49-F238E27FC236}">
                <a16:creationId xmlns:a16="http://schemas.microsoft.com/office/drawing/2014/main" id="{4BCD4D9F-9FAB-46FF-9C3F-180F6159CC7C}"/>
              </a:ext>
            </a:extLst>
          </p:cNvPr>
          <p:cNvSpPr>
            <a:spLocks noGrp="1"/>
          </p:cNvSpPr>
          <p:nvPr>
            <p:ph type="sldNum" sz="quarter" idx="12"/>
          </p:nvPr>
        </p:nvSpPr>
        <p:spPr/>
        <p:txBody>
          <a:bodyPr/>
          <a:lstStyle/>
          <a:p>
            <a:fld id="{39E65F0E-D8D0-8548-A870-8F1E432EFAAD}" type="slidenum">
              <a:rPr lang="en-US" smtClean="0"/>
              <a:pPr/>
              <a:t>52</a:t>
            </a:fld>
            <a:endParaRPr lang="en-US" dirty="0"/>
          </a:p>
        </p:txBody>
      </p:sp>
    </p:spTree>
    <p:extLst>
      <p:ext uri="{BB962C8B-B14F-4D97-AF65-F5344CB8AC3E}">
        <p14:creationId xmlns:p14="http://schemas.microsoft.com/office/powerpoint/2010/main" val="1326967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728FB-034E-4124-8BB8-435C293BE1C9}"/>
              </a:ext>
            </a:extLst>
          </p:cNvPr>
          <p:cNvSpPr>
            <a:spLocks noGrp="1"/>
          </p:cNvSpPr>
          <p:nvPr>
            <p:ph type="title"/>
          </p:nvPr>
        </p:nvSpPr>
        <p:spPr/>
        <p:txBody>
          <a:bodyPr/>
          <a:lstStyle/>
          <a:p>
            <a:r>
              <a:rPr lang="en-US" dirty="0"/>
              <a:t>The Problem</a:t>
            </a:r>
          </a:p>
        </p:txBody>
      </p:sp>
      <p:sp>
        <p:nvSpPr>
          <p:cNvPr id="3" name="Content Placeholder 2">
            <a:extLst>
              <a:ext uri="{FF2B5EF4-FFF2-40B4-BE49-F238E27FC236}">
                <a16:creationId xmlns:a16="http://schemas.microsoft.com/office/drawing/2014/main" id="{8EDA4780-13D5-4778-8776-E11386FB3502}"/>
              </a:ext>
            </a:extLst>
          </p:cNvPr>
          <p:cNvSpPr>
            <a:spLocks noGrp="1"/>
          </p:cNvSpPr>
          <p:nvPr>
            <p:ph idx="1"/>
          </p:nvPr>
        </p:nvSpPr>
        <p:spPr/>
        <p:txBody>
          <a:bodyPr/>
          <a:lstStyle/>
          <a:p>
            <a:pPr marL="0" indent="0">
              <a:buNone/>
            </a:pPr>
            <a:r>
              <a:rPr lang="en-US" dirty="0"/>
              <a:t>Search engines worked by matching words in your queries to documents. </a:t>
            </a:r>
          </a:p>
          <a:p>
            <a:pPr marL="0" indent="0">
              <a:buNone/>
            </a:pPr>
            <a:endParaRPr lang="en-US" dirty="0"/>
          </a:p>
          <a:p>
            <a:pPr marL="0" indent="0">
              <a:buNone/>
            </a:pPr>
            <a:r>
              <a:rPr lang="en-US" dirty="0"/>
              <a:t>Not bad in theory, but in practice there are lots of documents that match a query.</a:t>
            </a:r>
          </a:p>
          <a:p>
            <a:pPr lvl="1"/>
            <a:r>
              <a:rPr lang="en-US" dirty="0"/>
              <a:t>Search for ‘Bill Clinton’, top result is ‘Bill Clinton Joke of the Day’</a:t>
            </a:r>
          </a:p>
          <a:p>
            <a:pPr lvl="1"/>
            <a:r>
              <a:rPr lang="en-US" dirty="0"/>
              <a:t>Susceptible to spammers and advertisers</a:t>
            </a:r>
          </a:p>
        </p:txBody>
      </p:sp>
      <p:sp>
        <p:nvSpPr>
          <p:cNvPr id="4" name="Slide Number Placeholder 3">
            <a:extLst>
              <a:ext uri="{FF2B5EF4-FFF2-40B4-BE49-F238E27FC236}">
                <a16:creationId xmlns:a16="http://schemas.microsoft.com/office/drawing/2014/main" id="{F0C8BF4A-917E-42C6-9D09-206B9F6F7BE6}"/>
              </a:ext>
            </a:extLst>
          </p:cNvPr>
          <p:cNvSpPr>
            <a:spLocks noGrp="1"/>
          </p:cNvSpPr>
          <p:nvPr>
            <p:ph type="sldNum" sz="quarter" idx="12"/>
          </p:nvPr>
        </p:nvSpPr>
        <p:spPr/>
        <p:txBody>
          <a:bodyPr/>
          <a:lstStyle/>
          <a:p>
            <a:fld id="{39E65F0E-D8D0-8548-A870-8F1E432EFAAD}" type="slidenum">
              <a:rPr lang="en-US" smtClean="0"/>
              <a:pPr/>
              <a:t>53</a:t>
            </a:fld>
            <a:endParaRPr lang="en-US" dirty="0"/>
          </a:p>
        </p:txBody>
      </p:sp>
    </p:spTree>
    <p:extLst>
      <p:ext uri="{BB962C8B-B14F-4D97-AF65-F5344CB8AC3E}">
        <p14:creationId xmlns:p14="http://schemas.microsoft.com/office/powerpoint/2010/main" val="13348003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819C1-1D44-4E11-869C-123C1CCD93DE}"/>
              </a:ext>
            </a:extLst>
          </p:cNvPr>
          <p:cNvSpPr>
            <a:spLocks noGrp="1"/>
          </p:cNvSpPr>
          <p:nvPr>
            <p:ph type="title"/>
          </p:nvPr>
        </p:nvSpPr>
        <p:spPr/>
        <p:txBody>
          <a:bodyPr/>
          <a:lstStyle/>
          <a:p>
            <a:r>
              <a:rPr lang="en-US" dirty="0"/>
              <a:t>The Fix: Ranking Results</a:t>
            </a:r>
          </a:p>
        </p:txBody>
      </p:sp>
      <p:sp>
        <p:nvSpPr>
          <p:cNvPr id="3" name="Content Placeholder 2">
            <a:extLst>
              <a:ext uri="{FF2B5EF4-FFF2-40B4-BE49-F238E27FC236}">
                <a16:creationId xmlns:a16="http://schemas.microsoft.com/office/drawing/2014/main" id="{BB8731B6-96FC-4704-A2A2-6EC6FCE89FDE}"/>
              </a:ext>
            </a:extLst>
          </p:cNvPr>
          <p:cNvSpPr>
            <a:spLocks noGrp="1"/>
          </p:cNvSpPr>
          <p:nvPr>
            <p:ph idx="1"/>
          </p:nvPr>
        </p:nvSpPr>
        <p:spPr/>
        <p:txBody>
          <a:bodyPr>
            <a:normAutofit/>
          </a:bodyPr>
          <a:lstStyle/>
          <a:p>
            <a:r>
              <a:rPr lang="en-US" dirty="0"/>
              <a:t>Start by doing filtering to relevant documents (with decent textual match). </a:t>
            </a:r>
          </a:p>
          <a:p>
            <a:r>
              <a:rPr lang="en-US" dirty="0"/>
              <a:t>Then </a:t>
            </a:r>
            <a:r>
              <a:rPr lang="en-US" b="1" dirty="0"/>
              <a:t>rank </a:t>
            </a:r>
            <a:r>
              <a:rPr lang="en-US" dirty="0"/>
              <a:t>the results based on some measure of ‘quality’ or ‘authority’.</a:t>
            </a:r>
          </a:p>
          <a:p>
            <a:pPr marL="0" indent="0">
              <a:buNone/>
            </a:pPr>
            <a:endParaRPr lang="en-US" dirty="0"/>
          </a:p>
          <a:p>
            <a:pPr marL="0" indent="0">
              <a:buNone/>
            </a:pPr>
            <a:r>
              <a:rPr lang="en-US" b="1" dirty="0"/>
              <a:t>Key question: </a:t>
            </a:r>
            <a:r>
              <a:rPr lang="en-US" dirty="0"/>
              <a:t>How to define ‘quality’ or ‘authority’?</a:t>
            </a:r>
          </a:p>
          <a:p>
            <a:pPr marL="0" indent="0">
              <a:buNone/>
            </a:pPr>
            <a:endParaRPr lang="en-US" dirty="0"/>
          </a:p>
          <a:p>
            <a:pPr marL="0" indent="0">
              <a:buNone/>
            </a:pPr>
            <a:r>
              <a:rPr lang="en-US" dirty="0"/>
              <a:t>Enter two groups:</a:t>
            </a:r>
          </a:p>
          <a:p>
            <a:pPr lvl="1"/>
            <a:r>
              <a:rPr lang="en-US" dirty="0"/>
              <a:t>Jon Kleinberg (professor at Cornell)</a:t>
            </a:r>
          </a:p>
          <a:p>
            <a:pPr lvl="1"/>
            <a:r>
              <a:rPr lang="en-US" dirty="0"/>
              <a:t>Larry Page and Sergey Brin (Ph.D. students at Stanford)</a:t>
            </a:r>
          </a:p>
        </p:txBody>
      </p:sp>
      <p:sp>
        <p:nvSpPr>
          <p:cNvPr id="4" name="Slide Number Placeholder 3">
            <a:extLst>
              <a:ext uri="{FF2B5EF4-FFF2-40B4-BE49-F238E27FC236}">
                <a16:creationId xmlns:a16="http://schemas.microsoft.com/office/drawing/2014/main" id="{CF323617-AC5D-4C59-814D-7625449E1C8E}"/>
              </a:ext>
            </a:extLst>
          </p:cNvPr>
          <p:cNvSpPr>
            <a:spLocks noGrp="1"/>
          </p:cNvSpPr>
          <p:nvPr>
            <p:ph type="sldNum" sz="quarter" idx="12"/>
          </p:nvPr>
        </p:nvSpPr>
        <p:spPr/>
        <p:txBody>
          <a:bodyPr/>
          <a:lstStyle/>
          <a:p>
            <a:fld id="{39E65F0E-D8D0-8548-A870-8F1E432EFAAD}" type="slidenum">
              <a:rPr lang="en-US" smtClean="0"/>
              <a:pPr/>
              <a:t>54</a:t>
            </a:fld>
            <a:endParaRPr lang="en-US" dirty="0"/>
          </a:p>
        </p:txBody>
      </p:sp>
    </p:spTree>
    <p:extLst>
      <p:ext uri="{BB962C8B-B14F-4D97-AF65-F5344CB8AC3E}">
        <p14:creationId xmlns:p14="http://schemas.microsoft.com/office/powerpoint/2010/main" val="3502677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819C1-1D44-4E11-869C-123C1CCD93DE}"/>
              </a:ext>
            </a:extLst>
          </p:cNvPr>
          <p:cNvSpPr>
            <a:spLocks noGrp="1"/>
          </p:cNvSpPr>
          <p:nvPr>
            <p:ph type="title"/>
          </p:nvPr>
        </p:nvSpPr>
        <p:spPr/>
        <p:txBody>
          <a:bodyPr/>
          <a:lstStyle/>
          <a:p>
            <a:r>
              <a:rPr lang="en-US" dirty="0"/>
              <a:t>Both groups had the same brilliant idea </a:t>
            </a:r>
          </a:p>
        </p:txBody>
      </p:sp>
      <p:sp>
        <p:nvSpPr>
          <p:cNvPr id="3" name="Content Placeholder 2">
            <a:extLst>
              <a:ext uri="{FF2B5EF4-FFF2-40B4-BE49-F238E27FC236}">
                <a16:creationId xmlns:a16="http://schemas.microsoft.com/office/drawing/2014/main" id="{BB8731B6-96FC-4704-A2A2-6EC6FCE89FDE}"/>
              </a:ext>
            </a:extLst>
          </p:cNvPr>
          <p:cNvSpPr>
            <a:spLocks noGrp="1"/>
          </p:cNvSpPr>
          <p:nvPr>
            <p:ph idx="1"/>
          </p:nvPr>
        </p:nvSpPr>
        <p:spPr/>
        <p:txBody>
          <a:bodyPr>
            <a:normAutofit/>
          </a:bodyPr>
          <a:lstStyle/>
          <a:p>
            <a:pPr marL="0" indent="0">
              <a:buNone/>
            </a:pPr>
            <a:r>
              <a:rPr lang="en-US" dirty="0"/>
              <a:t>Larry Page and Sergey Brin (Ph.D. students at Stanford)</a:t>
            </a:r>
          </a:p>
          <a:p>
            <a:pPr lvl="1"/>
            <a:r>
              <a:rPr lang="en-US" dirty="0"/>
              <a:t>Took the idea and founded Google, making billions</a:t>
            </a:r>
          </a:p>
          <a:p>
            <a:pPr lvl="1"/>
            <a:endParaRPr lang="en-US" dirty="0"/>
          </a:p>
          <a:p>
            <a:pPr lvl="1"/>
            <a:endParaRPr lang="en-US" dirty="0"/>
          </a:p>
          <a:p>
            <a:pPr lvl="1"/>
            <a:endParaRPr lang="en-US" dirty="0"/>
          </a:p>
          <a:p>
            <a:pPr marL="0" indent="0">
              <a:buNone/>
            </a:pPr>
            <a:r>
              <a:rPr lang="en-US" dirty="0"/>
              <a:t>Jon Kleinberg (professor at Cornell)</a:t>
            </a:r>
          </a:p>
          <a:p>
            <a:pPr lvl="1"/>
            <a:r>
              <a:rPr lang="en-US" dirty="0"/>
              <a:t>MacArthur genius prize, </a:t>
            </a:r>
            <a:r>
              <a:rPr lang="en-US" dirty="0" err="1"/>
              <a:t>Nevanlinna</a:t>
            </a:r>
            <a:r>
              <a:rPr lang="en-US" dirty="0"/>
              <a:t> Prize and many other academic honors</a:t>
            </a:r>
          </a:p>
        </p:txBody>
      </p:sp>
      <p:sp>
        <p:nvSpPr>
          <p:cNvPr id="4" name="Slide Number Placeholder 3">
            <a:extLst>
              <a:ext uri="{FF2B5EF4-FFF2-40B4-BE49-F238E27FC236}">
                <a16:creationId xmlns:a16="http://schemas.microsoft.com/office/drawing/2014/main" id="{CF323617-AC5D-4C59-814D-7625449E1C8E}"/>
              </a:ext>
            </a:extLst>
          </p:cNvPr>
          <p:cNvSpPr>
            <a:spLocks noGrp="1"/>
          </p:cNvSpPr>
          <p:nvPr>
            <p:ph type="sldNum" sz="quarter" idx="12"/>
          </p:nvPr>
        </p:nvSpPr>
        <p:spPr/>
        <p:txBody>
          <a:bodyPr/>
          <a:lstStyle/>
          <a:p>
            <a:fld id="{39E65F0E-D8D0-8548-A870-8F1E432EFAAD}" type="slidenum">
              <a:rPr lang="en-US" smtClean="0"/>
              <a:pPr/>
              <a:t>55</a:t>
            </a:fld>
            <a:endParaRPr lang="en-US" dirty="0"/>
          </a:p>
        </p:txBody>
      </p:sp>
    </p:spTree>
    <p:extLst>
      <p:ext uri="{BB962C8B-B14F-4D97-AF65-F5344CB8AC3E}">
        <p14:creationId xmlns:p14="http://schemas.microsoft.com/office/powerpoint/2010/main" val="1063067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36E24-BAB9-46FB-9F8B-084E2E54809E}"/>
              </a:ext>
            </a:extLst>
          </p:cNvPr>
          <p:cNvSpPr>
            <a:spLocks noGrp="1"/>
          </p:cNvSpPr>
          <p:nvPr>
            <p:ph type="title"/>
          </p:nvPr>
        </p:nvSpPr>
        <p:spPr/>
        <p:txBody>
          <a:bodyPr/>
          <a:lstStyle/>
          <a:p>
            <a:r>
              <a:rPr lang="en-US" dirty="0"/>
              <a:t>PageRank - Idea</a:t>
            </a:r>
          </a:p>
        </p:txBody>
      </p:sp>
      <p:sp>
        <p:nvSpPr>
          <p:cNvPr id="3" name="Content Placeholder 2">
            <a:extLst>
              <a:ext uri="{FF2B5EF4-FFF2-40B4-BE49-F238E27FC236}">
                <a16:creationId xmlns:a16="http://schemas.microsoft.com/office/drawing/2014/main" id="{9670311D-F7EA-49E0-9869-D7196D7202FF}"/>
              </a:ext>
            </a:extLst>
          </p:cNvPr>
          <p:cNvSpPr>
            <a:spLocks noGrp="1"/>
          </p:cNvSpPr>
          <p:nvPr>
            <p:ph idx="1"/>
          </p:nvPr>
        </p:nvSpPr>
        <p:spPr>
          <a:xfrm>
            <a:off x="609600" y="1411358"/>
            <a:ext cx="7162800" cy="4949685"/>
          </a:xfrm>
        </p:spPr>
        <p:txBody>
          <a:bodyPr/>
          <a:lstStyle/>
          <a:p>
            <a:pPr marL="0" indent="0">
              <a:buNone/>
            </a:pPr>
            <a:r>
              <a:rPr lang="en-US" dirty="0"/>
              <a:t>Take into account the directed graph structure of the web.  </a:t>
            </a:r>
          </a:p>
          <a:p>
            <a:pPr marL="0" indent="0">
              <a:buNone/>
            </a:pPr>
            <a:r>
              <a:rPr lang="en-US" dirty="0"/>
              <a:t>Use </a:t>
            </a:r>
            <a:r>
              <a:rPr lang="en-US" b="1" dirty="0">
                <a:solidFill>
                  <a:srgbClr val="C00000"/>
                </a:solidFill>
              </a:rPr>
              <a:t>hyperlink analysis </a:t>
            </a:r>
            <a:r>
              <a:rPr lang="en-US" dirty="0"/>
              <a:t>to compute what pages are high quality or have high authority.                                                                      </a:t>
            </a:r>
          </a:p>
          <a:p>
            <a:pPr marL="0" indent="0">
              <a:buNone/>
            </a:pPr>
            <a:r>
              <a:rPr lang="en-US" dirty="0"/>
              <a:t>Trust the Internet itself define what is useful via its links.</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4CEDC147-E0CA-4EBA-B175-0891D12C4831}"/>
              </a:ext>
            </a:extLst>
          </p:cNvPr>
          <p:cNvSpPr>
            <a:spLocks noGrp="1"/>
          </p:cNvSpPr>
          <p:nvPr>
            <p:ph type="sldNum" sz="quarter" idx="12"/>
          </p:nvPr>
        </p:nvSpPr>
        <p:spPr/>
        <p:txBody>
          <a:bodyPr/>
          <a:lstStyle/>
          <a:p>
            <a:fld id="{39E65F0E-D8D0-8548-A870-8F1E432EFAAD}" type="slidenum">
              <a:rPr lang="en-US" smtClean="0"/>
              <a:pPr/>
              <a:t>56</a:t>
            </a:fld>
            <a:endParaRPr lang="en-US" dirty="0"/>
          </a:p>
        </p:txBody>
      </p:sp>
      <p:pic>
        <p:nvPicPr>
          <p:cNvPr id="1028" name="Picture 4" descr="8 vertex graph with directed edges representing a portion of the internet&#10;&#10;https://graphonline.ru/tmp/saved/Pj/PjGCMwOPavTRMgeR.png">
            <a:extLst>
              <a:ext uri="{FF2B5EF4-FFF2-40B4-BE49-F238E27FC236}">
                <a16:creationId xmlns:a16="http://schemas.microsoft.com/office/drawing/2014/main" id="{D287F5DC-372A-4063-9684-6069425C8F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3509" y="1828799"/>
            <a:ext cx="3526154" cy="3499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4918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36E24-BAB9-46FB-9F8B-084E2E54809E}"/>
              </a:ext>
            </a:extLst>
          </p:cNvPr>
          <p:cNvSpPr>
            <a:spLocks noGrp="1"/>
          </p:cNvSpPr>
          <p:nvPr>
            <p:ph type="title"/>
          </p:nvPr>
        </p:nvSpPr>
        <p:spPr/>
        <p:txBody>
          <a:bodyPr/>
          <a:lstStyle/>
          <a:p>
            <a:r>
              <a:rPr lang="en-US" dirty="0"/>
              <a:t>PageRank – Idea (try 1)</a:t>
            </a:r>
          </a:p>
        </p:txBody>
      </p:sp>
      <p:sp>
        <p:nvSpPr>
          <p:cNvPr id="3" name="Content Placeholder 2">
            <a:extLst>
              <a:ext uri="{FF2B5EF4-FFF2-40B4-BE49-F238E27FC236}">
                <a16:creationId xmlns:a16="http://schemas.microsoft.com/office/drawing/2014/main" id="{9670311D-F7EA-49E0-9869-D7196D7202FF}"/>
              </a:ext>
            </a:extLst>
          </p:cNvPr>
          <p:cNvSpPr>
            <a:spLocks noGrp="1"/>
          </p:cNvSpPr>
          <p:nvPr>
            <p:ph idx="1"/>
          </p:nvPr>
        </p:nvSpPr>
        <p:spPr>
          <a:xfrm>
            <a:off x="609600" y="1411358"/>
            <a:ext cx="7323909" cy="4949685"/>
          </a:xfrm>
        </p:spPr>
        <p:txBody>
          <a:bodyPr>
            <a:noAutofit/>
          </a:bodyPr>
          <a:lstStyle/>
          <a:p>
            <a:pPr marL="0" indent="0">
              <a:buNone/>
            </a:pPr>
            <a:r>
              <a:rPr lang="en-US" b="1" dirty="0">
                <a:solidFill>
                  <a:srgbClr val="C00000"/>
                </a:solidFill>
              </a:rPr>
              <a:t>Idea 1 </a:t>
            </a:r>
            <a:r>
              <a:rPr lang="en-US" dirty="0"/>
              <a:t>: Think of each link as a citation 	  				“vote of quality”</a:t>
            </a:r>
          </a:p>
          <a:p>
            <a:pPr marL="0" indent="0">
              <a:buNone/>
            </a:pPr>
            <a:endParaRPr lang="en-US" dirty="0"/>
          </a:p>
          <a:p>
            <a:pPr marL="0" indent="0">
              <a:buNone/>
            </a:pPr>
            <a:endParaRPr lang="en-US" sz="500" dirty="0"/>
          </a:p>
          <a:p>
            <a:pPr marL="0" indent="0">
              <a:buNone/>
            </a:pPr>
            <a:r>
              <a:rPr lang="en-US" dirty="0"/>
              <a:t>Rank pages by in-degree? </a:t>
            </a:r>
          </a:p>
          <a:p>
            <a:pPr marL="0" indent="0">
              <a:buNone/>
            </a:pPr>
            <a:endParaRPr lang="en-US" sz="1400" dirty="0"/>
          </a:p>
          <a:p>
            <a:pPr marL="0" indent="0">
              <a:buNone/>
            </a:pPr>
            <a:endParaRPr lang="en-US" dirty="0"/>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4CEDC147-E0CA-4EBA-B175-0891D12C4831}"/>
              </a:ext>
            </a:extLst>
          </p:cNvPr>
          <p:cNvSpPr>
            <a:spLocks noGrp="1"/>
          </p:cNvSpPr>
          <p:nvPr>
            <p:ph type="sldNum" sz="quarter" idx="12"/>
          </p:nvPr>
        </p:nvSpPr>
        <p:spPr/>
        <p:txBody>
          <a:bodyPr/>
          <a:lstStyle/>
          <a:p>
            <a:fld id="{39E65F0E-D8D0-8548-A870-8F1E432EFAAD}" type="slidenum">
              <a:rPr lang="en-US" smtClean="0"/>
              <a:pPr/>
              <a:t>57</a:t>
            </a:fld>
            <a:endParaRPr lang="en-US" dirty="0"/>
          </a:p>
        </p:txBody>
      </p:sp>
      <p:pic>
        <p:nvPicPr>
          <p:cNvPr id="7" name="Picture 4" descr="8 vertex graph with directed edges representing a portion of the internet. &#10;&#10;https://graphonline.ru/tmp/saved/Pj/PjGCMwOPavTRMgeR.png">
            <a:extLst>
              <a:ext uri="{FF2B5EF4-FFF2-40B4-BE49-F238E27FC236}">
                <a16:creationId xmlns:a16="http://schemas.microsoft.com/office/drawing/2014/main" id="{D287F5DC-372A-4063-9684-6069425C8F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3509" y="1828799"/>
            <a:ext cx="3526154" cy="3499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50083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36E24-BAB9-46FB-9F8B-084E2E54809E}"/>
              </a:ext>
            </a:extLst>
          </p:cNvPr>
          <p:cNvSpPr>
            <a:spLocks noGrp="1"/>
          </p:cNvSpPr>
          <p:nvPr>
            <p:ph type="title"/>
          </p:nvPr>
        </p:nvSpPr>
        <p:spPr/>
        <p:txBody>
          <a:bodyPr/>
          <a:lstStyle/>
          <a:p>
            <a:r>
              <a:rPr lang="en-US" dirty="0"/>
              <a:t>PageRank – Idea 1 doesn’t work</a:t>
            </a:r>
          </a:p>
        </p:txBody>
      </p:sp>
      <p:sp>
        <p:nvSpPr>
          <p:cNvPr id="3" name="Content Placeholder 2">
            <a:extLst>
              <a:ext uri="{FF2B5EF4-FFF2-40B4-BE49-F238E27FC236}">
                <a16:creationId xmlns:a16="http://schemas.microsoft.com/office/drawing/2014/main" id="{9670311D-F7EA-49E0-9869-D7196D7202FF}"/>
              </a:ext>
            </a:extLst>
          </p:cNvPr>
          <p:cNvSpPr>
            <a:spLocks noGrp="1"/>
          </p:cNvSpPr>
          <p:nvPr>
            <p:ph idx="1"/>
          </p:nvPr>
        </p:nvSpPr>
        <p:spPr>
          <a:xfrm>
            <a:off x="609600" y="1411358"/>
            <a:ext cx="7323909" cy="4949685"/>
          </a:xfrm>
        </p:spPr>
        <p:txBody>
          <a:bodyPr>
            <a:noAutofit/>
          </a:bodyPr>
          <a:lstStyle/>
          <a:p>
            <a:pPr marL="0" indent="0">
              <a:buNone/>
            </a:pPr>
            <a:r>
              <a:rPr lang="en-US" b="1" dirty="0">
                <a:solidFill>
                  <a:srgbClr val="C00000"/>
                </a:solidFill>
              </a:rPr>
              <a:t>Idea 1 </a:t>
            </a:r>
            <a:r>
              <a:rPr lang="en-US" dirty="0"/>
              <a:t>: Think of each link as a citation 	  				“vote of quality”</a:t>
            </a:r>
          </a:p>
          <a:p>
            <a:pPr marL="0" indent="0">
              <a:buNone/>
            </a:pPr>
            <a:endParaRPr lang="en-US" dirty="0"/>
          </a:p>
          <a:p>
            <a:pPr marL="0" indent="0">
              <a:buNone/>
            </a:pPr>
            <a:endParaRPr lang="en-US" sz="500" dirty="0"/>
          </a:p>
          <a:p>
            <a:pPr marL="0" indent="0">
              <a:buNone/>
            </a:pPr>
            <a:r>
              <a:rPr lang="en-US" dirty="0"/>
              <a:t>Rank pages by in-degree? </a:t>
            </a:r>
          </a:p>
          <a:p>
            <a:pPr marL="0" indent="0">
              <a:buNone/>
            </a:pPr>
            <a:endParaRPr lang="en-US" sz="1400" dirty="0"/>
          </a:p>
          <a:p>
            <a:pPr marL="0" indent="0">
              <a:buNone/>
            </a:pPr>
            <a:r>
              <a:rPr lang="en-US" dirty="0"/>
              <a:t>Problems:</a:t>
            </a:r>
          </a:p>
          <a:p>
            <a:r>
              <a:rPr lang="en-US" dirty="0"/>
              <a:t>Spamming</a:t>
            </a:r>
          </a:p>
          <a:p>
            <a:r>
              <a:rPr lang="en-US" dirty="0"/>
              <a:t>Some linkers are not discriminating</a:t>
            </a:r>
          </a:p>
          <a:p>
            <a:r>
              <a:rPr lang="en-US" dirty="0"/>
              <a:t>Not all links created equal</a:t>
            </a:r>
          </a:p>
          <a:p>
            <a:pPr marL="0" indent="0">
              <a:buNone/>
            </a:pPr>
            <a:endParaRPr lang="en-US" dirty="0"/>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4CEDC147-E0CA-4EBA-B175-0891D12C4831}"/>
              </a:ext>
            </a:extLst>
          </p:cNvPr>
          <p:cNvSpPr>
            <a:spLocks noGrp="1"/>
          </p:cNvSpPr>
          <p:nvPr>
            <p:ph type="sldNum" sz="quarter" idx="12"/>
          </p:nvPr>
        </p:nvSpPr>
        <p:spPr/>
        <p:txBody>
          <a:bodyPr/>
          <a:lstStyle/>
          <a:p>
            <a:fld id="{39E65F0E-D8D0-8548-A870-8F1E432EFAAD}" type="slidenum">
              <a:rPr lang="en-US" smtClean="0"/>
              <a:pPr/>
              <a:t>58</a:t>
            </a:fld>
            <a:endParaRPr lang="en-US" dirty="0"/>
          </a:p>
        </p:txBody>
      </p:sp>
      <p:pic>
        <p:nvPicPr>
          <p:cNvPr id="7" name="Picture 4" descr="8 vertex graph with directed edges representing a portion of the internet. &#10;&#10;https://graphonline.ru/tmp/saved/Pj/PjGCMwOPavTRMgeR.png">
            <a:extLst>
              <a:ext uri="{FF2B5EF4-FFF2-40B4-BE49-F238E27FC236}">
                <a16:creationId xmlns:a16="http://schemas.microsoft.com/office/drawing/2014/main" id="{D287F5DC-372A-4063-9684-6069425C8F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3509" y="1828799"/>
            <a:ext cx="3526154" cy="3499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07974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36E24-BAB9-46FB-9F8B-084E2E54809E}"/>
              </a:ext>
            </a:extLst>
          </p:cNvPr>
          <p:cNvSpPr>
            <a:spLocks noGrp="1"/>
          </p:cNvSpPr>
          <p:nvPr>
            <p:ph type="title"/>
          </p:nvPr>
        </p:nvSpPr>
        <p:spPr/>
        <p:txBody>
          <a:bodyPr/>
          <a:lstStyle/>
          <a:p>
            <a:r>
              <a:rPr lang="en-US" dirty="0"/>
              <a:t>PageRank – Idea (try 2)</a:t>
            </a:r>
          </a:p>
        </p:txBody>
      </p:sp>
      <p:sp>
        <p:nvSpPr>
          <p:cNvPr id="3" name="Content Placeholder 2">
            <a:extLst>
              <a:ext uri="{FF2B5EF4-FFF2-40B4-BE49-F238E27FC236}">
                <a16:creationId xmlns:a16="http://schemas.microsoft.com/office/drawing/2014/main" id="{9670311D-F7EA-49E0-9869-D7196D7202FF}"/>
              </a:ext>
            </a:extLst>
          </p:cNvPr>
          <p:cNvSpPr>
            <a:spLocks noGrp="1"/>
          </p:cNvSpPr>
          <p:nvPr>
            <p:ph idx="1"/>
          </p:nvPr>
        </p:nvSpPr>
        <p:spPr>
          <a:xfrm>
            <a:off x="609600" y="1411358"/>
            <a:ext cx="7532914" cy="4949685"/>
          </a:xfrm>
        </p:spPr>
        <p:txBody>
          <a:bodyPr>
            <a:noAutofit/>
          </a:bodyPr>
          <a:lstStyle/>
          <a:p>
            <a:pPr marL="0" indent="0">
              <a:buNone/>
            </a:pPr>
            <a:r>
              <a:rPr lang="en-US" b="1" dirty="0">
                <a:solidFill>
                  <a:srgbClr val="C00000"/>
                </a:solidFill>
              </a:rPr>
              <a:t>Idea 2 </a:t>
            </a:r>
            <a:r>
              <a:rPr lang="en-US" dirty="0"/>
              <a:t>: Perhaps we should weight the    	  	        links somehow and then use the weights of the in-links to rank pages</a:t>
            </a:r>
          </a:p>
          <a:p>
            <a:pPr marL="0" indent="0">
              <a:buNone/>
            </a:pPr>
            <a:endParaRPr lang="en-US" dirty="0"/>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4CEDC147-E0CA-4EBA-B175-0891D12C4831}"/>
              </a:ext>
            </a:extLst>
          </p:cNvPr>
          <p:cNvSpPr>
            <a:spLocks noGrp="1"/>
          </p:cNvSpPr>
          <p:nvPr>
            <p:ph type="sldNum" sz="quarter" idx="12"/>
          </p:nvPr>
        </p:nvSpPr>
        <p:spPr/>
        <p:txBody>
          <a:bodyPr/>
          <a:lstStyle/>
          <a:p>
            <a:fld id="{39E65F0E-D8D0-8548-A870-8F1E432EFAAD}" type="slidenum">
              <a:rPr lang="en-US" smtClean="0"/>
              <a:pPr/>
              <a:t>59</a:t>
            </a:fld>
            <a:endParaRPr lang="en-US" dirty="0"/>
          </a:p>
        </p:txBody>
      </p:sp>
      <p:pic>
        <p:nvPicPr>
          <p:cNvPr id="7" name="Picture 4" descr="8 vertex graph with directed edges representing a portion of the internet. &#10;&#10;https://graphonline.ru/tmp/saved/Pj/PjGCMwOPavTRMgeR.png">
            <a:extLst>
              <a:ext uri="{FF2B5EF4-FFF2-40B4-BE49-F238E27FC236}">
                <a16:creationId xmlns:a16="http://schemas.microsoft.com/office/drawing/2014/main" id="{D287F5DC-372A-4063-9684-6069425C8F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3509" y="1828799"/>
            <a:ext cx="3526154" cy="3499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6745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47C6C-0F24-2A4B-8430-F00EC6F5BDB2}"/>
              </a:ext>
            </a:extLst>
          </p:cNvPr>
          <p:cNvSpPr>
            <a:spLocks noGrp="1"/>
          </p:cNvSpPr>
          <p:nvPr>
            <p:ph type="title"/>
          </p:nvPr>
        </p:nvSpPr>
        <p:spPr/>
        <p:txBody>
          <a:bodyPr>
            <a:normAutofit/>
          </a:bodyPr>
          <a:lstStyle/>
          <a:p>
            <a:r>
              <a:rPr lang="en-US" dirty="0"/>
              <a:t>Our first Markov Chain</a:t>
            </a:r>
          </a:p>
        </p:txBody>
      </p:sp>
      <mc:AlternateContent xmlns:mc="http://schemas.openxmlformats.org/markup-compatibility/2006" xmlns:a14="http://schemas.microsoft.com/office/drawing/2010/main">
        <mc:Choice Requires="a14">
          <p:sp>
            <p:nvSpPr>
              <p:cNvPr id="14" name="Content Placeholder 13"/>
              <p:cNvSpPr>
                <a:spLocks noGrp="1"/>
              </p:cNvSpPr>
              <p:nvPr>
                <p:ph sz="half" idx="2"/>
              </p:nvPr>
            </p:nvSpPr>
            <p:spPr>
              <a:xfrm>
                <a:off x="609600" y="1650670"/>
                <a:ext cx="5486400" cy="3562598"/>
              </a:xfrm>
            </p:spPr>
            <p:txBody>
              <a:bodyPr anchor="ctr">
                <a:normAutofit/>
              </a:bodyPr>
              <a:lstStyle/>
              <a:p>
                <a:pPr marL="0" indent="0">
                  <a:buNone/>
                </a:pPr>
                <a:r>
                  <a:rPr lang="en-US" sz="2600" dirty="0">
                    <a:solidFill>
                      <a:schemeClr val="tx1"/>
                    </a:solidFill>
                    <a:ea typeface="Helvetica" charset="0"/>
                  </a:rPr>
                  <a:t>At </a:t>
                </a:r>
                <a:r>
                  <a:rPr lang="en-US" sz="2600" i="1" dirty="0">
                    <a:solidFill>
                      <a:schemeClr val="tx1"/>
                    </a:solidFill>
                    <a:ea typeface="Helvetica" charset="0"/>
                  </a:rPr>
                  <a:t>each</a:t>
                </a:r>
                <a:r>
                  <a:rPr lang="en-US" sz="2600" dirty="0">
                    <a:solidFill>
                      <a:schemeClr val="tx1"/>
                    </a:solidFill>
                    <a:ea typeface="Helvetica" charset="0"/>
                  </a:rPr>
                  <a:t> time step </a:t>
                </a:r>
                <a14:m>
                  <m:oMath xmlns:m="http://schemas.openxmlformats.org/officeDocument/2006/math">
                    <m:r>
                      <a:rPr lang="en-US" sz="2600" i="1" dirty="0">
                        <a:solidFill>
                          <a:schemeClr val="tx1"/>
                        </a:solidFill>
                        <a:latin typeface="Cambria Math" panose="02040503050406030204" pitchFamily="18" charset="0"/>
                        <a:ea typeface="Helvetica" charset="0"/>
                        <a:cs typeface="Helvetica" charset="0"/>
                      </a:rPr>
                      <m:t>𝑡</m:t>
                    </m:r>
                  </m:oMath>
                </a14:m>
                <a:endParaRPr lang="en-US" sz="2600" dirty="0">
                  <a:ea typeface="Helvetica" charset="0"/>
                </a:endParaRPr>
              </a:p>
              <a:p>
                <a:pPr>
                  <a:buFont typeface="Arial" panose="020B0604020202020204" pitchFamily="34" charset="0"/>
                  <a:buChar char="•"/>
                </a:pPr>
                <a:r>
                  <a:rPr lang="en-US" sz="2600" dirty="0">
                    <a:solidFill>
                      <a:schemeClr val="tx1"/>
                    </a:solidFill>
                    <a:ea typeface="Helvetica" charset="0"/>
                  </a:rPr>
                  <a:t> I can be in one of 3 </a:t>
                </a:r>
                <a:r>
                  <a:rPr lang="en-US" sz="2600" b="1" dirty="0">
                    <a:solidFill>
                      <a:schemeClr val="tx1"/>
                    </a:solidFill>
                    <a:ea typeface="Helvetica" charset="0"/>
                  </a:rPr>
                  <a:t>states </a:t>
                </a:r>
                <a:br>
                  <a:rPr lang="en-US" sz="2600" b="1" dirty="0">
                    <a:solidFill>
                      <a:schemeClr val="tx1"/>
                    </a:solidFill>
                    <a:ea typeface="Helvetica" charset="0"/>
                  </a:rPr>
                </a:br>
                <a:r>
                  <a:rPr lang="en-US" sz="2600" dirty="0">
                    <a:solidFill>
                      <a:schemeClr val="tx1"/>
                    </a:solidFill>
                    <a:ea typeface="Helvetica" charset="0"/>
                  </a:rPr>
                  <a:t>(Work, Surf, Email)</a:t>
                </a:r>
                <a:endParaRPr lang="en-US" sz="2600" dirty="0">
                  <a:ea typeface="Helvetica" charset="0"/>
                </a:endParaRPr>
              </a:p>
              <a:p>
                <a:pPr>
                  <a:buFont typeface="Arial" panose="020B0604020202020204" pitchFamily="34" charset="0"/>
                  <a:buChar char="•"/>
                </a:pPr>
                <a:r>
                  <a:rPr lang="en-US" sz="2600" dirty="0">
                    <a:solidFill>
                      <a:schemeClr val="tx1"/>
                    </a:solidFill>
                    <a:ea typeface="Helvetica" charset="0"/>
                  </a:rPr>
                  <a:t> If I am in some state </a:t>
                </a:r>
                <a14:m>
                  <m:oMath xmlns:m="http://schemas.openxmlformats.org/officeDocument/2006/math">
                    <m:r>
                      <a:rPr lang="en-US" sz="2600" i="1" dirty="0">
                        <a:solidFill>
                          <a:schemeClr val="tx1"/>
                        </a:solidFill>
                        <a:latin typeface="Cambria Math" panose="02040503050406030204" pitchFamily="18" charset="0"/>
                        <a:ea typeface="Helvetica" charset="0"/>
                        <a:cs typeface="Helvetica" charset="0"/>
                      </a:rPr>
                      <m:t>𝑠</m:t>
                    </m:r>
                  </m:oMath>
                </a14:m>
                <a:r>
                  <a:rPr lang="en-US" sz="2600" dirty="0">
                    <a:solidFill>
                      <a:schemeClr val="tx1"/>
                    </a:solidFill>
                    <a:ea typeface="Helvetica" charset="0"/>
                  </a:rPr>
                  <a:t> at time </a:t>
                </a:r>
                <a14:m>
                  <m:oMath xmlns:m="http://schemas.openxmlformats.org/officeDocument/2006/math">
                    <m:r>
                      <a:rPr lang="en-US" sz="2600" i="1" dirty="0">
                        <a:solidFill>
                          <a:schemeClr val="tx1"/>
                        </a:solidFill>
                        <a:latin typeface="Cambria Math" panose="02040503050406030204" pitchFamily="18" charset="0"/>
                        <a:ea typeface="Helvetica" charset="0"/>
                        <a:cs typeface="Helvetica" charset="0"/>
                      </a:rPr>
                      <m:t>𝑡</m:t>
                    </m:r>
                  </m:oMath>
                </a14:m>
                <a:r>
                  <a:rPr lang="en-US" sz="2600" dirty="0">
                    <a:solidFill>
                      <a:schemeClr val="tx1"/>
                    </a:solidFill>
                    <a:ea typeface="Helvetica" charset="0"/>
                  </a:rPr>
                  <a:t>, the </a:t>
                </a:r>
                <a:r>
                  <a:rPr lang="en-US" sz="2600" b="1" dirty="0">
                    <a:solidFill>
                      <a:schemeClr val="tx1"/>
                    </a:solidFill>
                    <a:ea typeface="Helvetica" charset="0"/>
                  </a:rPr>
                  <a:t>labels of out-edges </a:t>
                </a:r>
                <a:r>
                  <a:rPr lang="en-US" sz="2600" dirty="0">
                    <a:solidFill>
                      <a:schemeClr val="tx1"/>
                    </a:solidFill>
                    <a:ea typeface="Helvetica" charset="0"/>
                  </a:rPr>
                  <a:t>of </a:t>
                </a:r>
                <a14:m>
                  <m:oMath xmlns:m="http://schemas.openxmlformats.org/officeDocument/2006/math">
                    <m:r>
                      <a:rPr lang="en-US" sz="2600" i="1" dirty="0">
                        <a:solidFill>
                          <a:schemeClr val="tx1"/>
                        </a:solidFill>
                        <a:latin typeface="Cambria Math" panose="02040503050406030204" pitchFamily="18" charset="0"/>
                        <a:ea typeface="Helvetica" charset="0"/>
                        <a:cs typeface="Helvetica" charset="0"/>
                      </a:rPr>
                      <m:t>𝑠</m:t>
                    </m:r>
                  </m:oMath>
                </a14:m>
                <a:r>
                  <a:rPr lang="en-US" sz="2600" dirty="0">
                    <a:solidFill>
                      <a:schemeClr val="tx1"/>
                    </a:solidFill>
                    <a:ea typeface="Helvetica" charset="0"/>
                  </a:rPr>
                  <a:t> </a:t>
                </a:r>
                <a:r>
                  <a:rPr lang="en-US" sz="2600" b="1" dirty="0">
                    <a:solidFill>
                      <a:schemeClr val="tx1"/>
                    </a:solidFill>
                    <a:ea typeface="Helvetica" charset="0"/>
                  </a:rPr>
                  <a:t>give the probabilities </a:t>
                </a:r>
                <a:r>
                  <a:rPr lang="en-US" sz="2600" dirty="0">
                    <a:solidFill>
                      <a:schemeClr val="tx1"/>
                    </a:solidFill>
                    <a:ea typeface="Helvetica" charset="0"/>
                  </a:rPr>
                  <a:t>of moving to each of the states at time </a:t>
                </a:r>
                <a14:m>
                  <m:oMath xmlns:m="http://schemas.openxmlformats.org/officeDocument/2006/math">
                    <m:r>
                      <a:rPr lang="en-US" sz="2600" i="1" dirty="0">
                        <a:solidFill>
                          <a:schemeClr val="tx1"/>
                        </a:solidFill>
                        <a:latin typeface="Cambria Math" panose="02040503050406030204" pitchFamily="18" charset="0"/>
                        <a:ea typeface="Helvetica" charset="0"/>
                        <a:cs typeface="Helvetica" charset="0"/>
                      </a:rPr>
                      <m:t>𝑡</m:t>
                    </m:r>
                    <m:r>
                      <a:rPr lang="en-US" sz="2600" i="1" dirty="0">
                        <a:solidFill>
                          <a:schemeClr val="tx1"/>
                        </a:solidFill>
                        <a:latin typeface="Cambria Math" panose="02040503050406030204" pitchFamily="18" charset="0"/>
                        <a:ea typeface="Helvetica" charset="0"/>
                        <a:cs typeface="Helvetica" charset="0"/>
                      </a:rPr>
                      <m:t>+1</m:t>
                    </m:r>
                  </m:oMath>
                </a14:m>
                <a:r>
                  <a:rPr lang="en-US" sz="2600" dirty="0">
                    <a:solidFill>
                      <a:schemeClr val="tx1"/>
                    </a:solidFill>
                    <a:ea typeface="Helvetica" charset="0"/>
                  </a:rPr>
                  <a:t> (or staying at the same state)</a:t>
                </a:r>
                <a:endParaRPr lang="en-US" sz="2600" dirty="0">
                  <a:solidFill>
                    <a:schemeClr val="tx1"/>
                  </a:solidFill>
                </a:endParaRPr>
              </a:p>
            </p:txBody>
          </p:sp>
        </mc:Choice>
        <mc:Fallback xmlns="">
          <p:sp>
            <p:nvSpPr>
              <p:cNvPr id="14" name="Content Placeholder 13"/>
              <p:cNvSpPr>
                <a:spLocks noGrp="1" noRot="1" noChangeAspect="1" noMove="1" noResize="1" noEditPoints="1" noAdjustHandles="1" noChangeArrowheads="1" noChangeShapeType="1" noTextEdit="1"/>
              </p:cNvSpPr>
              <p:nvPr>
                <p:ph sz="half" idx="2"/>
              </p:nvPr>
            </p:nvSpPr>
            <p:spPr>
              <a:xfrm>
                <a:off x="609600" y="1650670"/>
                <a:ext cx="5486400" cy="3562598"/>
              </a:xfrm>
              <a:blipFill>
                <a:blip r:embed="rId2"/>
                <a:stretch>
                  <a:fillRect l="-2778" r="-2222" b="-856"/>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9B89F70B-8E6C-7F42-90B1-524F82394697}"/>
              </a:ext>
            </a:extLst>
          </p:cNvPr>
          <p:cNvSpPr>
            <a:spLocks noGrp="1"/>
          </p:cNvSpPr>
          <p:nvPr>
            <p:ph type="sldNum" sz="quarter" idx="12"/>
          </p:nvPr>
        </p:nvSpPr>
        <p:spPr/>
        <p:txBody>
          <a:bodyPr/>
          <a:lstStyle/>
          <a:p>
            <a:fld id="{39E65F0E-D8D0-8548-A870-8F1E432EFAAD}" type="slidenum">
              <a:rPr lang="en-US" smtClean="0"/>
              <a:pPr/>
              <a:t>6</a:t>
            </a:fld>
            <a:endParaRPr lang="en-US" dirty="0"/>
          </a:p>
        </p:txBody>
      </p:sp>
      <p:pic>
        <p:nvPicPr>
          <p:cNvPr id="8" name="Picture 7" descr="Markov chain with three vertices:&#10;Work: can go to surf (.6), or loop back to work (.4)&#10;Surf: can go to work (.1), loop back to surf (.6) or to email (.3)&#10;Email: can go to work (.5) or loop back to email (.5).">
            <a:extLst>
              <a:ext uri="{FF2B5EF4-FFF2-40B4-BE49-F238E27FC236}">
                <a16:creationId xmlns:a16="http://schemas.microsoft.com/office/drawing/2014/main" id="{742A403F-C8D7-F64D-A2D9-3863F4317AE9}"/>
              </a:ext>
            </a:extLst>
          </p:cNvPr>
          <p:cNvPicPr>
            <a:picLocks noChangeAspect="1"/>
          </p:cNvPicPr>
          <p:nvPr/>
        </p:nvPicPr>
        <p:blipFill>
          <a:blip r:embed="rId3"/>
          <a:stretch>
            <a:fillRect/>
          </a:stretch>
        </p:blipFill>
        <p:spPr>
          <a:xfrm>
            <a:off x="6460177" y="1794183"/>
            <a:ext cx="5013437" cy="326963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800033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36E24-BAB9-46FB-9F8B-084E2E54809E}"/>
              </a:ext>
            </a:extLst>
          </p:cNvPr>
          <p:cNvSpPr>
            <a:spLocks noGrp="1"/>
          </p:cNvSpPr>
          <p:nvPr>
            <p:ph type="title"/>
          </p:nvPr>
        </p:nvSpPr>
        <p:spPr/>
        <p:txBody>
          <a:bodyPr/>
          <a:lstStyle/>
          <a:p>
            <a:r>
              <a:rPr lang="en-US" dirty="0"/>
              <a:t>Inching towards PageRank</a:t>
            </a:r>
          </a:p>
        </p:txBody>
      </p:sp>
      <p:sp>
        <p:nvSpPr>
          <p:cNvPr id="3" name="Content Placeholder 2">
            <a:extLst>
              <a:ext uri="{FF2B5EF4-FFF2-40B4-BE49-F238E27FC236}">
                <a16:creationId xmlns:a16="http://schemas.microsoft.com/office/drawing/2014/main" id="{9670311D-F7EA-49E0-9869-D7196D7202FF}"/>
              </a:ext>
            </a:extLst>
          </p:cNvPr>
          <p:cNvSpPr>
            <a:spLocks noGrp="1"/>
          </p:cNvSpPr>
          <p:nvPr>
            <p:ph idx="1"/>
          </p:nvPr>
        </p:nvSpPr>
        <p:spPr>
          <a:xfrm>
            <a:off x="609600" y="1411358"/>
            <a:ext cx="7323909" cy="4949685"/>
          </a:xfrm>
        </p:spPr>
        <p:txBody>
          <a:bodyPr>
            <a:noAutofit/>
          </a:bodyPr>
          <a:lstStyle/>
          <a:p>
            <a:pPr marL="0" indent="0">
              <a:buNone/>
            </a:pPr>
            <a:r>
              <a:rPr lang="en-US" dirty="0"/>
              <a:t>Web page has high quality if it’s linked to by lots of high quality pages</a:t>
            </a:r>
          </a:p>
          <a:p>
            <a:pPr marL="514350" indent="-514350">
              <a:buFont typeface="+mj-lt"/>
              <a:buAutoNum type="arabicPeriod"/>
            </a:pPr>
            <a:endParaRPr lang="en-US" dirty="0"/>
          </a:p>
          <a:p>
            <a:pPr marL="0" indent="0">
              <a:buNone/>
            </a:pPr>
            <a:r>
              <a:rPr lang="en-US" dirty="0"/>
              <a:t>That’s a recursive definition!</a:t>
            </a:r>
          </a:p>
          <a:p>
            <a:pPr marL="0" indent="0">
              <a:buNone/>
            </a:pPr>
            <a:endParaRPr lang="en-US" dirty="0"/>
          </a:p>
          <a:p>
            <a:endParaRPr lang="en-US" dirty="0"/>
          </a:p>
          <a:p>
            <a:endParaRPr lang="en-US" dirty="0"/>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4CEDC147-E0CA-4EBA-B175-0891D12C4831}"/>
              </a:ext>
            </a:extLst>
          </p:cNvPr>
          <p:cNvSpPr>
            <a:spLocks noGrp="1"/>
          </p:cNvSpPr>
          <p:nvPr>
            <p:ph type="sldNum" sz="quarter" idx="12"/>
          </p:nvPr>
        </p:nvSpPr>
        <p:spPr/>
        <p:txBody>
          <a:bodyPr/>
          <a:lstStyle/>
          <a:p>
            <a:fld id="{39E65F0E-D8D0-8548-A870-8F1E432EFAAD}" type="slidenum">
              <a:rPr lang="en-US" smtClean="0"/>
              <a:pPr/>
              <a:t>60</a:t>
            </a:fld>
            <a:endParaRPr lang="en-US" dirty="0"/>
          </a:p>
        </p:txBody>
      </p:sp>
      <p:pic>
        <p:nvPicPr>
          <p:cNvPr id="7" name="Picture 4" descr="8 vertex graph with directed edges representing a portion of the internet. &#10;&#10;https://graphonline.ru/tmp/saved/Pj/PjGCMwOPavTRMgeR.png">
            <a:extLst>
              <a:ext uri="{FF2B5EF4-FFF2-40B4-BE49-F238E27FC236}">
                <a16:creationId xmlns:a16="http://schemas.microsoft.com/office/drawing/2014/main" id="{D287F5DC-372A-4063-9684-6069425C8F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3509" y="1828799"/>
            <a:ext cx="3526154" cy="349930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Google PageRank logo">
            <a:extLst>
              <a:ext uri="{FF2B5EF4-FFF2-40B4-BE49-F238E27FC236}">
                <a16:creationId xmlns:a16="http://schemas.microsoft.com/office/drawing/2014/main" id="{0FAA5D8E-E9CF-5341-A81C-A43EC8C0ABED}"/>
              </a:ext>
            </a:extLst>
          </p:cNvPr>
          <p:cNvPicPr>
            <a:picLocks noChangeAspect="1"/>
          </p:cNvPicPr>
          <p:nvPr/>
        </p:nvPicPr>
        <p:blipFill>
          <a:blip r:embed="rId3"/>
          <a:stretch>
            <a:fillRect/>
          </a:stretch>
        </p:blipFill>
        <p:spPr>
          <a:xfrm>
            <a:off x="10160000" y="50622"/>
            <a:ext cx="1831340" cy="1326334"/>
          </a:xfrm>
          <a:prstGeom prst="rect">
            <a:avLst/>
          </a:prstGeom>
        </p:spPr>
      </p:pic>
    </p:spTree>
    <p:extLst>
      <p:ext uri="{BB962C8B-B14F-4D97-AF65-F5344CB8AC3E}">
        <p14:creationId xmlns:p14="http://schemas.microsoft.com/office/powerpoint/2010/main" val="76858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36E24-BAB9-46FB-9F8B-084E2E54809E}"/>
              </a:ext>
            </a:extLst>
          </p:cNvPr>
          <p:cNvSpPr>
            <a:spLocks noGrp="1"/>
          </p:cNvSpPr>
          <p:nvPr>
            <p:ph type="title"/>
          </p:nvPr>
        </p:nvSpPr>
        <p:spPr/>
        <p:txBody>
          <a:bodyPr>
            <a:normAutofit fontScale="90000"/>
          </a:bodyPr>
          <a:lstStyle/>
          <a:p>
            <a:r>
              <a:rPr lang="en-US" dirty="0"/>
              <a:t>Inching towards PageRank </a:t>
            </a:r>
            <a:br>
              <a:rPr lang="en-US" dirty="0"/>
            </a:br>
            <a:r>
              <a:rPr lang="en-US" dirty="0"/>
              <a:t>(importance)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670311D-F7EA-49E0-9869-D7196D7202FF}"/>
                  </a:ext>
                </a:extLst>
              </p:cNvPr>
              <p:cNvSpPr>
                <a:spLocks noGrp="1"/>
              </p:cNvSpPr>
              <p:nvPr>
                <p:ph idx="1"/>
              </p:nvPr>
            </p:nvSpPr>
            <p:spPr>
              <a:xfrm>
                <a:off x="609600" y="1411358"/>
                <a:ext cx="7323909" cy="4949685"/>
              </a:xfrm>
            </p:spPr>
            <p:txBody>
              <a:bodyPr>
                <a:noAutofit/>
              </a:bodyPr>
              <a:lstStyle/>
              <a:p>
                <a:r>
                  <a:rPr lang="en-US" dirty="0"/>
                  <a:t>If web page </a:t>
                </a:r>
                <a14:m>
                  <m:oMath xmlns:m="http://schemas.openxmlformats.org/officeDocument/2006/math">
                    <m:r>
                      <a:rPr lang="en-US" i="1" dirty="0" smtClean="0">
                        <a:solidFill>
                          <a:srgbClr val="C00000"/>
                        </a:solidFill>
                        <a:latin typeface="Cambria Math" panose="02040503050406030204" pitchFamily="18" charset="0"/>
                      </a:rPr>
                      <m:t>𝑥</m:t>
                    </m:r>
                  </m:oMath>
                </a14:m>
                <a:r>
                  <a:rPr lang="en-US" dirty="0"/>
                  <a:t> has </a:t>
                </a:r>
                <a14:m>
                  <m:oMath xmlns:m="http://schemas.openxmlformats.org/officeDocument/2006/math">
                    <m:r>
                      <a:rPr lang="en-US" i="1" dirty="0" smtClean="0">
                        <a:solidFill>
                          <a:srgbClr val="0070C0"/>
                        </a:solidFill>
                        <a:latin typeface="Cambria Math" panose="02040503050406030204" pitchFamily="18" charset="0"/>
                      </a:rPr>
                      <m:t>𝑑</m:t>
                    </m:r>
                  </m:oMath>
                </a14:m>
                <a:r>
                  <a:rPr lang="en-US" dirty="0"/>
                  <a:t> outgoing links, one of which goes to </a:t>
                </a:r>
                <a14:m>
                  <m:oMath xmlns:m="http://schemas.openxmlformats.org/officeDocument/2006/math">
                    <m:r>
                      <a:rPr lang="en-US" i="1" dirty="0" smtClean="0">
                        <a:solidFill>
                          <a:srgbClr val="C00000"/>
                        </a:solidFill>
                        <a:latin typeface="Cambria Math" panose="02040503050406030204" pitchFamily="18" charset="0"/>
                      </a:rPr>
                      <m:t>𝑦</m:t>
                    </m:r>
                  </m:oMath>
                </a14:m>
                <a:r>
                  <a:rPr lang="en-US" dirty="0"/>
                  <a:t>, this contributes </a:t>
                </a:r>
                <a14:m>
                  <m:oMath xmlns:m="http://schemas.openxmlformats.org/officeDocument/2006/math">
                    <m:r>
                      <a:rPr lang="en-US" i="1" dirty="0" smtClean="0">
                        <a:solidFill>
                          <a:srgbClr val="0070C0"/>
                        </a:solidFill>
                        <a:latin typeface="Cambria Math" panose="02040503050406030204" pitchFamily="18" charset="0"/>
                      </a:rPr>
                      <m:t>1/</m:t>
                    </m:r>
                    <m:r>
                      <a:rPr lang="en-US" i="1" dirty="0" smtClean="0">
                        <a:solidFill>
                          <a:srgbClr val="0070C0"/>
                        </a:solidFill>
                        <a:latin typeface="Cambria Math" panose="02040503050406030204" pitchFamily="18" charset="0"/>
                      </a:rPr>
                      <m:t>𝑑</m:t>
                    </m:r>
                  </m:oMath>
                </a14:m>
                <a:r>
                  <a:rPr lang="en-US" dirty="0">
                    <a:solidFill>
                      <a:srgbClr val="0070C0"/>
                    </a:solidFill>
                  </a:rPr>
                  <a:t> </a:t>
                </a:r>
                <a:r>
                  <a:rPr lang="en-US" dirty="0"/>
                  <a:t>to the importance of </a:t>
                </a:r>
                <a14:m>
                  <m:oMath xmlns:m="http://schemas.openxmlformats.org/officeDocument/2006/math">
                    <m:r>
                      <a:rPr lang="en-US" i="1" dirty="0" smtClean="0">
                        <a:solidFill>
                          <a:srgbClr val="C00000"/>
                        </a:solidFill>
                        <a:latin typeface="Cambria Math" panose="02040503050406030204" pitchFamily="18" charset="0"/>
                      </a:rPr>
                      <m:t>𝑦</m:t>
                    </m:r>
                  </m:oMath>
                </a14:m>
                <a:endParaRPr lang="en-US" dirty="0">
                  <a:solidFill>
                    <a:srgbClr val="C00000"/>
                  </a:solidFill>
                </a:endParaRPr>
              </a:p>
              <a:p>
                <a:endParaRPr lang="en-US" dirty="0"/>
              </a:p>
              <a:p>
                <a:r>
                  <a:rPr lang="en-US" dirty="0"/>
                  <a:t>But </a:t>
                </a:r>
                <a14:m>
                  <m:oMath xmlns:m="http://schemas.openxmlformats.org/officeDocument/2006/math">
                    <m:r>
                      <a:rPr lang="en-US" i="1" dirty="0">
                        <a:solidFill>
                          <a:srgbClr val="0070C0"/>
                        </a:solidFill>
                        <a:latin typeface="Cambria Math" panose="02040503050406030204" pitchFamily="18" charset="0"/>
                      </a:rPr>
                      <m:t>1/</m:t>
                    </m:r>
                    <m:r>
                      <a:rPr lang="en-US" i="1" dirty="0">
                        <a:solidFill>
                          <a:srgbClr val="0070C0"/>
                        </a:solidFill>
                        <a:latin typeface="Cambria Math" panose="02040503050406030204" pitchFamily="18" charset="0"/>
                      </a:rPr>
                      <m:t>𝑑</m:t>
                    </m:r>
                  </m:oMath>
                </a14:m>
                <a:r>
                  <a:rPr lang="en-US" dirty="0">
                    <a:solidFill>
                      <a:srgbClr val="0070C0"/>
                    </a:solidFill>
                  </a:rPr>
                  <a:t> </a:t>
                </a:r>
                <a:r>
                  <a:rPr lang="en-US" dirty="0"/>
                  <a:t>of what? </a:t>
                </a:r>
              </a:p>
              <a:p>
                <a:pPr marL="457200" lvl="1" indent="0">
                  <a:buNone/>
                </a:pPr>
                <a:r>
                  <a:rPr lang="en-US" sz="3200" dirty="0"/>
                  <a:t>We want to take into account the importance of </a:t>
                </a:r>
                <a14:m>
                  <m:oMath xmlns:m="http://schemas.openxmlformats.org/officeDocument/2006/math">
                    <m:r>
                      <a:rPr lang="en-US" sz="3200" i="1" dirty="0" smtClean="0">
                        <a:solidFill>
                          <a:srgbClr val="C00000"/>
                        </a:solidFill>
                        <a:latin typeface="Cambria Math" panose="02040503050406030204" pitchFamily="18" charset="0"/>
                      </a:rPr>
                      <m:t>𝑥</m:t>
                    </m:r>
                  </m:oMath>
                </a14:m>
                <a:r>
                  <a:rPr lang="en-US" dirty="0"/>
                  <a:t> too…                                      </a:t>
                </a:r>
              </a:p>
              <a:p>
                <a:pPr lvl="4"/>
                <a:endParaRPr lang="en-US" sz="600" dirty="0"/>
              </a:p>
              <a:p>
                <a:pPr marL="0" indent="0">
                  <a:buNone/>
                </a:pPr>
                <a:r>
                  <a:rPr lang="en-US" dirty="0"/>
                  <a:t>    …so it actually contributes </a:t>
                </a:r>
                <a14:m>
                  <m:oMath xmlns:m="http://schemas.openxmlformats.org/officeDocument/2006/math">
                    <m:r>
                      <a:rPr lang="en-US" i="1" dirty="0" smtClean="0">
                        <a:solidFill>
                          <a:srgbClr val="0070C0"/>
                        </a:solidFill>
                        <a:latin typeface="Cambria Math" panose="02040503050406030204" pitchFamily="18" charset="0"/>
                      </a:rPr>
                      <m:t>1/</m:t>
                    </m:r>
                    <m:r>
                      <a:rPr lang="en-US" i="1" dirty="0" smtClean="0">
                        <a:solidFill>
                          <a:srgbClr val="0070C0"/>
                        </a:solidFill>
                        <a:latin typeface="Cambria Math" panose="02040503050406030204" pitchFamily="18" charset="0"/>
                      </a:rPr>
                      <m:t>𝑑</m:t>
                    </m:r>
                  </m:oMath>
                </a14:m>
                <a:r>
                  <a:rPr lang="en-US" dirty="0"/>
                  <a:t> of the 	    importance of </a:t>
                </a:r>
                <a14:m>
                  <m:oMath xmlns:m="http://schemas.openxmlformats.org/officeDocument/2006/math">
                    <m:r>
                      <a:rPr lang="en-US" i="1" dirty="0" smtClean="0">
                        <a:solidFill>
                          <a:srgbClr val="C00000"/>
                        </a:solidFill>
                        <a:latin typeface="Cambria Math" panose="02040503050406030204" pitchFamily="18" charset="0"/>
                      </a:rPr>
                      <m:t>𝑥</m:t>
                    </m:r>
                  </m:oMath>
                </a14:m>
                <a:endParaRPr lang="en-US" dirty="0">
                  <a:solidFill>
                    <a:srgbClr val="C00000"/>
                  </a:solidFill>
                </a:endParaRPr>
              </a:p>
              <a:p>
                <a:pPr marL="0" indent="0">
                  <a:buNone/>
                </a:pPr>
                <a:endParaRPr lang="en-US" dirty="0"/>
              </a:p>
              <a:p>
                <a:endParaRPr lang="en-US" dirty="0"/>
              </a:p>
              <a:p>
                <a:endParaRPr lang="en-US" dirty="0"/>
              </a:p>
              <a:p>
                <a:pPr marL="0" indent="0">
                  <a:buNone/>
                </a:pPr>
                <a:endParaRPr lang="en-US" dirty="0"/>
              </a:p>
              <a:p>
                <a:pPr marL="0" indent="0">
                  <a:buNone/>
                </a:pPr>
                <a:endParaRPr lang="en-US" dirty="0"/>
              </a:p>
            </p:txBody>
          </p:sp>
        </mc:Choice>
        <mc:Fallback xmlns="">
          <p:sp>
            <p:nvSpPr>
              <p:cNvPr id="3" name="Content Placeholder 2">
                <a:extLst>
                  <a:ext uri="{FF2B5EF4-FFF2-40B4-BE49-F238E27FC236}">
                    <a16:creationId xmlns:a16="http://schemas.microsoft.com/office/drawing/2014/main" id="{9670311D-F7EA-49E0-9869-D7196D7202FF}"/>
                  </a:ext>
                </a:extLst>
              </p:cNvPr>
              <p:cNvSpPr>
                <a:spLocks noGrp="1" noRot="1" noChangeAspect="1" noMove="1" noResize="1" noEditPoints="1" noAdjustHandles="1" noChangeArrowheads="1" noChangeShapeType="1" noTextEdit="1"/>
              </p:cNvSpPr>
              <p:nvPr>
                <p:ph idx="1"/>
              </p:nvPr>
            </p:nvSpPr>
            <p:spPr>
              <a:xfrm>
                <a:off x="609600" y="1411358"/>
                <a:ext cx="7323909" cy="4949685"/>
              </a:xfrm>
              <a:blipFill>
                <a:blip r:embed="rId2"/>
                <a:stretch>
                  <a:fillRect l="-1915" t="-1480" r="-2248" b="-4932"/>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4CEDC147-E0CA-4EBA-B175-0891D12C4831}"/>
              </a:ext>
            </a:extLst>
          </p:cNvPr>
          <p:cNvSpPr>
            <a:spLocks noGrp="1"/>
          </p:cNvSpPr>
          <p:nvPr>
            <p:ph type="sldNum" sz="quarter" idx="12"/>
          </p:nvPr>
        </p:nvSpPr>
        <p:spPr/>
        <p:txBody>
          <a:bodyPr/>
          <a:lstStyle/>
          <a:p>
            <a:fld id="{39E65F0E-D8D0-8548-A870-8F1E432EFAAD}" type="slidenum">
              <a:rPr lang="en-US" smtClean="0"/>
              <a:pPr/>
              <a:t>61</a:t>
            </a:fld>
            <a:endParaRPr lang="en-US" dirty="0"/>
          </a:p>
        </p:txBody>
      </p:sp>
      <p:pic>
        <p:nvPicPr>
          <p:cNvPr id="7" name="Picture 4" descr="8 vertex graph with directed edges representing a portion of the internet. &#10;&#10;https://graphonline.ru/tmp/saved/Pj/PjGCMwOPavTRMgeR.png">
            <a:extLst>
              <a:ext uri="{FF2B5EF4-FFF2-40B4-BE49-F238E27FC236}">
                <a16:creationId xmlns:a16="http://schemas.microsoft.com/office/drawing/2014/main" id="{D287F5DC-372A-4063-9684-6069425C8F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3509" y="1828799"/>
            <a:ext cx="3526154" cy="349930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Google PageRank logo">
            <a:extLst>
              <a:ext uri="{FF2B5EF4-FFF2-40B4-BE49-F238E27FC236}">
                <a16:creationId xmlns:a16="http://schemas.microsoft.com/office/drawing/2014/main" id="{7AF84990-A82B-EA3B-76D0-26D4591F2646}"/>
              </a:ext>
            </a:extLst>
          </p:cNvPr>
          <p:cNvPicPr>
            <a:picLocks noChangeAspect="1"/>
          </p:cNvPicPr>
          <p:nvPr/>
        </p:nvPicPr>
        <p:blipFill>
          <a:blip r:embed="rId4"/>
          <a:stretch>
            <a:fillRect/>
          </a:stretch>
        </p:blipFill>
        <p:spPr>
          <a:xfrm>
            <a:off x="10160000" y="50622"/>
            <a:ext cx="1831340" cy="1326334"/>
          </a:xfrm>
          <a:prstGeom prst="rect">
            <a:avLst/>
          </a:prstGeom>
        </p:spPr>
      </p:pic>
    </p:spTree>
    <p:extLst>
      <p:ext uri="{BB962C8B-B14F-4D97-AF65-F5344CB8AC3E}">
        <p14:creationId xmlns:p14="http://schemas.microsoft.com/office/powerpoint/2010/main" val="39160044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0662B-FF58-4692-8C81-AA89F88D6DF6}"/>
              </a:ext>
            </a:extLst>
          </p:cNvPr>
          <p:cNvSpPr>
            <a:spLocks noGrp="1"/>
          </p:cNvSpPr>
          <p:nvPr>
            <p:ph type="title"/>
          </p:nvPr>
        </p:nvSpPr>
        <p:spPr/>
        <p:txBody>
          <a:bodyPr/>
          <a:lstStyle/>
          <a:p>
            <a:r>
              <a:rPr lang="en-US" dirty="0"/>
              <a:t>This gives the following equations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4C315DB-0FE7-4A2B-B521-503AA49A486F}"/>
                  </a:ext>
                </a:extLst>
              </p:cNvPr>
              <p:cNvSpPr>
                <a:spLocks noGrp="1"/>
              </p:cNvSpPr>
              <p:nvPr>
                <p:ph idx="1"/>
              </p:nvPr>
            </p:nvSpPr>
            <p:spPr>
              <a:xfrm>
                <a:off x="609599" y="1411358"/>
                <a:ext cx="10613571" cy="4949685"/>
              </a:xfrm>
            </p:spPr>
            <p:txBody>
              <a:bodyPr>
                <a:noAutofit/>
              </a:bodyPr>
              <a:lstStyle/>
              <a:p>
                <a:pPr marL="0" indent="0">
                  <a:buNone/>
                </a:pPr>
                <a:r>
                  <a:rPr lang="en-US" b="1" dirty="0">
                    <a:solidFill>
                      <a:srgbClr val="C00000"/>
                    </a:solidFill>
                  </a:rPr>
                  <a:t>Idea: </a:t>
                </a:r>
                <a:r>
                  <a:rPr lang="en-US" dirty="0"/>
                  <a:t>Use the transition matrix </a:t>
                </a:r>
                <a14:m>
                  <m:oMath xmlns:m="http://schemas.openxmlformats.org/officeDocument/2006/math">
                    <m:r>
                      <a:rPr lang="en-US" b="1" i="1" smtClean="0">
                        <a:solidFill>
                          <a:srgbClr val="0070C0"/>
                        </a:solidFill>
                        <a:latin typeface="Cambria Math" panose="02040503050406030204" pitchFamily="18" charset="0"/>
                        <a:ea typeface="Helvetica" charset="0"/>
                        <a:cs typeface="Helvetica" charset="0"/>
                      </a:rPr>
                      <m:t>𝑴</m:t>
                    </m:r>
                    <m:r>
                      <a:rPr lang="en-US" b="1" i="1">
                        <a:solidFill>
                          <a:srgbClr val="0070C0"/>
                        </a:solidFill>
                        <a:latin typeface="Cambria Math" panose="02040503050406030204" pitchFamily="18" charset="0"/>
                        <a:ea typeface="Helvetica" charset="0"/>
                        <a:cs typeface="Helvetica" charset="0"/>
                      </a:rPr>
                      <m:t> </m:t>
                    </m:r>
                  </m:oMath>
                </a14:m>
                <a:r>
                  <a:rPr lang="en-US" dirty="0"/>
                  <a:t>defined by a </a:t>
                </a:r>
                <a:r>
                  <a:rPr lang="en-US" i="1" dirty="0"/>
                  <a:t>random walk </a:t>
                </a:r>
                <a:r>
                  <a:rPr lang="en-US" dirty="0"/>
                  <a:t>	     on the web to compute quality of webpages. </a:t>
                </a:r>
              </a:p>
              <a:p>
                <a:pPr marL="0" indent="0">
                  <a:buNone/>
                </a:pPr>
                <a:endParaRPr lang="en-US" sz="1100" dirty="0"/>
              </a:p>
              <a:p>
                <a:pPr marL="0" indent="0">
                  <a:buNone/>
                </a:pPr>
                <a:r>
                  <a:rPr lang="en-US" dirty="0"/>
                  <a:t>Namely:  Find </a:t>
                </a:r>
                <a14:m>
                  <m:oMath xmlns:m="http://schemas.openxmlformats.org/officeDocument/2006/math">
                    <m:r>
                      <a:rPr lang="en-US" b="1" i="1" smtClean="0">
                        <a:solidFill>
                          <a:srgbClr val="0070C0"/>
                        </a:solidFill>
                        <a:latin typeface="Cambria Math" panose="02040503050406030204" pitchFamily="18" charset="0"/>
                        <a:ea typeface="Helvetica" charset="0"/>
                        <a:cs typeface="Helvetica" charset="0"/>
                      </a:rPr>
                      <m:t>𝒒</m:t>
                    </m:r>
                  </m:oMath>
                </a14:m>
                <a:r>
                  <a:rPr lang="en-US" dirty="0"/>
                  <a:t> such that  </a:t>
                </a:r>
                <a14:m>
                  <m:oMath xmlns:m="http://schemas.openxmlformats.org/officeDocument/2006/math">
                    <m:r>
                      <a:rPr lang="en-US" b="1" i="1" smtClean="0">
                        <a:solidFill>
                          <a:srgbClr val="0070C0"/>
                        </a:solidFill>
                        <a:latin typeface="Cambria Math" panose="02040503050406030204" pitchFamily="18" charset="0"/>
                        <a:ea typeface="Helvetica" charset="0"/>
                        <a:cs typeface="Helvetica" charset="0"/>
                      </a:rPr>
                      <m:t>𝒒𝑴</m:t>
                    </m:r>
                    <m:r>
                      <a:rPr lang="en-US" b="0" i="1" smtClean="0">
                        <a:solidFill>
                          <a:srgbClr val="0070C0"/>
                        </a:solidFill>
                        <a:latin typeface="Cambria Math" panose="02040503050406030204" pitchFamily="18" charset="0"/>
                        <a:ea typeface="Helvetica" charset="0"/>
                        <a:cs typeface="Helvetica" charset="0"/>
                      </a:rPr>
                      <m:t>=</m:t>
                    </m:r>
                    <m:r>
                      <a:rPr lang="en-US" b="1" i="1" smtClean="0">
                        <a:solidFill>
                          <a:srgbClr val="0070C0"/>
                        </a:solidFill>
                        <a:latin typeface="Cambria Math" panose="02040503050406030204" pitchFamily="18" charset="0"/>
                        <a:ea typeface="Helvetica" charset="0"/>
                        <a:cs typeface="Helvetica" charset="0"/>
                      </a:rPr>
                      <m:t>𝒒</m:t>
                    </m:r>
                  </m:oMath>
                </a14:m>
                <a:endParaRPr lang="en-US" dirty="0"/>
              </a:p>
              <a:p>
                <a:pPr marL="0" indent="0">
                  <a:buNone/>
                </a:pPr>
                <a:endParaRPr lang="en-US" sz="1400" dirty="0"/>
              </a:p>
              <a:p>
                <a:pPr marL="0" indent="0">
                  <a:buNone/>
                </a:pPr>
                <a:r>
                  <a:rPr lang="en-US" dirty="0"/>
                  <a:t>This is the stationary distribution for the Markov chain defined by a random web surfer</a:t>
                </a:r>
              </a:p>
              <a:p>
                <a:pPr lvl="1"/>
                <a:r>
                  <a:rPr lang="en-US" dirty="0"/>
                  <a:t>Starts at some node (webpage) and randomly follows a link to another.</a:t>
                </a:r>
              </a:p>
              <a:p>
                <a:pPr lvl="1"/>
                <a:r>
                  <a:rPr lang="en-US" dirty="0"/>
                  <a:t>Use stationary distribution of her surfing patterns after a long time as notion of quality</a:t>
                </a:r>
              </a:p>
            </p:txBody>
          </p:sp>
        </mc:Choice>
        <mc:Fallback xmlns="">
          <p:sp>
            <p:nvSpPr>
              <p:cNvPr id="3" name="Content Placeholder 2">
                <a:extLst>
                  <a:ext uri="{FF2B5EF4-FFF2-40B4-BE49-F238E27FC236}">
                    <a16:creationId xmlns:a16="http://schemas.microsoft.com/office/drawing/2014/main" id="{54C315DB-0FE7-4A2B-B521-503AA49A486F}"/>
                  </a:ext>
                </a:extLst>
              </p:cNvPr>
              <p:cNvSpPr>
                <a:spLocks noGrp="1" noRot="1" noChangeAspect="1" noMove="1" noResize="1" noEditPoints="1" noAdjustHandles="1" noChangeArrowheads="1" noChangeShapeType="1" noTextEdit="1"/>
              </p:cNvSpPr>
              <p:nvPr>
                <p:ph idx="1"/>
              </p:nvPr>
            </p:nvSpPr>
            <p:spPr>
              <a:xfrm>
                <a:off x="609599" y="1411358"/>
                <a:ext cx="10613571" cy="4949685"/>
              </a:xfrm>
              <a:blipFill>
                <a:blip r:embed="rId2"/>
                <a:stretch>
                  <a:fillRect l="-1436" t="-1480" b="-5919"/>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2591DE83-C911-41D8-858C-4AAD80EC3CBF}"/>
              </a:ext>
            </a:extLst>
          </p:cNvPr>
          <p:cNvSpPr>
            <a:spLocks noGrp="1"/>
          </p:cNvSpPr>
          <p:nvPr>
            <p:ph type="sldNum" sz="quarter" idx="12"/>
          </p:nvPr>
        </p:nvSpPr>
        <p:spPr/>
        <p:txBody>
          <a:bodyPr/>
          <a:lstStyle/>
          <a:p>
            <a:fld id="{39E65F0E-D8D0-8548-A870-8F1E432EFAAD}" type="slidenum">
              <a:rPr lang="en-US" smtClean="0"/>
              <a:pPr/>
              <a:t>62</a:t>
            </a:fld>
            <a:endParaRPr lang="en-US" dirty="0"/>
          </a:p>
        </p:txBody>
      </p:sp>
    </p:spTree>
    <p:extLst>
      <p:ext uri="{BB962C8B-B14F-4D97-AF65-F5344CB8AC3E}">
        <p14:creationId xmlns:p14="http://schemas.microsoft.com/office/powerpoint/2010/main" val="3480504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C0D96-B646-40AA-B486-D9C75F1DA1A4}"/>
              </a:ext>
            </a:extLst>
          </p:cNvPr>
          <p:cNvSpPr>
            <a:spLocks noGrp="1"/>
          </p:cNvSpPr>
          <p:nvPr>
            <p:ph type="title"/>
          </p:nvPr>
        </p:nvSpPr>
        <p:spPr/>
        <p:txBody>
          <a:bodyPr/>
          <a:lstStyle/>
          <a:p>
            <a:r>
              <a:rPr lang="en-US" dirty="0"/>
              <a:t>Issues with PageRank</a:t>
            </a:r>
          </a:p>
        </p:txBody>
      </p:sp>
      <p:sp>
        <p:nvSpPr>
          <p:cNvPr id="3" name="Content Placeholder 2">
            <a:extLst>
              <a:ext uri="{FF2B5EF4-FFF2-40B4-BE49-F238E27FC236}">
                <a16:creationId xmlns:a16="http://schemas.microsoft.com/office/drawing/2014/main" id="{F90249CF-A5FF-4A7D-A0BB-78DA3E78CAAB}"/>
              </a:ext>
            </a:extLst>
          </p:cNvPr>
          <p:cNvSpPr>
            <a:spLocks noGrp="1"/>
          </p:cNvSpPr>
          <p:nvPr>
            <p:ph idx="1"/>
          </p:nvPr>
        </p:nvSpPr>
        <p:spPr/>
        <p:txBody>
          <a:bodyPr/>
          <a:lstStyle/>
          <a:p>
            <a:pPr marL="0" indent="0">
              <a:buNone/>
            </a:pPr>
            <a:r>
              <a:rPr lang="en-US" dirty="0"/>
              <a:t>How to handle dangling nodes (dead ends that don’t link to anything) ? </a:t>
            </a:r>
          </a:p>
          <a:p>
            <a:endParaRPr lang="en-US" sz="1600" dirty="0"/>
          </a:p>
          <a:p>
            <a:pPr marL="0" indent="0">
              <a:buNone/>
            </a:pPr>
            <a:r>
              <a:rPr lang="en-US" dirty="0"/>
              <a:t>How to handle Rank sinks – group of pages that only link to each other ?</a:t>
            </a:r>
          </a:p>
          <a:p>
            <a:endParaRPr lang="en-US" dirty="0"/>
          </a:p>
          <a:p>
            <a:pPr marL="0" indent="0">
              <a:buNone/>
            </a:pPr>
            <a:endParaRPr lang="en-US" dirty="0"/>
          </a:p>
          <a:p>
            <a:pPr marL="0" indent="0">
              <a:buNone/>
            </a:pPr>
            <a:r>
              <a:rPr lang="en-US" dirty="0"/>
              <a:t>Both solutions can be solved by “teleportation”</a:t>
            </a:r>
          </a:p>
        </p:txBody>
      </p:sp>
      <p:sp>
        <p:nvSpPr>
          <p:cNvPr id="4" name="Slide Number Placeholder 3">
            <a:extLst>
              <a:ext uri="{FF2B5EF4-FFF2-40B4-BE49-F238E27FC236}">
                <a16:creationId xmlns:a16="http://schemas.microsoft.com/office/drawing/2014/main" id="{8A325F82-87A8-492C-8FEB-F6769D135FA2}"/>
              </a:ext>
            </a:extLst>
          </p:cNvPr>
          <p:cNvSpPr>
            <a:spLocks noGrp="1"/>
          </p:cNvSpPr>
          <p:nvPr>
            <p:ph type="sldNum" sz="quarter" idx="12"/>
          </p:nvPr>
        </p:nvSpPr>
        <p:spPr/>
        <p:txBody>
          <a:bodyPr/>
          <a:lstStyle/>
          <a:p>
            <a:fld id="{39E65F0E-D8D0-8548-A870-8F1E432EFAAD}" type="slidenum">
              <a:rPr lang="en-US" smtClean="0"/>
              <a:pPr/>
              <a:t>63</a:t>
            </a:fld>
            <a:endParaRPr lang="en-US" dirty="0"/>
          </a:p>
        </p:txBody>
      </p:sp>
    </p:spTree>
    <p:extLst>
      <p:ext uri="{BB962C8B-B14F-4D97-AF65-F5344CB8AC3E}">
        <p14:creationId xmlns:p14="http://schemas.microsoft.com/office/powerpoint/2010/main" val="3843095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6F6D2-C145-4D22-8A48-983ED157C99B}"/>
              </a:ext>
            </a:extLst>
          </p:cNvPr>
          <p:cNvSpPr>
            <a:spLocks noGrp="1"/>
          </p:cNvSpPr>
          <p:nvPr>
            <p:ph type="title"/>
          </p:nvPr>
        </p:nvSpPr>
        <p:spPr/>
        <p:txBody>
          <a:bodyPr/>
          <a:lstStyle/>
          <a:p>
            <a:r>
              <a:rPr lang="en-US" dirty="0"/>
              <a:t>Final PageRank Algorithm</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F429843-B0CD-4ECA-8F69-B63A3AE12F08}"/>
                  </a:ext>
                </a:extLst>
              </p:cNvPr>
              <p:cNvSpPr>
                <a:spLocks noGrp="1"/>
              </p:cNvSpPr>
              <p:nvPr>
                <p:ph idx="1"/>
              </p:nvPr>
            </p:nvSpPr>
            <p:spPr/>
            <p:txBody>
              <a:bodyPr>
                <a:normAutofit fontScale="85000" lnSpcReduction="20000"/>
              </a:bodyPr>
              <a:lstStyle/>
              <a:p>
                <a:pPr marL="514350" indent="-514350">
                  <a:buFont typeface="+mj-lt"/>
                  <a:buAutoNum type="arabicPeriod"/>
                </a:pPr>
                <a:r>
                  <a:rPr lang="en-US" dirty="0"/>
                  <a:t>Make a Markov Chain with one state for each webpage on the Internet with the transition probabilities </a:t>
                </a:r>
                <a14:m>
                  <m:oMath xmlns:m="http://schemas.openxmlformats.org/officeDocument/2006/math">
                    <m:sSub>
                      <m:sSubPr>
                        <m:ctrlPr>
                          <a:rPr lang="en-US" b="1" i="1" smtClean="0">
                            <a:solidFill>
                              <a:srgbClr val="0070C0"/>
                            </a:solidFill>
                            <a:latin typeface="Cambria Math" panose="02040503050406030204" pitchFamily="18" charset="0"/>
                            <a:ea typeface="Helvetica" charset="0"/>
                            <a:cs typeface="Helvetica" charset="0"/>
                          </a:rPr>
                        </m:ctrlPr>
                      </m:sSubPr>
                      <m:e>
                        <m:r>
                          <a:rPr lang="en-US" b="1" i="1" smtClean="0">
                            <a:solidFill>
                              <a:srgbClr val="0070C0"/>
                            </a:solidFill>
                            <a:latin typeface="Cambria Math" panose="02040503050406030204" pitchFamily="18" charset="0"/>
                            <a:ea typeface="Helvetica" charset="0"/>
                            <a:cs typeface="Helvetica" charset="0"/>
                          </a:rPr>
                          <m:t>𝑴</m:t>
                        </m:r>
                      </m:e>
                      <m:sub>
                        <m:r>
                          <a:rPr lang="en-US" b="0" i="1" smtClean="0">
                            <a:solidFill>
                              <a:srgbClr val="0070C0"/>
                            </a:solidFill>
                            <a:latin typeface="Cambria Math" panose="02040503050406030204" pitchFamily="18" charset="0"/>
                            <a:ea typeface="Helvetica" charset="0"/>
                            <a:cs typeface="Helvetica" charset="0"/>
                          </a:rPr>
                          <m:t>𝑖𝑗</m:t>
                        </m:r>
                      </m:sub>
                    </m:sSub>
                    <m:r>
                      <a:rPr lang="en-US" b="0" i="1" smtClean="0">
                        <a:solidFill>
                          <a:srgbClr val="0070C0"/>
                        </a:solidFill>
                        <a:latin typeface="Cambria Math" panose="02040503050406030204" pitchFamily="18" charset="0"/>
                        <a:ea typeface="Helvetica" charset="0"/>
                        <a:cs typeface="Helvetica" charset="0"/>
                      </a:rPr>
                      <m:t>=</m:t>
                    </m:r>
                    <m:f>
                      <m:fPr>
                        <m:ctrlPr>
                          <a:rPr lang="en-US" b="0" i="1" smtClean="0">
                            <a:solidFill>
                              <a:srgbClr val="0070C0"/>
                            </a:solidFill>
                            <a:latin typeface="Cambria Math" panose="02040503050406030204" pitchFamily="18" charset="0"/>
                            <a:cs typeface="Helvetica" charset="0"/>
                          </a:rPr>
                        </m:ctrlPr>
                      </m:fPr>
                      <m:num>
                        <m:r>
                          <a:rPr lang="en-US" b="0" i="1" smtClean="0">
                            <a:solidFill>
                              <a:srgbClr val="0070C0"/>
                            </a:solidFill>
                            <a:latin typeface="Cambria Math" panose="02040503050406030204" pitchFamily="18" charset="0"/>
                            <a:cs typeface="Helvetica" charset="0"/>
                          </a:rPr>
                          <m:t>1</m:t>
                        </m:r>
                      </m:num>
                      <m:den>
                        <m:r>
                          <m:rPr>
                            <m:sty m:val="p"/>
                          </m:rPr>
                          <a:rPr lang="en-US" b="0" i="0" smtClean="0">
                            <a:solidFill>
                              <a:srgbClr val="0070C0"/>
                            </a:solidFill>
                            <a:latin typeface="Cambria Math" panose="02040503050406030204" pitchFamily="18" charset="0"/>
                            <a:cs typeface="Helvetica" charset="0"/>
                          </a:rPr>
                          <m:t>outdeg</m:t>
                        </m:r>
                        <m:r>
                          <a:rPr lang="en-US" b="0" i="1" smtClean="0">
                            <a:solidFill>
                              <a:srgbClr val="0070C0"/>
                            </a:solidFill>
                            <a:latin typeface="Cambria Math" panose="02040503050406030204" pitchFamily="18" charset="0"/>
                            <a:cs typeface="Helvetica" charset="0"/>
                          </a:rPr>
                          <m:t>(</m:t>
                        </m:r>
                        <m:r>
                          <a:rPr lang="en-US" b="0" i="1" smtClean="0">
                            <a:solidFill>
                              <a:srgbClr val="0070C0"/>
                            </a:solidFill>
                            <a:latin typeface="Cambria Math" panose="02040503050406030204" pitchFamily="18" charset="0"/>
                            <a:cs typeface="Helvetica" charset="0"/>
                          </a:rPr>
                          <m:t>𝑖</m:t>
                        </m:r>
                        <m:r>
                          <a:rPr lang="en-US" b="0" i="1" smtClean="0">
                            <a:solidFill>
                              <a:srgbClr val="0070C0"/>
                            </a:solidFill>
                            <a:latin typeface="Cambria Math" panose="02040503050406030204" pitchFamily="18" charset="0"/>
                            <a:cs typeface="Helvetica" charset="0"/>
                          </a:rPr>
                          <m:t>)</m:t>
                        </m:r>
                      </m:den>
                    </m:f>
                  </m:oMath>
                </a14:m>
                <a:r>
                  <a:rPr lang="en-US" dirty="0"/>
                  <a:t>.</a:t>
                </a:r>
              </a:p>
              <a:p>
                <a:pPr marL="514350" indent="-514350">
                  <a:buFont typeface="+mj-lt"/>
                  <a:buAutoNum type="arabicPeriod"/>
                </a:pPr>
                <a:r>
                  <a:rPr lang="en-US" dirty="0"/>
                  <a:t>Use a modified random walk. At each point in time if the surfer is at some webpage </a:t>
                </a:r>
                <a14:m>
                  <m:oMath xmlns:m="http://schemas.openxmlformats.org/officeDocument/2006/math">
                    <m:r>
                      <a:rPr lang="en-US" b="0" i="1" smtClean="0">
                        <a:solidFill>
                          <a:srgbClr val="0070C0"/>
                        </a:solidFill>
                        <a:latin typeface="Cambria Math" panose="02040503050406030204" pitchFamily="18" charset="0"/>
                        <a:ea typeface="Helvetica" charset="0"/>
                        <a:cs typeface="Helvetica" charset="0"/>
                      </a:rPr>
                      <m:t>𝑖</m:t>
                    </m:r>
                  </m:oMath>
                </a14:m>
                <a:r>
                  <a:rPr lang="en-US" dirty="0"/>
                  <a:t>:  </a:t>
                </a:r>
              </a:p>
              <a:p>
                <a:pPr lvl="1"/>
                <a:r>
                  <a:rPr lang="en-US" dirty="0"/>
                  <a:t>If </a:t>
                </a:r>
                <a14:m>
                  <m:oMath xmlns:m="http://schemas.openxmlformats.org/officeDocument/2006/math">
                    <m:r>
                      <a:rPr lang="en-US" i="1" dirty="0" smtClean="0">
                        <a:solidFill>
                          <a:srgbClr val="0070C0"/>
                        </a:solidFill>
                        <a:latin typeface="Cambria Math" panose="02040503050406030204" pitchFamily="18" charset="0"/>
                      </a:rPr>
                      <m:t>𝑖</m:t>
                    </m:r>
                  </m:oMath>
                </a14:m>
                <a:r>
                  <a:rPr lang="en-US" dirty="0"/>
                  <a:t> has </a:t>
                </a:r>
                <a:r>
                  <a:rPr lang="en-US" dirty="0" err="1"/>
                  <a:t>outlinks</a:t>
                </a:r>
                <a:r>
                  <a:rPr lang="en-US" dirty="0"/>
                  <a:t>:</a:t>
                </a:r>
              </a:p>
              <a:p>
                <a:pPr lvl="2"/>
                <a:r>
                  <a:rPr lang="en-US" sz="2800" dirty="0"/>
                  <a:t>With probability </a:t>
                </a:r>
                <a14:m>
                  <m:oMath xmlns:m="http://schemas.openxmlformats.org/officeDocument/2006/math">
                    <m:r>
                      <a:rPr lang="en-US" sz="2800" b="0" i="1" smtClean="0">
                        <a:solidFill>
                          <a:srgbClr val="0070C0"/>
                        </a:solidFill>
                        <a:latin typeface="Cambria Math" panose="02040503050406030204" pitchFamily="18" charset="0"/>
                        <a:ea typeface="Helvetica" charset="0"/>
                        <a:cs typeface="Helvetica" charset="0"/>
                      </a:rPr>
                      <m:t>𝑝</m:t>
                    </m:r>
                  </m:oMath>
                </a14:m>
                <a:r>
                  <a:rPr lang="en-US" sz="2800" dirty="0"/>
                  <a:t>, take a step to one of the neighbors of </a:t>
                </a:r>
                <a14:m>
                  <m:oMath xmlns:m="http://schemas.openxmlformats.org/officeDocument/2006/math">
                    <m:r>
                      <a:rPr lang="en-US" sz="2800" b="0" i="1" smtClean="0">
                        <a:solidFill>
                          <a:srgbClr val="0070C0"/>
                        </a:solidFill>
                        <a:latin typeface="Cambria Math" panose="02040503050406030204" pitchFamily="18" charset="0"/>
                        <a:ea typeface="Helvetica" charset="0"/>
                        <a:cs typeface="Helvetica" charset="0"/>
                      </a:rPr>
                      <m:t>𝑖</m:t>
                    </m:r>
                  </m:oMath>
                </a14:m>
                <a:r>
                  <a:rPr lang="en-US" sz="2800" dirty="0"/>
                  <a:t> (equally likely) </a:t>
                </a:r>
              </a:p>
              <a:p>
                <a:pPr lvl="2"/>
                <a:r>
                  <a:rPr lang="en-US" sz="2800" dirty="0"/>
                  <a:t>With probability </a:t>
                </a:r>
                <a14:m>
                  <m:oMath xmlns:m="http://schemas.openxmlformats.org/officeDocument/2006/math">
                    <m:r>
                      <a:rPr lang="en-US" sz="2800" b="0" i="1" smtClean="0">
                        <a:solidFill>
                          <a:srgbClr val="0070C0"/>
                        </a:solidFill>
                        <a:latin typeface="Cambria Math" panose="02040503050406030204" pitchFamily="18" charset="0"/>
                        <a:ea typeface="Helvetica" charset="0"/>
                        <a:cs typeface="Helvetica" charset="0"/>
                      </a:rPr>
                      <m:t>1−</m:t>
                    </m:r>
                    <m:r>
                      <a:rPr lang="en-US" sz="2800" b="0" i="1" smtClean="0">
                        <a:solidFill>
                          <a:srgbClr val="0070C0"/>
                        </a:solidFill>
                        <a:latin typeface="Cambria Math" panose="02040503050406030204" pitchFamily="18" charset="0"/>
                        <a:ea typeface="Helvetica" charset="0"/>
                        <a:cs typeface="Helvetica" charset="0"/>
                      </a:rPr>
                      <m:t>𝑝</m:t>
                    </m:r>
                  </m:oMath>
                </a14:m>
                <a:r>
                  <a:rPr lang="en-US" sz="2800" dirty="0"/>
                  <a:t>, “teleport” to a uniformly random page in the whole Internet.</a:t>
                </a:r>
              </a:p>
              <a:p>
                <a:pPr lvl="1"/>
                <a:r>
                  <a:rPr lang="en-US" dirty="0"/>
                  <a:t>Otherwise, always “teleport”</a:t>
                </a:r>
              </a:p>
              <a:p>
                <a:pPr marL="514350" indent="-514350">
                  <a:buFont typeface="+mj-lt"/>
                  <a:buAutoNum type="arabicPeriod"/>
                </a:pPr>
                <a:r>
                  <a:rPr lang="en-US" dirty="0"/>
                  <a:t>Compute stationary distribution </a:t>
                </a:r>
                <a14:m>
                  <m:oMath xmlns:m="http://schemas.openxmlformats.org/officeDocument/2006/math">
                    <m:r>
                      <a:rPr lang="en-US" b="1" i="1" smtClean="0">
                        <a:solidFill>
                          <a:srgbClr val="0070C0"/>
                        </a:solidFill>
                        <a:latin typeface="Cambria Math" panose="02040503050406030204" pitchFamily="18" charset="0"/>
                        <a:ea typeface="Helvetica" charset="0"/>
                        <a:cs typeface="Helvetica" charset="0"/>
                      </a:rPr>
                      <m:t>𝝅</m:t>
                    </m:r>
                  </m:oMath>
                </a14:m>
                <a:r>
                  <a:rPr lang="en-US" dirty="0"/>
                  <a:t> of this perturbed Markov chain. </a:t>
                </a:r>
              </a:p>
              <a:p>
                <a:pPr marL="514350" indent="-514350">
                  <a:buFont typeface="+mj-lt"/>
                  <a:buAutoNum type="arabicPeriod"/>
                </a:pPr>
                <a:r>
                  <a:rPr lang="en-US" dirty="0"/>
                  <a:t>Define the PageRank of a webpage </a:t>
                </a:r>
                <a14:m>
                  <m:oMath xmlns:m="http://schemas.openxmlformats.org/officeDocument/2006/math">
                    <m:r>
                      <a:rPr lang="en-US" b="0" i="1" smtClean="0">
                        <a:solidFill>
                          <a:srgbClr val="0070C0"/>
                        </a:solidFill>
                        <a:latin typeface="Cambria Math" panose="02040503050406030204" pitchFamily="18" charset="0"/>
                        <a:ea typeface="Helvetica" charset="0"/>
                        <a:cs typeface="Helvetica" charset="0"/>
                      </a:rPr>
                      <m:t>𝑖</m:t>
                    </m:r>
                  </m:oMath>
                </a14:m>
                <a:r>
                  <a:rPr lang="en-US" dirty="0"/>
                  <a:t> as the stationary probability </a:t>
                </a:r>
                <a14:m>
                  <m:oMath xmlns:m="http://schemas.openxmlformats.org/officeDocument/2006/math">
                    <m:sSub>
                      <m:sSubPr>
                        <m:ctrlPr>
                          <a:rPr lang="en-US" b="0" i="1" smtClean="0">
                            <a:solidFill>
                              <a:srgbClr val="0070C0"/>
                            </a:solidFill>
                            <a:latin typeface="Cambria Math" panose="02040503050406030204" pitchFamily="18" charset="0"/>
                            <a:ea typeface="Helvetica" charset="0"/>
                            <a:cs typeface="Helvetica" charset="0"/>
                          </a:rPr>
                        </m:ctrlPr>
                      </m:sSubPr>
                      <m:e>
                        <m:r>
                          <a:rPr lang="en-US" b="0" i="1" smtClean="0">
                            <a:solidFill>
                              <a:srgbClr val="0070C0"/>
                            </a:solidFill>
                            <a:latin typeface="Cambria Math" panose="02040503050406030204" pitchFamily="18" charset="0"/>
                            <a:ea typeface="Helvetica" charset="0"/>
                            <a:cs typeface="Helvetica" charset="0"/>
                          </a:rPr>
                          <m:t>𝜋</m:t>
                        </m:r>
                      </m:e>
                      <m:sub>
                        <m:r>
                          <a:rPr lang="en-US" b="0" i="1" smtClean="0">
                            <a:solidFill>
                              <a:srgbClr val="0070C0"/>
                            </a:solidFill>
                            <a:latin typeface="Cambria Math" panose="02040503050406030204" pitchFamily="18" charset="0"/>
                            <a:ea typeface="Helvetica" charset="0"/>
                            <a:cs typeface="Helvetica" charset="0"/>
                          </a:rPr>
                          <m:t>𝑖</m:t>
                        </m:r>
                      </m:sub>
                    </m:sSub>
                  </m:oMath>
                </a14:m>
                <a:r>
                  <a:rPr lang="en-US" dirty="0"/>
                  <a:t>. </a:t>
                </a:r>
              </a:p>
              <a:p>
                <a:pPr marL="514350" indent="-514350">
                  <a:buFont typeface="+mj-lt"/>
                  <a:buAutoNum type="arabicPeriod"/>
                </a:pPr>
                <a:r>
                  <a:rPr lang="en-US" dirty="0"/>
                  <a:t>Find all pages with decent textual match to search and then order those pages by PageRank!</a:t>
                </a:r>
              </a:p>
            </p:txBody>
          </p:sp>
        </mc:Choice>
        <mc:Fallback xmlns="">
          <p:sp>
            <p:nvSpPr>
              <p:cNvPr id="3" name="Content Placeholder 2">
                <a:extLst>
                  <a:ext uri="{FF2B5EF4-FFF2-40B4-BE49-F238E27FC236}">
                    <a16:creationId xmlns:a16="http://schemas.microsoft.com/office/drawing/2014/main" id="{EF429843-B0CD-4ECA-8F69-B63A3AE12F08}"/>
                  </a:ext>
                </a:extLst>
              </p:cNvPr>
              <p:cNvSpPr>
                <a:spLocks noGrp="1" noRot="1" noChangeAspect="1" noMove="1" noResize="1" noEditPoints="1" noAdjustHandles="1" noChangeArrowheads="1" noChangeShapeType="1" noTextEdit="1"/>
              </p:cNvSpPr>
              <p:nvPr>
                <p:ph idx="1"/>
              </p:nvPr>
            </p:nvSpPr>
            <p:spPr>
              <a:blipFill>
                <a:blip r:embed="rId2"/>
                <a:stretch>
                  <a:fillRect l="-1416" t="-4025"/>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EF382824-63F8-4D6F-987D-3B4D3604E8C5}"/>
              </a:ext>
            </a:extLst>
          </p:cNvPr>
          <p:cNvSpPr>
            <a:spLocks noGrp="1"/>
          </p:cNvSpPr>
          <p:nvPr>
            <p:ph type="sldNum" sz="quarter" idx="12"/>
          </p:nvPr>
        </p:nvSpPr>
        <p:spPr/>
        <p:txBody>
          <a:bodyPr/>
          <a:lstStyle/>
          <a:p>
            <a:fld id="{39E65F0E-D8D0-8548-A870-8F1E432EFAAD}" type="slidenum">
              <a:rPr lang="en-US" smtClean="0"/>
              <a:pPr/>
              <a:t>64</a:t>
            </a:fld>
            <a:endParaRPr lang="en-US" dirty="0"/>
          </a:p>
        </p:txBody>
      </p:sp>
    </p:spTree>
    <p:extLst>
      <p:ext uri="{BB962C8B-B14F-4D97-AF65-F5344CB8AC3E}">
        <p14:creationId xmlns:p14="http://schemas.microsoft.com/office/powerpoint/2010/main" val="532120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F0B5-7B45-4A34-99CF-9D282B64F88A}"/>
              </a:ext>
            </a:extLst>
          </p:cNvPr>
          <p:cNvSpPr>
            <a:spLocks noGrp="1"/>
          </p:cNvSpPr>
          <p:nvPr>
            <p:ph type="title"/>
          </p:nvPr>
        </p:nvSpPr>
        <p:spPr/>
        <p:txBody>
          <a:bodyPr/>
          <a:lstStyle/>
          <a:p>
            <a:r>
              <a:rPr lang="en-US" dirty="0"/>
              <a:t>PageRank - Example</a:t>
            </a:r>
          </a:p>
        </p:txBody>
      </p:sp>
      <p:sp>
        <p:nvSpPr>
          <p:cNvPr id="4" name="Slide Number Placeholder 3">
            <a:extLst>
              <a:ext uri="{FF2B5EF4-FFF2-40B4-BE49-F238E27FC236}">
                <a16:creationId xmlns:a16="http://schemas.microsoft.com/office/drawing/2014/main" id="{10959485-408B-467E-9BD6-AF9704C82966}"/>
              </a:ext>
            </a:extLst>
          </p:cNvPr>
          <p:cNvSpPr>
            <a:spLocks noGrp="1"/>
          </p:cNvSpPr>
          <p:nvPr>
            <p:ph type="sldNum" sz="quarter" idx="12"/>
          </p:nvPr>
        </p:nvSpPr>
        <p:spPr/>
        <p:txBody>
          <a:bodyPr/>
          <a:lstStyle/>
          <a:p>
            <a:fld id="{39E65F0E-D8D0-8548-A870-8F1E432EFAAD}" type="slidenum">
              <a:rPr lang="en-US" smtClean="0"/>
              <a:pPr/>
              <a:t>65</a:t>
            </a:fld>
            <a:endParaRPr lang="en-US" dirty="0"/>
          </a:p>
        </p:txBody>
      </p:sp>
      <p:pic>
        <p:nvPicPr>
          <p:cNvPr id="2050" name="Picture 2" descr="Graph with 8 vertices, vertex sizes indicate page rank. Vertices with low in-degree have low-rank, and therefore many of them pointing to the same vertex (E) don't significantly increase rank. Many more reliable sites linking to B increase it's rank; B linking to C also gives it a large rank.&#10;&#10;https://upload.wikimedia.org/wikipedia/en/thumb/8/8b/PageRanks-Example.jpg/1920px-PageRanks-Example.jpg">
            <a:extLst>
              <a:ext uri="{FF2B5EF4-FFF2-40B4-BE49-F238E27FC236}">
                <a16:creationId xmlns:a16="http://schemas.microsoft.com/office/drawing/2014/main" id="{E4D6DDC7-DD3B-4665-BE53-DF455D8AEC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2631" y="1378527"/>
            <a:ext cx="6106737" cy="5049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62137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FAB33-ED54-48FF-8CE1-96335FF43A90}"/>
              </a:ext>
            </a:extLst>
          </p:cNvPr>
          <p:cNvSpPr>
            <a:spLocks noGrp="1"/>
          </p:cNvSpPr>
          <p:nvPr>
            <p:ph type="title"/>
          </p:nvPr>
        </p:nvSpPr>
        <p:spPr/>
        <p:txBody>
          <a:bodyPr/>
          <a:lstStyle/>
          <a:p>
            <a:r>
              <a:rPr lang="en-US" dirty="0"/>
              <a:t>It Gets More Complicated</a:t>
            </a:r>
          </a:p>
        </p:txBody>
      </p:sp>
      <p:sp>
        <p:nvSpPr>
          <p:cNvPr id="3" name="Content Placeholder 2">
            <a:extLst>
              <a:ext uri="{FF2B5EF4-FFF2-40B4-BE49-F238E27FC236}">
                <a16:creationId xmlns:a16="http://schemas.microsoft.com/office/drawing/2014/main" id="{3A1F082C-96E0-45B0-8690-25D5DE499CB1}"/>
              </a:ext>
            </a:extLst>
          </p:cNvPr>
          <p:cNvSpPr>
            <a:spLocks noGrp="1"/>
          </p:cNvSpPr>
          <p:nvPr>
            <p:ph idx="1"/>
          </p:nvPr>
        </p:nvSpPr>
        <p:spPr/>
        <p:txBody>
          <a:bodyPr/>
          <a:lstStyle/>
          <a:p>
            <a:pPr marL="0" indent="0">
              <a:buNone/>
            </a:pPr>
            <a:r>
              <a:rPr lang="en-US" dirty="0"/>
              <a:t>While this basic algorithm was the defining idea that launched Google on their path to success, this is far from the end to optimizing search</a:t>
            </a:r>
          </a:p>
          <a:p>
            <a:pPr marL="0" indent="0">
              <a:buNone/>
            </a:pPr>
            <a:endParaRPr lang="en-US" dirty="0"/>
          </a:p>
          <a:p>
            <a:pPr marL="0" indent="0">
              <a:buNone/>
            </a:pPr>
            <a:r>
              <a:rPr lang="en-US" dirty="0"/>
              <a:t>Nowadays, Google and other web search engines have a LOT more secret sauce to rank pages, most of which they don’t reveal 1) for competitive advantage and 2) to avoid gaming of their algorithms.</a:t>
            </a:r>
          </a:p>
        </p:txBody>
      </p:sp>
      <p:sp>
        <p:nvSpPr>
          <p:cNvPr id="4" name="Slide Number Placeholder 3">
            <a:extLst>
              <a:ext uri="{FF2B5EF4-FFF2-40B4-BE49-F238E27FC236}">
                <a16:creationId xmlns:a16="http://schemas.microsoft.com/office/drawing/2014/main" id="{F43C65F7-C431-4EB9-9282-BF6CEF94FFF9}"/>
              </a:ext>
            </a:extLst>
          </p:cNvPr>
          <p:cNvSpPr>
            <a:spLocks noGrp="1"/>
          </p:cNvSpPr>
          <p:nvPr>
            <p:ph type="sldNum" sz="quarter" idx="12"/>
          </p:nvPr>
        </p:nvSpPr>
        <p:spPr/>
        <p:txBody>
          <a:bodyPr/>
          <a:lstStyle/>
          <a:p>
            <a:fld id="{39E65F0E-D8D0-8548-A870-8F1E432EFAAD}" type="slidenum">
              <a:rPr lang="en-US" smtClean="0"/>
              <a:pPr/>
              <a:t>66</a:t>
            </a:fld>
            <a:endParaRPr lang="en-US" dirty="0"/>
          </a:p>
        </p:txBody>
      </p:sp>
    </p:spTree>
    <p:extLst>
      <p:ext uri="{BB962C8B-B14F-4D97-AF65-F5344CB8AC3E}">
        <p14:creationId xmlns:p14="http://schemas.microsoft.com/office/powerpoint/2010/main" val="224775356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EBD3D61-EEFA-9A2E-65A5-FDEAA540A48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9B08294-54CF-7FCC-EF84-515F39D4542F}"/>
              </a:ext>
            </a:extLst>
          </p:cNvPr>
          <p:cNvSpPr>
            <a:spLocks noGrp="1"/>
          </p:cNvSpPr>
          <p:nvPr>
            <p:ph type="title"/>
          </p:nvPr>
        </p:nvSpPr>
        <p:spPr>
          <a:xfrm>
            <a:off x="1902775" y="3262680"/>
            <a:ext cx="8179376" cy="590415"/>
          </a:xfrm>
        </p:spPr>
        <p:txBody>
          <a:bodyPr/>
          <a:lstStyle/>
          <a:p>
            <a:r>
              <a:rPr lang="en-US" dirty="0"/>
              <a:t>A Sample Application of Markov Chains</a:t>
            </a:r>
          </a:p>
        </p:txBody>
      </p:sp>
      <p:sp>
        <p:nvSpPr>
          <p:cNvPr id="4" name="Slide Number Placeholder 3">
            <a:extLst>
              <a:ext uri="{FF2B5EF4-FFF2-40B4-BE49-F238E27FC236}">
                <a16:creationId xmlns:a16="http://schemas.microsoft.com/office/drawing/2014/main" id="{7097028D-F2EF-2A27-6F76-E26B0C799F57}"/>
              </a:ext>
            </a:extLst>
          </p:cNvPr>
          <p:cNvSpPr>
            <a:spLocks noGrp="1"/>
          </p:cNvSpPr>
          <p:nvPr>
            <p:ph type="sldNum" sz="quarter" idx="12"/>
          </p:nvPr>
        </p:nvSpPr>
        <p:spPr/>
        <p:txBody>
          <a:bodyPr/>
          <a:lstStyle/>
          <a:p>
            <a:fld id="{39E65F0E-D8D0-8548-A870-8F1E432EFAAD}" type="slidenum">
              <a:rPr lang="en-US" smtClean="0"/>
              <a:pPr/>
              <a:t>67</a:t>
            </a:fld>
            <a:endParaRPr lang="en-US" dirty="0"/>
          </a:p>
        </p:txBody>
      </p:sp>
      <p:sp>
        <p:nvSpPr>
          <p:cNvPr id="6" name="Text Placeholder 5">
            <a:extLst>
              <a:ext uri="{FF2B5EF4-FFF2-40B4-BE49-F238E27FC236}">
                <a16:creationId xmlns:a16="http://schemas.microsoft.com/office/drawing/2014/main" id="{479EF414-390A-7BBF-4CBF-E71015A410B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853194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Computing the Stationary Distribution</a:t>
            </a:r>
          </a:p>
        </p:txBody>
      </p:sp>
      <p:sp>
        <p:nvSpPr>
          <p:cNvPr id="3" name="Slide Number Placeholder 2"/>
          <p:cNvSpPr>
            <a:spLocks noGrp="1"/>
          </p:cNvSpPr>
          <p:nvPr>
            <p:ph type="sldNum" sz="quarter" idx="12"/>
          </p:nvPr>
        </p:nvSpPr>
        <p:spPr>
          <a:xfrm>
            <a:off x="8737600" y="6427484"/>
            <a:ext cx="2844800" cy="365125"/>
          </a:xfrm>
        </p:spPr>
        <p:txBody>
          <a:bodyPr/>
          <a:lstStyle/>
          <a:p>
            <a:fld id="{39E65F0E-D8D0-8548-A870-8F1E432EFAAD}" type="slidenum">
              <a:rPr lang="en-US" smtClean="0"/>
              <a:pPr/>
              <a:t>68</a:t>
            </a:fld>
            <a:endParaRPr lang="en-US" dirty="0"/>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78785" y="1043233"/>
            <a:ext cx="3164098" cy="2060627"/>
          </a:xfrm>
          <a:prstGeom prst="rect">
            <a:avLst/>
          </a:prstGeom>
          <a:effectLst>
            <a:outerShdw blurRad="50800" dist="38100" dir="2700000" algn="tl" rotWithShape="0">
              <a:prstClr val="black">
                <a:alpha val="40000"/>
              </a:prstClr>
            </a:outerShdw>
          </a:effectLst>
        </p:spPr>
      </p:pic>
      <mc:AlternateContent xmlns:mc="http://schemas.openxmlformats.org/markup-compatibility/2006" xmlns:a14="http://schemas.microsoft.com/office/drawing/2010/main">
        <mc:Choice Requires="a14">
          <p:sp>
            <p:nvSpPr>
              <p:cNvPr id="8" name="TextBox 7"/>
              <p:cNvSpPr txBox="1"/>
              <p:nvPr/>
            </p:nvSpPr>
            <p:spPr>
              <a:xfrm>
                <a:off x="4488795" y="1091329"/>
                <a:ext cx="2031133" cy="523220"/>
              </a:xfrm>
              <a:prstGeom prst="rect">
                <a:avLst/>
              </a:prstGeom>
              <a:noFill/>
            </p:spPr>
            <p:txBody>
              <a:bodyPr wrap="none" rtlCol="0">
                <a:spAutoFit/>
              </a:bodyPr>
              <a:lstStyle/>
              <a:p>
                <a14:m>
                  <m:oMath xmlns:m="http://schemas.openxmlformats.org/officeDocument/2006/math">
                    <m:r>
                      <a:rPr lang="en-US" sz="2800" b="0" i="1" smtClean="0">
                        <a:solidFill>
                          <a:srgbClr val="0070C0"/>
                        </a:solidFill>
                        <a:latin typeface="Cambria Math" panose="02040503050406030204" pitchFamily="18" charset="0"/>
                        <a:ea typeface="Helvetica" charset="0"/>
                        <a:cs typeface="Helvetica" charset="0"/>
                      </a:rPr>
                      <m:t>[</m:t>
                    </m:r>
                    <m:sSub>
                      <m:sSubPr>
                        <m:ctrlPr>
                          <a:rPr lang="en-US" sz="2800" i="1" smtClean="0">
                            <a:solidFill>
                              <a:srgbClr val="0070C0"/>
                            </a:solidFill>
                            <a:latin typeface="Cambria Math" panose="02040503050406030204" pitchFamily="18" charset="0"/>
                            <a:ea typeface="Helvetica" charset="0"/>
                            <a:cs typeface="Helvetica" charset="0"/>
                          </a:rPr>
                        </m:ctrlPr>
                      </m:sSubPr>
                      <m:e>
                        <m:r>
                          <a:rPr lang="en-US" sz="280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𝑊</m:t>
                        </m:r>
                      </m:sub>
                    </m:sSub>
                  </m:oMath>
                </a14:m>
                <a:r>
                  <a:rPr lang="en-US" sz="2800" dirty="0">
                    <a:solidFill>
                      <a:srgbClr val="0070C0"/>
                    </a:solidFill>
                    <a:latin typeface="Candara" panose="020E0502030303020204" pitchFamily="34" charset="0"/>
                    <a:ea typeface="Helvetica" charset="0"/>
                    <a:cs typeface="Helvetica" charset="0"/>
                  </a:rPr>
                  <a:t>,</a:t>
                </a:r>
                <a:r>
                  <a:rPr lang="en-US" sz="2800" dirty="0">
                    <a:solidFill>
                      <a:srgbClr val="0070C0"/>
                    </a:solidFill>
                    <a:ea typeface="Helvetica" charset="0"/>
                    <a:cs typeface="Helvetica" charset="0"/>
                  </a:rPr>
                  <a:t> </a:t>
                </a:r>
                <a14:m>
                  <m:oMath xmlns:m="http://schemas.openxmlformats.org/officeDocument/2006/math">
                    <m:sSub>
                      <m:sSubPr>
                        <m:ctrlPr>
                          <a:rPr lang="en-US" sz="2800" i="1" smtClean="0">
                            <a:solidFill>
                              <a:srgbClr val="0070C0"/>
                            </a:solidFill>
                            <a:latin typeface="Cambria Math" panose="02040503050406030204" pitchFamily="18" charset="0"/>
                            <a:ea typeface="Helvetica" charset="0"/>
                            <a:cs typeface="Helvetica" charset="0"/>
                          </a:rPr>
                        </m:ctrlPr>
                      </m:sSubPr>
                      <m:e>
                        <m:r>
                          <a:rPr lang="en-US" sz="280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𝑆</m:t>
                        </m:r>
                      </m:sub>
                    </m:sSub>
                  </m:oMath>
                </a14:m>
                <a:r>
                  <a:rPr lang="en-US" sz="2800" dirty="0">
                    <a:solidFill>
                      <a:srgbClr val="0070C0"/>
                    </a:solidFill>
                    <a:latin typeface="Candara" panose="020E0502030303020204" pitchFamily="34" charset="0"/>
                    <a:ea typeface="Helvetica" charset="0"/>
                    <a:cs typeface="Helvetica" charset="0"/>
                  </a:rPr>
                  <a:t>,</a:t>
                </a:r>
                <a:r>
                  <a:rPr lang="en-US" sz="2800" dirty="0">
                    <a:solidFill>
                      <a:srgbClr val="0070C0"/>
                    </a:solidFill>
                    <a:ea typeface="Helvetica" charset="0"/>
                    <a:cs typeface="Helvetica" charset="0"/>
                  </a:rPr>
                  <a:t> </a:t>
                </a:r>
                <a14:m>
                  <m:oMath xmlns:m="http://schemas.openxmlformats.org/officeDocument/2006/math">
                    <m:sSub>
                      <m:sSubPr>
                        <m:ctrlPr>
                          <a:rPr lang="en-US" sz="2800" i="1" smtClean="0">
                            <a:solidFill>
                              <a:srgbClr val="0070C0"/>
                            </a:solidFill>
                            <a:latin typeface="Cambria Math" panose="02040503050406030204" pitchFamily="18" charset="0"/>
                            <a:ea typeface="Helvetica" charset="0"/>
                            <a:cs typeface="Helvetica" charset="0"/>
                          </a:rPr>
                        </m:ctrlPr>
                      </m:sSubPr>
                      <m:e>
                        <m:r>
                          <a:rPr lang="en-US" sz="2800" i="1" smtClean="0">
                            <a:solidFill>
                              <a:srgbClr val="0070C0"/>
                            </a:solidFill>
                            <a:latin typeface="Cambria Math" panose="02040503050406030204" pitchFamily="18" charset="0"/>
                            <a:ea typeface="Helvetica" charset="0"/>
                            <a:cs typeface="Helvetica" charset="0"/>
                          </a:rPr>
                          <m:t>𝜋</m:t>
                        </m:r>
                      </m:e>
                      <m:sub>
                        <m:r>
                          <m:rPr>
                            <m:sty m:val="p"/>
                          </m:rPr>
                          <a:rPr lang="en-US" sz="2800" b="0" i="0" smtClean="0">
                            <a:solidFill>
                              <a:srgbClr val="0070C0"/>
                            </a:solidFill>
                            <a:latin typeface="Cambria Math" panose="02040503050406030204" pitchFamily="18" charset="0"/>
                            <a:ea typeface="Helvetica" charset="0"/>
                            <a:cs typeface="Helvetica" charset="0"/>
                          </a:rPr>
                          <m:t>E</m:t>
                        </m:r>
                      </m:sub>
                    </m:sSub>
                    <m:r>
                      <a:rPr lang="en-US" sz="2800" b="0" i="0" smtClean="0">
                        <a:solidFill>
                          <a:srgbClr val="0070C0"/>
                        </a:solidFill>
                        <a:latin typeface="Cambria Math" panose="02040503050406030204" pitchFamily="18" charset="0"/>
                        <a:ea typeface="Helvetica" charset="0"/>
                        <a:cs typeface="Helvetica" charset="0"/>
                      </a:rPr>
                      <m:t>]</m:t>
                    </m:r>
                  </m:oMath>
                </a14:m>
                <a:endParaRPr lang="en-US" sz="2800" b="0" dirty="0" err="1">
                  <a:solidFill>
                    <a:srgbClr val="0070C0"/>
                  </a:solidFill>
                  <a:latin typeface="Candara" panose="020E0502030303020204" pitchFamily="34" charset="0"/>
                  <a:ea typeface="Helvetica" charset="0"/>
                  <a:cs typeface="Helvetica"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4488795" y="1091329"/>
                <a:ext cx="2031133" cy="523220"/>
              </a:xfrm>
              <a:prstGeom prst="rect">
                <a:avLst/>
              </a:prstGeom>
              <a:blipFill>
                <a:blip r:embed="rId3"/>
                <a:stretch>
                  <a:fillRect t="-10465"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6501138" y="1091329"/>
                <a:ext cx="2681696" cy="1231747"/>
              </a:xfrm>
              <a:prstGeom prst="rect">
                <a:avLst/>
              </a:prstGeom>
              <a:noFill/>
            </p:spPr>
            <p:txBody>
              <a:bodyPr wrap="none" rtlCol="0">
                <a:spAutoFit/>
              </a:bodyPr>
              <a:lstStyle/>
              <a:p>
                <a:pPr algn="l"/>
                <a14:m>
                  <m:oMathPara xmlns:m="http://schemas.openxmlformats.org/officeDocument/2006/math">
                    <m:oMath>
                      <m:d>
                        <m:dPr>
                          <m:begChr m:val="["/>
                          <m:endChr m:val="]"/>
                          <m:ctrlPr>
                            <a:rPr lang="en-US" sz="2800" b="0" i="1" smtClean="0">
                              <a:latin typeface="Cambria Math" panose="02040503050406030204" pitchFamily="18" charset="0"/>
                              <a:cs typeface="Helvetica" charset="0"/>
                            </a:rPr>
                          </m:ctrlPr>
                        </m:dPr>
                        <m:e>
                          <m:m>
                            <m:mPr>
                              <m:mcs>
                                <m:mc>
                                  <m:mcPr>
                                    <m:count m:val="3"/>
                                    <m:mcJc m:val="center"/>
                                  </m:mcPr>
                                </m:mc>
                              </m:mcs>
                              <m:ctrlPr>
                                <a:rPr lang="en-US" sz="2800" b="0" i="1" smtClean="0">
                                  <a:latin typeface="Cambria Math" panose="02040503050406030204" pitchFamily="18" charset="0"/>
                                  <a:cs typeface="Helvetica" charset="0"/>
                                </a:rPr>
                              </m:ctrlPr>
                            </m:mPr>
                            <m:mr>
                              <m:e>
                                <m:r>
                                  <m:rPr>
                                    <m:brk m:alnAt="7"/>
                                  </m:rPr>
                                  <a:rPr lang="en-US" sz="2800" b="0" i="1" smtClean="0">
                                    <a:latin typeface="Cambria Math" panose="02040503050406030204" pitchFamily="18" charset="0"/>
                                    <a:cs typeface="Helvetica" charset="0"/>
                                  </a:rPr>
                                  <m:t>0</m:t>
                                </m:r>
                                <m:r>
                                  <a:rPr lang="en-US" sz="2800" b="0" i="1" smtClean="0">
                                    <a:latin typeface="Cambria Math" panose="02040503050406030204" pitchFamily="18" charset="0"/>
                                    <a:cs typeface="Helvetica" charset="0"/>
                                  </a:rPr>
                                  <m:t>.4</m:t>
                                </m:r>
                              </m:e>
                              <m:e>
                                <m:r>
                                  <a:rPr lang="en-US" sz="2800" b="0" i="1" smtClean="0">
                                    <a:latin typeface="Cambria Math" panose="02040503050406030204" pitchFamily="18" charset="0"/>
                                    <a:cs typeface="Helvetica" charset="0"/>
                                  </a:rPr>
                                  <m:t>0.6</m:t>
                                </m:r>
                              </m:e>
                              <m:e>
                                <m:r>
                                  <a:rPr lang="en-US" sz="2800" b="0" i="1" smtClean="0">
                                    <a:latin typeface="Cambria Math" panose="02040503050406030204" pitchFamily="18" charset="0"/>
                                    <a:cs typeface="Helvetica" charset="0"/>
                                  </a:rPr>
                                  <m:t>0</m:t>
                                </m:r>
                              </m:e>
                            </m:mr>
                            <m:mr>
                              <m:e>
                                <m:r>
                                  <a:rPr lang="en-US" sz="2800" b="0" i="1" smtClean="0">
                                    <a:latin typeface="Cambria Math" panose="02040503050406030204" pitchFamily="18" charset="0"/>
                                    <a:cs typeface="Helvetica" charset="0"/>
                                  </a:rPr>
                                  <m:t>0.1</m:t>
                                </m:r>
                              </m:e>
                              <m:e>
                                <m:r>
                                  <a:rPr lang="en-US" sz="2800" b="0" i="1" smtClean="0">
                                    <a:latin typeface="Cambria Math" panose="02040503050406030204" pitchFamily="18" charset="0"/>
                                    <a:cs typeface="Helvetica" charset="0"/>
                                  </a:rPr>
                                  <m:t>0.6</m:t>
                                </m:r>
                              </m:e>
                              <m:e>
                                <m:r>
                                  <a:rPr lang="en-US" sz="2800" b="0" i="1" smtClean="0">
                                    <a:latin typeface="Cambria Math" panose="02040503050406030204" pitchFamily="18" charset="0"/>
                                    <a:cs typeface="Helvetica" charset="0"/>
                                  </a:rPr>
                                  <m:t>0.3</m:t>
                                </m:r>
                              </m:e>
                            </m:mr>
                            <m:mr>
                              <m:e>
                                <m:r>
                                  <a:rPr lang="en-US" sz="2800" b="0" i="1" smtClean="0">
                                    <a:latin typeface="Cambria Math" panose="02040503050406030204" pitchFamily="18" charset="0"/>
                                    <a:cs typeface="Helvetica" charset="0"/>
                                  </a:rPr>
                                  <m:t>0.5</m:t>
                                </m:r>
                              </m:e>
                              <m:e>
                                <m:r>
                                  <a:rPr lang="en-US" sz="2800" b="0" i="1" smtClean="0">
                                    <a:latin typeface="Cambria Math" panose="02040503050406030204" pitchFamily="18" charset="0"/>
                                    <a:cs typeface="Helvetica" charset="0"/>
                                  </a:rPr>
                                  <m:t>0</m:t>
                                </m:r>
                              </m:e>
                              <m:e>
                                <m:r>
                                  <a:rPr lang="en-US" sz="2800" b="0" i="1" smtClean="0">
                                    <a:latin typeface="Cambria Math" panose="02040503050406030204" pitchFamily="18" charset="0"/>
                                    <a:cs typeface="Helvetica" charset="0"/>
                                  </a:rPr>
                                  <m:t>0.5</m:t>
                                </m:r>
                              </m:e>
                            </m:mr>
                          </m:m>
                        </m:e>
                      </m:d>
                    </m:oMath>
                  </m:oMathPara>
                </a14:m>
                <a:endParaRPr lang="en-US" sz="2800" b="0" dirty="0" err="1">
                  <a:latin typeface="Candara" panose="020E0502030303020204" pitchFamily="34" charset="0"/>
                  <a:ea typeface="Helvetica" charset="0"/>
                  <a:cs typeface="Helvetica"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6501138" y="1091329"/>
                <a:ext cx="2681696" cy="1231747"/>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TextBox 45"/>
              <p:cNvSpPr txBox="1"/>
              <p:nvPr/>
            </p:nvSpPr>
            <p:spPr>
              <a:xfrm>
                <a:off x="9164043" y="1043150"/>
                <a:ext cx="2408801" cy="523220"/>
              </a:xfrm>
              <a:prstGeom prst="rect">
                <a:avLst/>
              </a:prstGeom>
              <a:noFill/>
            </p:spPr>
            <p:txBody>
              <a:bodyPr wrap="none" rtlCol="0">
                <a:spAutoFit/>
              </a:bodyPr>
              <a:lstStyle/>
              <a:p>
                <a14:m>
                  <m:oMath xmlns:m="http://schemas.openxmlformats.org/officeDocument/2006/math">
                    <m:r>
                      <a:rPr lang="en-US" sz="2800" b="0" i="1" smtClean="0">
                        <a:solidFill>
                          <a:srgbClr val="0070C0"/>
                        </a:solidFill>
                        <a:latin typeface="Cambria Math" panose="02040503050406030204" pitchFamily="18" charset="0"/>
                        <a:ea typeface="Helvetica" charset="0"/>
                        <a:cs typeface="Helvetica" charset="0"/>
                      </a:rPr>
                      <m:t>=[</m:t>
                    </m:r>
                    <m:sSub>
                      <m:sSubPr>
                        <m:ctrlPr>
                          <a:rPr lang="en-US" sz="2800" i="1" smtClean="0">
                            <a:solidFill>
                              <a:srgbClr val="0070C0"/>
                            </a:solidFill>
                            <a:latin typeface="Cambria Math" panose="02040503050406030204" pitchFamily="18" charset="0"/>
                            <a:ea typeface="Helvetica" charset="0"/>
                            <a:cs typeface="Helvetica" charset="0"/>
                          </a:rPr>
                        </m:ctrlPr>
                      </m:sSubPr>
                      <m:e>
                        <m:r>
                          <a:rPr lang="en-US" sz="280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𝑊</m:t>
                        </m:r>
                      </m:sub>
                    </m:sSub>
                  </m:oMath>
                </a14:m>
                <a:r>
                  <a:rPr lang="en-US" sz="2800" dirty="0">
                    <a:solidFill>
                      <a:srgbClr val="0070C0"/>
                    </a:solidFill>
                    <a:latin typeface="Candara" panose="020E0502030303020204" pitchFamily="34" charset="0"/>
                    <a:ea typeface="Helvetica" charset="0"/>
                    <a:cs typeface="Helvetica" charset="0"/>
                  </a:rPr>
                  <a:t>,</a:t>
                </a:r>
                <a:r>
                  <a:rPr lang="en-US" sz="2800" dirty="0">
                    <a:solidFill>
                      <a:srgbClr val="0070C0"/>
                    </a:solidFill>
                    <a:ea typeface="Helvetica" charset="0"/>
                    <a:cs typeface="Helvetica" charset="0"/>
                  </a:rPr>
                  <a:t> </a:t>
                </a:r>
                <a14:m>
                  <m:oMath xmlns:m="http://schemas.openxmlformats.org/officeDocument/2006/math">
                    <m:sSub>
                      <m:sSubPr>
                        <m:ctrlPr>
                          <a:rPr lang="en-US" sz="2800" i="1" smtClean="0">
                            <a:solidFill>
                              <a:srgbClr val="0070C0"/>
                            </a:solidFill>
                            <a:latin typeface="Cambria Math" panose="02040503050406030204" pitchFamily="18" charset="0"/>
                            <a:ea typeface="Helvetica" charset="0"/>
                            <a:cs typeface="Helvetica" charset="0"/>
                          </a:rPr>
                        </m:ctrlPr>
                      </m:sSubPr>
                      <m:e>
                        <m:r>
                          <a:rPr lang="en-US" sz="280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𝑆</m:t>
                        </m:r>
                      </m:sub>
                    </m:sSub>
                  </m:oMath>
                </a14:m>
                <a:r>
                  <a:rPr lang="en-US" sz="2800" dirty="0">
                    <a:solidFill>
                      <a:srgbClr val="0070C0"/>
                    </a:solidFill>
                    <a:latin typeface="Candara" panose="020E0502030303020204" pitchFamily="34" charset="0"/>
                    <a:ea typeface="Helvetica" charset="0"/>
                    <a:cs typeface="Helvetica" charset="0"/>
                  </a:rPr>
                  <a:t>,</a:t>
                </a:r>
                <a:r>
                  <a:rPr lang="en-US" sz="2800" dirty="0">
                    <a:solidFill>
                      <a:srgbClr val="0070C0"/>
                    </a:solidFill>
                    <a:ea typeface="Helvetica" charset="0"/>
                    <a:cs typeface="Helvetica" charset="0"/>
                  </a:rPr>
                  <a:t> </a:t>
                </a:r>
                <a14:m>
                  <m:oMath xmlns:m="http://schemas.openxmlformats.org/officeDocument/2006/math">
                    <m:sSub>
                      <m:sSubPr>
                        <m:ctrlPr>
                          <a:rPr lang="en-US" sz="2800" i="1" smtClean="0">
                            <a:solidFill>
                              <a:srgbClr val="0070C0"/>
                            </a:solidFill>
                            <a:latin typeface="Cambria Math" panose="02040503050406030204" pitchFamily="18" charset="0"/>
                            <a:ea typeface="Helvetica" charset="0"/>
                            <a:cs typeface="Helvetica" charset="0"/>
                          </a:rPr>
                        </m:ctrlPr>
                      </m:sSubPr>
                      <m:e>
                        <m:r>
                          <a:rPr lang="en-US" sz="280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𝐸</m:t>
                        </m:r>
                      </m:sub>
                    </m:sSub>
                    <m:r>
                      <a:rPr lang="en-US" sz="2800" b="0" i="0" smtClean="0">
                        <a:solidFill>
                          <a:srgbClr val="0070C0"/>
                        </a:solidFill>
                        <a:latin typeface="Cambria Math" panose="02040503050406030204" pitchFamily="18" charset="0"/>
                        <a:ea typeface="Helvetica" charset="0"/>
                        <a:cs typeface="Helvetica" charset="0"/>
                      </a:rPr>
                      <m:t>]</m:t>
                    </m:r>
                  </m:oMath>
                </a14:m>
                <a:endParaRPr lang="en-US" sz="2800" b="0" dirty="0" err="1">
                  <a:solidFill>
                    <a:srgbClr val="0070C0"/>
                  </a:solidFill>
                  <a:latin typeface="Candara" panose="020E0502030303020204" pitchFamily="34" charset="0"/>
                  <a:ea typeface="Helvetica" charset="0"/>
                  <a:cs typeface="Helvetica" charset="0"/>
                </a:endParaRPr>
              </a:p>
            </p:txBody>
          </p:sp>
        </mc:Choice>
        <mc:Fallback xmlns="">
          <p:sp>
            <p:nvSpPr>
              <p:cNvPr id="46" name="TextBox 45"/>
              <p:cNvSpPr txBox="1">
                <a:spLocks noRot="1" noChangeAspect="1" noMove="1" noResize="1" noEditPoints="1" noAdjustHandles="1" noChangeArrowheads="1" noChangeShapeType="1" noTextEdit="1"/>
              </p:cNvSpPr>
              <p:nvPr/>
            </p:nvSpPr>
            <p:spPr>
              <a:xfrm>
                <a:off x="9164043" y="1043150"/>
                <a:ext cx="2408801" cy="523220"/>
              </a:xfrm>
              <a:prstGeom prst="rect">
                <a:avLst/>
              </a:prstGeom>
              <a:blipFill>
                <a:blip r:embed="rId5"/>
                <a:stretch>
                  <a:fillRect t="-10465"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72839176-8B33-894B-BFD6-FD6698B5F4D6}"/>
                  </a:ext>
                </a:extLst>
              </p:cNvPr>
              <p:cNvSpPr/>
              <p:nvPr/>
            </p:nvSpPr>
            <p:spPr>
              <a:xfrm>
                <a:off x="304800" y="3442326"/>
                <a:ext cx="5977662" cy="2433487"/>
              </a:xfrm>
              <a:prstGeom prst="rect">
                <a:avLst/>
              </a:prstGeom>
              <a:ln>
                <a:solidFill>
                  <a:srgbClr val="036A18"/>
                </a:solidFill>
              </a:ln>
            </p:spPr>
            <p:txBody>
              <a:bodyPr wrap="none">
                <a:spAutoFit/>
              </a:bodyPr>
              <a:lstStyle/>
              <a:p>
                <a:r>
                  <a:rPr lang="en-US" sz="2800" b="0" i="1" dirty="0">
                    <a:latin typeface="Candara" panose="020E0502030303020204" pitchFamily="34" charset="0"/>
                  </a:rPr>
                  <a:t>Stationary Distribution satisfies</a:t>
                </a:r>
              </a:p>
              <a:p>
                <a:pPr marL="457200" indent="-457200">
                  <a:buFont typeface="Arial" panose="020B0604020202020204" pitchFamily="34" charset="0"/>
                  <a:buChar char="•"/>
                </a:pPr>
                <a:r>
                  <a:rPr lang="en-US" sz="2800" b="1" dirty="0"/>
                  <a:t> </a:t>
                </a:r>
                <a14:m>
                  <m:oMath xmlns:m="http://schemas.openxmlformats.org/officeDocument/2006/math">
                    <m:r>
                      <a:rPr lang="en-US" sz="2800" b="1" i="1" smtClean="0">
                        <a:solidFill>
                          <a:srgbClr val="0070C0"/>
                        </a:solidFill>
                        <a:latin typeface="Cambria Math" panose="02040503050406030204" pitchFamily="18" charset="0"/>
                      </a:rPr>
                      <m:t>𝝅</m:t>
                    </m:r>
                    <m:r>
                      <a:rPr lang="en-US" sz="2800" b="0" i="1" smtClean="0">
                        <a:solidFill>
                          <a:srgbClr val="0070C0"/>
                        </a:solidFill>
                        <a:latin typeface="Cambria Math" panose="02040503050406030204" pitchFamily="18" charset="0"/>
                      </a:rPr>
                      <m:t>  =  </m:t>
                    </m:r>
                    <m:r>
                      <a:rPr lang="en-US" sz="2800" b="1" i="1" smtClean="0">
                        <a:solidFill>
                          <a:srgbClr val="0070C0"/>
                        </a:solidFill>
                        <a:latin typeface="Cambria Math" panose="02040503050406030204" pitchFamily="18" charset="0"/>
                      </a:rPr>
                      <m:t>𝝅</m:t>
                    </m:r>
                    <m:r>
                      <a:rPr lang="en-US" sz="2800" b="1" i="1" smtClean="0">
                        <a:solidFill>
                          <a:srgbClr val="0070C0"/>
                        </a:solidFill>
                        <a:latin typeface="Cambria Math" panose="02040503050406030204" pitchFamily="18" charset="0"/>
                      </a:rPr>
                      <m:t>𝑴</m:t>
                    </m:r>
                  </m:oMath>
                </a14:m>
                <a:r>
                  <a:rPr lang="en-US" sz="2800" b="0" dirty="0">
                    <a:latin typeface="Candara" panose="020E0502030303020204" pitchFamily="34" charset="0"/>
                  </a:rPr>
                  <a:t>, where  </a:t>
                </a:r>
                <a14:m>
                  <m:oMath xmlns:m="http://schemas.openxmlformats.org/officeDocument/2006/math">
                    <m:r>
                      <a:rPr lang="en-US" sz="2800" b="1" i="1" smtClean="0">
                        <a:solidFill>
                          <a:srgbClr val="0070C0"/>
                        </a:solidFill>
                        <a:latin typeface="Cambria Math" panose="02040503050406030204" pitchFamily="18" charset="0"/>
                      </a:rPr>
                      <m:t>𝝅</m:t>
                    </m:r>
                  </m:oMath>
                </a14:m>
                <a:r>
                  <a:rPr lang="en-US" sz="2800" b="0" dirty="0">
                    <a:solidFill>
                      <a:srgbClr val="0070C0"/>
                    </a:solidFill>
                    <a:latin typeface="Candara" panose="020E0502030303020204" pitchFamily="34" charset="0"/>
                  </a:rPr>
                  <a:t> = </a:t>
                </a:r>
                <a:r>
                  <a:rPr lang="en-US" sz="2800" dirty="0">
                    <a:solidFill>
                      <a:srgbClr val="0070C0"/>
                    </a:solidFill>
                    <a:latin typeface="Candara" panose="020E0502030303020204" pitchFamily="34" charset="0"/>
                  </a:rPr>
                  <a:t>(</a:t>
                </a:r>
                <a14:m>
                  <m:oMath xmlns:m="http://schemas.openxmlformats.org/officeDocument/2006/math">
                    <m:sSub>
                      <m:sSubPr>
                        <m:ctrlPr>
                          <a:rPr lang="en-US" sz="2800" i="1">
                            <a:solidFill>
                              <a:srgbClr val="0070C0"/>
                            </a:solidFill>
                            <a:latin typeface="Cambria Math" panose="02040503050406030204" pitchFamily="18" charset="0"/>
                          </a:rPr>
                        </m:ctrlPr>
                      </m:sSubPr>
                      <m:e>
                        <m:r>
                          <a:rPr lang="en-US" sz="2800" i="1">
                            <a:solidFill>
                              <a:srgbClr val="0070C0"/>
                            </a:solidFill>
                            <a:latin typeface="Cambria Math" panose="02040503050406030204" pitchFamily="18" charset="0"/>
                          </a:rPr>
                          <m:t>𝜋</m:t>
                        </m:r>
                      </m:e>
                      <m:sub>
                        <m:r>
                          <a:rPr lang="en-US" sz="2800" i="1">
                            <a:solidFill>
                              <a:srgbClr val="0070C0"/>
                            </a:solidFill>
                            <a:latin typeface="Cambria Math" panose="02040503050406030204" pitchFamily="18" charset="0"/>
                          </a:rPr>
                          <m:t>𝑊</m:t>
                        </m:r>
                      </m:sub>
                    </m:sSub>
                    <m:r>
                      <a:rPr lang="en-US" sz="2800" b="0" i="0" smtClean="0">
                        <a:solidFill>
                          <a:srgbClr val="0070C0"/>
                        </a:solidFill>
                        <a:latin typeface="Cambria Math" panose="02040503050406030204" pitchFamily="18" charset="0"/>
                      </a:rPr>
                      <m:t>, </m:t>
                    </m:r>
                    <m:sSub>
                      <m:sSubPr>
                        <m:ctrlPr>
                          <a:rPr lang="en-US" sz="2800" i="1">
                            <a:solidFill>
                              <a:srgbClr val="0070C0"/>
                            </a:solidFill>
                            <a:latin typeface="Cambria Math" panose="02040503050406030204" pitchFamily="18" charset="0"/>
                          </a:rPr>
                        </m:ctrlPr>
                      </m:sSubPr>
                      <m:e>
                        <m:r>
                          <a:rPr lang="en-US" sz="2800" i="1">
                            <a:solidFill>
                              <a:srgbClr val="0070C0"/>
                            </a:solidFill>
                            <a:latin typeface="Cambria Math" panose="02040503050406030204" pitchFamily="18" charset="0"/>
                          </a:rPr>
                          <m:t>𝜋</m:t>
                        </m:r>
                      </m:e>
                      <m:sub>
                        <m:r>
                          <a:rPr lang="en-US" sz="2800" i="1">
                            <a:solidFill>
                              <a:srgbClr val="0070C0"/>
                            </a:solidFill>
                            <a:latin typeface="Cambria Math" panose="02040503050406030204" pitchFamily="18" charset="0"/>
                          </a:rPr>
                          <m:t>𝑆</m:t>
                        </m:r>
                      </m:sub>
                    </m:sSub>
                    <m:r>
                      <a:rPr lang="en-US" sz="2800" b="0" i="1" smtClean="0">
                        <a:solidFill>
                          <a:srgbClr val="0070C0"/>
                        </a:solidFill>
                        <a:latin typeface="Cambria Math" panose="02040503050406030204" pitchFamily="18" charset="0"/>
                      </a:rPr>
                      <m:t>,</m:t>
                    </m:r>
                    <m:sSub>
                      <m:sSubPr>
                        <m:ctrlPr>
                          <a:rPr lang="en-US" sz="2800" i="1">
                            <a:solidFill>
                              <a:srgbClr val="0070C0"/>
                            </a:solidFill>
                            <a:latin typeface="Cambria Math" panose="02040503050406030204" pitchFamily="18" charset="0"/>
                          </a:rPr>
                        </m:ctrlPr>
                      </m:sSubPr>
                      <m:e>
                        <m:r>
                          <a:rPr lang="en-US" sz="2800" i="1">
                            <a:solidFill>
                              <a:srgbClr val="0070C0"/>
                            </a:solidFill>
                            <a:latin typeface="Cambria Math" panose="02040503050406030204" pitchFamily="18" charset="0"/>
                          </a:rPr>
                          <m:t>𝜋</m:t>
                        </m:r>
                      </m:e>
                      <m:sub>
                        <m:r>
                          <a:rPr lang="en-US" sz="2800" i="1">
                            <a:solidFill>
                              <a:srgbClr val="0070C0"/>
                            </a:solidFill>
                            <a:latin typeface="Cambria Math" panose="02040503050406030204" pitchFamily="18" charset="0"/>
                          </a:rPr>
                          <m:t>𝐸</m:t>
                        </m:r>
                      </m:sub>
                    </m:sSub>
                    <m:r>
                      <a:rPr lang="en-US" sz="2800" b="0" i="0" smtClean="0">
                        <a:solidFill>
                          <a:srgbClr val="0070C0"/>
                        </a:solidFill>
                        <a:latin typeface="Cambria Math" panose="02040503050406030204" pitchFamily="18" charset="0"/>
                      </a:rPr>
                      <m:t>)</m:t>
                    </m:r>
                  </m:oMath>
                </a14:m>
                <a:endParaRPr lang="en-US" sz="2800" b="0" dirty="0">
                  <a:solidFill>
                    <a:srgbClr val="C00000"/>
                  </a:solidFill>
                  <a:latin typeface="Candara" panose="020E0502030303020204" pitchFamily="34" charset="0"/>
                </a:endParaRPr>
              </a:p>
              <a:p>
                <a:pPr marL="457200" indent="-457200">
                  <a:buFont typeface="Arial" panose="020B0604020202020204" pitchFamily="34" charset="0"/>
                  <a:buChar char="•"/>
                </a:pPr>
                <a:r>
                  <a:rPr lang="en-US" sz="2800" b="0" dirty="0"/>
                  <a:t> </a:t>
                </a:r>
                <a14:m>
                  <m:oMath xmlns:m="http://schemas.openxmlformats.org/officeDocument/2006/math">
                    <m:sSub>
                      <m:sSubPr>
                        <m:ctrlPr>
                          <a:rPr lang="en-US" sz="2800" i="1">
                            <a:solidFill>
                              <a:srgbClr val="0070C0"/>
                            </a:solidFill>
                            <a:latin typeface="Cambria Math" panose="02040503050406030204" pitchFamily="18" charset="0"/>
                          </a:rPr>
                        </m:ctrlPr>
                      </m:sSubPr>
                      <m:e>
                        <m:r>
                          <a:rPr lang="en-US" sz="2800" i="1">
                            <a:solidFill>
                              <a:srgbClr val="0070C0"/>
                            </a:solidFill>
                            <a:latin typeface="Cambria Math" panose="02040503050406030204" pitchFamily="18" charset="0"/>
                          </a:rPr>
                          <m:t>𝜋</m:t>
                        </m:r>
                      </m:e>
                      <m:sub>
                        <m:r>
                          <a:rPr lang="en-US" sz="2800" b="0" i="1" smtClean="0">
                            <a:solidFill>
                              <a:srgbClr val="0070C0"/>
                            </a:solidFill>
                            <a:latin typeface="Cambria Math" panose="02040503050406030204" pitchFamily="18" charset="0"/>
                          </a:rPr>
                          <m:t>𝑊</m:t>
                        </m:r>
                      </m:sub>
                    </m:sSub>
                    <m:r>
                      <a:rPr lang="en-US" sz="2800" b="0" i="0" smtClean="0">
                        <a:solidFill>
                          <a:srgbClr val="0070C0"/>
                        </a:solidFill>
                        <a:latin typeface="Cambria Math" panose="02040503050406030204" pitchFamily="18" charset="0"/>
                      </a:rPr>
                      <m:t>+</m:t>
                    </m:r>
                    <m:sSub>
                      <m:sSubPr>
                        <m:ctrlPr>
                          <a:rPr lang="en-US" sz="2800" i="1">
                            <a:solidFill>
                              <a:srgbClr val="0070C0"/>
                            </a:solidFill>
                            <a:latin typeface="Cambria Math" panose="02040503050406030204" pitchFamily="18" charset="0"/>
                          </a:rPr>
                        </m:ctrlPr>
                      </m:sSubPr>
                      <m:e>
                        <m:r>
                          <a:rPr lang="en-US" sz="2800" i="1">
                            <a:solidFill>
                              <a:srgbClr val="0070C0"/>
                            </a:solidFill>
                            <a:latin typeface="Cambria Math" panose="02040503050406030204" pitchFamily="18" charset="0"/>
                          </a:rPr>
                          <m:t>𝜋</m:t>
                        </m:r>
                      </m:e>
                      <m:sub>
                        <m:r>
                          <a:rPr lang="en-US" sz="2800" b="0" i="1" smtClean="0">
                            <a:solidFill>
                              <a:srgbClr val="0070C0"/>
                            </a:solidFill>
                            <a:latin typeface="Cambria Math" panose="02040503050406030204" pitchFamily="18" charset="0"/>
                          </a:rPr>
                          <m:t>𝑆</m:t>
                        </m:r>
                      </m:sub>
                    </m:sSub>
                    <m:r>
                      <a:rPr lang="en-US" sz="2800" b="0" i="1" smtClean="0">
                        <a:solidFill>
                          <a:srgbClr val="0070C0"/>
                        </a:solidFill>
                        <a:latin typeface="Cambria Math" panose="02040503050406030204" pitchFamily="18" charset="0"/>
                      </a:rPr>
                      <m:t>+</m:t>
                    </m:r>
                    <m:sSub>
                      <m:sSubPr>
                        <m:ctrlPr>
                          <a:rPr lang="en-US" sz="2800" i="1">
                            <a:solidFill>
                              <a:srgbClr val="0070C0"/>
                            </a:solidFill>
                            <a:latin typeface="Cambria Math" panose="02040503050406030204" pitchFamily="18" charset="0"/>
                          </a:rPr>
                        </m:ctrlPr>
                      </m:sSubPr>
                      <m:e>
                        <m:r>
                          <a:rPr lang="en-US" sz="2800" i="1">
                            <a:solidFill>
                              <a:srgbClr val="0070C0"/>
                            </a:solidFill>
                            <a:latin typeface="Cambria Math" panose="02040503050406030204" pitchFamily="18" charset="0"/>
                          </a:rPr>
                          <m:t>𝜋</m:t>
                        </m:r>
                      </m:e>
                      <m:sub>
                        <m:r>
                          <a:rPr lang="en-US" sz="2800" b="0" i="1" smtClean="0">
                            <a:solidFill>
                              <a:srgbClr val="0070C0"/>
                            </a:solidFill>
                            <a:latin typeface="Cambria Math" panose="02040503050406030204" pitchFamily="18" charset="0"/>
                          </a:rPr>
                          <m:t>𝐸</m:t>
                        </m:r>
                      </m:sub>
                    </m:sSub>
                    <m:r>
                      <a:rPr lang="en-US" sz="2800" b="0" i="1" smtClean="0">
                        <a:solidFill>
                          <a:srgbClr val="0070C0"/>
                        </a:solidFill>
                        <a:latin typeface="Cambria Math" panose="02040503050406030204" pitchFamily="18" charset="0"/>
                      </a:rPr>
                      <m:t>=1</m:t>
                    </m:r>
                  </m:oMath>
                </a14:m>
                <a:endParaRPr lang="en-US" sz="2800" dirty="0">
                  <a:solidFill>
                    <a:srgbClr val="0070C0"/>
                  </a:solidFill>
                  <a:latin typeface="Candara" panose="020E0502030303020204" pitchFamily="34" charset="0"/>
                  <a:ea typeface="Helvetica" charset="0"/>
                  <a:cs typeface="Helvetica" charset="0"/>
                </a:endParaRPr>
              </a:p>
              <a:p>
                <a:pPr marL="457200" indent="-457200">
                  <a:buFont typeface="Arial" panose="020B0604020202020204" pitchFamily="34" charset="0"/>
                  <a:buChar char="•"/>
                </a:pPr>
                <a:endParaRPr lang="en-US" sz="2800" dirty="0">
                  <a:solidFill>
                    <a:srgbClr val="C00000"/>
                  </a:solidFill>
                  <a:latin typeface="Candara" panose="020E0502030303020204" pitchFamily="34" charset="0"/>
                  <a:ea typeface="Helvetica" charset="0"/>
                  <a:cs typeface="Helvetica" charset="0"/>
                </a:endParaRPr>
              </a:p>
              <a:p>
                <a:pPr marL="457200" indent="-457200">
                  <a:buFont typeface="Wingdings" pitchFamily="2" charset="2"/>
                  <a:buChar char="è"/>
                </a:pPr>
                <a14:m>
                  <m:oMath xmlns:m="http://schemas.openxmlformats.org/officeDocument/2006/math">
                    <m:sSub>
                      <m:sSubPr>
                        <m:ctrlPr>
                          <a:rPr lang="en-US" sz="2800" i="1">
                            <a:solidFill>
                              <a:srgbClr val="C00000"/>
                            </a:solidFill>
                            <a:latin typeface="Cambria Math" panose="02040503050406030204" pitchFamily="18" charset="0"/>
                          </a:rPr>
                        </m:ctrlPr>
                      </m:sSubPr>
                      <m:e>
                        <m:r>
                          <a:rPr lang="en-US" sz="2800" i="1">
                            <a:solidFill>
                              <a:srgbClr val="C00000"/>
                            </a:solidFill>
                            <a:latin typeface="Cambria Math" panose="02040503050406030204" pitchFamily="18" charset="0"/>
                          </a:rPr>
                          <m:t>𝜋</m:t>
                        </m:r>
                      </m:e>
                      <m:sub>
                        <m:r>
                          <a:rPr lang="en-US" sz="2800" i="1">
                            <a:solidFill>
                              <a:srgbClr val="C00000"/>
                            </a:solidFill>
                            <a:latin typeface="Cambria Math" panose="02040503050406030204" pitchFamily="18" charset="0"/>
                          </a:rPr>
                          <m:t>𝑊</m:t>
                        </m:r>
                      </m:sub>
                    </m:sSub>
                    <m:r>
                      <a:rPr lang="en-US" sz="2800" b="0" i="0" smtClean="0">
                        <a:solidFill>
                          <a:srgbClr val="C00000"/>
                        </a:solidFill>
                        <a:latin typeface="Cambria Math" panose="02040503050406030204" pitchFamily="18" charset="0"/>
                      </a:rPr>
                      <m:t>=</m:t>
                    </m:r>
                    <m:f>
                      <m:fPr>
                        <m:ctrlPr>
                          <a:rPr lang="en-US" sz="2800" b="0" i="0" smtClean="0">
                            <a:solidFill>
                              <a:srgbClr val="C00000"/>
                            </a:solidFill>
                            <a:latin typeface="Cambria Math" panose="02040503050406030204" pitchFamily="18" charset="0"/>
                          </a:rPr>
                        </m:ctrlPr>
                      </m:fPr>
                      <m:num>
                        <m:r>
                          <a:rPr lang="en-US" sz="2800" b="0" i="0" smtClean="0">
                            <a:solidFill>
                              <a:srgbClr val="C00000"/>
                            </a:solidFill>
                            <a:latin typeface="Cambria Math" panose="02040503050406030204" pitchFamily="18" charset="0"/>
                          </a:rPr>
                          <m:t>10</m:t>
                        </m:r>
                      </m:num>
                      <m:den>
                        <m:r>
                          <a:rPr lang="en-US" sz="2800" b="0" i="0" smtClean="0">
                            <a:solidFill>
                              <a:srgbClr val="C00000"/>
                            </a:solidFill>
                            <a:latin typeface="Cambria Math" panose="02040503050406030204" pitchFamily="18" charset="0"/>
                          </a:rPr>
                          <m:t>34</m:t>
                        </m:r>
                      </m:den>
                    </m:f>
                    <m:r>
                      <a:rPr lang="en-US" sz="2800" b="0" i="1" smtClean="0">
                        <a:solidFill>
                          <a:srgbClr val="C00000"/>
                        </a:solidFill>
                        <a:latin typeface="Cambria Math" panose="02040503050406030204" pitchFamily="18" charset="0"/>
                      </a:rPr>
                      <m:t>,</m:t>
                    </m:r>
                    <m:sSub>
                      <m:sSubPr>
                        <m:ctrlPr>
                          <a:rPr lang="en-US" sz="2800" b="0" i="1" smtClean="0">
                            <a:solidFill>
                              <a:srgbClr val="C00000"/>
                            </a:solidFill>
                            <a:latin typeface="Cambria Math" panose="02040503050406030204" pitchFamily="18" charset="0"/>
                          </a:rPr>
                        </m:ctrlPr>
                      </m:sSubPr>
                      <m:e>
                        <m:r>
                          <a:rPr lang="en-US" sz="2800" b="0" i="1" smtClean="0">
                            <a:solidFill>
                              <a:srgbClr val="C00000"/>
                            </a:solidFill>
                            <a:latin typeface="Cambria Math" panose="02040503050406030204" pitchFamily="18" charset="0"/>
                          </a:rPr>
                          <m:t>  </m:t>
                        </m:r>
                        <m:r>
                          <a:rPr lang="en-US" sz="2800" i="1">
                            <a:solidFill>
                              <a:srgbClr val="C00000"/>
                            </a:solidFill>
                            <a:latin typeface="Cambria Math" panose="02040503050406030204" pitchFamily="18" charset="0"/>
                          </a:rPr>
                          <m:t>𝜋</m:t>
                        </m:r>
                      </m:e>
                      <m:sub>
                        <m:r>
                          <a:rPr lang="en-US" sz="2800" i="1">
                            <a:solidFill>
                              <a:srgbClr val="C00000"/>
                            </a:solidFill>
                            <a:latin typeface="Cambria Math" panose="02040503050406030204" pitchFamily="18" charset="0"/>
                          </a:rPr>
                          <m:t>𝑆</m:t>
                        </m:r>
                      </m:sub>
                    </m:sSub>
                    <m:r>
                      <a:rPr lang="en-US" sz="2800" b="0" i="1" smtClean="0">
                        <a:solidFill>
                          <a:srgbClr val="C00000"/>
                        </a:solidFill>
                        <a:latin typeface="Cambria Math" panose="02040503050406030204" pitchFamily="18" charset="0"/>
                      </a:rPr>
                      <m:t>=</m:t>
                    </m:r>
                    <m:f>
                      <m:fPr>
                        <m:ctrlPr>
                          <a:rPr lang="en-US" sz="2800" b="0" i="1" smtClean="0">
                            <a:solidFill>
                              <a:srgbClr val="C00000"/>
                            </a:solidFill>
                            <a:latin typeface="Cambria Math" panose="02040503050406030204" pitchFamily="18" charset="0"/>
                          </a:rPr>
                        </m:ctrlPr>
                      </m:fPr>
                      <m:num>
                        <m:r>
                          <a:rPr lang="en-US" sz="2800" b="0" i="1" smtClean="0">
                            <a:solidFill>
                              <a:srgbClr val="C00000"/>
                            </a:solidFill>
                            <a:latin typeface="Cambria Math" panose="02040503050406030204" pitchFamily="18" charset="0"/>
                          </a:rPr>
                          <m:t>15</m:t>
                        </m:r>
                      </m:num>
                      <m:den>
                        <m:r>
                          <a:rPr lang="en-US" sz="2800" b="0" i="1" smtClean="0">
                            <a:solidFill>
                              <a:srgbClr val="C00000"/>
                            </a:solidFill>
                            <a:latin typeface="Cambria Math" panose="02040503050406030204" pitchFamily="18" charset="0"/>
                          </a:rPr>
                          <m:t>34</m:t>
                        </m:r>
                      </m:den>
                    </m:f>
                    <m:r>
                      <a:rPr lang="en-US" sz="2800" b="0" i="1" smtClean="0">
                        <a:solidFill>
                          <a:srgbClr val="C00000"/>
                        </a:solidFill>
                        <a:latin typeface="Cambria Math" panose="02040503050406030204" pitchFamily="18" charset="0"/>
                      </a:rPr>
                      <m:t>,</m:t>
                    </m:r>
                    <m:sSub>
                      <m:sSubPr>
                        <m:ctrlPr>
                          <a:rPr lang="en-US" sz="2800" b="0" i="1" smtClean="0">
                            <a:solidFill>
                              <a:srgbClr val="C00000"/>
                            </a:solidFill>
                            <a:latin typeface="Cambria Math" panose="02040503050406030204" pitchFamily="18" charset="0"/>
                          </a:rPr>
                        </m:ctrlPr>
                      </m:sSubPr>
                      <m:e>
                        <m:r>
                          <a:rPr lang="en-US" sz="2800" b="0" i="1" smtClean="0">
                            <a:solidFill>
                              <a:srgbClr val="C00000"/>
                            </a:solidFill>
                            <a:latin typeface="Cambria Math" panose="02040503050406030204" pitchFamily="18" charset="0"/>
                          </a:rPr>
                          <m:t>  </m:t>
                        </m:r>
                        <m:r>
                          <a:rPr lang="en-US" sz="2800" i="1">
                            <a:solidFill>
                              <a:srgbClr val="C00000"/>
                            </a:solidFill>
                            <a:latin typeface="Cambria Math" panose="02040503050406030204" pitchFamily="18" charset="0"/>
                          </a:rPr>
                          <m:t>𝜋</m:t>
                        </m:r>
                      </m:e>
                      <m:sub>
                        <m:r>
                          <a:rPr lang="en-US" sz="2800" i="1">
                            <a:solidFill>
                              <a:srgbClr val="C00000"/>
                            </a:solidFill>
                            <a:latin typeface="Cambria Math" panose="02040503050406030204" pitchFamily="18" charset="0"/>
                          </a:rPr>
                          <m:t>𝐸</m:t>
                        </m:r>
                      </m:sub>
                    </m:sSub>
                    <m:r>
                      <a:rPr lang="en-US" sz="2800" b="0" i="1" smtClean="0">
                        <a:solidFill>
                          <a:srgbClr val="C00000"/>
                        </a:solidFill>
                        <a:latin typeface="Cambria Math" panose="02040503050406030204" pitchFamily="18" charset="0"/>
                      </a:rPr>
                      <m:t>=</m:t>
                    </m:r>
                    <m:f>
                      <m:fPr>
                        <m:ctrlPr>
                          <a:rPr lang="en-US" sz="2800" b="0" i="1" smtClean="0">
                            <a:solidFill>
                              <a:srgbClr val="C00000"/>
                            </a:solidFill>
                            <a:latin typeface="Cambria Math" panose="02040503050406030204" pitchFamily="18" charset="0"/>
                          </a:rPr>
                        </m:ctrlPr>
                      </m:fPr>
                      <m:num>
                        <m:r>
                          <a:rPr lang="en-US" sz="2800" b="0" i="1" smtClean="0">
                            <a:solidFill>
                              <a:srgbClr val="C00000"/>
                            </a:solidFill>
                            <a:latin typeface="Cambria Math" panose="02040503050406030204" pitchFamily="18" charset="0"/>
                          </a:rPr>
                          <m:t>9</m:t>
                        </m:r>
                      </m:num>
                      <m:den>
                        <m:r>
                          <a:rPr lang="en-US" sz="2800" b="0" i="1" smtClean="0">
                            <a:solidFill>
                              <a:srgbClr val="C00000"/>
                            </a:solidFill>
                            <a:latin typeface="Cambria Math" panose="02040503050406030204" pitchFamily="18" charset="0"/>
                          </a:rPr>
                          <m:t>34</m:t>
                        </m:r>
                      </m:den>
                    </m:f>
                  </m:oMath>
                </a14:m>
                <a:endParaRPr lang="en-US" sz="2800" dirty="0">
                  <a:solidFill>
                    <a:srgbClr val="C00000"/>
                  </a:solidFill>
                  <a:latin typeface="Candara" panose="020E0502030303020204" pitchFamily="34" charset="0"/>
                  <a:ea typeface="Helvetica" charset="0"/>
                  <a:cs typeface="Helvetica" charset="0"/>
                </a:endParaRPr>
              </a:p>
            </p:txBody>
          </p:sp>
        </mc:Choice>
        <mc:Fallback xmlns="">
          <p:sp>
            <p:nvSpPr>
              <p:cNvPr id="14" name="Rectangle 13">
                <a:extLst>
                  <a:ext uri="{FF2B5EF4-FFF2-40B4-BE49-F238E27FC236}">
                    <a16:creationId xmlns:a16="http://schemas.microsoft.com/office/drawing/2014/main" id="{72839176-8B33-894B-BFD6-FD6698B5F4D6}"/>
                  </a:ext>
                </a:extLst>
              </p:cNvPr>
              <p:cNvSpPr>
                <a:spLocks noRot="1" noChangeAspect="1" noMove="1" noResize="1" noEditPoints="1" noAdjustHandles="1" noChangeArrowheads="1" noChangeShapeType="1" noTextEdit="1"/>
              </p:cNvSpPr>
              <p:nvPr/>
            </p:nvSpPr>
            <p:spPr>
              <a:xfrm>
                <a:off x="304800" y="3442326"/>
                <a:ext cx="5977662" cy="2433487"/>
              </a:xfrm>
              <a:prstGeom prst="rect">
                <a:avLst/>
              </a:prstGeom>
              <a:blipFill>
                <a:blip r:embed="rId6"/>
                <a:stretch>
                  <a:fillRect l="-1933" t="-2244"/>
                </a:stretch>
              </a:blipFill>
              <a:ln>
                <a:solidFill>
                  <a:srgbClr val="036A18"/>
                </a:solidFill>
              </a:ln>
            </p:spPr>
            <p:txBody>
              <a:bodyPr/>
              <a:lstStyle/>
              <a:p>
                <a:r>
                  <a:rPr lang="en-US">
                    <a:noFill/>
                  </a:rPr>
                  <a:t> </a:t>
                </a:r>
              </a:p>
            </p:txBody>
          </p:sp>
        </mc:Fallback>
      </mc:AlternateContent>
      <p:sp>
        <p:nvSpPr>
          <p:cNvPr id="4" name="TextBox 3"/>
          <p:cNvSpPr txBox="1"/>
          <p:nvPr/>
        </p:nvSpPr>
        <p:spPr>
          <a:xfrm>
            <a:off x="1362361" y="6018200"/>
            <a:ext cx="2880917" cy="461665"/>
          </a:xfrm>
          <a:prstGeom prst="rect">
            <a:avLst/>
          </a:prstGeom>
          <a:noFill/>
        </p:spPr>
        <p:txBody>
          <a:bodyPr wrap="none" rtlCol="0">
            <a:spAutoFit/>
          </a:bodyPr>
          <a:lstStyle/>
          <a:p>
            <a:pPr algn="l"/>
            <a:r>
              <a:rPr lang="en-US" sz="2400" b="0" dirty="0">
                <a:solidFill>
                  <a:srgbClr val="C00000"/>
                </a:solidFill>
                <a:latin typeface="Candara" panose="020E0502030303020204" pitchFamily="34" charset="0"/>
                <a:ea typeface="Helvetica" charset="0"/>
                <a:cs typeface="Helvetica" charset="0"/>
              </a:rPr>
              <a:t>How </a:t>
            </a:r>
            <a:r>
              <a:rPr lang="en-US" sz="2400" dirty="0">
                <a:solidFill>
                  <a:srgbClr val="C00000"/>
                </a:solidFill>
                <a:latin typeface="Candara" panose="020E0502030303020204" pitchFamily="34" charset="0"/>
                <a:ea typeface="Helvetica" charset="0"/>
                <a:cs typeface="Helvetica" charset="0"/>
              </a:rPr>
              <a:t>did we get this?</a:t>
            </a:r>
            <a:endParaRPr lang="en-US" sz="2400" b="0" dirty="0">
              <a:solidFill>
                <a:srgbClr val="C00000"/>
              </a:solidFill>
              <a:latin typeface="Candara" panose="020E0502030303020204" pitchFamily="34" charset="0"/>
              <a:ea typeface="Helvetica" charset="0"/>
              <a:cs typeface="Helvetica" charset="0"/>
            </a:endParaRPr>
          </a:p>
        </p:txBody>
      </p:sp>
      <p:sp>
        <p:nvSpPr>
          <p:cNvPr id="9" name="TextBox 8"/>
          <p:cNvSpPr txBox="1"/>
          <p:nvPr/>
        </p:nvSpPr>
        <p:spPr>
          <a:xfrm>
            <a:off x="6532157" y="2477373"/>
            <a:ext cx="4235455" cy="523220"/>
          </a:xfrm>
          <a:prstGeom prst="rect">
            <a:avLst/>
          </a:prstGeom>
          <a:noFill/>
        </p:spPr>
        <p:txBody>
          <a:bodyPr wrap="none" rtlCol="0">
            <a:spAutoFit/>
          </a:bodyPr>
          <a:lstStyle/>
          <a:p>
            <a:pPr algn="l"/>
            <a:r>
              <a:rPr lang="en-US" sz="2800" b="0" dirty="0">
                <a:solidFill>
                  <a:srgbClr val="C00000"/>
                </a:solidFill>
                <a:latin typeface="Candara" panose="020E0502030303020204" pitchFamily="34" charset="0"/>
                <a:ea typeface="Helvetica" charset="0"/>
                <a:cs typeface="Helvetica" charset="0"/>
              </a:rPr>
              <a:t>Solve system of equations:</a:t>
            </a:r>
          </a:p>
        </p:txBody>
      </p:sp>
      <mc:AlternateContent xmlns:mc="http://schemas.openxmlformats.org/markup-compatibility/2006" xmlns:a14="http://schemas.microsoft.com/office/drawing/2010/main">
        <mc:Choice Requires="a14">
          <p:sp>
            <p:nvSpPr>
              <p:cNvPr id="13" name="TextBox 12"/>
              <p:cNvSpPr txBox="1"/>
              <p:nvPr/>
            </p:nvSpPr>
            <p:spPr>
              <a:xfrm>
                <a:off x="6587262" y="3154890"/>
                <a:ext cx="5533566" cy="523220"/>
              </a:xfrm>
              <a:prstGeom prst="rect">
                <a:avLst/>
              </a:prstGeom>
              <a:noFill/>
            </p:spPr>
            <p:txBody>
              <a:bodyPr wrap="none" rtlCol="0">
                <a:spAutoFit/>
              </a:bodyPr>
              <a:lstStyle/>
              <a:p>
                <a:pPr/>
                <a14:m>
                  <m:oMathPara xmlns:m="http://schemas.openxmlformats.org/officeDocument/2006/math">
                    <m:oMath>
                      <m:r>
                        <m:rPr>
                          <m:brk m:alnAt="7"/>
                        </m:rPr>
                        <a:rPr lang="en-US" sz="2800" i="1" smtClean="0">
                          <a:latin typeface="Cambria Math" panose="02040503050406030204" pitchFamily="18" charset="0"/>
                          <a:cs typeface="Helvetica" charset="0"/>
                        </a:rPr>
                        <m:t>0</m:t>
                      </m:r>
                      <m:r>
                        <a:rPr lang="en-US" sz="2800" i="1">
                          <a:latin typeface="Cambria Math" panose="02040503050406030204" pitchFamily="18" charset="0"/>
                          <a:cs typeface="Helvetica" charset="0"/>
                        </a:rPr>
                        <m:t>.4</m:t>
                      </m:r>
                      <m:r>
                        <a:rPr lang="en-US" sz="2800" b="0" i="1" smtClean="0">
                          <a:solidFill>
                            <a:srgbClr val="0070C0"/>
                          </a:solidFill>
                          <a:latin typeface="Cambria Math" panose="02040503050406030204" pitchFamily="18" charset="0"/>
                          <a:ea typeface="Helvetica" charset="0"/>
                          <a:cs typeface="Helvetica" charset="0"/>
                        </a:rPr>
                        <m:t>⋅</m:t>
                      </m:r>
                      <m:sSub>
                        <m:sSubPr>
                          <m:ctrlPr>
                            <a:rPr lang="en-US" sz="2800" b="0" i="1" smtClean="0">
                              <a:solidFill>
                                <a:srgbClr val="0070C0"/>
                              </a:solidFill>
                              <a:latin typeface="Cambria Math" panose="02040503050406030204" pitchFamily="18" charset="0"/>
                              <a:ea typeface="Helvetica" charset="0"/>
                              <a:cs typeface="Helvetica" charset="0"/>
                            </a:rPr>
                          </m:ctrlPr>
                        </m:sSubPr>
                        <m:e>
                          <m:r>
                            <a:rPr lang="en-US" sz="2800" b="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𝑊</m:t>
                          </m:r>
                        </m:sub>
                      </m:sSub>
                      <m:r>
                        <a:rPr lang="en-US" sz="2800" i="1" dirty="0">
                          <a:latin typeface="Cambria Math" panose="02040503050406030204" pitchFamily="18" charset="0"/>
                          <a:ea typeface="Helvetica" charset="0"/>
                          <a:cs typeface="Helvetica" charset="0"/>
                        </a:rPr>
                        <m:t>+</m:t>
                      </m:r>
                      <m:r>
                        <a:rPr lang="en-US" sz="2800" i="1">
                          <a:latin typeface="Cambria Math" panose="02040503050406030204" pitchFamily="18" charset="0"/>
                          <a:cs typeface="Helvetica" charset="0"/>
                        </a:rPr>
                        <m:t>0.1</m:t>
                      </m:r>
                      <m:r>
                        <a:rPr lang="en-US" sz="2800" b="0" i="1" smtClean="0">
                          <a:solidFill>
                            <a:srgbClr val="0070C0"/>
                          </a:solidFill>
                          <a:latin typeface="Cambria Math" panose="02040503050406030204" pitchFamily="18" charset="0"/>
                          <a:ea typeface="Helvetica" charset="0"/>
                          <a:cs typeface="Helvetica" charset="0"/>
                        </a:rPr>
                        <m:t>⋅</m:t>
                      </m:r>
                      <m:sSub>
                        <m:sSubPr>
                          <m:ctrlPr>
                            <a:rPr lang="en-US" sz="2800" b="0" i="1" smtClean="0">
                              <a:solidFill>
                                <a:srgbClr val="0070C0"/>
                              </a:solidFill>
                              <a:latin typeface="Cambria Math" panose="02040503050406030204" pitchFamily="18" charset="0"/>
                              <a:ea typeface="Helvetica" charset="0"/>
                              <a:cs typeface="Helvetica" charset="0"/>
                            </a:rPr>
                          </m:ctrlPr>
                        </m:sSubPr>
                        <m:e>
                          <m:r>
                            <a:rPr lang="en-US" sz="2800" b="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𝑆</m:t>
                          </m:r>
                        </m:sub>
                      </m:sSub>
                      <m:r>
                        <a:rPr lang="en-US" sz="2800" i="1" dirty="0">
                          <a:latin typeface="Cambria Math" panose="02040503050406030204" pitchFamily="18" charset="0"/>
                          <a:ea typeface="Helvetica" charset="0"/>
                          <a:cs typeface="Helvetica" charset="0"/>
                        </a:rPr>
                        <m:t>+</m:t>
                      </m:r>
                      <m:r>
                        <a:rPr lang="en-US" sz="2800" i="1">
                          <a:latin typeface="Cambria Math" panose="02040503050406030204" pitchFamily="18" charset="0"/>
                          <a:cs typeface="Helvetica" charset="0"/>
                        </a:rPr>
                        <m:t>0.5</m:t>
                      </m:r>
                      <m:r>
                        <a:rPr lang="en-US" sz="2800" b="0" i="1" smtClean="0">
                          <a:solidFill>
                            <a:srgbClr val="0070C0"/>
                          </a:solidFill>
                          <a:latin typeface="Cambria Math" panose="02040503050406030204" pitchFamily="18" charset="0"/>
                          <a:ea typeface="Helvetica" charset="0"/>
                          <a:cs typeface="Helvetica" charset="0"/>
                        </a:rPr>
                        <m:t>⋅</m:t>
                      </m:r>
                      <m:sSub>
                        <m:sSubPr>
                          <m:ctrlPr>
                            <a:rPr lang="en-US" sz="2800" b="0" i="1" smtClean="0">
                              <a:solidFill>
                                <a:srgbClr val="0070C0"/>
                              </a:solidFill>
                              <a:latin typeface="Cambria Math" panose="02040503050406030204" pitchFamily="18" charset="0"/>
                              <a:ea typeface="Helvetica" charset="0"/>
                              <a:cs typeface="Helvetica" charset="0"/>
                            </a:rPr>
                          </m:ctrlPr>
                        </m:sSubPr>
                        <m:e>
                          <m:r>
                            <a:rPr lang="en-US" sz="2800" b="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𝐸</m:t>
                          </m:r>
                        </m:sub>
                      </m:sSub>
                      <m:r>
                        <a:rPr lang="en-US" sz="2800" i="1" dirty="0">
                          <a:latin typeface="Cambria Math" panose="02040503050406030204" pitchFamily="18" charset="0"/>
                          <a:ea typeface="Helvetica" charset="0"/>
                          <a:cs typeface="Helvetica" charset="0"/>
                        </a:rPr>
                        <m:t>=</m:t>
                      </m:r>
                      <m:sSub>
                        <m:sSubPr>
                          <m:ctrlPr>
                            <a:rPr lang="en-US" sz="2800" b="0" i="1" smtClean="0">
                              <a:solidFill>
                                <a:srgbClr val="0070C0"/>
                              </a:solidFill>
                              <a:latin typeface="Cambria Math" panose="02040503050406030204" pitchFamily="18" charset="0"/>
                              <a:ea typeface="Helvetica" charset="0"/>
                              <a:cs typeface="Helvetica" charset="0"/>
                            </a:rPr>
                          </m:ctrlPr>
                        </m:sSubPr>
                        <m:e>
                          <m:r>
                            <a:rPr lang="en-US" sz="2800" b="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𝑊</m:t>
                          </m:r>
                        </m:sub>
                      </m:sSub>
                    </m:oMath>
                  </m:oMathPara>
                </a14:m>
                <a:endParaRPr lang="en-US" sz="2800" b="0" dirty="0" err="1">
                  <a:solidFill>
                    <a:srgbClr val="0070C0"/>
                  </a:solidFill>
                  <a:latin typeface="Candara" panose="020E0502030303020204" pitchFamily="34" charset="0"/>
                  <a:ea typeface="Helvetica" charset="0"/>
                  <a:cs typeface="Helvetica"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6587262" y="3154890"/>
                <a:ext cx="5533566" cy="52322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6587262" y="3794853"/>
                <a:ext cx="5441480" cy="523220"/>
              </a:xfrm>
              <a:prstGeom prst="rect">
                <a:avLst/>
              </a:prstGeom>
              <a:noFill/>
            </p:spPr>
            <p:txBody>
              <a:bodyPr wrap="square" rtlCol="0">
                <a:spAutoFit/>
              </a:bodyPr>
              <a:lstStyle/>
              <a:p>
                <a:pPr/>
                <a14:m>
                  <m:oMathPara xmlns:m="http://schemas.openxmlformats.org/officeDocument/2006/math">
                    <m:oMath>
                      <m:r>
                        <m:rPr>
                          <m:brk m:alnAt="7"/>
                        </m:rPr>
                        <a:rPr lang="en-US" sz="2800" i="1" smtClean="0">
                          <a:latin typeface="Cambria Math" panose="02040503050406030204" pitchFamily="18" charset="0"/>
                          <a:cs typeface="Helvetica" charset="0"/>
                        </a:rPr>
                        <m:t>0</m:t>
                      </m:r>
                      <m:r>
                        <a:rPr lang="en-US" sz="2800" i="1">
                          <a:latin typeface="Cambria Math" panose="02040503050406030204" pitchFamily="18" charset="0"/>
                          <a:cs typeface="Helvetica" charset="0"/>
                        </a:rPr>
                        <m:t>.</m:t>
                      </m:r>
                      <m:r>
                        <a:rPr lang="en-US" sz="2800" b="0" i="1" smtClean="0">
                          <a:latin typeface="Cambria Math" panose="02040503050406030204" pitchFamily="18" charset="0"/>
                          <a:cs typeface="Helvetica" charset="0"/>
                        </a:rPr>
                        <m:t>6</m:t>
                      </m:r>
                      <m:r>
                        <a:rPr lang="en-US" sz="2800" b="0" i="1" smtClean="0">
                          <a:solidFill>
                            <a:srgbClr val="0070C0"/>
                          </a:solidFill>
                          <a:latin typeface="Cambria Math" panose="02040503050406030204" pitchFamily="18" charset="0"/>
                          <a:ea typeface="Helvetica" charset="0"/>
                          <a:cs typeface="Helvetica" charset="0"/>
                        </a:rPr>
                        <m:t>⋅</m:t>
                      </m:r>
                      <m:sSub>
                        <m:sSubPr>
                          <m:ctrlPr>
                            <a:rPr lang="en-US" sz="2800" b="0" i="1" smtClean="0">
                              <a:solidFill>
                                <a:srgbClr val="0070C0"/>
                              </a:solidFill>
                              <a:latin typeface="Cambria Math" panose="02040503050406030204" pitchFamily="18" charset="0"/>
                              <a:ea typeface="Helvetica" charset="0"/>
                              <a:cs typeface="Helvetica" charset="0"/>
                            </a:rPr>
                          </m:ctrlPr>
                        </m:sSubPr>
                        <m:e>
                          <m:r>
                            <a:rPr lang="en-US" sz="2800" b="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𝑊</m:t>
                          </m:r>
                        </m:sub>
                      </m:sSub>
                      <m:r>
                        <a:rPr lang="en-US" sz="2800" i="1" dirty="0">
                          <a:latin typeface="Cambria Math" panose="02040503050406030204" pitchFamily="18" charset="0"/>
                          <a:ea typeface="Helvetica" charset="0"/>
                          <a:cs typeface="Helvetica" charset="0"/>
                        </a:rPr>
                        <m:t>+</m:t>
                      </m:r>
                      <m:r>
                        <a:rPr lang="en-US" sz="2800" i="1">
                          <a:latin typeface="Cambria Math" panose="02040503050406030204" pitchFamily="18" charset="0"/>
                          <a:cs typeface="Helvetica" charset="0"/>
                        </a:rPr>
                        <m:t>0.</m:t>
                      </m:r>
                      <m:r>
                        <a:rPr lang="en-US" sz="2800" b="0" i="1" smtClean="0">
                          <a:latin typeface="Cambria Math" panose="02040503050406030204" pitchFamily="18" charset="0"/>
                          <a:cs typeface="Helvetica" charset="0"/>
                        </a:rPr>
                        <m:t>6</m:t>
                      </m:r>
                      <m:r>
                        <a:rPr lang="en-US" sz="2800" b="0" i="1" smtClean="0">
                          <a:solidFill>
                            <a:srgbClr val="0070C0"/>
                          </a:solidFill>
                          <a:latin typeface="Cambria Math" panose="02040503050406030204" pitchFamily="18" charset="0"/>
                          <a:ea typeface="Helvetica" charset="0"/>
                          <a:cs typeface="Helvetica" charset="0"/>
                        </a:rPr>
                        <m:t>⋅</m:t>
                      </m:r>
                      <m:sSub>
                        <m:sSubPr>
                          <m:ctrlPr>
                            <a:rPr lang="en-US" sz="2800" b="0" i="1" smtClean="0">
                              <a:solidFill>
                                <a:srgbClr val="0070C0"/>
                              </a:solidFill>
                              <a:latin typeface="Cambria Math" panose="02040503050406030204" pitchFamily="18" charset="0"/>
                              <a:ea typeface="Helvetica" charset="0"/>
                              <a:cs typeface="Helvetica" charset="0"/>
                            </a:rPr>
                          </m:ctrlPr>
                        </m:sSubPr>
                        <m:e>
                          <m:r>
                            <a:rPr lang="en-US" sz="2800" b="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𝑆</m:t>
                          </m:r>
                        </m:sub>
                      </m:sSub>
                      <m:r>
                        <a:rPr lang="en-US" sz="2800" b="0" i="1" smtClean="0">
                          <a:solidFill>
                            <a:srgbClr val="0070C0"/>
                          </a:solidFill>
                          <a:latin typeface="Cambria Math" panose="02040503050406030204" pitchFamily="18" charset="0"/>
                          <a:ea typeface="Helvetica" charset="0"/>
                          <a:cs typeface="Helvetica" charset="0"/>
                        </a:rPr>
                        <m:t>                    </m:t>
                      </m:r>
                      <m:r>
                        <a:rPr lang="en-US" sz="2800" i="1" dirty="0">
                          <a:latin typeface="Cambria Math" panose="02040503050406030204" pitchFamily="18" charset="0"/>
                          <a:ea typeface="Helvetica" charset="0"/>
                          <a:cs typeface="Helvetica" charset="0"/>
                        </a:rPr>
                        <m:t>=</m:t>
                      </m:r>
                      <m:sSub>
                        <m:sSubPr>
                          <m:ctrlPr>
                            <a:rPr lang="en-US" sz="2800" b="0" i="1" smtClean="0">
                              <a:solidFill>
                                <a:srgbClr val="0070C0"/>
                              </a:solidFill>
                              <a:latin typeface="Cambria Math" panose="02040503050406030204" pitchFamily="18" charset="0"/>
                              <a:ea typeface="Helvetica" charset="0"/>
                              <a:cs typeface="Helvetica" charset="0"/>
                            </a:rPr>
                          </m:ctrlPr>
                        </m:sSubPr>
                        <m:e>
                          <m:r>
                            <a:rPr lang="en-US" sz="2800" b="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𝑆</m:t>
                          </m:r>
                        </m:sub>
                      </m:sSub>
                    </m:oMath>
                  </m:oMathPara>
                </a14:m>
                <a:endParaRPr lang="en-US" sz="2800" b="0" dirty="0" err="1">
                  <a:solidFill>
                    <a:srgbClr val="0070C0"/>
                  </a:solidFill>
                  <a:latin typeface="Candara" panose="020E0502030303020204" pitchFamily="34" charset="0"/>
                  <a:ea typeface="Helvetica" charset="0"/>
                  <a:cs typeface="Helvetica"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6587262" y="3794853"/>
                <a:ext cx="5441480" cy="523220"/>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8191192" y="4472370"/>
                <a:ext cx="3859070" cy="523220"/>
              </a:xfrm>
              <a:prstGeom prst="rect">
                <a:avLst/>
              </a:prstGeom>
              <a:noFill/>
            </p:spPr>
            <p:txBody>
              <a:bodyPr wrap="none" rtlCol="0">
                <a:spAutoFit/>
              </a:bodyPr>
              <a:lstStyle/>
              <a:p>
                <a:pPr/>
                <a14:m>
                  <m:oMathPara xmlns:m="http://schemas.openxmlformats.org/officeDocument/2006/math">
                    <m:oMath>
                      <m:r>
                        <a:rPr lang="en-US" sz="2800" i="1" smtClean="0">
                          <a:latin typeface="Cambria Math" panose="02040503050406030204" pitchFamily="18" charset="0"/>
                          <a:cs typeface="Helvetica" charset="0"/>
                        </a:rPr>
                        <m:t> </m:t>
                      </m:r>
                      <m:r>
                        <a:rPr lang="en-US" sz="2800" i="1">
                          <a:latin typeface="Cambria Math" panose="02040503050406030204" pitchFamily="18" charset="0"/>
                          <a:cs typeface="Helvetica" charset="0"/>
                        </a:rPr>
                        <m:t>0.</m:t>
                      </m:r>
                      <m:r>
                        <a:rPr lang="en-US" sz="2800" b="0" i="1" smtClean="0">
                          <a:latin typeface="Cambria Math" panose="02040503050406030204" pitchFamily="18" charset="0"/>
                          <a:cs typeface="Helvetica" charset="0"/>
                        </a:rPr>
                        <m:t>3</m:t>
                      </m:r>
                      <m:r>
                        <a:rPr lang="en-US" sz="2800" b="0" i="1" smtClean="0">
                          <a:solidFill>
                            <a:srgbClr val="0070C0"/>
                          </a:solidFill>
                          <a:latin typeface="Cambria Math" panose="02040503050406030204" pitchFamily="18" charset="0"/>
                          <a:ea typeface="Helvetica" charset="0"/>
                          <a:cs typeface="Helvetica" charset="0"/>
                        </a:rPr>
                        <m:t>⋅</m:t>
                      </m:r>
                      <m:sSub>
                        <m:sSubPr>
                          <m:ctrlPr>
                            <a:rPr lang="en-US" sz="2800" b="0" i="1" smtClean="0">
                              <a:solidFill>
                                <a:srgbClr val="0070C0"/>
                              </a:solidFill>
                              <a:latin typeface="Cambria Math" panose="02040503050406030204" pitchFamily="18" charset="0"/>
                              <a:ea typeface="Helvetica" charset="0"/>
                              <a:cs typeface="Helvetica" charset="0"/>
                            </a:rPr>
                          </m:ctrlPr>
                        </m:sSubPr>
                        <m:e>
                          <m:r>
                            <a:rPr lang="en-US" sz="2800" b="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𝑆</m:t>
                          </m:r>
                        </m:sub>
                      </m:sSub>
                      <m:r>
                        <a:rPr lang="en-US" sz="2800" i="1" dirty="0">
                          <a:latin typeface="Cambria Math" panose="02040503050406030204" pitchFamily="18" charset="0"/>
                          <a:ea typeface="Helvetica" charset="0"/>
                          <a:cs typeface="Helvetica" charset="0"/>
                        </a:rPr>
                        <m:t>+</m:t>
                      </m:r>
                      <m:r>
                        <a:rPr lang="en-US" sz="2800" i="1">
                          <a:latin typeface="Cambria Math" panose="02040503050406030204" pitchFamily="18" charset="0"/>
                          <a:cs typeface="Helvetica" charset="0"/>
                        </a:rPr>
                        <m:t>0.5</m:t>
                      </m:r>
                      <m:r>
                        <a:rPr lang="en-US" sz="2800" b="0" i="1" smtClean="0">
                          <a:solidFill>
                            <a:srgbClr val="0070C0"/>
                          </a:solidFill>
                          <a:latin typeface="Cambria Math" panose="02040503050406030204" pitchFamily="18" charset="0"/>
                          <a:ea typeface="Helvetica" charset="0"/>
                          <a:cs typeface="Helvetica" charset="0"/>
                        </a:rPr>
                        <m:t>⋅</m:t>
                      </m:r>
                      <m:sSub>
                        <m:sSubPr>
                          <m:ctrlPr>
                            <a:rPr lang="en-US" sz="2800" b="0" i="1" smtClean="0">
                              <a:solidFill>
                                <a:srgbClr val="0070C0"/>
                              </a:solidFill>
                              <a:latin typeface="Cambria Math" panose="02040503050406030204" pitchFamily="18" charset="0"/>
                              <a:ea typeface="Helvetica" charset="0"/>
                              <a:cs typeface="Helvetica" charset="0"/>
                            </a:rPr>
                          </m:ctrlPr>
                        </m:sSubPr>
                        <m:e>
                          <m:r>
                            <a:rPr lang="en-US" sz="2800" b="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𝐸</m:t>
                          </m:r>
                        </m:sub>
                      </m:sSub>
                      <m:r>
                        <a:rPr lang="en-US" sz="2800" i="1" dirty="0">
                          <a:latin typeface="Cambria Math" panose="02040503050406030204" pitchFamily="18" charset="0"/>
                          <a:ea typeface="Helvetica" charset="0"/>
                          <a:cs typeface="Helvetica" charset="0"/>
                        </a:rPr>
                        <m:t>=</m:t>
                      </m:r>
                      <m:sSub>
                        <m:sSubPr>
                          <m:ctrlPr>
                            <a:rPr lang="en-US" sz="2800" b="0" i="1" smtClean="0">
                              <a:solidFill>
                                <a:srgbClr val="0070C0"/>
                              </a:solidFill>
                              <a:latin typeface="Cambria Math" panose="02040503050406030204" pitchFamily="18" charset="0"/>
                              <a:ea typeface="Helvetica" charset="0"/>
                              <a:cs typeface="Helvetica" charset="0"/>
                            </a:rPr>
                          </m:ctrlPr>
                        </m:sSubPr>
                        <m:e>
                          <m:r>
                            <a:rPr lang="en-US" sz="2800" b="0" i="1" smtClean="0">
                              <a:solidFill>
                                <a:srgbClr val="0070C0"/>
                              </a:solidFill>
                              <a:latin typeface="Cambria Math" panose="02040503050406030204" pitchFamily="18" charset="0"/>
                              <a:ea typeface="Helvetica" charset="0"/>
                              <a:cs typeface="Helvetica" charset="0"/>
                            </a:rPr>
                            <m:t> </m:t>
                          </m:r>
                          <m:r>
                            <a:rPr lang="en-US" sz="2800" b="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𝐸</m:t>
                          </m:r>
                        </m:sub>
                      </m:sSub>
                    </m:oMath>
                  </m:oMathPara>
                </a14:m>
                <a:endParaRPr lang="en-US" sz="2800" b="0" dirty="0" err="1">
                  <a:solidFill>
                    <a:srgbClr val="0070C0"/>
                  </a:solidFill>
                  <a:latin typeface="Candara" panose="020E0502030303020204" pitchFamily="34" charset="0"/>
                  <a:ea typeface="Helvetica" charset="0"/>
                  <a:cs typeface="Helvetica"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8191192" y="4472370"/>
                <a:ext cx="3859070" cy="523220"/>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7423587" y="5085824"/>
                <a:ext cx="4461093" cy="523220"/>
              </a:xfrm>
              <a:prstGeom prst="rect">
                <a:avLst/>
              </a:prstGeom>
              <a:noFill/>
            </p:spPr>
            <p:txBody>
              <a:bodyPr wrap="none" rtlCol="0">
                <a:spAutoFit/>
              </a:bodyPr>
              <a:lstStyle/>
              <a:p>
                <a:pPr/>
                <a14:m>
                  <m:oMathPara xmlns:m="http://schemas.openxmlformats.org/officeDocument/2006/math">
                    <m:oMath>
                      <m:sSub>
                        <m:sSubPr>
                          <m:ctrlPr>
                            <a:rPr lang="en-US" sz="2800" b="0" i="1" smtClean="0">
                              <a:solidFill>
                                <a:srgbClr val="0070C0"/>
                              </a:solidFill>
                              <a:latin typeface="Cambria Math" panose="02040503050406030204" pitchFamily="18" charset="0"/>
                              <a:ea typeface="Helvetica" charset="0"/>
                              <a:cs typeface="Helvetica" charset="0"/>
                            </a:rPr>
                          </m:ctrlPr>
                        </m:sSubPr>
                        <m:e>
                          <m:r>
                            <a:rPr lang="en-US" sz="2800" b="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𝑊</m:t>
                          </m:r>
                        </m:sub>
                      </m:sSub>
                      <m:r>
                        <a:rPr lang="en-US" sz="2800" i="1" dirty="0">
                          <a:latin typeface="Cambria Math" panose="02040503050406030204" pitchFamily="18" charset="0"/>
                          <a:ea typeface="Helvetica" charset="0"/>
                          <a:cs typeface="Helvetica" charset="0"/>
                        </a:rPr>
                        <m:t>+</m:t>
                      </m:r>
                      <m:r>
                        <a:rPr lang="en-US" sz="2800" b="0" i="1" dirty="0" smtClean="0">
                          <a:latin typeface="Cambria Math" panose="02040503050406030204" pitchFamily="18" charset="0"/>
                          <a:ea typeface="Helvetica" charset="0"/>
                          <a:cs typeface="Helvetica" charset="0"/>
                        </a:rPr>
                        <m:t>         </m:t>
                      </m:r>
                      <m:sSub>
                        <m:sSubPr>
                          <m:ctrlPr>
                            <a:rPr lang="en-US" sz="2800" b="0" i="1" smtClean="0">
                              <a:solidFill>
                                <a:srgbClr val="0070C0"/>
                              </a:solidFill>
                              <a:latin typeface="Cambria Math" panose="02040503050406030204" pitchFamily="18" charset="0"/>
                              <a:ea typeface="Helvetica" charset="0"/>
                              <a:cs typeface="Helvetica" charset="0"/>
                            </a:rPr>
                          </m:ctrlPr>
                        </m:sSubPr>
                        <m:e>
                          <m:r>
                            <a:rPr lang="en-US" sz="2800" b="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𝑆</m:t>
                          </m:r>
                        </m:sub>
                      </m:sSub>
                      <m:r>
                        <a:rPr lang="en-US" sz="2800" i="1" dirty="0">
                          <a:latin typeface="Cambria Math" panose="02040503050406030204" pitchFamily="18" charset="0"/>
                          <a:ea typeface="Helvetica" charset="0"/>
                          <a:cs typeface="Helvetica" charset="0"/>
                        </a:rPr>
                        <m:t>+</m:t>
                      </m:r>
                      <m:r>
                        <a:rPr lang="en-US" sz="2800" i="1" smtClean="0">
                          <a:latin typeface="Cambria Math" panose="02040503050406030204" pitchFamily="18" charset="0"/>
                          <a:cs typeface="Helvetica" charset="0"/>
                        </a:rPr>
                        <m:t> </m:t>
                      </m:r>
                      <m:r>
                        <a:rPr lang="en-US" sz="2800" b="0" i="1" smtClean="0">
                          <a:latin typeface="Cambria Math" panose="02040503050406030204" pitchFamily="18" charset="0"/>
                          <a:cs typeface="Helvetica" charset="0"/>
                        </a:rPr>
                        <m:t>        </m:t>
                      </m:r>
                      <m:sSub>
                        <m:sSubPr>
                          <m:ctrlPr>
                            <a:rPr lang="en-US" sz="2800" b="0" i="1" smtClean="0">
                              <a:solidFill>
                                <a:srgbClr val="0070C0"/>
                              </a:solidFill>
                              <a:latin typeface="Cambria Math" panose="02040503050406030204" pitchFamily="18" charset="0"/>
                              <a:ea typeface="Helvetica" charset="0"/>
                              <a:cs typeface="Helvetica" charset="0"/>
                            </a:rPr>
                          </m:ctrlPr>
                        </m:sSubPr>
                        <m:e>
                          <m:r>
                            <a:rPr lang="en-US" sz="2800" b="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𝐸</m:t>
                          </m:r>
                        </m:sub>
                      </m:sSub>
                      <m:r>
                        <a:rPr lang="en-US" sz="2800" i="1" dirty="0">
                          <a:latin typeface="Cambria Math" panose="02040503050406030204" pitchFamily="18" charset="0"/>
                          <a:ea typeface="Helvetica" charset="0"/>
                          <a:cs typeface="Helvetica" charset="0"/>
                        </a:rPr>
                        <m:t>=</m:t>
                      </m:r>
                      <m:r>
                        <a:rPr lang="en-US" sz="2800" i="1" dirty="0" smtClean="0">
                          <a:solidFill>
                            <a:srgbClr val="0070C0"/>
                          </a:solidFill>
                          <a:latin typeface="Cambria Math" panose="02040503050406030204" pitchFamily="18" charset="0"/>
                          <a:ea typeface="Helvetica" charset="0"/>
                          <a:cs typeface="Helvetica" charset="0"/>
                        </a:rPr>
                        <m:t>1</m:t>
                      </m:r>
                    </m:oMath>
                  </m:oMathPara>
                </a14:m>
                <a:endParaRPr lang="en-US" sz="2800" b="0" dirty="0" err="1">
                  <a:solidFill>
                    <a:srgbClr val="0070C0"/>
                  </a:solidFill>
                  <a:latin typeface="Candara" panose="020E0502030303020204" pitchFamily="34" charset="0"/>
                  <a:ea typeface="Helvetica" charset="0"/>
                  <a:cs typeface="Helvetica"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7423587" y="5085824"/>
                <a:ext cx="4461093" cy="523220"/>
              </a:xfrm>
              <a:prstGeom prst="rect">
                <a:avLst/>
              </a:prstGeom>
              <a:blipFill>
                <a:blip r:embed="rId10"/>
                <a:stretch>
                  <a:fillRect/>
                </a:stretch>
              </a:blipFill>
            </p:spPr>
            <p:txBody>
              <a:bodyPr/>
              <a:lstStyle/>
              <a:p>
                <a:r>
                  <a:rPr lang="en-US">
                    <a:noFill/>
                  </a:rPr>
                  <a:t> </a:t>
                </a:r>
              </a:p>
            </p:txBody>
          </p:sp>
        </mc:Fallback>
      </mc:AlternateContent>
      <p:sp>
        <p:nvSpPr>
          <p:cNvPr id="16" name="Left Brace 15" descr="Bracket denotes the equations are a system."/>
          <p:cNvSpPr/>
          <p:nvPr/>
        </p:nvSpPr>
        <p:spPr>
          <a:xfrm>
            <a:off x="6501138" y="3292349"/>
            <a:ext cx="155448" cy="2583463"/>
          </a:xfrm>
          <a:prstGeom prst="leftBrace">
            <a:avLst/>
          </a:prstGeom>
          <a:ln>
            <a:solidFill>
              <a:srgbClr val="C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289104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6" grpId="0"/>
      <p:bldP spid="4" grpId="0"/>
      <p:bldP spid="9" grpId="0"/>
      <p:bldP spid="13" grpId="0"/>
      <p:bldP spid="18" grpId="0"/>
      <p:bldP spid="19" grpId="0"/>
      <p:bldP spid="21" grpId="0"/>
      <p:bldP spid="16" grpId="0" animBg="1"/>
    </p:bld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the Stationary Distribution (math)</a:t>
            </a:r>
          </a:p>
        </p:txBody>
      </p:sp>
      <p:sp>
        <p:nvSpPr>
          <p:cNvPr id="3" name="Slide Number Placeholder 2"/>
          <p:cNvSpPr>
            <a:spLocks noGrp="1"/>
          </p:cNvSpPr>
          <p:nvPr>
            <p:ph type="sldNum" sz="quarter" idx="12"/>
          </p:nvPr>
        </p:nvSpPr>
        <p:spPr>
          <a:xfrm>
            <a:off x="8737600" y="6427484"/>
            <a:ext cx="2844800" cy="365125"/>
          </a:xfrm>
        </p:spPr>
        <p:txBody>
          <a:bodyPr/>
          <a:lstStyle/>
          <a:p>
            <a:fld id="{39E65F0E-D8D0-8548-A870-8F1E432EFAAD}" type="slidenum">
              <a:rPr lang="en-US" smtClean="0"/>
              <a:pPr/>
              <a:t>69</a:t>
            </a:fld>
            <a:endParaRPr lang="en-US" dirty="0"/>
          </a:p>
        </p:txBody>
      </p:sp>
      <mc:AlternateContent xmlns:mc="http://schemas.openxmlformats.org/markup-compatibility/2006" xmlns:a14="http://schemas.microsoft.com/office/drawing/2010/main">
        <mc:Choice Requires="a14">
          <p:sp>
            <p:nvSpPr>
              <p:cNvPr id="8" name="TextBox 7"/>
              <p:cNvSpPr txBox="1"/>
              <p:nvPr/>
            </p:nvSpPr>
            <p:spPr>
              <a:xfrm>
                <a:off x="874836" y="1057582"/>
                <a:ext cx="2031133" cy="523220"/>
              </a:xfrm>
              <a:prstGeom prst="rect">
                <a:avLst/>
              </a:prstGeom>
              <a:noFill/>
            </p:spPr>
            <p:txBody>
              <a:bodyPr wrap="none" rtlCol="0">
                <a:spAutoFit/>
              </a:bodyPr>
              <a:lstStyle/>
              <a:p>
                <a14:m>
                  <m:oMath xmlns:m="http://schemas.openxmlformats.org/officeDocument/2006/math">
                    <m:r>
                      <a:rPr lang="en-US" sz="2800" b="0" i="1" smtClean="0">
                        <a:solidFill>
                          <a:srgbClr val="0070C0"/>
                        </a:solidFill>
                        <a:latin typeface="Cambria Math" panose="02040503050406030204" pitchFamily="18" charset="0"/>
                        <a:ea typeface="Helvetica" charset="0"/>
                        <a:cs typeface="Helvetica" charset="0"/>
                      </a:rPr>
                      <m:t>[</m:t>
                    </m:r>
                    <m:sSub>
                      <m:sSubPr>
                        <m:ctrlPr>
                          <a:rPr lang="en-US" sz="2800" i="1" smtClean="0">
                            <a:solidFill>
                              <a:srgbClr val="0070C0"/>
                            </a:solidFill>
                            <a:latin typeface="Cambria Math" panose="02040503050406030204" pitchFamily="18" charset="0"/>
                            <a:ea typeface="Helvetica" charset="0"/>
                            <a:cs typeface="Helvetica" charset="0"/>
                          </a:rPr>
                        </m:ctrlPr>
                      </m:sSubPr>
                      <m:e>
                        <m:r>
                          <a:rPr lang="en-US" sz="280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𝑊</m:t>
                        </m:r>
                      </m:sub>
                    </m:sSub>
                  </m:oMath>
                </a14:m>
                <a:r>
                  <a:rPr lang="en-US" sz="2800" dirty="0">
                    <a:solidFill>
                      <a:srgbClr val="0070C0"/>
                    </a:solidFill>
                    <a:latin typeface="Candara" panose="020E0502030303020204" pitchFamily="34" charset="0"/>
                    <a:ea typeface="Helvetica" charset="0"/>
                    <a:cs typeface="Helvetica" charset="0"/>
                  </a:rPr>
                  <a:t>,</a:t>
                </a:r>
                <a:r>
                  <a:rPr lang="en-US" sz="2800" dirty="0">
                    <a:solidFill>
                      <a:srgbClr val="0070C0"/>
                    </a:solidFill>
                    <a:ea typeface="Helvetica" charset="0"/>
                    <a:cs typeface="Helvetica" charset="0"/>
                  </a:rPr>
                  <a:t> </a:t>
                </a:r>
                <a14:m>
                  <m:oMath xmlns:m="http://schemas.openxmlformats.org/officeDocument/2006/math">
                    <m:sSub>
                      <m:sSubPr>
                        <m:ctrlPr>
                          <a:rPr lang="en-US" sz="2800" i="1" smtClean="0">
                            <a:solidFill>
                              <a:srgbClr val="0070C0"/>
                            </a:solidFill>
                            <a:latin typeface="Cambria Math" panose="02040503050406030204" pitchFamily="18" charset="0"/>
                            <a:ea typeface="Helvetica" charset="0"/>
                            <a:cs typeface="Helvetica" charset="0"/>
                          </a:rPr>
                        </m:ctrlPr>
                      </m:sSubPr>
                      <m:e>
                        <m:r>
                          <a:rPr lang="en-US" sz="280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𝑆</m:t>
                        </m:r>
                      </m:sub>
                    </m:sSub>
                  </m:oMath>
                </a14:m>
                <a:r>
                  <a:rPr lang="en-US" sz="2800" dirty="0">
                    <a:solidFill>
                      <a:srgbClr val="0070C0"/>
                    </a:solidFill>
                    <a:latin typeface="Candara" panose="020E0502030303020204" pitchFamily="34" charset="0"/>
                    <a:ea typeface="Helvetica" charset="0"/>
                    <a:cs typeface="Helvetica" charset="0"/>
                  </a:rPr>
                  <a:t>,</a:t>
                </a:r>
                <a:r>
                  <a:rPr lang="en-US" sz="2800" dirty="0">
                    <a:solidFill>
                      <a:srgbClr val="0070C0"/>
                    </a:solidFill>
                    <a:ea typeface="Helvetica" charset="0"/>
                    <a:cs typeface="Helvetica" charset="0"/>
                  </a:rPr>
                  <a:t> </a:t>
                </a:r>
                <a14:m>
                  <m:oMath xmlns:m="http://schemas.openxmlformats.org/officeDocument/2006/math">
                    <m:sSub>
                      <m:sSubPr>
                        <m:ctrlPr>
                          <a:rPr lang="en-US" sz="2800" i="1" smtClean="0">
                            <a:solidFill>
                              <a:srgbClr val="0070C0"/>
                            </a:solidFill>
                            <a:latin typeface="Cambria Math" panose="02040503050406030204" pitchFamily="18" charset="0"/>
                            <a:ea typeface="Helvetica" charset="0"/>
                            <a:cs typeface="Helvetica" charset="0"/>
                          </a:rPr>
                        </m:ctrlPr>
                      </m:sSubPr>
                      <m:e>
                        <m:r>
                          <a:rPr lang="en-US" sz="2800" i="1" smtClean="0">
                            <a:solidFill>
                              <a:srgbClr val="0070C0"/>
                            </a:solidFill>
                            <a:latin typeface="Cambria Math" panose="02040503050406030204" pitchFamily="18" charset="0"/>
                            <a:ea typeface="Helvetica" charset="0"/>
                            <a:cs typeface="Helvetica" charset="0"/>
                          </a:rPr>
                          <m:t>𝜋</m:t>
                        </m:r>
                      </m:e>
                      <m:sub>
                        <m:r>
                          <m:rPr>
                            <m:sty m:val="p"/>
                          </m:rPr>
                          <a:rPr lang="en-US" sz="2800" b="0" i="0" smtClean="0">
                            <a:solidFill>
                              <a:srgbClr val="0070C0"/>
                            </a:solidFill>
                            <a:latin typeface="Cambria Math" panose="02040503050406030204" pitchFamily="18" charset="0"/>
                            <a:ea typeface="Helvetica" charset="0"/>
                            <a:cs typeface="Helvetica" charset="0"/>
                          </a:rPr>
                          <m:t>E</m:t>
                        </m:r>
                      </m:sub>
                    </m:sSub>
                    <m:r>
                      <a:rPr lang="en-US" sz="2800" b="0" i="0" smtClean="0">
                        <a:solidFill>
                          <a:srgbClr val="0070C0"/>
                        </a:solidFill>
                        <a:latin typeface="Cambria Math" panose="02040503050406030204" pitchFamily="18" charset="0"/>
                        <a:ea typeface="Helvetica" charset="0"/>
                        <a:cs typeface="Helvetica" charset="0"/>
                      </a:rPr>
                      <m:t>]</m:t>
                    </m:r>
                  </m:oMath>
                </a14:m>
                <a:endParaRPr lang="en-US" sz="2800" b="0" dirty="0" err="1">
                  <a:solidFill>
                    <a:srgbClr val="0070C0"/>
                  </a:solidFill>
                  <a:latin typeface="Candara" panose="020E0502030303020204" pitchFamily="34" charset="0"/>
                  <a:ea typeface="Helvetica" charset="0"/>
                  <a:cs typeface="Helvetica"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874836" y="1057582"/>
                <a:ext cx="2031133" cy="523220"/>
              </a:xfrm>
              <a:prstGeom prst="rect">
                <a:avLst/>
              </a:prstGeom>
              <a:blipFill>
                <a:blip r:embed="rId2"/>
                <a:stretch>
                  <a:fillRect t="-10465"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2887179" y="1057582"/>
                <a:ext cx="2681696" cy="1231747"/>
              </a:xfrm>
              <a:prstGeom prst="rect">
                <a:avLst/>
              </a:prstGeom>
              <a:noFill/>
            </p:spPr>
            <p:txBody>
              <a:bodyPr wrap="none" rtlCol="0">
                <a:spAutoFit/>
              </a:bodyPr>
              <a:lstStyle/>
              <a:p>
                <a:pPr algn="l"/>
                <a14:m>
                  <m:oMathPara xmlns:m="http://schemas.openxmlformats.org/officeDocument/2006/math">
                    <m:oMath>
                      <m:d>
                        <m:dPr>
                          <m:begChr m:val="["/>
                          <m:endChr m:val="]"/>
                          <m:ctrlPr>
                            <a:rPr lang="en-US" sz="2800" b="0" i="1" smtClean="0">
                              <a:latin typeface="Cambria Math" panose="02040503050406030204" pitchFamily="18" charset="0"/>
                              <a:cs typeface="Helvetica" charset="0"/>
                            </a:rPr>
                          </m:ctrlPr>
                        </m:dPr>
                        <m:e>
                          <m:m>
                            <m:mPr>
                              <m:mcs>
                                <m:mc>
                                  <m:mcPr>
                                    <m:count m:val="3"/>
                                    <m:mcJc m:val="center"/>
                                  </m:mcPr>
                                </m:mc>
                              </m:mcs>
                              <m:ctrlPr>
                                <a:rPr lang="en-US" sz="2800" b="0" i="1" smtClean="0">
                                  <a:latin typeface="Cambria Math" panose="02040503050406030204" pitchFamily="18" charset="0"/>
                                  <a:cs typeface="Helvetica" charset="0"/>
                                </a:rPr>
                              </m:ctrlPr>
                            </m:mPr>
                            <m:mr>
                              <m:e>
                                <m:r>
                                  <m:rPr>
                                    <m:brk m:alnAt="7"/>
                                  </m:rPr>
                                  <a:rPr lang="en-US" sz="2800" b="0" i="1" smtClean="0">
                                    <a:latin typeface="Cambria Math" panose="02040503050406030204" pitchFamily="18" charset="0"/>
                                    <a:cs typeface="Helvetica" charset="0"/>
                                  </a:rPr>
                                  <m:t>0</m:t>
                                </m:r>
                                <m:r>
                                  <a:rPr lang="en-US" sz="2800" b="0" i="1" smtClean="0">
                                    <a:latin typeface="Cambria Math" panose="02040503050406030204" pitchFamily="18" charset="0"/>
                                    <a:cs typeface="Helvetica" charset="0"/>
                                  </a:rPr>
                                  <m:t>.4</m:t>
                                </m:r>
                              </m:e>
                              <m:e>
                                <m:r>
                                  <a:rPr lang="en-US" sz="2800" b="0" i="1" smtClean="0">
                                    <a:latin typeface="Cambria Math" panose="02040503050406030204" pitchFamily="18" charset="0"/>
                                    <a:cs typeface="Helvetica" charset="0"/>
                                  </a:rPr>
                                  <m:t>0.6</m:t>
                                </m:r>
                              </m:e>
                              <m:e>
                                <m:r>
                                  <a:rPr lang="en-US" sz="2800" b="0" i="1" smtClean="0">
                                    <a:latin typeface="Cambria Math" panose="02040503050406030204" pitchFamily="18" charset="0"/>
                                    <a:cs typeface="Helvetica" charset="0"/>
                                  </a:rPr>
                                  <m:t>0</m:t>
                                </m:r>
                              </m:e>
                            </m:mr>
                            <m:mr>
                              <m:e>
                                <m:r>
                                  <a:rPr lang="en-US" sz="2800" b="0" i="1" smtClean="0">
                                    <a:latin typeface="Cambria Math" panose="02040503050406030204" pitchFamily="18" charset="0"/>
                                    <a:cs typeface="Helvetica" charset="0"/>
                                  </a:rPr>
                                  <m:t>0.1</m:t>
                                </m:r>
                              </m:e>
                              <m:e>
                                <m:r>
                                  <a:rPr lang="en-US" sz="2800" b="0" i="1" smtClean="0">
                                    <a:latin typeface="Cambria Math" panose="02040503050406030204" pitchFamily="18" charset="0"/>
                                    <a:cs typeface="Helvetica" charset="0"/>
                                  </a:rPr>
                                  <m:t>0.6</m:t>
                                </m:r>
                              </m:e>
                              <m:e>
                                <m:r>
                                  <a:rPr lang="en-US" sz="2800" b="0" i="1" smtClean="0">
                                    <a:latin typeface="Cambria Math" panose="02040503050406030204" pitchFamily="18" charset="0"/>
                                    <a:cs typeface="Helvetica" charset="0"/>
                                  </a:rPr>
                                  <m:t>0.3</m:t>
                                </m:r>
                              </m:e>
                            </m:mr>
                            <m:mr>
                              <m:e>
                                <m:r>
                                  <a:rPr lang="en-US" sz="2800" b="0" i="1" smtClean="0">
                                    <a:latin typeface="Cambria Math" panose="02040503050406030204" pitchFamily="18" charset="0"/>
                                    <a:cs typeface="Helvetica" charset="0"/>
                                  </a:rPr>
                                  <m:t>0.5</m:t>
                                </m:r>
                              </m:e>
                              <m:e>
                                <m:r>
                                  <a:rPr lang="en-US" sz="2800" b="0" i="1" smtClean="0">
                                    <a:latin typeface="Cambria Math" panose="02040503050406030204" pitchFamily="18" charset="0"/>
                                    <a:cs typeface="Helvetica" charset="0"/>
                                  </a:rPr>
                                  <m:t>0</m:t>
                                </m:r>
                              </m:e>
                              <m:e>
                                <m:r>
                                  <a:rPr lang="en-US" sz="2800" b="0" i="1" smtClean="0">
                                    <a:latin typeface="Cambria Math" panose="02040503050406030204" pitchFamily="18" charset="0"/>
                                    <a:cs typeface="Helvetica" charset="0"/>
                                  </a:rPr>
                                  <m:t>0.5</m:t>
                                </m:r>
                              </m:e>
                            </m:mr>
                          </m:m>
                        </m:e>
                      </m:d>
                    </m:oMath>
                  </m:oMathPara>
                </a14:m>
                <a:endParaRPr lang="en-US" sz="2800" b="0" dirty="0" err="1">
                  <a:latin typeface="Candara" panose="020E0502030303020204" pitchFamily="34" charset="0"/>
                  <a:ea typeface="Helvetica" charset="0"/>
                  <a:cs typeface="Helvetica"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2887179" y="1057582"/>
                <a:ext cx="2681696" cy="1231747"/>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TextBox 45"/>
              <p:cNvSpPr txBox="1"/>
              <p:nvPr/>
            </p:nvSpPr>
            <p:spPr>
              <a:xfrm>
                <a:off x="5550084" y="1009403"/>
                <a:ext cx="2408801" cy="523220"/>
              </a:xfrm>
              <a:prstGeom prst="rect">
                <a:avLst/>
              </a:prstGeom>
              <a:noFill/>
            </p:spPr>
            <p:txBody>
              <a:bodyPr wrap="none" rtlCol="0">
                <a:spAutoFit/>
              </a:bodyPr>
              <a:lstStyle/>
              <a:p>
                <a14:m>
                  <m:oMath xmlns:m="http://schemas.openxmlformats.org/officeDocument/2006/math">
                    <m:r>
                      <a:rPr lang="en-US" sz="2800" b="0" i="1" smtClean="0">
                        <a:solidFill>
                          <a:srgbClr val="0070C0"/>
                        </a:solidFill>
                        <a:latin typeface="Cambria Math" panose="02040503050406030204" pitchFamily="18" charset="0"/>
                        <a:ea typeface="Helvetica" charset="0"/>
                        <a:cs typeface="Helvetica" charset="0"/>
                      </a:rPr>
                      <m:t>=[</m:t>
                    </m:r>
                    <m:sSub>
                      <m:sSubPr>
                        <m:ctrlPr>
                          <a:rPr lang="en-US" sz="2800" i="1" smtClean="0">
                            <a:solidFill>
                              <a:srgbClr val="0070C0"/>
                            </a:solidFill>
                            <a:latin typeface="Cambria Math" panose="02040503050406030204" pitchFamily="18" charset="0"/>
                            <a:ea typeface="Helvetica" charset="0"/>
                            <a:cs typeface="Helvetica" charset="0"/>
                          </a:rPr>
                        </m:ctrlPr>
                      </m:sSubPr>
                      <m:e>
                        <m:r>
                          <a:rPr lang="en-US" sz="280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𝑊</m:t>
                        </m:r>
                      </m:sub>
                    </m:sSub>
                  </m:oMath>
                </a14:m>
                <a:r>
                  <a:rPr lang="en-US" sz="2800" dirty="0">
                    <a:solidFill>
                      <a:srgbClr val="0070C0"/>
                    </a:solidFill>
                    <a:latin typeface="Candara" panose="020E0502030303020204" pitchFamily="34" charset="0"/>
                    <a:ea typeface="Helvetica" charset="0"/>
                    <a:cs typeface="Helvetica" charset="0"/>
                  </a:rPr>
                  <a:t>,</a:t>
                </a:r>
                <a:r>
                  <a:rPr lang="en-US" sz="2800" dirty="0">
                    <a:solidFill>
                      <a:srgbClr val="0070C0"/>
                    </a:solidFill>
                    <a:ea typeface="Helvetica" charset="0"/>
                    <a:cs typeface="Helvetica" charset="0"/>
                  </a:rPr>
                  <a:t> </a:t>
                </a:r>
                <a14:m>
                  <m:oMath xmlns:m="http://schemas.openxmlformats.org/officeDocument/2006/math">
                    <m:sSub>
                      <m:sSubPr>
                        <m:ctrlPr>
                          <a:rPr lang="en-US" sz="2800" i="1" smtClean="0">
                            <a:solidFill>
                              <a:srgbClr val="0070C0"/>
                            </a:solidFill>
                            <a:latin typeface="Cambria Math" panose="02040503050406030204" pitchFamily="18" charset="0"/>
                            <a:ea typeface="Helvetica" charset="0"/>
                            <a:cs typeface="Helvetica" charset="0"/>
                          </a:rPr>
                        </m:ctrlPr>
                      </m:sSubPr>
                      <m:e>
                        <m:r>
                          <a:rPr lang="en-US" sz="280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𝑆</m:t>
                        </m:r>
                      </m:sub>
                    </m:sSub>
                  </m:oMath>
                </a14:m>
                <a:r>
                  <a:rPr lang="en-US" sz="2800" dirty="0">
                    <a:solidFill>
                      <a:srgbClr val="0070C0"/>
                    </a:solidFill>
                    <a:latin typeface="Candara" panose="020E0502030303020204" pitchFamily="34" charset="0"/>
                    <a:ea typeface="Helvetica" charset="0"/>
                    <a:cs typeface="Helvetica" charset="0"/>
                  </a:rPr>
                  <a:t>,</a:t>
                </a:r>
                <a:r>
                  <a:rPr lang="en-US" sz="2800" dirty="0">
                    <a:solidFill>
                      <a:srgbClr val="0070C0"/>
                    </a:solidFill>
                    <a:ea typeface="Helvetica" charset="0"/>
                    <a:cs typeface="Helvetica" charset="0"/>
                  </a:rPr>
                  <a:t> </a:t>
                </a:r>
                <a14:m>
                  <m:oMath xmlns:m="http://schemas.openxmlformats.org/officeDocument/2006/math">
                    <m:sSub>
                      <m:sSubPr>
                        <m:ctrlPr>
                          <a:rPr lang="en-US" sz="2800" i="1" smtClean="0">
                            <a:solidFill>
                              <a:srgbClr val="0070C0"/>
                            </a:solidFill>
                            <a:latin typeface="Cambria Math" panose="02040503050406030204" pitchFamily="18" charset="0"/>
                            <a:ea typeface="Helvetica" charset="0"/>
                            <a:cs typeface="Helvetica" charset="0"/>
                          </a:rPr>
                        </m:ctrlPr>
                      </m:sSubPr>
                      <m:e>
                        <m:r>
                          <a:rPr lang="en-US" sz="280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𝐸</m:t>
                        </m:r>
                      </m:sub>
                    </m:sSub>
                    <m:r>
                      <a:rPr lang="en-US" sz="2800" b="0" i="0" smtClean="0">
                        <a:solidFill>
                          <a:srgbClr val="0070C0"/>
                        </a:solidFill>
                        <a:latin typeface="Cambria Math" panose="02040503050406030204" pitchFamily="18" charset="0"/>
                        <a:ea typeface="Helvetica" charset="0"/>
                        <a:cs typeface="Helvetica" charset="0"/>
                      </a:rPr>
                      <m:t>]</m:t>
                    </m:r>
                  </m:oMath>
                </a14:m>
                <a:endParaRPr lang="en-US" sz="2800" b="0" dirty="0" err="1">
                  <a:solidFill>
                    <a:srgbClr val="0070C0"/>
                  </a:solidFill>
                  <a:latin typeface="Candara" panose="020E0502030303020204" pitchFamily="34" charset="0"/>
                  <a:ea typeface="Helvetica" charset="0"/>
                  <a:cs typeface="Helvetica" charset="0"/>
                </a:endParaRPr>
              </a:p>
            </p:txBody>
          </p:sp>
        </mc:Choice>
        <mc:Fallback xmlns="">
          <p:sp>
            <p:nvSpPr>
              <p:cNvPr id="46" name="TextBox 45"/>
              <p:cNvSpPr txBox="1">
                <a:spLocks noRot="1" noChangeAspect="1" noMove="1" noResize="1" noEditPoints="1" noAdjustHandles="1" noChangeArrowheads="1" noChangeShapeType="1" noTextEdit="1"/>
              </p:cNvSpPr>
              <p:nvPr/>
            </p:nvSpPr>
            <p:spPr>
              <a:xfrm>
                <a:off x="5550084" y="1009403"/>
                <a:ext cx="2408801" cy="523220"/>
              </a:xfrm>
              <a:prstGeom prst="rect">
                <a:avLst/>
              </a:prstGeom>
              <a:blipFill>
                <a:blip r:embed="rId4"/>
                <a:stretch>
                  <a:fillRect t="-11765" b="-34118"/>
                </a:stretch>
              </a:blipFill>
            </p:spPr>
            <p:txBody>
              <a:bodyPr/>
              <a:lstStyle/>
              <a:p>
                <a:r>
                  <a:rPr lang="en-US">
                    <a:noFill/>
                  </a:rPr>
                  <a:t> </a:t>
                </a:r>
              </a:p>
            </p:txBody>
          </p:sp>
        </mc:Fallback>
      </mc:AlternateContent>
      <p:grpSp>
        <p:nvGrpSpPr>
          <p:cNvPr id="12" name="Group 11">
            <a:extLst>
              <a:ext uri="{C183D7F6-B498-43B3-948B-1728B52AA6E4}">
                <adec:decorative xmlns:adec="http://schemas.microsoft.com/office/drawing/2017/decorative" val="1"/>
              </a:ext>
            </a:extLst>
          </p:cNvPr>
          <p:cNvGrpSpPr/>
          <p:nvPr/>
        </p:nvGrpSpPr>
        <p:grpSpPr>
          <a:xfrm>
            <a:off x="0" y="2391627"/>
            <a:ext cx="5441480" cy="2872245"/>
            <a:chOff x="2673594" y="2443626"/>
            <a:chExt cx="5441480" cy="2872245"/>
          </a:xfrm>
        </p:grpSpPr>
        <p:sp>
          <p:nvSpPr>
            <p:cNvPr id="9" name="TextBox 8"/>
            <p:cNvSpPr txBox="1"/>
            <p:nvPr/>
          </p:nvSpPr>
          <p:spPr>
            <a:xfrm>
              <a:off x="2965364" y="2443626"/>
              <a:ext cx="4235455" cy="523220"/>
            </a:xfrm>
            <a:prstGeom prst="rect">
              <a:avLst/>
            </a:prstGeom>
            <a:noFill/>
          </p:spPr>
          <p:txBody>
            <a:bodyPr wrap="none" rtlCol="0">
              <a:spAutoFit/>
            </a:bodyPr>
            <a:lstStyle/>
            <a:p>
              <a:pPr algn="l"/>
              <a:r>
                <a:rPr lang="en-US" sz="2800" b="0" dirty="0">
                  <a:solidFill>
                    <a:srgbClr val="C00000"/>
                  </a:solidFill>
                  <a:latin typeface="Candara" panose="020E0502030303020204" pitchFamily="34" charset="0"/>
                  <a:ea typeface="Helvetica" charset="0"/>
                  <a:cs typeface="Helvetica" charset="0"/>
                </a:rPr>
                <a:t>Solve system of equations:</a:t>
              </a:r>
            </a:p>
          </p:txBody>
        </p:sp>
        <mc:AlternateContent xmlns:mc="http://schemas.openxmlformats.org/markup-compatibility/2006" xmlns:a14="http://schemas.microsoft.com/office/drawing/2010/main">
          <mc:Choice Requires="a14">
            <p:sp>
              <p:nvSpPr>
                <p:cNvPr id="13" name="TextBox 12"/>
                <p:cNvSpPr txBox="1"/>
                <p:nvPr/>
              </p:nvSpPr>
              <p:spPr>
                <a:xfrm>
                  <a:off x="3020469" y="3121143"/>
                  <a:ext cx="4763548" cy="461665"/>
                </a:xfrm>
                <a:prstGeom prst="rect">
                  <a:avLst/>
                </a:prstGeom>
                <a:noFill/>
              </p:spPr>
              <p:txBody>
                <a:bodyPr wrap="none" rtlCol="0">
                  <a:spAutoFit/>
                </a:bodyPr>
                <a:lstStyle/>
                <a:p>
                  <a:pPr/>
                  <a14:m>
                    <m:oMathPara xmlns:m="http://schemas.openxmlformats.org/officeDocument/2006/math">
                      <m:oMath>
                        <m:r>
                          <m:rPr>
                            <m:brk m:alnAt="7"/>
                          </m:rPr>
                          <a:rPr lang="en-US" sz="2400" i="1" smtClean="0">
                            <a:latin typeface="Cambria Math" panose="02040503050406030204" pitchFamily="18" charset="0"/>
                            <a:cs typeface="Helvetica" charset="0"/>
                          </a:rPr>
                          <m:t>0</m:t>
                        </m:r>
                        <m:r>
                          <a:rPr lang="en-US" sz="2400" i="1">
                            <a:latin typeface="Cambria Math" panose="02040503050406030204" pitchFamily="18" charset="0"/>
                            <a:cs typeface="Helvetica" charset="0"/>
                          </a:rPr>
                          <m:t>.4</m:t>
                        </m:r>
                        <m:r>
                          <a:rPr lang="en-US" sz="2400" b="0" i="1" smtClean="0">
                            <a:solidFill>
                              <a:srgbClr val="0070C0"/>
                            </a:solidFill>
                            <a:latin typeface="Cambria Math" panose="02040503050406030204" pitchFamily="18" charset="0"/>
                            <a:ea typeface="Helvetica" charset="0"/>
                            <a:cs typeface="Helvetica" charset="0"/>
                          </a:rPr>
                          <m:t>⋅</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𝑊</m:t>
                            </m:r>
                          </m:sub>
                        </m:sSub>
                        <m:r>
                          <a:rPr lang="en-US" sz="2400" i="1" dirty="0">
                            <a:latin typeface="Cambria Math" panose="02040503050406030204" pitchFamily="18" charset="0"/>
                            <a:ea typeface="Helvetica" charset="0"/>
                            <a:cs typeface="Helvetica" charset="0"/>
                          </a:rPr>
                          <m:t>+</m:t>
                        </m:r>
                        <m:r>
                          <a:rPr lang="en-US" sz="2400" i="1">
                            <a:latin typeface="Cambria Math" panose="02040503050406030204" pitchFamily="18" charset="0"/>
                            <a:cs typeface="Helvetica" charset="0"/>
                          </a:rPr>
                          <m:t>0.1</m:t>
                        </m:r>
                        <m:r>
                          <a:rPr lang="en-US" sz="2400" b="0" i="1" smtClean="0">
                            <a:solidFill>
                              <a:srgbClr val="0070C0"/>
                            </a:solidFill>
                            <a:latin typeface="Cambria Math" panose="02040503050406030204" pitchFamily="18" charset="0"/>
                            <a:ea typeface="Helvetica" charset="0"/>
                            <a:cs typeface="Helvetica" charset="0"/>
                          </a:rPr>
                          <m:t>⋅</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𝑆</m:t>
                            </m:r>
                          </m:sub>
                        </m:sSub>
                        <m:r>
                          <a:rPr lang="en-US" sz="2400" i="1" dirty="0">
                            <a:latin typeface="Cambria Math" panose="02040503050406030204" pitchFamily="18" charset="0"/>
                            <a:ea typeface="Helvetica" charset="0"/>
                            <a:cs typeface="Helvetica" charset="0"/>
                          </a:rPr>
                          <m:t>+</m:t>
                        </m:r>
                        <m:r>
                          <a:rPr lang="en-US" sz="2400" i="1">
                            <a:latin typeface="Cambria Math" panose="02040503050406030204" pitchFamily="18" charset="0"/>
                            <a:cs typeface="Helvetica" charset="0"/>
                          </a:rPr>
                          <m:t>0.5</m:t>
                        </m:r>
                        <m:r>
                          <a:rPr lang="en-US" sz="2400" b="0" i="1" smtClean="0">
                            <a:solidFill>
                              <a:srgbClr val="0070C0"/>
                            </a:solidFill>
                            <a:latin typeface="Cambria Math" panose="02040503050406030204" pitchFamily="18" charset="0"/>
                            <a:ea typeface="Helvetica" charset="0"/>
                            <a:cs typeface="Helvetica" charset="0"/>
                          </a:rPr>
                          <m:t>⋅</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𝐸</m:t>
                            </m:r>
                          </m:sub>
                        </m:sSub>
                        <m:r>
                          <a:rPr lang="en-US" sz="2400" i="1" dirty="0">
                            <a:latin typeface="Cambria Math" panose="02040503050406030204" pitchFamily="18" charset="0"/>
                            <a:ea typeface="Helvetica" charset="0"/>
                            <a:cs typeface="Helvetica" charset="0"/>
                          </a:rPr>
                          <m:t>=</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𝑊</m:t>
                            </m:r>
                          </m:sub>
                        </m:sSub>
                      </m:oMath>
                    </m:oMathPara>
                  </a14:m>
                  <a:endParaRPr lang="en-US" sz="2800" b="0" dirty="0" err="1">
                    <a:solidFill>
                      <a:srgbClr val="0070C0"/>
                    </a:solidFill>
                    <a:latin typeface="Candara" panose="020E0502030303020204" pitchFamily="34" charset="0"/>
                    <a:ea typeface="Helvetica" charset="0"/>
                    <a:cs typeface="Helvetica"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3020469" y="3121143"/>
                  <a:ext cx="4763548" cy="461665"/>
                </a:xfrm>
                <a:prstGeom prst="rect">
                  <a:avLst/>
                </a:prstGeom>
                <a:blipFill>
                  <a:blip r:embed="rId5"/>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2673594" y="3741498"/>
                  <a:ext cx="5441480" cy="461665"/>
                </a:xfrm>
                <a:prstGeom prst="rect">
                  <a:avLst/>
                </a:prstGeom>
                <a:noFill/>
              </p:spPr>
              <p:txBody>
                <a:bodyPr wrap="square" rtlCol="0">
                  <a:spAutoFit/>
                </a:bodyPr>
                <a:lstStyle/>
                <a:p>
                  <a:pPr/>
                  <a14:m>
                    <m:oMathPara xmlns:m="http://schemas.openxmlformats.org/officeDocument/2006/math">
                      <m:oMath>
                        <m:r>
                          <m:rPr>
                            <m:brk m:alnAt="7"/>
                          </m:rPr>
                          <a:rPr lang="en-US" sz="2400" i="1" smtClean="0">
                            <a:latin typeface="Cambria Math" panose="02040503050406030204" pitchFamily="18" charset="0"/>
                            <a:cs typeface="Helvetica" charset="0"/>
                          </a:rPr>
                          <m:t>0</m:t>
                        </m:r>
                        <m:r>
                          <a:rPr lang="en-US" sz="2400" i="1">
                            <a:latin typeface="Cambria Math" panose="02040503050406030204" pitchFamily="18" charset="0"/>
                            <a:cs typeface="Helvetica" charset="0"/>
                          </a:rPr>
                          <m:t>.</m:t>
                        </m:r>
                        <m:r>
                          <a:rPr lang="en-US" sz="2400" b="0" i="1" smtClean="0">
                            <a:latin typeface="Cambria Math" panose="02040503050406030204" pitchFamily="18" charset="0"/>
                            <a:cs typeface="Helvetica" charset="0"/>
                          </a:rPr>
                          <m:t>6</m:t>
                        </m:r>
                        <m:r>
                          <a:rPr lang="en-US" sz="2400" b="0" i="1" smtClean="0">
                            <a:solidFill>
                              <a:srgbClr val="0070C0"/>
                            </a:solidFill>
                            <a:latin typeface="Cambria Math" panose="02040503050406030204" pitchFamily="18" charset="0"/>
                            <a:ea typeface="Helvetica" charset="0"/>
                            <a:cs typeface="Helvetica" charset="0"/>
                          </a:rPr>
                          <m:t>⋅</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𝑊</m:t>
                            </m:r>
                          </m:sub>
                        </m:sSub>
                        <m:r>
                          <a:rPr lang="en-US" sz="2400" i="1" dirty="0">
                            <a:latin typeface="Cambria Math" panose="02040503050406030204" pitchFamily="18" charset="0"/>
                            <a:ea typeface="Helvetica" charset="0"/>
                            <a:cs typeface="Helvetica" charset="0"/>
                          </a:rPr>
                          <m:t>+</m:t>
                        </m:r>
                        <m:r>
                          <a:rPr lang="en-US" sz="2400" i="1">
                            <a:latin typeface="Cambria Math" panose="02040503050406030204" pitchFamily="18" charset="0"/>
                            <a:cs typeface="Helvetica" charset="0"/>
                          </a:rPr>
                          <m:t>0.</m:t>
                        </m:r>
                        <m:r>
                          <a:rPr lang="en-US" sz="2400" b="0" i="1" smtClean="0">
                            <a:latin typeface="Cambria Math" panose="02040503050406030204" pitchFamily="18" charset="0"/>
                            <a:cs typeface="Helvetica" charset="0"/>
                          </a:rPr>
                          <m:t>6</m:t>
                        </m:r>
                        <m:r>
                          <a:rPr lang="en-US" sz="2400" b="0" i="1" smtClean="0">
                            <a:solidFill>
                              <a:srgbClr val="0070C0"/>
                            </a:solidFill>
                            <a:latin typeface="Cambria Math" panose="02040503050406030204" pitchFamily="18" charset="0"/>
                            <a:ea typeface="Helvetica" charset="0"/>
                            <a:cs typeface="Helvetica" charset="0"/>
                          </a:rPr>
                          <m:t>⋅</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𝑆</m:t>
                            </m:r>
                          </m:sub>
                        </m:sSub>
                        <m:r>
                          <a:rPr lang="en-US" sz="2400" b="0" i="1" smtClean="0">
                            <a:solidFill>
                              <a:srgbClr val="0070C0"/>
                            </a:solidFill>
                            <a:latin typeface="Cambria Math" panose="02040503050406030204" pitchFamily="18" charset="0"/>
                            <a:ea typeface="Helvetica" charset="0"/>
                            <a:cs typeface="Helvetica" charset="0"/>
                          </a:rPr>
                          <m:t>                    </m:t>
                        </m:r>
                        <m:r>
                          <a:rPr lang="en-US" sz="2400" i="1" dirty="0">
                            <a:latin typeface="Cambria Math" panose="02040503050406030204" pitchFamily="18" charset="0"/>
                            <a:ea typeface="Helvetica" charset="0"/>
                            <a:cs typeface="Helvetica" charset="0"/>
                          </a:rPr>
                          <m:t>=</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𝑆</m:t>
                            </m:r>
                          </m:sub>
                        </m:sSub>
                      </m:oMath>
                    </m:oMathPara>
                  </a14:m>
                  <a:endParaRPr lang="en-US" sz="2400" b="0" dirty="0" err="1">
                    <a:solidFill>
                      <a:srgbClr val="0070C0"/>
                    </a:solidFill>
                    <a:latin typeface="Candara" panose="020E0502030303020204" pitchFamily="34" charset="0"/>
                    <a:ea typeface="Helvetica" charset="0"/>
                    <a:cs typeface="Helvetica"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2673594" y="3741498"/>
                  <a:ext cx="5441480" cy="461665"/>
                </a:xfrm>
                <a:prstGeom prst="rect">
                  <a:avLst/>
                </a:prstGeom>
                <a:blipFill>
                  <a:blip r:embed="rId6"/>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4422076" y="4309502"/>
                  <a:ext cx="3330527" cy="461665"/>
                </a:xfrm>
                <a:prstGeom prst="rect">
                  <a:avLst/>
                </a:prstGeom>
                <a:noFill/>
              </p:spPr>
              <p:txBody>
                <a:bodyPr wrap="none" rtlCol="0">
                  <a:spAutoFit/>
                </a:bodyPr>
                <a:lstStyle/>
                <a:p>
                  <a:pPr/>
                  <a14:m>
                    <m:oMathPara xmlns:m="http://schemas.openxmlformats.org/officeDocument/2006/math">
                      <m:oMath>
                        <m:r>
                          <a:rPr lang="en-US" sz="2400" i="1" smtClean="0">
                            <a:latin typeface="Cambria Math" panose="02040503050406030204" pitchFamily="18" charset="0"/>
                            <a:cs typeface="Helvetica" charset="0"/>
                          </a:rPr>
                          <m:t> </m:t>
                        </m:r>
                        <m:r>
                          <a:rPr lang="en-US" sz="2400" i="1">
                            <a:latin typeface="Cambria Math" panose="02040503050406030204" pitchFamily="18" charset="0"/>
                            <a:cs typeface="Helvetica" charset="0"/>
                          </a:rPr>
                          <m:t>0.</m:t>
                        </m:r>
                        <m:r>
                          <a:rPr lang="en-US" sz="2400" b="0" i="1" smtClean="0">
                            <a:latin typeface="Cambria Math" panose="02040503050406030204" pitchFamily="18" charset="0"/>
                            <a:cs typeface="Helvetica" charset="0"/>
                          </a:rPr>
                          <m:t>3</m:t>
                        </m:r>
                        <m:r>
                          <a:rPr lang="en-US" sz="2400" b="0" i="1" smtClean="0">
                            <a:solidFill>
                              <a:srgbClr val="0070C0"/>
                            </a:solidFill>
                            <a:latin typeface="Cambria Math" panose="02040503050406030204" pitchFamily="18" charset="0"/>
                            <a:ea typeface="Helvetica" charset="0"/>
                            <a:cs typeface="Helvetica" charset="0"/>
                          </a:rPr>
                          <m:t>⋅</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𝑆</m:t>
                            </m:r>
                          </m:sub>
                        </m:sSub>
                        <m:r>
                          <a:rPr lang="en-US" sz="2400" i="1" dirty="0">
                            <a:latin typeface="Cambria Math" panose="02040503050406030204" pitchFamily="18" charset="0"/>
                            <a:ea typeface="Helvetica" charset="0"/>
                            <a:cs typeface="Helvetica" charset="0"/>
                          </a:rPr>
                          <m:t>+</m:t>
                        </m:r>
                        <m:r>
                          <a:rPr lang="en-US" sz="2400" i="1">
                            <a:latin typeface="Cambria Math" panose="02040503050406030204" pitchFamily="18" charset="0"/>
                            <a:cs typeface="Helvetica" charset="0"/>
                          </a:rPr>
                          <m:t>0.5</m:t>
                        </m:r>
                        <m:r>
                          <a:rPr lang="en-US" sz="2400" b="0" i="1" smtClean="0">
                            <a:solidFill>
                              <a:srgbClr val="0070C0"/>
                            </a:solidFill>
                            <a:latin typeface="Cambria Math" panose="02040503050406030204" pitchFamily="18" charset="0"/>
                            <a:ea typeface="Helvetica" charset="0"/>
                            <a:cs typeface="Helvetica" charset="0"/>
                          </a:rPr>
                          <m:t>⋅</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𝐸</m:t>
                            </m:r>
                          </m:sub>
                        </m:sSub>
                        <m:r>
                          <a:rPr lang="en-US" sz="2400" i="1" dirty="0">
                            <a:latin typeface="Cambria Math" panose="02040503050406030204" pitchFamily="18" charset="0"/>
                            <a:ea typeface="Helvetica" charset="0"/>
                            <a:cs typeface="Helvetica" charset="0"/>
                          </a:rPr>
                          <m:t>=</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 </m:t>
                            </m:r>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𝐸</m:t>
                            </m:r>
                          </m:sub>
                        </m:sSub>
                      </m:oMath>
                    </m:oMathPara>
                  </a14:m>
                  <a:endParaRPr lang="en-US" sz="2400" b="0" dirty="0" err="1">
                    <a:solidFill>
                      <a:srgbClr val="0070C0"/>
                    </a:solidFill>
                    <a:latin typeface="Candara" panose="020E0502030303020204" pitchFamily="34" charset="0"/>
                    <a:ea typeface="Helvetica" charset="0"/>
                    <a:cs typeface="Helvetica"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4422076" y="4309502"/>
                  <a:ext cx="3330527" cy="461665"/>
                </a:xfrm>
                <a:prstGeom prst="rect">
                  <a:avLst/>
                </a:prstGeom>
                <a:blipFill>
                  <a:blip r:embed="rId7"/>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3762839" y="4854206"/>
                  <a:ext cx="3848618" cy="461665"/>
                </a:xfrm>
                <a:prstGeom prst="rect">
                  <a:avLst/>
                </a:prstGeom>
                <a:noFill/>
              </p:spPr>
              <p:txBody>
                <a:bodyPr wrap="none" rtlCol="0">
                  <a:spAutoFit/>
                </a:bodyPr>
                <a:lstStyle/>
                <a:p>
                  <a:pPr/>
                  <a14:m>
                    <m:oMathPara xmlns:m="http://schemas.openxmlformats.org/officeDocument/2006/math">
                      <m:oMath>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𝑊</m:t>
                            </m:r>
                          </m:sub>
                        </m:sSub>
                        <m:r>
                          <a:rPr lang="en-US" sz="2400" i="1" dirty="0">
                            <a:latin typeface="Cambria Math" panose="02040503050406030204" pitchFamily="18" charset="0"/>
                            <a:ea typeface="Helvetica" charset="0"/>
                            <a:cs typeface="Helvetica" charset="0"/>
                          </a:rPr>
                          <m:t>+</m:t>
                        </m:r>
                        <m:r>
                          <a:rPr lang="en-US" sz="2400" b="0" i="1" dirty="0" smtClean="0">
                            <a:latin typeface="Cambria Math" panose="02040503050406030204" pitchFamily="18" charset="0"/>
                            <a:ea typeface="Helvetica" charset="0"/>
                            <a:cs typeface="Helvetica" charset="0"/>
                          </a:rPr>
                          <m:t>         </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𝑆</m:t>
                            </m:r>
                          </m:sub>
                        </m:sSub>
                        <m:r>
                          <a:rPr lang="en-US" sz="2400" i="1" dirty="0">
                            <a:latin typeface="Cambria Math" panose="02040503050406030204" pitchFamily="18" charset="0"/>
                            <a:ea typeface="Helvetica" charset="0"/>
                            <a:cs typeface="Helvetica" charset="0"/>
                          </a:rPr>
                          <m:t>+</m:t>
                        </m:r>
                        <m:r>
                          <a:rPr lang="en-US" sz="2400" i="1" smtClean="0">
                            <a:latin typeface="Cambria Math" panose="02040503050406030204" pitchFamily="18" charset="0"/>
                            <a:cs typeface="Helvetica" charset="0"/>
                          </a:rPr>
                          <m:t> </m:t>
                        </m:r>
                        <m:r>
                          <a:rPr lang="en-US" sz="2400" b="0" i="1" smtClean="0">
                            <a:latin typeface="Cambria Math" panose="02040503050406030204" pitchFamily="18" charset="0"/>
                            <a:cs typeface="Helvetica" charset="0"/>
                          </a:rPr>
                          <m:t>        </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𝐸</m:t>
                            </m:r>
                          </m:sub>
                        </m:sSub>
                        <m:r>
                          <a:rPr lang="en-US" sz="2400" i="1" dirty="0">
                            <a:latin typeface="Cambria Math" panose="02040503050406030204" pitchFamily="18" charset="0"/>
                            <a:ea typeface="Helvetica" charset="0"/>
                            <a:cs typeface="Helvetica" charset="0"/>
                          </a:rPr>
                          <m:t>=</m:t>
                        </m:r>
                        <m:r>
                          <a:rPr lang="en-US" sz="2400" i="1" dirty="0" smtClean="0">
                            <a:solidFill>
                              <a:srgbClr val="0070C0"/>
                            </a:solidFill>
                            <a:latin typeface="Cambria Math" panose="02040503050406030204" pitchFamily="18" charset="0"/>
                            <a:ea typeface="Helvetica" charset="0"/>
                            <a:cs typeface="Helvetica" charset="0"/>
                          </a:rPr>
                          <m:t>1</m:t>
                        </m:r>
                      </m:oMath>
                    </m:oMathPara>
                  </a14:m>
                  <a:endParaRPr lang="en-US" sz="2400" b="0" dirty="0" err="1">
                    <a:solidFill>
                      <a:srgbClr val="0070C0"/>
                    </a:solidFill>
                    <a:latin typeface="Candara" panose="020E0502030303020204" pitchFamily="34" charset="0"/>
                    <a:ea typeface="Helvetica" charset="0"/>
                    <a:cs typeface="Helvetica"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3762839" y="4854206"/>
                  <a:ext cx="3848618" cy="461665"/>
                </a:xfrm>
                <a:prstGeom prst="rect">
                  <a:avLst/>
                </a:prstGeom>
                <a:blipFill>
                  <a:blip r:embed="rId8"/>
                  <a:stretch>
                    <a:fillRect b="-2667"/>
                  </a:stretch>
                </a:blipFill>
              </p:spPr>
              <p:txBody>
                <a:bodyPr/>
                <a:lstStyle/>
                <a:p>
                  <a:r>
                    <a:rPr lang="en-US">
                      <a:noFill/>
                    </a:rPr>
                    <a:t> </a:t>
                  </a:r>
                </a:p>
              </p:txBody>
            </p:sp>
          </mc:Fallback>
        </mc:AlternateContent>
      </p:grpSp>
      <p:sp>
        <p:nvSpPr>
          <p:cNvPr id="16" name="Left Brace 15">
            <a:extLst>
              <a:ext uri="{C183D7F6-B498-43B3-948B-1728B52AA6E4}">
                <adec:decorative xmlns:adec="http://schemas.microsoft.com/office/drawing/2017/decorative" val="1"/>
              </a:ext>
            </a:extLst>
          </p:cNvPr>
          <p:cNvSpPr/>
          <p:nvPr/>
        </p:nvSpPr>
        <p:spPr>
          <a:xfrm flipH="1">
            <a:off x="5036930" y="3108529"/>
            <a:ext cx="146985" cy="1579090"/>
          </a:xfrm>
          <a:prstGeom prst="leftBrace">
            <a:avLst/>
          </a:prstGeom>
          <a:ln>
            <a:solidFill>
              <a:srgbClr val="C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C00000"/>
              </a:solidFill>
            </a:endParaRPr>
          </a:p>
        </p:txBody>
      </p:sp>
      <mc:AlternateContent xmlns:mc="http://schemas.openxmlformats.org/markup-compatibility/2006" xmlns:a14="http://schemas.microsoft.com/office/drawing/2010/main">
        <mc:Choice Requires="a14">
          <p:sp>
            <p:nvSpPr>
              <p:cNvPr id="24" name="Rectangle 23"/>
              <p:cNvSpPr/>
              <p:nvPr/>
            </p:nvSpPr>
            <p:spPr>
              <a:xfrm>
                <a:off x="5590099" y="4275090"/>
                <a:ext cx="2616421" cy="461665"/>
              </a:xfrm>
              <a:prstGeom prst="rect">
                <a:avLst/>
              </a:prstGeom>
            </p:spPr>
            <p:txBody>
              <a:bodyPr wrap="none">
                <a:spAutoFit/>
              </a:bodyPr>
              <a:lstStyle/>
              <a:p>
                <a:pPr/>
                <a14:m>
                  <m:oMathPara xmlns:m="http://schemas.openxmlformats.org/officeDocument/2006/math">
                    <m:oMath>
                      <m:r>
                        <m:rPr>
                          <m:brk m:alnAt="7"/>
                        </m:rPr>
                        <a:rPr lang="en-US" sz="2400" i="1" smtClean="0">
                          <a:latin typeface="Cambria Math" panose="02040503050406030204" pitchFamily="18" charset="0"/>
                          <a:cs typeface="Helvetica" charset="0"/>
                        </a:rPr>
                        <m:t>0</m:t>
                      </m:r>
                      <m:r>
                        <a:rPr lang="en-US" sz="2400" i="1">
                          <a:latin typeface="Cambria Math" panose="02040503050406030204" pitchFamily="18" charset="0"/>
                          <a:cs typeface="Helvetica" charset="0"/>
                        </a:rPr>
                        <m:t>.</m:t>
                      </m:r>
                      <m:r>
                        <a:rPr lang="en-US" sz="2400" b="0" i="1" smtClean="0">
                          <a:latin typeface="Cambria Math" panose="02040503050406030204" pitchFamily="18" charset="0"/>
                          <a:cs typeface="Helvetica" charset="0"/>
                        </a:rPr>
                        <m:t>3</m:t>
                      </m:r>
                      <m:r>
                        <a:rPr lang="en-US" sz="2400" i="1">
                          <a:solidFill>
                            <a:srgbClr val="0070C0"/>
                          </a:solidFill>
                          <a:latin typeface="Cambria Math" panose="02040503050406030204" pitchFamily="18" charset="0"/>
                          <a:ea typeface="Helvetica" charset="0"/>
                          <a:cs typeface="Helvetica" charset="0"/>
                        </a:rPr>
                        <m:t>⋅</m:t>
                      </m:r>
                      <m:sSub>
                        <m:sSubPr>
                          <m:ctrlPr>
                            <a:rPr lang="en-US" sz="2400" i="1">
                              <a:solidFill>
                                <a:srgbClr val="0070C0"/>
                              </a:solidFill>
                              <a:latin typeface="Cambria Math" panose="02040503050406030204" pitchFamily="18" charset="0"/>
                              <a:ea typeface="Helvetica" charset="0"/>
                              <a:cs typeface="Helvetica" charset="0"/>
                            </a:rPr>
                          </m:ctrlPr>
                        </m:sSubPr>
                        <m:e>
                          <m:r>
                            <a:rPr lang="en-US" sz="2400" i="1">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𝑆</m:t>
                          </m:r>
                          <m:r>
                            <a:rPr lang="en-US" sz="2400" b="0" i="1" smtClean="0">
                              <a:solidFill>
                                <a:srgbClr val="0070C0"/>
                              </a:solidFill>
                              <a:latin typeface="Cambria Math" panose="02040503050406030204" pitchFamily="18" charset="0"/>
                              <a:ea typeface="Helvetica" charset="0"/>
                              <a:cs typeface="Helvetica" charset="0"/>
                            </a:rPr>
                            <m:t> </m:t>
                          </m:r>
                        </m:sub>
                      </m:sSub>
                      <m:r>
                        <a:rPr lang="en-US" sz="2400" i="1" dirty="0">
                          <a:latin typeface="Cambria Math" panose="02040503050406030204" pitchFamily="18" charset="0"/>
                          <a:ea typeface="Helvetica" charset="0"/>
                          <a:cs typeface="Helvetica" charset="0"/>
                        </a:rPr>
                        <m:t>=</m:t>
                      </m:r>
                      <m:r>
                        <a:rPr lang="en-US" sz="2400" i="1">
                          <a:latin typeface="Cambria Math" panose="02040503050406030204" pitchFamily="18" charset="0"/>
                          <a:cs typeface="Helvetica" charset="0"/>
                        </a:rPr>
                        <m:t>0.</m:t>
                      </m:r>
                      <m:r>
                        <a:rPr lang="en-US" sz="2400" b="0" i="1" smtClean="0">
                          <a:latin typeface="Cambria Math" panose="02040503050406030204" pitchFamily="18" charset="0"/>
                          <a:cs typeface="Helvetica" charset="0"/>
                        </a:rPr>
                        <m:t>5⋅</m:t>
                      </m:r>
                      <m:sSub>
                        <m:sSubPr>
                          <m:ctrlPr>
                            <a:rPr lang="en-US" sz="2400" i="1">
                              <a:solidFill>
                                <a:srgbClr val="0070C0"/>
                              </a:solidFill>
                              <a:latin typeface="Cambria Math" panose="02040503050406030204" pitchFamily="18" charset="0"/>
                              <a:ea typeface="Helvetica" charset="0"/>
                              <a:cs typeface="Helvetica" charset="0"/>
                            </a:rPr>
                          </m:ctrlPr>
                        </m:sSubPr>
                        <m:e>
                          <m:r>
                            <a:rPr lang="en-US" sz="2400" i="1">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𝐸</m:t>
                          </m:r>
                        </m:sub>
                      </m:sSub>
                    </m:oMath>
                  </m:oMathPara>
                </a14:m>
                <a:endParaRPr lang="en-US" dirty="0" err="1">
                  <a:solidFill>
                    <a:srgbClr val="0070C0"/>
                  </a:solidFill>
                  <a:latin typeface="Candara" panose="020E0502030303020204" pitchFamily="34" charset="0"/>
                  <a:ea typeface="Helvetica" charset="0"/>
                  <a:cs typeface="Helvetica" charset="0"/>
                </a:endParaRPr>
              </a:p>
            </p:txBody>
          </p:sp>
        </mc:Choice>
        <mc:Fallback xmlns="">
          <p:sp>
            <p:nvSpPr>
              <p:cNvPr id="24" name="Rectangle 23"/>
              <p:cNvSpPr>
                <a:spLocks noRot="1" noChangeAspect="1" noMove="1" noResize="1" noEditPoints="1" noAdjustHandles="1" noChangeArrowheads="1" noChangeShapeType="1" noTextEdit="1"/>
              </p:cNvSpPr>
              <p:nvPr/>
            </p:nvSpPr>
            <p:spPr>
              <a:xfrm>
                <a:off x="5590099" y="4275090"/>
                <a:ext cx="2616421" cy="461665"/>
              </a:xfrm>
              <a:prstGeom prst="rect">
                <a:avLst/>
              </a:prstGeom>
              <a:blipFill>
                <a:blip r:embed="rId9"/>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5568875" y="3682304"/>
                <a:ext cx="2637645" cy="461665"/>
              </a:xfrm>
              <a:prstGeom prst="rect">
                <a:avLst/>
              </a:prstGeom>
            </p:spPr>
            <p:txBody>
              <a:bodyPr wrap="none">
                <a:spAutoFit/>
              </a:bodyPr>
              <a:lstStyle/>
              <a:p>
                <a:pPr/>
                <a14:m>
                  <m:oMathPara xmlns:m="http://schemas.openxmlformats.org/officeDocument/2006/math">
                    <m:oMath>
                      <m:r>
                        <m:rPr>
                          <m:brk m:alnAt="7"/>
                        </m:rPr>
                        <a:rPr lang="en-US" sz="2400" i="1" smtClean="0">
                          <a:latin typeface="Cambria Math" panose="02040503050406030204" pitchFamily="18" charset="0"/>
                          <a:cs typeface="Helvetica" charset="0"/>
                        </a:rPr>
                        <m:t>0</m:t>
                      </m:r>
                      <m:r>
                        <a:rPr lang="en-US" sz="2400" i="1">
                          <a:latin typeface="Cambria Math" panose="02040503050406030204" pitchFamily="18" charset="0"/>
                          <a:cs typeface="Helvetica" charset="0"/>
                        </a:rPr>
                        <m:t>.6</m:t>
                      </m:r>
                      <m:r>
                        <a:rPr lang="en-US" sz="2400" i="1">
                          <a:solidFill>
                            <a:srgbClr val="0070C0"/>
                          </a:solidFill>
                          <a:latin typeface="Cambria Math" panose="02040503050406030204" pitchFamily="18" charset="0"/>
                          <a:ea typeface="Helvetica" charset="0"/>
                          <a:cs typeface="Helvetica" charset="0"/>
                        </a:rPr>
                        <m:t>⋅</m:t>
                      </m:r>
                      <m:sSub>
                        <m:sSubPr>
                          <m:ctrlPr>
                            <a:rPr lang="en-US" sz="2400" i="1">
                              <a:solidFill>
                                <a:srgbClr val="0070C0"/>
                              </a:solidFill>
                              <a:latin typeface="Cambria Math" panose="02040503050406030204" pitchFamily="18" charset="0"/>
                              <a:ea typeface="Helvetica" charset="0"/>
                              <a:cs typeface="Helvetica" charset="0"/>
                            </a:rPr>
                          </m:ctrlPr>
                        </m:sSubPr>
                        <m:e>
                          <m:r>
                            <a:rPr lang="en-US" sz="2400" i="1">
                              <a:solidFill>
                                <a:srgbClr val="0070C0"/>
                              </a:solidFill>
                              <a:latin typeface="Cambria Math" panose="02040503050406030204" pitchFamily="18" charset="0"/>
                              <a:ea typeface="Helvetica" charset="0"/>
                              <a:cs typeface="Helvetica" charset="0"/>
                            </a:rPr>
                            <m:t>𝜋</m:t>
                          </m:r>
                        </m:e>
                        <m:sub>
                          <m:r>
                            <a:rPr lang="en-US" sz="2400" i="1">
                              <a:solidFill>
                                <a:srgbClr val="0070C0"/>
                              </a:solidFill>
                              <a:latin typeface="Cambria Math" panose="02040503050406030204" pitchFamily="18" charset="0"/>
                              <a:ea typeface="Helvetica" charset="0"/>
                              <a:cs typeface="Helvetica" charset="0"/>
                            </a:rPr>
                            <m:t>𝑊</m:t>
                          </m:r>
                        </m:sub>
                      </m:sSub>
                      <m:r>
                        <a:rPr lang="en-US" sz="2400" i="1" dirty="0">
                          <a:latin typeface="Cambria Math" panose="02040503050406030204" pitchFamily="18" charset="0"/>
                          <a:ea typeface="Helvetica" charset="0"/>
                          <a:cs typeface="Helvetica" charset="0"/>
                        </a:rPr>
                        <m:t>=</m:t>
                      </m:r>
                      <m:r>
                        <a:rPr lang="en-US" sz="2400" i="1">
                          <a:latin typeface="Cambria Math" panose="02040503050406030204" pitchFamily="18" charset="0"/>
                          <a:cs typeface="Helvetica" charset="0"/>
                        </a:rPr>
                        <m:t>0.</m:t>
                      </m:r>
                      <m:r>
                        <a:rPr lang="en-US" sz="2400" b="0" i="1" smtClean="0">
                          <a:latin typeface="Cambria Math" panose="02040503050406030204" pitchFamily="18" charset="0"/>
                          <a:cs typeface="Helvetica" charset="0"/>
                        </a:rPr>
                        <m:t>4⋅</m:t>
                      </m:r>
                      <m:sSub>
                        <m:sSubPr>
                          <m:ctrlPr>
                            <a:rPr lang="en-US" sz="2400" i="1">
                              <a:solidFill>
                                <a:srgbClr val="0070C0"/>
                              </a:solidFill>
                              <a:latin typeface="Cambria Math" panose="02040503050406030204" pitchFamily="18" charset="0"/>
                              <a:ea typeface="Helvetica" charset="0"/>
                              <a:cs typeface="Helvetica" charset="0"/>
                            </a:rPr>
                          </m:ctrlPr>
                        </m:sSubPr>
                        <m:e>
                          <m:r>
                            <a:rPr lang="en-US" sz="2400" i="1">
                              <a:solidFill>
                                <a:srgbClr val="0070C0"/>
                              </a:solidFill>
                              <a:latin typeface="Cambria Math" panose="02040503050406030204" pitchFamily="18" charset="0"/>
                              <a:ea typeface="Helvetica" charset="0"/>
                              <a:cs typeface="Helvetica" charset="0"/>
                            </a:rPr>
                            <m:t>𝜋</m:t>
                          </m:r>
                        </m:e>
                        <m:sub>
                          <m:r>
                            <a:rPr lang="en-US" sz="2400" i="1">
                              <a:solidFill>
                                <a:srgbClr val="0070C0"/>
                              </a:solidFill>
                              <a:latin typeface="Cambria Math" panose="02040503050406030204" pitchFamily="18" charset="0"/>
                              <a:ea typeface="Helvetica" charset="0"/>
                              <a:cs typeface="Helvetica" charset="0"/>
                            </a:rPr>
                            <m:t>𝑆</m:t>
                          </m:r>
                        </m:sub>
                      </m:sSub>
                    </m:oMath>
                  </m:oMathPara>
                </a14:m>
                <a:endParaRPr lang="en-US" dirty="0" err="1">
                  <a:solidFill>
                    <a:srgbClr val="0070C0"/>
                  </a:solidFill>
                  <a:latin typeface="Candara" panose="020E0502030303020204" pitchFamily="34" charset="0"/>
                  <a:ea typeface="Helvetica" charset="0"/>
                  <a:cs typeface="Helvetica" charset="0"/>
                </a:endParaRPr>
              </a:p>
            </p:txBody>
          </p:sp>
        </mc:Choice>
        <mc:Fallback xmlns="">
          <p:sp>
            <p:nvSpPr>
              <p:cNvPr id="25" name="Rectangle 24"/>
              <p:cNvSpPr>
                <a:spLocks noRot="1" noChangeAspect="1" noMove="1" noResize="1" noEditPoints="1" noAdjustHandles="1" noChangeArrowheads="1" noChangeShapeType="1" noTextEdit="1"/>
              </p:cNvSpPr>
              <p:nvPr/>
            </p:nvSpPr>
            <p:spPr>
              <a:xfrm>
                <a:off x="5568875" y="3682304"/>
                <a:ext cx="2637645" cy="461665"/>
              </a:xfrm>
              <a:prstGeom prst="rect">
                <a:avLst/>
              </a:prstGeom>
              <a:blipFill>
                <a:blip r:embed="rId10"/>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5992231" y="5033039"/>
                <a:ext cx="4390946" cy="1200329"/>
              </a:xfrm>
              <a:prstGeom prst="rect">
                <a:avLst/>
              </a:prstGeom>
              <a:noFill/>
              <a:ln>
                <a:noFill/>
              </a:ln>
            </p:spPr>
            <p:txBody>
              <a:bodyPr wrap="none" rtlCol="0">
                <a:spAutoFit/>
              </a:bodyPr>
              <a:lstStyle/>
              <a:p>
                <a:pPr lvl="0"/>
                <a:r>
                  <a:rPr lang="en-US" sz="2400" dirty="0">
                    <a:latin typeface="Candara" panose="020E0502030303020204" pitchFamily="34" charset="0"/>
                    <a:ea typeface="Helvetica" charset="0"/>
                    <a:cs typeface="Helvetica" charset="0"/>
                  </a:rPr>
                  <a:t>From </a:t>
                </a:r>
                <a:r>
                  <a:rPr lang="en-US" sz="2400" dirty="0">
                    <a:solidFill>
                      <a:srgbClr val="7030A0"/>
                    </a:solidFill>
                    <a:latin typeface="Cambria Math" panose="02040503050406030204" pitchFamily="18" charset="0"/>
                    <a:ea typeface="Cambria Math" panose="02040503050406030204" pitchFamily="18" charset="0"/>
                    <a:cs typeface="Helvetica" charset="0"/>
                  </a:rPr>
                  <a:t>❸</a:t>
                </a:r>
                <a:r>
                  <a:rPr lang="en-US" sz="2400" dirty="0">
                    <a:solidFill>
                      <a:prstClr val="black"/>
                    </a:solidFill>
                    <a:latin typeface="Candara" panose="020E0502030303020204" pitchFamily="34" charset="0"/>
                    <a:ea typeface="Cambria Math" panose="02040503050406030204" pitchFamily="18" charset="0"/>
                    <a:cs typeface="Helvetica" charset="0"/>
                  </a:rPr>
                  <a:t> </a:t>
                </a:r>
                <a:r>
                  <a:rPr lang="en-US" sz="2400" dirty="0">
                    <a:latin typeface="Candara" panose="020E0502030303020204" pitchFamily="34" charset="0"/>
                    <a:ea typeface="Helvetica" charset="0"/>
                    <a:cs typeface="Helvetica" charset="0"/>
                  </a:rPr>
                  <a:t>we get</a:t>
                </a:r>
              </a:p>
              <a:p>
                <a:r>
                  <a:rPr lang="en-US" sz="2400" dirty="0">
                    <a:latin typeface="Candara" panose="020E0502030303020204" pitchFamily="34" charset="0"/>
                    <a:ea typeface="Helvetica" charset="0"/>
                    <a:cs typeface="Helvetica" charset="0"/>
                  </a:rPr>
                  <a:t> </a:t>
                </a:r>
                <a14:m>
                  <m:oMath xmlns:m="http://schemas.openxmlformats.org/officeDocument/2006/math">
                    <m:r>
                      <a:rPr lang="en-US" sz="2400" i="1">
                        <a:latin typeface="Cambria Math" panose="02040503050406030204" pitchFamily="18" charset="0"/>
                        <a:cs typeface="Helvetica" charset="0"/>
                      </a:rPr>
                      <m:t>0.1</m:t>
                    </m:r>
                    <m:r>
                      <a:rPr lang="en-US" sz="2400" i="1">
                        <a:solidFill>
                          <a:srgbClr val="0070C0"/>
                        </a:solidFill>
                        <a:latin typeface="Cambria Math" panose="02040503050406030204" pitchFamily="18" charset="0"/>
                        <a:ea typeface="Helvetica" charset="0"/>
                        <a:cs typeface="Helvetica" charset="0"/>
                      </a:rPr>
                      <m:t>⋅</m:t>
                    </m:r>
                    <m:sSub>
                      <m:sSubPr>
                        <m:ctrlPr>
                          <a:rPr lang="en-US" sz="2400" i="1">
                            <a:solidFill>
                              <a:srgbClr val="0070C0"/>
                            </a:solidFill>
                            <a:latin typeface="Cambria Math" panose="02040503050406030204" pitchFamily="18" charset="0"/>
                            <a:ea typeface="Helvetica" charset="0"/>
                            <a:cs typeface="Helvetica" charset="0"/>
                          </a:rPr>
                        </m:ctrlPr>
                      </m:sSubPr>
                      <m:e>
                        <m:r>
                          <a:rPr lang="en-US" sz="2400" i="1">
                            <a:solidFill>
                              <a:srgbClr val="0070C0"/>
                            </a:solidFill>
                            <a:latin typeface="Cambria Math" panose="02040503050406030204" pitchFamily="18" charset="0"/>
                            <a:ea typeface="Helvetica" charset="0"/>
                            <a:cs typeface="Helvetica" charset="0"/>
                          </a:rPr>
                          <m:t>𝜋</m:t>
                        </m:r>
                      </m:e>
                      <m:sub>
                        <m:r>
                          <a:rPr lang="en-US" sz="2400" i="1">
                            <a:solidFill>
                              <a:srgbClr val="0070C0"/>
                            </a:solidFill>
                            <a:latin typeface="Cambria Math" panose="02040503050406030204" pitchFamily="18" charset="0"/>
                            <a:ea typeface="Helvetica" charset="0"/>
                            <a:cs typeface="Helvetica" charset="0"/>
                          </a:rPr>
                          <m:t>𝑆</m:t>
                        </m:r>
                      </m:sub>
                    </m:sSub>
                    <m:r>
                      <a:rPr lang="en-US" sz="2400" i="1" dirty="0">
                        <a:latin typeface="Cambria Math" panose="02040503050406030204" pitchFamily="18" charset="0"/>
                        <a:ea typeface="Helvetica" charset="0"/>
                        <a:cs typeface="Helvetica" charset="0"/>
                      </a:rPr>
                      <m:t>+</m:t>
                    </m:r>
                    <m:r>
                      <a:rPr lang="en-US" sz="2400" i="1">
                        <a:latin typeface="Cambria Math" panose="02040503050406030204" pitchFamily="18" charset="0"/>
                        <a:cs typeface="Helvetica" charset="0"/>
                      </a:rPr>
                      <m:t>0.5</m:t>
                    </m:r>
                    <m:r>
                      <a:rPr lang="en-US" sz="2400" i="1">
                        <a:solidFill>
                          <a:srgbClr val="0070C0"/>
                        </a:solidFill>
                        <a:latin typeface="Cambria Math" panose="02040503050406030204" pitchFamily="18" charset="0"/>
                        <a:ea typeface="Helvetica" charset="0"/>
                        <a:cs typeface="Helvetica" charset="0"/>
                      </a:rPr>
                      <m:t>⋅</m:t>
                    </m:r>
                    <m:sSub>
                      <m:sSubPr>
                        <m:ctrlPr>
                          <a:rPr lang="en-US" sz="2400" i="1">
                            <a:solidFill>
                              <a:srgbClr val="0070C0"/>
                            </a:solidFill>
                            <a:latin typeface="Cambria Math" panose="02040503050406030204" pitchFamily="18" charset="0"/>
                            <a:ea typeface="Helvetica" charset="0"/>
                            <a:cs typeface="Helvetica" charset="0"/>
                          </a:rPr>
                        </m:ctrlPr>
                      </m:sSubPr>
                      <m:e>
                        <m:r>
                          <a:rPr lang="en-US" sz="2400" i="1">
                            <a:solidFill>
                              <a:srgbClr val="0070C0"/>
                            </a:solidFill>
                            <a:latin typeface="Cambria Math" panose="02040503050406030204" pitchFamily="18" charset="0"/>
                            <a:ea typeface="Helvetica" charset="0"/>
                            <a:cs typeface="Helvetica" charset="0"/>
                          </a:rPr>
                          <m:t>𝜋</m:t>
                        </m:r>
                      </m:e>
                      <m:sub>
                        <m:r>
                          <a:rPr lang="en-US" sz="2400" i="1">
                            <a:solidFill>
                              <a:srgbClr val="0070C0"/>
                            </a:solidFill>
                            <a:latin typeface="Cambria Math" panose="02040503050406030204" pitchFamily="18" charset="0"/>
                            <a:ea typeface="Helvetica" charset="0"/>
                            <a:cs typeface="Helvetica" charset="0"/>
                          </a:rPr>
                          <m:t>𝐸</m:t>
                        </m:r>
                      </m:sub>
                    </m:sSub>
                    <m:r>
                      <a:rPr lang="en-US" sz="2400" b="0" i="0" smtClean="0">
                        <a:solidFill>
                          <a:srgbClr val="0070C0"/>
                        </a:solidFill>
                        <a:latin typeface="Cambria Math" panose="02040503050406030204" pitchFamily="18" charset="0"/>
                        <a:ea typeface="Helvetica" charset="0"/>
                        <a:cs typeface="Helvetica" charset="0"/>
                      </a:rPr>
                      <m:t>=</m:t>
                    </m:r>
                    <m:r>
                      <m:rPr>
                        <m:brk m:alnAt="7"/>
                      </m:rPr>
                      <a:rPr lang="en-US" sz="2400" i="1">
                        <a:latin typeface="Cambria Math" panose="02040503050406030204" pitchFamily="18" charset="0"/>
                        <a:cs typeface="Helvetica" charset="0"/>
                      </a:rPr>
                      <m:t>0</m:t>
                    </m:r>
                    <m:r>
                      <a:rPr lang="en-US" sz="2400" i="1">
                        <a:latin typeface="Cambria Math" panose="02040503050406030204" pitchFamily="18" charset="0"/>
                        <a:cs typeface="Helvetica" charset="0"/>
                      </a:rPr>
                      <m:t>.</m:t>
                    </m:r>
                    <m:r>
                      <a:rPr lang="en-US" sz="2400" b="0" i="1" smtClean="0">
                        <a:latin typeface="Cambria Math" panose="02040503050406030204" pitchFamily="18" charset="0"/>
                        <a:cs typeface="Helvetica" charset="0"/>
                      </a:rPr>
                      <m:t>4</m:t>
                    </m:r>
                    <m:r>
                      <a:rPr lang="en-US" sz="2400" i="1">
                        <a:solidFill>
                          <a:srgbClr val="0070C0"/>
                        </a:solidFill>
                        <a:latin typeface="Cambria Math" panose="02040503050406030204" pitchFamily="18" charset="0"/>
                        <a:ea typeface="Helvetica" charset="0"/>
                        <a:cs typeface="Helvetica" charset="0"/>
                      </a:rPr>
                      <m:t>⋅</m:t>
                    </m:r>
                    <m:sSub>
                      <m:sSubPr>
                        <m:ctrlPr>
                          <a:rPr lang="en-US" sz="2400" i="1">
                            <a:solidFill>
                              <a:srgbClr val="0070C0"/>
                            </a:solidFill>
                            <a:latin typeface="Cambria Math" panose="02040503050406030204" pitchFamily="18" charset="0"/>
                            <a:ea typeface="Helvetica" charset="0"/>
                            <a:cs typeface="Helvetica" charset="0"/>
                          </a:rPr>
                        </m:ctrlPr>
                      </m:sSubPr>
                      <m:e>
                        <m:r>
                          <a:rPr lang="en-US" sz="2400" i="1">
                            <a:solidFill>
                              <a:srgbClr val="0070C0"/>
                            </a:solidFill>
                            <a:latin typeface="Cambria Math" panose="02040503050406030204" pitchFamily="18" charset="0"/>
                            <a:ea typeface="Helvetica" charset="0"/>
                            <a:cs typeface="Helvetica" charset="0"/>
                          </a:rPr>
                          <m:t>𝜋</m:t>
                        </m:r>
                      </m:e>
                      <m:sub>
                        <m:r>
                          <a:rPr lang="en-US" sz="2400" i="1">
                            <a:solidFill>
                              <a:srgbClr val="0070C0"/>
                            </a:solidFill>
                            <a:latin typeface="Cambria Math" panose="02040503050406030204" pitchFamily="18" charset="0"/>
                            <a:ea typeface="Helvetica" charset="0"/>
                            <a:cs typeface="Helvetica" charset="0"/>
                          </a:rPr>
                          <m:t>𝑆</m:t>
                        </m:r>
                        <m:r>
                          <a:rPr lang="en-US" sz="2400" i="1">
                            <a:solidFill>
                              <a:srgbClr val="0070C0"/>
                            </a:solidFill>
                            <a:latin typeface="Cambria Math" panose="02040503050406030204" pitchFamily="18" charset="0"/>
                            <a:ea typeface="Helvetica" charset="0"/>
                            <a:cs typeface="Helvetica" charset="0"/>
                          </a:rPr>
                          <m:t> </m:t>
                        </m:r>
                      </m:sub>
                    </m:sSub>
                  </m:oMath>
                </a14:m>
                <a:r>
                  <a:rPr lang="en-US" sz="2400" b="0" dirty="0">
                    <a:latin typeface="Candara" panose="020E0502030303020204" pitchFamily="34" charset="0"/>
                    <a:ea typeface="Helvetica" charset="0"/>
                    <a:cs typeface="Helvetica" charset="0"/>
                  </a:rPr>
                  <a:t> </a:t>
                </a:r>
              </a:p>
              <a:p>
                <a:r>
                  <a:rPr lang="en-US" sz="2400" dirty="0">
                    <a:latin typeface="Candara" panose="020E0502030303020204" pitchFamily="34" charset="0"/>
                    <a:ea typeface="Helvetica" charset="0"/>
                    <a:cs typeface="Helvetica" charset="0"/>
                  </a:rPr>
                  <a:t>s</a:t>
                </a:r>
                <a:r>
                  <a:rPr lang="en-US" sz="2400" b="0" dirty="0">
                    <a:latin typeface="Candara" panose="020E0502030303020204" pitchFamily="34" charset="0"/>
                    <a:ea typeface="Helvetica" charset="0"/>
                    <a:cs typeface="Helvetica" charset="0"/>
                  </a:rPr>
                  <a:t>o </a:t>
                </a:r>
                <a:r>
                  <a:rPr lang="en-US" sz="2400" dirty="0">
                    <a:solidFill>
                      <a:srgbClr val="7030A0"/>
                    </a:solidFill>
                    <a:latin typeface="Cambria Math" panose="02040503050406030204" pitchFamily="18" charset="0"/>
                    <a:ea typeface="Cambria Math" panose="02040503050406030204" pitchFamily="18" charset="0"/>
                    <a:cs typeface="Helvetica" charset="0"/>
                  </a:rPr>
                  <a:t>❶</a:t>
                </a:r>
                <a:r>
                  <a:rPr lang="en-US" sz="2400" dirty="0">
                    <a:latin typeface="Candara" panose="020E0502030303020204" pitchFamily="34" charset="0"/>
                    <a:ea typeface="Cambria Math" panose="02040503050406030204" pitchFamily="18" charset="0"/>
                    <a:cs typeface="Helvetica" charset="0"/>
                  </a:rPr>
                  <a:t> becomes equivalent to </a:t>
                </a:r>
                <a:r>
                  <a:rPr lang="en-US" sz="2400" dirty="0">
                    <a:solidFill>
                      <a:srgbClr val="7030A0"/>
                    </a:solidFill>
                    <a:latin typeface="Cambria Math" panose="02040503050406030204" pitchFamily="18" charset="0"/>
                    <a:ea typeface="Cambria Math" panose="02040503050406030204" pitchFamily="18" charset="0"/>
                    <a:cs typeface="Helvetica" charset="0"/>
                  </a:rPr>
                  <a:t>❷</a:t>
                </a:r>
                <a:endParaRPr lang="en-US" sz="2400" dirty="0">
                  <a:solidFill>
                    <a:srgbClr val="7030A0"/>
                  </a:solidFill>
                  <a:latin typeface="Candara" panose="020E0502030303020204" pitchFamily="34" charset="0"/>
                  <a:ea typeface="Helvetica" charset="0"/>
                  <a:cs typeface="Helvetica"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5992231" y="5033039"/>
                <a:ext cx="4390946" cy="1200329"/>
              </a:xfrm>
              <a:prstGeom prst="rect">
                <a:avLst/>
              </a:prstGeom>
              <a:blipFill>
                <a:blip r:embed="rId11"/>
                <a:stretch>
                  <a:fillRect l="-2222" t="-5076" r="-1111" b="-1066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5316294" y="2489013"/>
                <a:ext cx="6416981" cy="1236300"/>
              </a:xfrm>
              <a:prstGeom prst="rect">
                <a:avLst/>
              </a:prstGeom>
              <a:ln>
                <a:solidFill>
                  <a:srgbClr val="036A18"/>
                </a:solidFill>
              </a:ln>
            </p:spPr>
            <p:txBody>
              <a:bodyPr wrap="square">
                <a:spAutoFit/>
              </a:bodyPr>
              <a:lstStyle/>
              <a:p>
                <a:r>
                  <a:rPr lang="en-US" sz="2400" dirty="0">
                    <a:solidFill>
                      <a:schemeClr val="tx1"/>
                    </a:solidFill>
                    <a:latin typeface="Segoe UI Semilight" panose="020B0402040204020203" pitchFamily="34" charset="0"/>
                    <a:ea typeface="Helvetica" charset="0"/>
                    <a:cs typeface="Segoe UI Semilight" panose="020B0402040204020203" pitchFamily="34" charset="0"/>
                  </a:rPr>
                  <a:t>There is an infinite set of solutions (</a:t>
                </a:r>
                <a14:m>
                  <m:oMath xmlns:m="http://schemas.openxmlformats.org/officeDocument/2006/math">
                    <m:r>
                      <a:rPr lang="en-US" sz="2400" b="0" i="1" smtClean="0">
                        <a:solidFill>
                          <a:schemeClr val="tx1"/>
                        </a:solidFill>
                        <a:latin typeface="Cambria Math" panose="02040503050406030204" pitchFamily="18" charset="0"/>
                        <a:ea typeface="Helvetica" charset="0"/>
                        <a:cs typeface="Helvetica" charset="0"/>
                      </a:rPr>
                      <m:t>2</m:t>
                    </m:r>
                    <m:r>
                      <a:rPr lang="en-US" sz="2400" b="1" i="1" smtClean="0">
                        <a:solidFill>
                          <a:schemeClr val="tx1"/>
                        </a:solidFill>
                        <a:latin typeface="Cambria Math" panose="02040503050406030204" pitchFamily="18" charset="0"/>
                        <a:ea typeface="Helvetica" charset="0"/>
                        <a:cs typeface="Helvetica" charset="0"/>
                      </a:rPr>
                      <m:t>𝝅</m:t>
                    </m:r>
                    <m:r>
                      <a:rPr lang="en-US" sz="2400" b="0" i="1" smtClean="0">
                        <a:solidFill>
                          <a:schemeClr val="tx1"/>
                        </a:solidFill>
                        <a:latin typeface="Cambria Math" panose="02040503050406030204" pitchFamily="18" charset="0"/>
                        <a:ea typeface="Helvetica" charset="0"/>
                        <a:cs typeface="Helvetica" charset="0"/>
                      </a:rPr>
                      <m:t>, 3</m:t>
                    </m:r>
                    <m:r>
                      <a:rPr lang="en-US" sz="2400" b="1" i="1" smtClean="0">
                        <a:solidFill>
                          <a:schemeClr val="tx1"/>
                        </a:solidFill>
                        <a:latin typeface="Cambria Math" panose="02040503050406030204" pitchFamily="18" charset="0"/>
                        <a:ea typeface="Helvetica" charset="0"/>
                        <a:cs typeface="Helvetica" charset="0"/>
                      </a:rPr>
                      <m:t>𝝅</m:t>
                    </m:r>
                    <m:r>
                      <a:rPr lang="en-US" sz="2400" b="0" i="1" smtClean="0">
                        <a:solidFill>
                          <a:schemeClr val="tx1"/>
                        </a:solidFill>
                        <a:latin typeface="Cambria Math" panose="02040503050406030204" pitchFamily="18" charset="0"/>
                        <a:ea typeface="Helvetica" charset="0"/>
                        <a:cs typeface="Helvetica" charset="0"/>
                      </a:rPr>
                      <m:t>,</m:t>
                    </m:r>
                    <m:rad>
                      <m:radPr>
                        <m:degHide m:val="on"/>
                        <m:ctrlPr>
                          <a:rPr lang="en-US" sz="2400" b="0" i="1" smtClean="0">
                            <a:solidFill>
                              <a:schemeClr val="tx1"/>
                            </a:solidFill>
                            <a:latin typeface="Cambria Math" panose="02040503050406030204" pitchFamily="18" charset="0"/>
                            <a:ea typeface="Helvetica" charset="0"/>
                            <a:cs typeface="Helvetica" charset="0"/>
                          </a:rPr>
                        </m:ctrlPr>
                      </m:radPr>
                      <m:deg/>
                      <m:e>
                        <m:r>
                          <a:rPr lang="en-US" sz="2400" b="0" i="1" smtClean="0">
                            <a:solidFill>
                              <a:schemeClr val="tx1"/>
                            </a:solidFill>
                            <a:latin typeface="Cambria Math" panose="02040503050406030204" pitchFamily="18" charset="0"/>
                            <a:ea typeface="Helvetica" charset="0"/>
                            <a:cs typeface="Helvetica" charset="0"/>
                          </a:rPr>
                          <m:t>2</m:t>
                        </m:r>
                      </m:e>
                    </m:rad>
                    <m:r>
                      <a:rPr lang="en-US" sz="2400" b="1" i="1" smtClean="0">
                        <a:solidFill>
                          <a:schemeClr val="tx1"/>
                        </a:solidFill>
                        <a:latin typeface="Cambria Math" panose="02040503050406030204" pitchFamily="18" charset="0"/>
                        <a:ea typeface="Helvetica" charset="0"/>
                        <a:cs typeface="Helvetica" charset="0"/>
                      </a:rPr>
                      <m:t>𝝅</m:t>
                    </m:r>
                    <m:r>
                      <a:rPr lang="en-US" sz="2400" b="0" i="1" smtClean="0">
                        <a:solidFill>
                          <a:schemeClr val="tx1"/>
                        </a:solidFill>
                        <a:latin typeface="Cambria Math" panose="02040503050406030204" pitchFamily="18" charset="0"/>
                        <a:ea typeface="Helvetica" charset="0"/>
                        <a:cs typeface="Helvetica" charset="0"/>
                      </a:rPr>
                      <m:t>,−3</m:t>
                    </m:r>
                    <m:r>
                      <a:rPr lang="en-US" sz="2400" b="1" i="1" smtClean="0">
                        <a:solidFill>
                          <a:schemeClr val="tx1"/>
                        </a:solidFill>
                        <a:latin typeface="Cambria Math" panose="02040503050406030204" pitchFamily="18" charset="0"/>
                        <a:ea typeface="Helvetica" charset="0"/>
                        <a:cs typeface="Helvetica" charset="0"/>
                      </a:rPr>
                      <m:t>𝝅</m:t>
                    </m:r>
                    <m:r>
                      <a:rPr lang="en-US" sz="2400" b="0" i="1" smtClean="0">
                        <a:solidFill>
                          <a:schemeClr val="tx1"/>
                        </a:solidFill>
                        <a:latin typeface="Cambria Math" panose="02040503050406030204" pitchFamily="18" charset="0"/>
                        <a:ea typeface="Helvetica" charset="0"/>
                        <a:cs typeface="Helvetica" charset="0"/>
                      </a:rPr>
                      <m:t>,…</m:t>
                    </m:r>
                  </m:oMath>
                </a14:m>
                <a:r>
                  <a:rPr lang="en-US" sz="2400" dirty="0">
                    <a:solidFill>
                      <a:schemeClr val="tx1"/>
                    </a:solidFill>
                    <a:latin typeface="Segoe UI Semilight" panose="020B0402040204020203" pitchFamily="34" charset="0"/>
                    <a:cs typeface="Segoe UI Semilight" panose="020B0402040204020203" pitchFamily="34" charset="0"/>
                  </a:rPr>
                  <a:t>) also satisfy the system you get just from the matrix.</a:t>
                </a:r>
              </a:p>
            </p:txBody>
          </p:sp>
        </mc:Choice>
        <mc:Fallback xmlns="">
          <p:sp>
            <p:nvSpPr>
              <p:cNvPr id="20" name="Rectangle 19"/>
              <p:cNvSpPr>
                <a:spLocks noRot="1" noChangeAspect="1" noMove="1" noResize="1" noEditPoints="1" noAdjustHandles="1" noChangeArrowheads="1" noChangeShapeType="1" noTextEdit="1"/>
              </p:cNvSpPr>
              <p:nvPr/>
            </p:nvSpPr>
            <p:spPr>
              <a:xfrm>
                <a:off x="5316294" y="2489013"/>
                <a:ext cx="6416981" cy="1236300"/>
              </a:xfrm>
              <a:prstGeom prst="rect">
                <a:avLst/>
              </a:prstGeom>
              <a:blipFill>
                <a:blip r:embed="rId12"/>
                <a:stretch>
                  <a:fillRect l="-1327" t="-2927" b="-10244"/>
                </a:stretch>
              </a:blipFill>
              <a:ln>
                <a:solidFill>
                  <a:srgbClr val="036A18"/>
                </a:solidFill>
              </a:ln>
            </p:spPr>
            <p:txBody>
              <a:bodyPr/>
              <a:lstStyle/>
              <a:p>
                <a:r>
                  <a:rPr lang="en-US">
                    <a:noFill/>
                  </a:rPr>
                  <a:t> </a:t>
                </a:r>
              </a:p>
            </p:txBody>
          </p:sp>
        </mc:Fallback>
      </mc:AlternateContent>
      <p:sp>
        <p:nvSpPr>
          <p:cNvPr id="29" name="TextBox 28"/>
          <p:cNvSpPr txBox="1"/>
          <p:nvPr/>
        </p:nvSpPr>
        <p:spPr>
          <a:xfrm>
            <a:off x="8130315" y="3679054"/>
            <a:ext cx="554960" cy="461665"/>
          </a:xfrm>
          <a:prstGeom prst="rect">
            <a:avLst/>
          </a:prstGeom>
          <a:noFill/>
        </p:spPr>
        <p:txBody>
          <a:bodyPr wrap="none" rtlCol="0">
            <a:spAutoFit/>
          </a:bodyPr>
          <a:lstStyle/>
          <a:p>
            <a:r>
              <a:rPr lang="en-US" sz="2400" dirty="0">
                <a:solidFill>
                  <a:srgbClr val="7030A0"/>
                </a:solidFill>
                <a:latin typeface="Cambria Math" panose="02040503050406030204" pitchFamily="18" charset="0"/>
                <a:ea typeface="Cambria Math" panose="02040503050406030204" pitchFamily="18" charset="0"/>
                <a:cs typeface="Helvetica" charset="0"/>
              </a:rPr>
              <a:t>❷</a:t>
            </a:r>
            <a:endParaRPr lang="en-US" sz="2400" b="0" dirty="0">
              <a:solidFill>
                <a:srgbClr val="7030A0"/>
              </a:solidFill>
              <a:latin typeface="Candara" panose="020E0502030303020204" pitchFamily="34" charset="0"/>
              <a:ea typeface="Helvetica" charset="0"/>
              <a:cs typeface="Helvetica" charset="0"/>
            </a:endParaRPr>
          </a:p>
        </p:txBody>
      </p:sp>
      <p:sp>
        <p:nvSpPr>
          <p:cNvPr id="30" name="TextBox 29"/>
          <p:cNvSpPr txBox="1"/>
          <p:nvPr/>
        </p:nvSpPr>
        <p:spPr>
          <a:xfrm>
            <a:off x="8130315" y="4294094"/>
            <a:ext cx="554960" cy="461665"/>
          </a:xfrm>
          <a:prstGeom prst="rect">
            <a:avLst/>
          </a:prstGeom>
          <a:noFill/>
        </p:spPr>
        <p:txBody>
          <a:bodyPr wrap="none" rtlCol="0">
            <a:spAutoFit/>
          </a:bodyPr>
          <a:lstStyle/>
          <a:p>
            <a:r>
              <a:rPr lang="en-US" sz="2400" dirty="0">
                <a:solidFill>
                  <a:srgbClr val="7030A0"/>
                </a:solidFill>
                <a:latin typeface="Cambria Math" panose="02040503050406030204" pitchFamily="18" charset="0"/>
                <a:ea typeface="Cambria Math" panose="02040503050406030204" pitchFamily="18" charset="0"/>
                <a:cs typeface="Helvetica" charset="0"/>
              </a:rPr>
              <a:t>❸</a:t>
            </a:r>
            <a:endParaRPr lang="en-US" sz="2400" b="0" dirty="0">
              <a:solidFill>
                <a:srgbClr val="7030A0"/>
              </a:solidFill>
              <a:latin typeface="Candara" panose="020E0502030303020204" pitchFamily="34" charset="0"/>
              <a:ea typeface="Helvetica" charset="0"/>
              <a:cs typeface="Helvetica" charset="0"/>
            </a:endParaRPr>
          </a:p>
        </p:txBody>
      </p:sp>
      <p:sp>
        <p:nvSpPr>
          <p:cNvPr id="31" name="TextBox 30"/>
          <p:cNvSpPr txBox="1"/>
          <p:nvPr/>
        </p:nvSpPr>
        <p:spPr>
          <a:xfrm>
            <a:off x="-10886" y="2840113"/>
            <a:ext cx="554960" cy="461665"/>
          </a:xfrm>
          <a:prstGeom prst="rect">
            <a:avLst/>
          </a:prstGeom>
          <a:noFill/>
        </p:spPr>
        <p:txBody>
          <a:bodyPr wrap="none" rtlCol="0">
            <a:spAutoFit/>
          </a:bodyPr>
          <a:lstStyle/>
          <a:p>
            <a:r>
              <a:rPr lang="en-US" sz="2400" dirty="0">
                <a:solidFill>
                  <a:srgbClr val="7030A0"/>
                </a:solidFill>
                <a:latin typeface="Cambria Math" panose="02040503050406030204" pitchFamily="18" charset="0"/>
                <a:ea typeface="Cambria Math" panose="02040503050406030204" pitchFamily="18" charset="0"/>
                <a:cs typeface="Helvetica" charset="0"/>
              </a:rPr>
              <a:t>❶</a:t>
            </a:r>
            <a:endParaRPr lang="en-US" sz="2400" b="0" dirty="0">
              <a:solidFill>
                <a:srgbClr val="7030A0"/>
              </a:solidFill>
              <a:latin typeface="Candara" panose="020E0502030303020204" pitchFamily="34" charset="0"/>
              <a:ea typeface="Helvetica" charset="0"/>
              <a:cs typeface="Helvetica" charset="0"/>
            </a:endParaRPr>
          </a:p>
        </p:txBody>
      </p:sp>
      <p:sp>
        <p:nvSpPr>
          <p:cNvPr id="33" name="Right Arrow 32">
            <a:extLst>
              <a:ext uri="{C183D7F6-B498-43B3-948B-1728B52AA6E4}">
                <adec:decorative xmlns:adec="http://schemas.microsoft.com/office/drawing/2017/decorative" val="1"/>
              </a:ext>
            </a:extLst>
          </p:cNvPr>
          <p:cNvSpPr/>
          <p:nvPr/>
        </p:nvSpPr>
        <p:spPr>
          <a:xfrm>
            <a:off x="5311310" y="3806209"/>
            <a:ext cx="250371" cy="207353"/>
          </a:xfrm>
          <a:prstGeom prst="rightArrow">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Right Arrow 41">
            <a:extLst>
              <a:ext uri="{C183D7F6-B498-43B3-948B-1728B52AA6E4}">
                <adec:decorative xmlns:adec="http://schemas.microsoft.com/office/drawing/2017/decorative" val="1"/>
              </a:ext>
            </a:extLst>
          </p:cNvPr>
          <p:cNvSpPr/>
          <p:nvPr/>
        </p:nvSpPr>
        <p:spPr>
          <a:xfrm>
            <a:off x="5316294" y="4384658"/>
            <a:ext cx="250371" cy="207353"/>
          </a:xfrm>
          <a:prstGeom prst="rightArrow">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6744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0" grpId="0" animBg="1"/>
      <p:bldP spid="29" grpId="0"/>
      <p:bldP spid="30" grpId="0"/>
      <p:bldP spid="31" grpId="0"/>
      <p:bldP spid="33" grpId="0" animBg="1"/>
      <p:bldP spid="4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52914-75E3-5E1A-C23B-A2016BFE23EB}"/>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95CF8E4-BBC6-F0D4-8055-D88E10422870}"/>
              </a:ext>
            </a:extLst>
          </p:cNvPr>
          <p:cNvSpPr>
            <a:spLocks noGrp="1"/>
          </p:cNvSpPr>
          <p:nvPr>
            <p:ph type="title"/>
          </p:nvPr>
        </p:nvSpPr>
        <p:spPr/>
        <p:txBody>
          <a:bodyPr>
            <a:normAutofit/>
          </a:bodyPr>
          <a:lstStyle/>
          <a:p>
            <a:r>
              <a:rPr lang="en-US" dirty="0"/>
              <a:t>Hey! That looks familiar to me!</a:t>
            </a:r>
          </a:p>
        </p:txBody>
      </p:sp>
      <p:sp>
        <p:nvSpPr>
          <p:cNvPr id="7" name="Slide Number Placeholder 6">
            <a:extLst>
              <a:ext uri="{FF2B5EF4-FFF2-40B4-BE49-F238E27FC236}">
                <a16:creationId xmlns:a16="http://schemas.microsoft.com/office/drawing/2014/main" id="{8A66D1A5-81AE-4CB2-4A00-058979D7CDBB}"/>
              </a:ext>
            </a:extLst>
          </p:cNvPr>
          <p:cNvSpPr>
            <a:spLocks noGrp="1"/>
          </p:cNvSpPr>
          <p:nvPr>
            <p:ph type="sldNum" sz="quarter" idx="12"/>
          </p:nvPr>
        </p:nvSpPr>
        <p:spPr/>
        <p:txBody>
          <a:bodyPr/>
          <a:lstStyle/>
          <a:p>
            <a:fld id="{39E65F0E-D8D0-8548-A870-8F1E432EFAAD}" type="slidenum">
              <a:rPr lang="en-US" smtClean="0"/>
              <a:t>7</a:t>
            </a:fld>
            <a:endParaRPr lang="en-US" dirty="0"/>
          </a:p>
        </p:txBody>
      </p:sp>
      <p:sp>
        <p:nvSpPr>
          <p:cNvPr id="12" name="Content Placeholder 13">
            <a:extLst>
              <a:ext uri="{FF2B5EF4-FFF2-40B4-BE49-F238E27FC236}">
                <a16:creationId xmlns:a16="http://schemas.microsoft.com/office/drawing/2014/main" id="{702ECF56-87CB-4F44-A801-C0F4AB4659E7}"/>
              </a:ext>
            </a:extLst>
          </p:cNvPr>
          <p:cNvSpPr txBox="1">
            <a:spLocks/>
          </p:cNvSpPr>
          <p:nvPr/>
        </p:nvSpPr>
        <p:spPr>
          <a:xfrm>
            <a:off x="609600" y="1510747"/>
            <a:ext cx="5486400" cy="5198165"/>
          </a:xfrm>
          <a:prstGeom prst="rect">
            <a:avLst/>
          </a:prstGeom>
        </p:spPr>
        <p:txBody>
          <a:bodyPr>
            <a:noAutofit/>
          </a:bodyPr>
          <a:lstStyle>
            <a:lvl1pPr marL="342900" indent="-342900" algn="l" defTabSz="457200" rtl="0" eaLnBrk="1" latinLnBrk="0" hangingPunct="1">
              <a:spcBef>
                <a:spcPct val="20000"/>
              </a:spcBef>
              <a:buFont typeface="Arial"/>
              <a:buChar char="•"/>
              <a:defRPr sz="32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1pPr>
            <a:lvl2pPr marL="742950" indent="-285750" algn="l" defTabSz="457200" rtl="0" eaLnBrk="1" latinLnBrk="0" hangingPunct="1">
              <a:spcBef>
                <a:spcPct val="20000"/>
              </a:spcBef>
              <a:buFont typeface="Arial"/>
              <a:buChar char="–"/>
              <a:defRPr sz="28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2pPr>
            <a:lvl3pPr marL="1143000" indent="-228600" algn="l" defTabSz="457200" rtl="0" eaLnBrk="1" latinLnBrk="0" hangingPunct="1">
              <a:spcBef>
                <a:spcPct val="20000"/>
              </a:spcBef>
              <a:buFont typeface="Arial"/>
              <a:buChar char="•"/>
              <a:defRPr sz="24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3pPr>
            <a:lvl4pPr marL="1600200" indent="-228600" algn="l" defTabSz="457200" rtl="0" eaLnBrk="1" latinLnBrk="0" hangingPunct="1">
              <a:spcBef>
                <a:spcPct val="20000"/>
              </a:spcBef>
              <a:buFont typeface="Arial"/>
              <a:buChar char="–"/>
              <a:defRPr sz="20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4pPr>
            <a:lvl5pPr marL="2057400" indent="-228600" algn="l" defTabSz="457200" rtl="0" eaLnBrk="1" latinLnBrk="0" hangingPunct="1">
              <a:spcBef>
                <a:spcPct val="20000"/>
              </a:spcBef>
              <a:buFont typeface="Arial"/>
              <a:buChar char="»"/>
              <a:defRPr sz="20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400" dirty="0">
                <a:latin typeface="Segoe UI Semilight" panose="020B0402040204020203" pitchFamily="34" charset="0"/>
                <a:cs typeface="Segoe UI Semilight" panose="020B0402040204020203" pitchFamily="34" charset="0"/>
              </a:rPr>
              <a:t>Yes, Markov chains are a special kind of probabilistic (finite) automation.</a:t>
            </a:r>
            <a:endParaRPr lang="en-US" sz="2400" b="1" dirty="0">
              <a:latin typeface="Segoe UI Semilight" panose="020B0402040204020203" pitchFamily="34" charset="0"/>
              <a:cs typeface="Segoe UI Semilight" panose="020B0402040204020203" pitchFamily="34" charset="0"/>
            </a:endParaRPr>
          </a:p>
          <a:p>
            <a:pPr marL="0" indent="0">
              <a:buNone/>
            </a:pPr>
            <a:r>
              <a:rPr lang="en-US" sz="2400" dirty="0">
                <a:latin typeface="Segoe UI Semilight" panose="020B0402040204020203" pitchFamily="34" charset="0"/>
                <a:cs typeface="Segoe UI Semilight" panose="020B0402040204020203" pitchFamily="34" charset="0"/>
              </a:rPr>
              <a:t>They look like Deterministic Finite Automata (DFAs) from 311, except…</a:t>
            </a:r>
          </a:p>
          <a:p>
            <a:r>
              <a:rPr lang="en-US" sz="2400" dirty="0">
                <a:latin typeface="Segoe UI Semilight" panose="020B0402040204020203" pitchFamily="34" charset="0"/>
                <a:cs typeface="Segoe UI Semilight" panose="020B0402040204020203" pitchFamily="34" charset="0"/>
              </a:rPr>
              <a:t>No input symbols on the edges (input is “tick of the clock”)</a:t>
            </a:r>
          </a:p>
          <a:p>
            <a:r>
              <a:rPr lang="en-US" sz="2400" dirty="0">
                <a:latin typeface="Segoe UI Semilight" panose="020B0402040204020203" pitchFamily="34" charset="0"/>
                <a:cs typeface="Segoe UI Semilight" panose="020B0402040204020203" pitchFamily="34" charset="0"/>
              </a:rPr>
              <a:t>Out edges are labeled with probabilities.</a:t>
            </a:r>
          </a:p>
          <a:p>
            <a:r>
              <a:rPr lang="en-US" sz="2400" dirty="0">
                <a:latin typeface="Segoe UI Semilight" panose="020B0402040204020203" pitchFamily="34" charset="0"/>
                <a:cs typeface="Segoe UI Semilight" panose="020B0402040204020203" pitchFamily="34" charset="0"/>
              </a:rPr>
              <a:t>No start state or accept states. </a:t>
            </a:r>
          </a:p>
          <a:p>
            <a:pPr marL="0" indent="0">
              <a:buNone/>
            </a:pPr>
            <a:r>
              <a:rPr lang="en-US" sz="2400" dirty="0">
                <a:latin typeface="Segoe UI Semilight" panose="020B0402040204020203" pitchFamily="34" charset="0"/>
                <a:cs typeface="Segoe UI Semilight" panose="020B0402040204020203" pitchFamily="34" charset="0"/>
              </a:rPr>
              <a:t>But like DFAs, the only thing they remember about the past is the state they are currently in.</a:t>
            </a:r>
          </a:p>
          <a:p>
            <a:pPr marL="0" indent="0">
              <a:buNone/>
            </a:pPr>
            <a:endParaRPr lang="en-US" sz="2400" dirty="0">
              <a:latin typeface="Segoe UI Semilight" panose="020B0402040204020203" pitchFamily="34" charset="0"/>
              <a:cs typeface="Segoe UI Semilight" panose="020B0402040204020203" pitchFamily="34" charset="0"/>
            </a:endParaRPr>
          </a:p>
        </p:txBody>
      </p:sp>
      <p:pic>
        <p:nvPicPr>
          <p:cNvPr id="3" name="Picture 2" descr="Markov chain with three vertices:&#10;Work: can go to surf (.6), or loop back to work (.4)&#10;Surf: can go to work (.1), loop back to surf (.6) or to email (.3)&#10;Email: can go to work (.5) or loop back to email (.5).">
            <a:extLst>
              <a:ext uri="{FF2B5EF4-FFF2-40B4-BE49-F238E27FC236}">
                <a16:creationId xmlns:a16="http://schemas.microsoft.com/office/drawing/2014/main" id="{E3917B58-423A-B4AF-3892-08992DD03591}"/>
              </a:ext>
            </a:extLst>
          </p:cNvPr>
          <p:cNvPicPr>
            <a:picLocks noChangeAspect="1"/>
          </p:cNvPicPr>
          <p:nvPr/>
        </p:nvPicPr>
        <p:blipFill>
          <a:blip r:embed="rId2"/>
          <a:stretch>
            <a:fillRect/>
          </a:stretch>
        </p:blipFill>
        <p:spPr>
          <a:xfrm>
            <a:off x="6460177" y="1794183"/>
            <a:ext cx="5013437" cy="326963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82485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5" name="Group 4">
            <a:extLst>
              <a:ext uri="{C183D7F6-B498-43B3-948B-1728B52AA6E4}">
                <adec:decorative xmlns:adec="http://schemas.microsoft.com/office/drawing/2017/decorative" val="1"/>
              </a:ext>
            </a:extLst>
          </p:cNvPr>
          <p:cNvGrpSpPr/>
          <p:nvPr/>
        </p:nvGrpSpPr>
        <p:grpSpPr>
          <a:xfrm>
            <a:off x="5311310" y="3806209"/>
            <a:ext cx="255355" cy="785802"/>
            <a:chOff x="5311310" y="3806209"/>
            <a:chExt cx="255355" cy="785802"/>
          </a:xfrm>
        </p:grpSpPr>
        <p:sp>
          <p:nvSpPr>
            <p:cNvPr id="33" name="Right Arrow 32"/>
            <p:cNvSpPr/>
            <p:nvPr/>
          </p:nvSpPr>
          <p:spPr>
            <a:xfrm>
              <a:off x="5311310" y="3806209"/>
              <a:ext cx="250371" cy="207353"/>
            </a:xfrm>
            <a:prstGeom prst="rightArrow">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ight Arrow 34"/>
            <p:cNvSpPr/>
            <p:nvPr/>
          </p:nvSpPr>
          <p:spPr>
            <a:xfrm>
              <a:off x="5316294" y="4384658"/>
              <a:ext cx="250371" cy="207353"/>
            </a:xfrm>
            <a:prstGeom prst="rightArrow">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normAutofit/>
          </a:bodyPr>
          <a:lstStyle/>
          <a:p>
            <a:r>
              <a:rPr lang="en-US" dirty="0"/>
              <a:t>A little more algebra</a:t>
            </a:r>
          </a:p>
        </p:txBody>
      </p:sp>
      <p:sp>
        <p:nvSpPr>
          <p:cNvPr id="3" name="Slide Number Placeholder 2"/>
          <p:cNvSpPr>
            <a:spLocks noGrp="1"/>
          </p:cNvSpPr>
          <p:nvPr>
            <p:ph type="sldNum" sz="quarter" idx="12"/>
          </p:nvPr>
        </p:nvSpPr>
        <p:spPr>
          <a:xfrm>
            <a:off x="8737600" y="6427484"/>
            <a:ext cx="2844800" cy="365125"/>
          </a:xfrm>
        </p:spPr>
        <p:txBody>
          <a:bodyPr/>
          <a:lstStyle/>
          <a:p>
            <a:fld id="{39E65F0E-D8D0-8548-A870-8F1E432EFAAD}" type="slidenum">
              <a:rPr lang="en-US" smtClean="0"/>
              <a:pPr/>
              <a:t>70</a:t>
            </a:fld>
            <a:endParaRPr lang="en-US" dirty="0"/>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819271" y="122626"/>
            <a:ext cx="3164098" cy="2060627"/>
          </a:xfrm>
          <a:prstGeom prst="rect">
            <a:avLst/>
          </a:prstGeom>
          <a:effectLst>
            <a:outerShdw blurRad="50800" dist="38100" dir="2700000" algn="tl" rotWithShape="0">
              <a:prstClr val="black">
                <a:alpha val="40000"/>
              </a:prstClr>
            </a:outerShdw>
          </a:effectLst>
        </p:spPr>
      </p:pic>
      <mc:AlternateContent xmlns:mc="http://schemas.openxmlformats.org/markup-compatibility/2006" xmlns:a14="http://schemas.microsoft.com/office/drawing/2010/main">
        <mc:Choice Requires="a14">
          <p:sp>
            <p:nvSpPr>
              <p:cNvPr id="8" name="TextBox 7"/>
              <p:cNvSpPr txBox="1"/>
              <p:nvPr/>
            </p:nvSpPr>
            <p:spPr>
              <a:xfrm>
                <a:off x="874836" y="1057582"/>
                <a:ext cx="2031133" cy="523220"/>
              </a:xfrm>
              <a:prstGeom prst="rect">
                <a:avLst/>
              </a:prstGeom>
              <a:noFill/>
            </p:spPr>
            <p:txBody>
              <a:bodyPr wrap="none" rtlCol="0">
                <a:spAutoFit/>
              </a:bodyPr>
              <a:lstStyle/>
              <a:p>
                <a14:m>
                  <m:oMath xmlns:m="http://schemas.openxmlformats.org/officeDocument/2006/math">
                    <m:r>
                      <a:rPr lang="en-US" sz="2800" b="0" i="1" smtClean="0">
                        <a:solidFill>
                          <a:srgbClr val="0070C0"/>
                        </a:solidFill>
                        <a:latin typeface="Cambria Math" panose="02040503050406030204" pitchFamily="18" charset="0"/>
                        <a:ea typeface="Helvetica" charset="0"/>
                        <a:cs typeface="Helvetica" charset="0"/>
                      </a:rPr>
                      <m:t>[</m:t>
                    </m:r>
                    <m:sSub>
                      <m:sSubPr>
                        <m:ctrlPr>
                          <a:rPr lang="en-US" sz="2800" i="1" smtClean="0">
                            <a:solidFill>
                              <a:srgbClr val="0070C0"/>
                            </a:solidFill>
                            <a:latin typeface="Cambria Math" panose="02040503050406030204" pitchFamily="18" charset="0"/>
                            <a:ea typeface="Helvetica" charset="0"/>
                            <a:cs typeface="Helvetica" charset="0"/>
                          </a:rPr>
                        </m:ctrlPr>
                      </m:sSubPr>
                      <m:e>
                        <m:r>
                          <a:rPr lang="en-US" sz="280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𝑊</m:t>
                        </m:r>
                      </m:sub>
                    </m:sSub>
                  </m:oMath>
                </a14:m>
                <a:r>
                  <a:rPr lang="en-US" sz="2800" dirty="0">
                    <a:solidFill>
                      <a:srgbClr val="0070C0"/>
                    </a:solidFill>
                    <a:latin typeface="Candara" panose="020E0502030303020204" pitchFamily="34" charset="0"/>
                    <a:ea typeface="Helvetica" charset="0"/>
                    <a:cs typeface="Helvetica" charset="0"/>
                  </a:rPr>
                  <a:t>,</a:t>
                </a:r>
                <a:r>
                  <a:rPr lang="en-US" sz="2800" dirty="0">
                    <a:solidFill>
                      <a:srgbClr val="0070C0"/>
                    </a:solidFill>
                    <a:ea typeface="Helvetica" charset="0"/>
                    <a:cs typeface="Helvetica" charset="0"/>
                  </a:rPr>
                  <a:t> </a:t>
                </a:r>
                <a14:m>
                  <m:oMath xmlns:m="http://schemas.openxmlformats.org/officeDocument/2006/math">
                    <m:sSub>
                      <m:sSubPr>
                        <m:ctrlPr>
                          <a:rPr lang="en-US" sz="2800" i="1" smtClean="0">
                            <a:solidFill>
                              <a:srgbClr val="0070C0"/>
                            </a:solidFill>
                            <a:latin typeface="Cambria Math" panose="02040503050406030204" pitchFamily="18" charset="0"/>
                            <a:ea typeface="Helvetica" charset="0"/>
                            <a:cs typeface="Helvetica" charset="0"/>
                          </a:rPr>
                        </m:ctrlPr>
                      </m:sSubPr>
                      <m:e>
                        <m:r>
                          <a:rPr lang="en-US" sz="280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𝑆</m:t>
                        </m:r>
                      </m:sub>
                    </m:sSub>
                  </m:oMath>
                </a14:m>
                <a:r>
                  <a:rPr lang="en-US" sz="2800" dirty="0">
                    <a:solidFill>
                      <a:srgbClr val="0070C0"/>
                    </a:solidFill>
                    <a:latin typeface="Candara" panose="020E0502030303020204" pitchFamily="34" charset="0"/>
                    <a:ea typeface="Helvetica" charset="0"/>
                    <a:cs typeface="Helvetica" charset="0"/>
                  </a:rPr>
                  <a:t>,</a:t>
                </a:r>
                <a:r>
                  <a:rPr lang="en-US" sz="2800" dirty="0">
                    <a:solidFill>
                      <a:srgbClr val="0070C0"/>
                    </a:solidFill>
                    <a:ea typeface="Helvetica" charset="0"/>
                    <a:cs typeface="Helvetica" charset="0"/>
                  </a:rPr>
                  <a:t> </a:t>
                </a:r>
                <a14:m>
                  <m:oMath xmlns:m="http://schemas.openxmlformats.org/officeDocument/2006/math">
                    <m:sSub>
                      <m:sSubPr>
                        <m:ctrlPr>
                          <a:rPr lang="en-US" sz="2800" i="1" smtClean="0">
                            <a:solidFill>
                              <a:srgbClr val="0070C0"/>
                            </a:solidFill>
                            <a:latin typeface="Cambria Math" panose="02040503050406030204" pitchFamily="18" charset="0"/>
                            <a:ea typeface="Helvetica" charset="0"/>
                            <a:cs typeface="Helvetica" charset="0"/>
                          </a:rPr>
                        </m:ctrlPr>
                      </m:sSubPr>
                      <m:e>
                        <m:r>
                          <a:rPr lang="en-US" sz="2800" i="1" smtClean="0">
                            <a:solidFill>
                              <a:srgbClr val="0070C0"/>
                            </a:solidFill>
                            <a:latin typeface="Cambria Math" panose="02040503050406030204" pitchFamily="18" charset="0"/>
                            <a:ea typeface="Helvetica" charset="0"/>
                            <a:cs typeface="Helvetica" charset="0"/>
                          </a:rPr>
                          <m:t>𝜋</m:t>
                        </m:r>
                      </m:e>
                      <m:sub>
                        <m:r>
                          <m:rPr>
                            <m:sty m:val="p"/>
                          </m:rPr>
                          <a:rPr lang="en-US" sz="2800" b="0" i="0" smtClean="0">
                            <a:solidFill>
                              <a:srgbClr val="0070C0"/>
                            </a:solidFill>
                            <a:latin typeface="Cambria Math" panose="02040503050406030204" pitchFamily="18" charset="0"/>
                            <a:ea typeface="Helvetica" charset="0"/>
                            <a:cs typeface="Helvetica" charset="0"/>
                          </a:rPr>
                          <m:t>E</m:t>
                        </m:r>
                      </m:sub>
                    </m:sSub>
                    <m:r>
                      <a:rPr lang="en-US" sz="2800" b="0" i="0" smtClean="0">
                        <a:solidFill>
                          <a:srgbClr val="0070C0"/>
                        </a:solidFill>
                        <a:latin typeface="Cambria Math" panose="02040503050406030204" pitchFamily="18" charset="0"/>
                        <a:ea typeface="Helvetica" charset="0"/>
                        <a:cs typeface="Helvetica" charset="0"/>
                      </a:rPr>
                      <m:t>]</m:t>
                    </m:r>
                  </m:oMath>
                </a14:m>
                <a:endParaRPr lang="en-US" sz="2800" b="0" dirty="0" err="1">
                  <a:solidFill>
                    <a:srgbClr val="0070C0"/>
                  </a:solidFill>
                  <a:latin typeface="Candara" panose="020E0502030303020204" pitchFamily="34" charset="0"/>
                  <a:ea typeface="Helvetica" charset="0"/>
                  <a:cs typeface="Helvetica"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874836" y="1057582"/>
                <a:ext cx="2031133" cy="523220"/>
              </a:xfrm>
              <a:prstGeom prst="rect">
                <a:avLst/>
              </a:prstGeom>
              <a:blipFill>
                <a:blip r:embed="rId3"/>
                <a:stretch>
                  <a:fillRect t="-10465"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2887179" y="1057582"/>
                <a:ext cx="2681696" cy="1231747"/>
              </a:xfrm>
              <a:prstGeom prst="rect">
                <a:avLst/>
              </a:prstGeom>
              <a:noFill/>
            </p:spPr>
            <p:txBody>
              <a:bodyPr wrap="none" rtlCol="0">
                <a:spAutoFit/>
              </a:bodyPr>
              <a:lstStyle/>
              <a:p>
                <a:pPr algn="l"/>
                <a14:m>
                  <m:oMathPara xmlns:m="http://schemas.openxmlformats.org/officeDocument/2006/math">
                    <m:oMath>
                      <m:d>
                        <m:dPr>
                          <m:begChr m:val="["/>
                          <m:endChr m:val="]"/>
                          <m:ctrlPr>
                            <a:rPr lang="en-US" sz="2800" b="0" i="1" smtClean="0">
                              <a:latin typeface="Cambria Math" panose="02040503050406030204" pitchFamily="18" charset="0"/>
                              <a:cs typeface="Helvetica" charset="0"/>
                            </a:rPr>
                          </m:ctrlPr>
                        </m:dPr>
                        <m:e>
                          <m:m>
                            <m:mPr>
                              <m:mcs>
                                <m:mc>
                                  <m:mcPr>
                                    <m:count m:val="3"/>
                                    <m:mcJc m:val="center"/>
                                  </m:mcPr>
                                </m:mc>
                              </m:mcs>
                              <m:ctrlPr>
                                <a:rPr lang="en-US" sz="2800" b="0" i="1" smtClean="0">
                                  <a:latin typeface="Cambria Math" panose="02040503050406030204" pitchFamily="18" charset="0"/>
                                  <a:cs typeface="Helvetica" charset="0"/>
                                </a:rPr>
                              </m:ctrlPr>
                            </m:mPr>
                            <m:mr>
                              <m:e>
                                <m:r>
                                  <m:rPr>
                                    <m:brk m:alnAt="7"/>
                                  </m:rPr>
                                  <a:rPr lang="en-US" sz="2800" b="0" i="1" smtClean="0">
                                    <a:latin typeface="Cambria Math" panose="02040503050406030204" pitchFamily="18" charset="0"/>
                                    <a:cs typeface="Helvetica" charset="0"/>
                                  </a:rPr>
                                  <m:t>0</m:t>
                                </m:r>
                                <m:r>
                                  <a:rPr lang="en-US" sz="2800" b="0" i="1" smtClean="0">
                                    <a:latin typeface="Cambria Math" panose="02040503050406030204" pitchFamily="18" charset="0"/>
                                    <a:cs typeface="Helvetica" charset="0"/>
                                  </a:rPr>
                                  <m:t>.4</m:t>
                                </m:r>
                              </m:e>
                              <m:e>
                                <m:r>
                                  <a:rPr lang="en-US" sz="2800" b="0" i="1" smtClean="0">
                                    <a:latin typeface="Cambria Math" panose="02040503050406030204" pitchFamily="18" charset="0"/>
                                    <a:cs typeface="Helvetica" charset="0"/>
                                  </a:rPr>
                                  <m:t>0.6</m:t>
                                </m:r>
                              </m:e>
                              <m:e>
                                <m:r>
                                  <a:rPr lang="en-US" sz="2800" b="0" i="1" smtClean="0">
                                    <a:latin typeface="Cambria Math" panose="02040503050406030204" pitchFamily="18" charset="0"/>
                                    <a:cs typeface="Helvetica" charset="0"/>
                                  </a:rPr>
                                  <m:t>0</m:t>
                                </m:r>
                              </m:e>
                            </m:mr>
                            <m:mr>
                              <m:e>
                                <m:r>
                                  <a:rPr lang="en-US" sz="2800" b="0" i="1" smtClean="0">
                                    <a:latin typeface="Cambria Math" panose="02040503050406030204" pitchFamily="18" charset="0"/>
                                    <a:cs typeface="Helvetica" charset="0"/>
                                  </a:rPr>
                                  <m:t>0.1</m:t>
                                </m:r>
                              </m:e>
                              <m:e>
                                <m:r>
                                  <a:rPr lang="en-US" sz="2800" b="0" i="1" smtClean="0">
                                    <a:latin typeface="Cambria Math" panose="02040503050406030204" pitchFamily="18" charset="0"/>
                                    <a:cs typeface="Helvetica" charset="0"/>
                                  </a:rPr>
                                  <m:t>0.6</m:t>
                                </m:r>
                              </m:e>
                              <m:e>
                                <m:r>
                                  <a:rPr lang="en-US" sz="2800" b="0" i="1" smtClean="0">
                                    <a:latin typeface="Cambria Math" panose="02040503050406030204" pitchFamily="18" charset="0"/>
                                    <a:cs typeface="Helvetica" charset="0"/>
                                  </a:rPr>
                                  <m:t>0.3</m:t>
                                </m:r>
                              </m:e>
                            </m:mr>
                            <m:mr>
                              <m:e>
                                <m:r>
                                  <a:rPr lang="en-US" sz="2800" b="0" i="1" smtClean="0">
                                    <a:latin typeface="Cambria Math" panose="02040503050406030204" pitchFamily="18" charset="0"/>
                                    <a:cs typeface="Helvetica" charset="0"/>
                                  </a:rPr>
                                  <m:t>0.5</m:t>
                                </m:r>
                              </m:e>
                              <m:e>
                                <m:r>
                                  <a:rPr lang="en-US" sz="2800" b="0" i="1" smtClean="0">
                                    <a:latin typeface="Cambria Math" panose="02040503050406030204" pitchFamily="18" charset="0"/>
                                    <a:cs typeface="Helvetica" charset="0"/>
                                  </a:rPr>
                                  <m:t>0</m:t>
                                </m:r>
                              </m:e>
                              <m:e>
                                <m:r>
                                  <a:rPr lang="en-US" sz="2800" b="0" i="1" smtClean="0">
                                    <a:latin typeface="Cambria Math" panose="02040503050406030204" pitchFamily="18" charset="0"/>
                                    <a:cs typeface="Helvetica" charset="0"/>
                                  </a:rPr>
                                  <m:t>0.5</m:t>
                                </m:r>
                              </m:e>
                            </m:mr>
                          </m:m>
                        </m:e>
                      </m:d>
                    </m:oMath>
                  </m:oMathPara>
                </a14:m>
                <a:endParaRPr lang="en-US" sz="2800" b="0" dirty="0" err="1">
                  <a:latin typeface="Candara" panose="020E0502030303020204" pitchFamily="34" charset="0"/>
                  <a:ea typeface="Helvetica" charset="0"/>
                  <a:cs typeface="Helvetica"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2887179" y="1057582"/>
                <a:ext cx="2681696" cy="1231747"/>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TextBox 45"/>
              <p:cNvSpPr txBox="1"/>
              <p:nvPr/>
            </p:nvSpPr>
            <p:spPr>
              <a:xfrm>
                <a:off x="5550084" y="1009403"/>
                <a:ext cx="2408801" cy="523220"/>
              </a:xfrm>
              <a:prstGeom prst="rect">
                <a:avLst/>
              </a:prstGeom>
              <a:noFill/>
            </p:spPr>
            <p:txBody>
              <a:bodyPr wrap="none" rtlCol="0">
                <a:spAutoFit/>
              </a:bodyPr>
              <a:lstStyle/>
              <a:p>
                <a14:m>
                  <m:oMath xmlns:m="http://schemas.openxmlformats.org/officeDocument/2006/math">
                    <m:r>
                      <a:rPr lang="en-US" sz="2800" b="0" i="1" smtClean="0">
                        <a:solidFill>
                          <a:srgbClr val="0070C0"/>
                        </a:solidFill>
                        <a:latin typeface="Cambria Math" panose="02040503050406030204" pitchFamily="18" charset="0"/>
                        <a:ea typeface="Helvetica" charset="0"/>
                        <a:cs typeface="Helvetica" charset="0"/>
                      </a:rPr>
                      <m:t>=[</m:t>
                    </m:r>
                    <m:sSub>
                      <m:sSubPr>
                        <m:ctrlPr>
                          <a:rPr lang="en-US" sz="2800" i="1" smtClean="0">
                            <a:solidFill>
                              <a:srgbClr val="0070C0"/>
                            </a:solidFill>
                            <a:latin typeface="Cambria Math" panose="02040503050406030204" pitchFamily="18" charset="0"/>
                            <a:ea typeface="Helvetica" charset="0"/>
                            <a:cs typeface="Helvetica" charset="0"/>
                          </a:rPr>
                        </m:ctrlPr>
                      </m:sSubPr>
                      <m:e>
                        <m:r>
                          <a:rPr lang="en-US" sz="280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𝑊</m:t>
                        </m:r>
                      </m:sub>
                    </m:sSub>
                  </m:oMath>
                </a14:m>
                <a:r>
                  <a:rPr lang="en-US" sz="2800" dirty="0">
                    <a:solidFill>
                      <a:srgbClr val="0070C0"/>
                    </a:solidFill>
                    <a:latin typeface="Candara" panose="020E0502030303020204" pitchFamily="34" charset="0"/>
                    <a:ea typeface="Helvetica" charset="0"/>
                    <a:cs typeface="Helvetica" charset="0"/>
                  </a:rPr>
                  <a:t>,</a:t>
                </a:r>
                <a:r>
                  <a:rPr lang="en-US" sz="2800" dirty="0">
                    <a:solidFill>
                      <a:srgbClr val="0070C0"/>
                    </a:solidFill>
                    <a:ea typeface="Helvetica" charset="0"/>
                    <a:cs typeface="Helvetica" charset="0"/>
                  </a:rPr>
                  <a:t> </a:t>
                </a:r>
                <a14:m>
                  <m:oMath xmlns:m="http://schemas.openxmlformats.org/officeDocument/2006/math">
                    <m:sSub>
                      <m:sSubPr>
                        <m:ctrlPr>
                          <a:rPr lang="en-US" sz="2800" i="1" smtClean="0">
                            <a:solidFill>
                              <a:srgbClr val="0070C0"/>
                            </a:solidFill>
                            <a:latin typeface="Cambria Math" panose="02040503050406030204" pitchFamily="18" charset="0"/>
                            <a:ea typeface="Helvetica" charset="0"/>
                            <a:cs typeface="Helvetica" charset="0"/>
                          </a:rPr>
                        </m:ctrlPr>
                      </m:sSubPr>
                      <m:e>
                        <m:r>
                          <a:rPr lang="en-US" sz="280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𝑆</m:t>
                        </m:r>
                      </m:sub>
                    </m:sSub>
                  </m:oMath>
                </a14:m>
                <a:r>
                  <a:rPr lang="en-US" sz="2800" dirty="0">
                    <a:solidFill>
                      <a:srgbClr val="0070C0"/>
                    </a:solidFill>
                    <a:latin typeface="Candara" panose="020E0502030303020204" pitchFamily="34" charset="0"/>
                    <a:ea typeface="Helvetica" charset="0"/>
                    <a:cs typeface="Helvetica" charset="0"/>
                  </a:rPr>
                  <a:t>,</a:t>
                </a:r>
                <a:r>
                  <a:rPr lang="en-US" sz="2800" dirty="0">
                    <a:solidFill>
                      <a:srgbClr val="0070C0"/>
                    </a:solidFill>
                    <a:ea typeface="Helvetica" charset="0"/>
                    <a:cs typeface="Helvetica" charset="0"/>
                  </a:rPr>
                  <a:t> </a:t>
                </a:r>
                <a14:m>
                  <m:oMath xmlns:m="http://schemas.openxmlformats.org/officeDocument/2006/math">
                    <m:sSub>
                      <m:sSubPr>
                        <m:ctrlPr>
                          <a:rPr lang="en-US" sz="2800" i="1" smtClean="0">
                            <a:solidFill>
                              <a:srgbClr val="0070C0"/>
                            </a:solidFill>
                            <a:latin typeface="Cambria Math" panose="02040503050406030204" pitchFamily="18" charset="0"/>
                            <a:ea typeface="Helvetica" charset="0"/>
                            <a:cs typeface="Helvetica" charset="0"/>
                          </a:rPr>
                        </m:ctrlPr>
                      </m:sSubPr>
                      <m:e>
                        <m:r>
                          <a:rPr lang="en-US" sz="2800" i="1" smtClean="0">
                            <a:solidFill>
                              <a:srgbClr val="0070C0"/>
                            </a:solidFill>
                            <a:latin typeface="Cambria Math" panose="02040503050406030204" pitchFamily="18" charset="0"/>
                            <a:ea typeface="Helvetica" charset="0"/>
                            <a:cs typeface="Helvetica" charset="0"/>
                          </a:rPr>
                          <m:t>𝜋</m:t>
                        </m:r>
                      </m:e>
                      <m:sub>
                        <m:r>
                          <a:rPr lang="en-US" sz="2800" b="0" i="1" smtClean="0">
                            <a:solidFill>
                              <a:srgbClr val="0070C0"/>
                            </a:solidFill>
                            <a:latin typeface="Cambria Math" panose="02040503050406030204" pitchFamily="18" charset="0"/>
                            <a:ea typeface="Helvetica" charset="0"/>
                            <a:cs typeface="Helvetica" charset="0"/>
                          </a:rPr>
                          <m:t>𝐸</m:t>
                        </m:r>
                      </m:sub>
                    </m:sSub>
                    <m:r>
                      <a:rPr lang="en-US" sz="2800" b="0" i="0" smtClean="0">
                        <a:solidFill>
                          <a:srgbClr val="0070C0"/>
                        </a:solidFill>
                        <a:latin typeface="Cambria Math" panose="02040503050406030204" pitchFamily="18" charset="0"/>
                        <a:ea typeface="Helvetica" charset="0"/>
                        <a:cs typeface="Helvetica" charset="0"/>
                      </a:rPr>
                      <m:t>]</m:t>
                    </m:r>
                  </m:oMath>
                </a14:m>
                <a:endParaRPr lang="en-US" sz="2800" b="0" dirty="0" err="1">
                  <a:solidFill>
                    <a:srgbClr val="0070C0"/>
                  </a:solidFill>
                  <a:latin typeface="Candara" panose="020E0502030303020204" pitchFamily="34" charset="0"/>
                  <a:ea typeface="Helvetica" charset="0"/>
                  <a:cs typeface="Helvetica" charset="0"/>
                </a:endParaRPr>
              </a:p>
            </p:txBody>
          </p:sp>
        </mc:Choice>
        <mc:Fallback xmlns="">
          <p:sp>
            <p:nvSpPr>
              <p:cNvPr id="46" name="TextBox 45"/>
              <p:cNvSpPr txBox="1">
                <a:spLocks noRot="1" noChangeAspect="1" noMove="1" noResize="1" noEditPoints="1" noAdjustHandles="1" noChangeArrowheads="1" noChangeShapeType="1" noTextEdit="1"/>
              </p:cNvSpPr>
              <p:nvPr/>
            </p:nvSpPr>
            <p:spPr>
              <a:xfrm>
                <a:off x="5550084" y="1009403"/>
                <a:ext cx="2408801" cy="523220"/>
              </a:xfrm>
              <a:prstGeom prst="rect">
                <a:avLst/>
              </a:prstGeom>
              <a:blipFill>
                <a:blip r:embed="rId5"/>
                <a:stretch>
                  <a:fillRect t="-11765" b="-34118"/>
                </a:stretch>
              </a:blipFill>
            </p:spPr>
            <p:txBody>
              <a:bodyPr/>
              <a:lstStyle/>
              <a:p>
                <a:r>
                  <a:rPr lang="en-US">
                    <a:noFill/>
                  </a:rPr>
                  <a:t> </a:t>
                </a:r>
              </a:p>
            </p:txBody>
          </p:sp>
        </mc:Fallback>
      </mc:AlternateContent>
      <p:grpSp>
        <p:nvGrpSpPr>
          <p:cNvPr id="12" name="Group 11">
            <a:extLst>
              <a:ext uri="{C183D7F6-B498-43B3-948B-1728B52AA6E4}">
                <adec:decorative xmlns:adec="http://schemas.microsoft.com/office/drawing/2017/decorative" val="1"/>
              </a:ext>
            </a:extLst>
          </p:cNvPr>
          <p:cNvGrpSpPr/>
          <p:nvPr/>
        </p:nvGrpSpPr>
        <p:grpSpPr>
          <a:xfrm>
            <a:off x="0" y="2391627"/>
            <a:ext cx="5441480" cy="2872245"/>
            <a:chOff x="2673594" y="2443626"/>
            <a:chExt cx="5441480" cy="2872245"/>
          </a:xfrm>
        </p:grpSpPr>
        <p:sp>
          <p:nvSpPr>
            <p:cNvPr id="9" name="TextBox 8"/>
            <p:cNvSpPr txBox="1"/>
            <p:nvPr/>
          </p:nvSpPr>
          <p:spPr>
            <a:xfrm>
              <a:off x="2965364" y="2443626"/>
              <a:ext cx="4235455" cy="523220"/>
            </a:xfrm>
            <a:prstGeom prst="rect">
              <a:avLst/>
            </a:prstGeom>
            <a:noFill/>
          </p:spPr>
          <p:txBody>
            <a:bodyPr wrap="none" rtlCol="0">
              <a:spAutoFit/>
            </a:bodyPr>
            <a:lstStyle/>
            <a:p>
              <a:pPr algn="l"/>
              <a:r>
                <a:rPr lang="en-US" sz="2800" b="0" dirty="0">
                  <a:solidFill>
                    <a:srgbClr val="C00000"/>
                  </a:solidFill>
                  <a:latin typeface="Candara" panose="020E0502030303020204" pitchFamily="34" charset="0"/>
                  <a:ea typeface="Helvetica" charset="0"/>
                  <a:cs typeface="Helvetica" charset="0"/>
                </a:rPr>
                <a:t>Solve system of equations:</a:t>
              </a:r>
            </a:p>
          </p:txBody>
        </p:sp>
        <mc:AlternateContent xmlns:mc="http://schemas.openxmlformats.org/markup-compatibility/2006" xmlns:a14="http://schemas.microsoft.com/office/drawing/2010/main">
          <mc:Choice Requires="a14">
            <p:sp>
              <p:nvSpPr>
                <p:cNvPr id="13" name="TextBox 12"/>
                <p:cNvSpPr txBox="1"/>
                <p:nvPr/>
              </p:nvSpPr>
              <p:spPr>
                <a:xfrm>
                  <a:off x="3020469" y="3121143"/>
                  <a:ext cx="4763548" cy="461665"/>
                </a:xfrm>
                <a:prstGeom prst="rect">
                  <a:avLst/>
                </a:prstGeom>
                <a:noFill/>
              </p:spPr>
              <p:txBody>
                <a:bodyPr wrap="none" rtlCol="0">
                  <a:spAutoFit/>
                </a:bodyPr>
                <a:lstStyle/>
                <a:p>
                  <a:pPr/>
                  <a14:m>
                    <m:oMathPara xmlns:m="http://schemas.openxmlformats.org/officeDocument/2006/math">
                      <m:oMath>
                        <m:r>
                          <m:rPr>
                            <m:brk m:alnAt="7"/>
                          </m:rPr>
                          <a:rPr lang="en-US" sz="2400" i="1" smtClean="0">
                            <a:latin typeface="Cambria Math" panose="02040503050406030204" pitchFamily="18" charset="0"/>
                            <a:cs typeface="Helvetica" charset="0"/>
                          </a:rPr>
                          <m:t>0</m:t>
                        </m:r>
                        <m:r>
                          <a:rPr lang="en-US" sz="2400" i="1">
                            <a:latin typeface="Cambria Math" panose="02040503050406030204" pitchFamily="18" charset="0"/>
                            <a:cs typeface="Helvetica" charset="0"/>
                          </a:rPr>
                          <m:t>.4</m:t>
                        </m:r>
                        <m:r>
                          <a:rPr lang="en-US" sz="2400" b="0" i="1" smtClean="0">
                            <a:solidFill>
                              <a:srgbClr val="0070C0"/>
                            </a:solidFill>
                            <a:latin typeface="Cambria Math" panose="02040503050406030204" pitchFamily="18" charset="0"/>
                            <a:ea typeface="Helvetica" charset="0"/>
                            <a:cs typeface="Helvetica" charset="0"/>
                          </a:rPr>
                          <m:t>⋅</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𝑊</m:t>
                            </m:r>
                          </m:sub>
                        </m:sSub>
                        <m:r>
                          <a:rPr lang="en-US" sz="2400" i="1" dirty="0">
                            <a:latin typeface="Cambria Math" panose="02040503050406030204" pitchFamily="18" charset="0"/>
                            <a:ea typeface="Helvetica" charset="0"/>
                            <a:cs typeface="Helvetica" charset="0"/>
                          </a:rPr>
                          <m:t>+</m:t>
                        </m:r>
                        <m:r>
                          <a:rPr lang="en-US" sz="2400" i="1">
                            <a:latin typeface="Cambria Math" panose="02040503050406030204" pitchFamily="18" charset="0"/>
                            <a:cs typeface="Helvetica" charset="0"/>
                          </a:rPr>
                          <m:t>0.1</m:t>
                        </m:r>
                        <m:r>
                          <a:rPr lang="en-US" sz="2400" b="0" i="1" smtClean="0">
                            <a:solidFill>
                              <a:srgbClr val="0070C0"/>
                            </a:solidFill>
                            <a:latin typeface="Cambria Math" panose="02040503050406030204" pitchFamily="18" charset="0"/>
                            <a:ea typeface="Helvetica" charset="0"/>
                            <a:cs typeface="Helvetica" charset="0"/>
                          </a:rPr>
                          <m:t>⋅</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𝑆</m:t>
                            </m:r>
                          </m:sub>
                        </m:sSub>
                        <m:r>
                          <a:rPr lang="en-US" sz="2400" i="1" dirty="0">
                            <a:latin typeface="Cambria Math" panose="02040503050406030204" pitchFamily="18" charset="0"/>
                            <a:ea typeface="Helvetica" charset="0"/>
                            <a:cs typeface="Helvetica" charset="0"/>
                          </a:rPr>
                          <m:t>+</m:t>
                        </m:r>
                        <m:r>
                          <a:rPr lang="en-US" sz="2400" i="1">
                            <a:latin typeface="Cambria Math" panose="02040503050406030204" pitchFamily="18" charset="0"/>
                            <a:cs typeface="Helvetica" charset="0"/>
                          </a:rPr>
                          <m:t>0.5</m:t>
                        </m:r>
                        <m:r>
                          <a:rPr lang="en-US" sz="2400" b="0" i="1" smtClean="0">
                            <a:solidFill>
                              <a:srgbClr val="0070C0"/>
                            </a:solidFill>
                            <a:latin typeface="Cambria Math" panose="02040503050406030204" pitchFamily="18" charset="0"/>
                            <a:ea typeface="Helvetica" charset="0"/>
                            <a:cs typeface="Helvetica" charset="0"/>
                          </a:rPr>
                          <m:t>⋅</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𝐸</m:t>
                            </m:r>
                          </m:sub>
                        </m:sSub>
                        <m:r>
                          <a:rPr lang="en-US" sz="2400" i="1" dirty="0">
                            <a:latin typeface="Cambria Math" panose="02040503050406030204" pitchFamily="18" charset="0"/>
                            <a:ea typeface="Helvetica" charset="0"/>
                            <a:cs typeface="Helvetica" charset="0"/>
                          </a:rPr>
                          <m:t>=</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𝑊</m:t>
                            </m:r>
                          </m:sub>
                        </m:sSub>
                      </m:oMath>
                    </m:oMathPara>
                  </a14:m>
                  <a:endParaRPr lang="en-US" sz="2800" b="0" dirty="0" err="1">
                    <a:solidFill>
                      <a:srgbClr val="0070C0"/>
                    </a:solidFill>
                    <a:latin typeface="Candara" panose="020E0502030303020204" pitchFamily="34" charset="0"/>
                    <a:ea typeface="Helvetica" charset="0"/>
                    <a:cs typeface="Helvetica"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3020469" y="3121143"/>
                  <a:ext cx="4763548" cy="461665"/>
                </a:xfrm>
                <a:prstGeom prst="rect">
                  <a:avLst/>
                </a:prstGeom>
                <a:blipFill>
                  <a:blip r:embed="rId6"/>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2673594" y="3741498"/>
                  <a:ext cx="5441480" cy="461665"/>
                </a:xfrm>
                <a:prstGeom prst="rect">
                  <a:avLst/>
                </a:prstGeom>
                <a:noFill/>
              </p:spPr>
              <p:txBody>
                <a:bodyPr wrap="square" rtlCol="0">
                  <a:spAutoFit/>
                </a:bodyPr>
                <a:lstStyle/>
                <a:p>
                  <a:pPr/>
                  <a14:m>
                    <m:oMathPara xmlns:m="http://schemas.openxmlformats.org/officeDocument/2006/math">
                      <m:oMath>
                        <m:r>
                          <m:rPr>
                            <m:brk m:alnAt="7"/>
                          </m:rPr>
                          <a:rPr lang="en-US" sz="2400" i="1" smtClean="0">
                            <a:latin typeface="Cambria Math" panose="02040503050406030204" pitchFamily="18" charset="0"/>
                            <a:cs typeface="Helvetica" charset="0"/>
                          </a:rPr>
                          <m:t>0</m:t>
                        </m:r>
                        <m:r>
                          <a:rPr lang="en-US" sz="2400" i="1">
                            <a:latin typeface="Cambria Math" panose="02040503050406030204" pitchFamily="18" charset="0"/>
                            <a:cs typeface="Helvetica" charset="0"/>
                          </a:rPr>
                          <m:t>.</m:t>
                        </m:r>
                        <m:r>
                          <a:rPr lang="en-US" sz="2400" b="0" i="1" smtClean="0">
                            <a:latin typeface="Cambria Math" panose="02040503050406030204" pitchFamily="18" charset="0"/>
                            <a:cs typeface="Helvetica" charset="0"/>
                          </a:rPr>
                          <m:t>6</m:t>
                        </m:r>
                        <m:r>
                          <a:rPr lang="en-US" sz="2400" b="0" i="1" smtClean="0">
                            <a:solidFill>
                              <a:srgbClr val="0070C0"/>
                            </a:solidFill>
                            <a:latin typeface="Cambria Math" panose="02040503050406030204" pitchFamily="18" charset="0"/>
                            <a:ea typeface="Helvetica" charset="0"/>
                            <a:cs typeface="Helvetica" charset="0"/>
                          </a:rPr>
                          <m:t>⋅</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𝑊</m:t>
                            </m:r>
                          </m:sub>
                        </m:sSub>
                        <m:r>
                          <a:rPr lang="en-US" sz="2400" i="1" dirty="0">
                            <a:latin typeface="Cambria Math" panose="02040503050406030204" pitchFamily="18" charset="0"/>
                            <a:ea typeface="Helvetica" charset="0"/>
                            <a:cs typeface="Helvetica" charset="0"/>
                          </a:rPr>
                          <m:t>+</m:t>
                        </m:r>
                        <m:r>
                          <a:rPr lang="en-US" sz="2400" i="1">
                            <a:latin typeface="Cambria Math" panose="02040503050406030204" pitchFamily="18" charset="0"/>
                            <a:cs typeface="Helvetica" charset="0"/>
                          </a:rPr>
                          <m:t>0.</m:t>
                        </m:r>
                        <m:r>
                          <a:rPr lang="en-US" sz="2400" b="0" i="1" smtClean="0">
                            <a:latin typeface="Cambria Math" panose="02040503050406030204" pitchFamily="18" charset="0"/>
                            <a:cs typeface="Helvetica" charset="0"/>
                          </a:rPr>
                          <m:t>6</m:t>
                        </m:r>
                        <m:r>
                          <a:rPr lang="en-US" sz="2400" b="0" i="1" smtClean="0">
                            <a:solidFill>
                              <a:srgbClr val="0070C0"/>
                            </a:solidFill>
                            <a:latin typeface="Cambria Math" panose="02040503050406030204" pitchFamily="18" charset="0"/>
                            <a:ea typeface="Helvetica" charset="0"/>
                            <a:cs typeface="Helvetica" charset="0"/>
                          </a:rPr>
                          <m:t>⋅</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𝑆</m:t>
                            </m:r>
                          </m:sub>
                        </m:sSub>
                        <m:r>
                          <a:rPr lang="en-US" sz="2400" b="0" i="1" smtClean="0">
                            <a:solidFill>
                              <a:srgbClr val="0070C0"/>
                            </a:solidFill>
                            <a:latin typeface="Cambria Math" panose="02040503050406030204" pitchFamily="18" charset="0"/>
                            <a:ea typeface="Helvetica" charset="0"/>
                            <a:cs typeface="Helvetica" charset="0"/>
                          </a:rPr>
                          <m:t>                    </m:t>
                        </m:r>
                        <m:r>
                          <a:rPr lang="en-US" sz="2400" i="1" dirty="0">
                            <a:latin typeface="Cambria Math" panose="02040503050406030204" pitchFamily="18" charset="0"/>
                            <a:ea typeface="Helvetica" charset="0"/>
                            <a:cs typeface="Helvetica" charset="0"/>
                          </a:rPr>
                          <m:t>=</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𝑆</m:t>
                            </m:r>
                          </m:sub>
                        </m:sSub>
                      </m:oMath>
                    </m:oMathPara>
                  </a14:m>
                  <a:endParaRPr lang="en-US" sz="2400" b="0" dirty="0" err="1">
                    <a:solidFill>
                      <a:srgbClr val="0070C0"/>
                    </a:solidFill>
                    <a:latin typeface="Candara" panose="020E0502030303020204" pitchFamily="34" charset="0"/>
                    <a:ea typeface="Helvetica" charset="0"/>
                    <a:cs typeface="Helvetica"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2673594" y="3741498"/>
                  <a:ext cx="5441480" cy="461665"/>
                </a:xfrm>
                <a:prstGeom prst="rect">
                  <a:avLst/>
                </a:prstGeom>
                <a:blipFill>
                  <a:blip r:embed="rId7"/>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4422076" y="4309502"/>
                  <a:ext cx="3330527" cy="461665"/>
                </a:xfrm>
                <a:prstGeom prst="rect">
                  <a:avLst/>
                </a:prstGeom>
                <a:noFill/>
              </p:spPr>
              <p:txBody>
                <a:bodyPr wrap="none" rtlCol="0">
                  <a:spAutoFit/>
                </a:bodyPr>
                <a:lstStyle/>
                <a:p>
                  <a:pPr/>
                  <a14:m>
                    <m:oMathPara xmlns:m="http://schemas.openxmlformats.org/officeDocument/2006/math">
                      <m:oMath>
                        <m:r>
                          <a:rPr lang="en-US" sz="2400" i="1" smtClean="0">
                            <a:latin typeface="Cambria Math" panose="02040503050406030204" pitchFamily="18" charset="0"/>
                            <a:cs typeface="Helvetica" charset="0"/>
                          </a:rPr>
                          <m:t> </m:t>
                        </m:r>
                        <m:r>
                          <a:rPr lang="en-US" sz="2400" i="1">
                            <a:latin typeface="Cambria Math" panose="02040503050406030204" pitchFamily="18" charset="0"/>
                            <a:cs typeface="Helvetica" charset="0"/>
                          </a:rPr>
                          <m:t>0.</m:t>
                        </m:r>
                        <m:r>
                          <a:rPr lang="en-US" sz="2400" b="0" i="1" smtClean="0">
                            <a:latin typeface="Cambria Math" panose="02040503050406030204" pitchFamily="18" charset="0"/>
                            <a:cs typeface="Helvetica" charset="0"/>
                          </a:rPr>
                          <m:t>3</m:t>
                        </m:r>
                        <m:r>
                          <a:rPr lang="en-US" sz="2400" b="0" i="1" smtClean="0">
                            <a:solidFill>
                              <a:srgbClr val="0070C0"/>
                            </a:solidFill>
                            <a:latin typeface="Cambria Math" panose="02040503050406030204" pitchFamily="18" charset="0"/>
                            <a:ea typeface="Helvetica" charset="0"/>
                            <a:cs typeface="Helvetica" charset="0"/>
                          </a:rPr>
                          <m:t>⋅</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𝑆</m:t>
                            </m:r>
                          </m:sub>
                        </m:sSub>
                        <m:r>
                          <a:rPr lang="en-US" sz="2400" i="1" dirty="0">
                            <a:latin typeface="Cambria Math" panose="02040503050406030204" pitchFamily="18" charset="0"/>
                            <a:ea typeface="Helvetica" charset="0"/>
                            <a:cs typeface="Helvetica" charset="0"/>
                          </a:rPr>
                          <m:t>+</m:t>
                        </m:r>
                        <m:r>
                          <a:rPr lang="en-US" sz="2400" i="1">
                            <a:latin typeface="Cambria Math" panose="02040503050406030204" pitchFamily="18" charset="0"/>
                            <a:cs typeface="Helvetica" charset="0"/>
                          </a:rPr>
                          <m:t>0.5</m:t>
                        </m:r>
                        <m:r>
                          <a:rPr lang="en-US" sz="2400" b="0" i="1" smtClean="0">
                            <a:solidFill>
                              <a:srgbClr val="0070C0"/>
                            </a:solidFill>
                            <a:latin typeface="Cambria Math" panose="02040503050406030204" pitchFamily="18" charset="0"/>
                            <a:ea typeface="Helvetica" charset="0"/>
                            <a:cs typeface="Helvetica" charset="0"/>
                          </a:rPr>
                          <m:t>⋅</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𝐸</m:t>
                            </m:r>
                          </m:sub>
                        </m:sSub>
                        <m:r>
                          <a:rPr lang="en-US" sz="2400" i="1" dirty="0">
                            <a:latin typeface="Cambria Math" panose="02040503050406030204" pitchFamily="18" charset="0"/>
                            <a:ea typeface="Helvetica" charset="0"/>
                            <a:cs typeface="Helvetica" charset="0"/>
                          </a:rPr>
                          <m:t>=</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 </m:t>
                            </m:r>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𝐸</m:t>
                            </m:r>
                          </m:sub>
                        </m:sSub>
                      </m:oMath>
                    </m:oMathPara>
                  </a14:m>
                  <a:endParaRPr lang="en-US" sz="2400" b="0" dirty="0" err="1">
                    <a:solidFill>
                      <a:srgbClr val="0070C0"/>
                    </a:solidFill>
                    <a:latin typeface="Candara" panose="020E0502030303020204" pitchFamily="34" charset="0"/>
                    <a:ea typeface="Helvetica" charset="0"/>
                    <a:cs typeface="Helvetica"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4422076" y="4309502"/>
                  <a:ext cx="3330527" cy="461665"/>
                </a:xfrm>
                <a:prstGeom prst="rect">
                  <a:avLst/>
                </a:prstGeom>
                <a:blipFill>
                  <a:blip r:embed="rId8"/>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3762839" y="4854206"/>
                  <a:ext cx="3848618" cy="461665"/>
                </a:xfrm>
                <a:prstGeom prst="rect">
                  <a:avLst/>
                </a:prstGeom>
                <a:noFill/>
              </p:spPr>
              <p:txBody>
                <a:bodyPr wrap="none" rtlCol="0">
                  <a:spAutoFit/>
                </a:bodyPr>
                <a:lstStyle/>
                <a:p>
                  <a:pPr/>
                  <a14:m>
                    <m:oMathPara xmlns:m="http://schemas.openxmlformats.org/officeDocument/2006/math">
                      <m:oMath>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𝑊</m:t>
                            </m:r>
                          </m:sub>
                        </m:sSub>
                        <m:r>
                          <a:rPr lang="en-US" sz="2400" i="1" dirty="0">
                            <a:latin typeface="Cambria Math" panose="02040503050406030204" pitchFamily="18" charset="0"/>
                            <a:ea typeface="Helvetica" charset="0"/>
                            <a:cs typeface="Helvetica" charset="0"/>
                          </a:rPr>
                          <m:t>+</m:t>
                        </m:r>
                        <m:r>
                          <a:rPr lang="en-US" sz="2400" b="0" i="1" dirty="0" smtClean="0">
                            <a:latin typeface="Cambria Math" panose="02040503050406030204" pitchFamily="18" charset="0"/>
                            <a:ea typeface="Helvetica" charset="0"/>
                            <a:cs typeface="Helvetica" charset="0"/>
                          </a:rPr>
                          <m:t>         </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𝑆</m:t>
                            </m:r>
                          </m:sub>
                        </m:sSub>
                        <m:r>
                          <a:rPr lang="en-US" sz="2400" i="1" dirty="0">
                            <a:latin typeface="Cambria Math" panose="02040503050406030204" pitchFamily="18" charset="0"/>
                            <a:ea typeface="Helvetica" charset="0"/>
                            <a:cs typeface="Helvetica" charset="0"/>
                          </a:rPr>
                          <m:t>+</m:t>
                        </m:r>
                        <m:r>
                          <a:rPr lang="en-US" sz="2400" i="1" smtClean="0">
                            <a:latin typeface="Cambria Math" panose="02040503050406030204" pitchFamily="18" charset="0"/>
                            <a:cs typeface="Helvetica" charset="0"/>
                          </a:rPr>
                          <m:t> </m:t>
                        </m:r>
                        <m:r>
                          <a:rPr lang="en-US" sz="2400" b="0" i="1" smtClean="0">
                            <a:latin typeface="Cambria Math" panose="02040503050406030204" pitchFamily="18" charset="0"/>
                            <a:cs typeface="Helvetica" charset="0"/>
                          </a:rPr>
                          <m:t>        </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𝐸</m:t>
                            </m:r>
                          </m:sub>
                        </m:sSub>
                        <m:r>
                          <a:rPr lang="en-US" sz="2400" i="1" dirty="0">
                            <a:latin typeface="Cambria Math" panose="02040503050406030204" pitchFamily="18" charset="0"/>
                            <a:ea typeface="Helvetica" charset="0"/>
                            <a:cs typeface="Helvetica" charset="0"/>
                          </a:rPr>
                          <m:t>=</m:t>
                        </m:r>
                        <m:r>
                          <a:rPr lang="en-US" sz="2400" i="1" dirty="0" smtClean="0">
                            <a:solidFill>
                              <a:srgbClr val="0070C0"/>
                            </a:solidFill>
                            <a:latin typeface="Cambria Math" panose="02040503050406030204" pitchFamily="18" charset="0"/>
                            <a:ea typeface="Helvetica" charset="0"/>
                            <a:cs typeface="Helvetica" charset="0"/>
                          </a:rPr>
                          <m:t>1</m:t>
                        </m:r>
                      </m:oMath>
                    </m:oMathPara>
                  </a14:m>
                  <a:endParaRPr lang="en-US" sz="2400" b="0" dirty="0" err="1">
                    <a:solidFill>
                      <a:srgbClr val="0070C0"/>
                    </a:solidFill>
                    <a:latin typeface="Candara" panose="020E0502030303020204" pitchFamily="34" charset="0"/>
                    <a:ea typeface="Helvetica" charset="0"/>
                    <a:cs typeface="Helvetica"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3762839" y="4854206"/>
                  <a:ext cx="3848618" cy="461665"/>
                </a:xfrm>
                <a:prstGeom prst="rect">
                  <a:avLst/>
                </a:prstGeom>
                <a:blipFill>
                  <a:blip r:embed="rId9"/>
                  <a:stretch>
                    <a:fillRect b="-2667"/>
                  </a:stretch>
                </a:blipFill>
              </p:spPr>
              <p:txBody>
                <a:bodyPr/>
                <a:lstStyle/>
                <a:p>
                  <a:r>
                    <a:rPr lang="en-US">
                      <a:noFill/>
                    </a:rPr>
                    <a:t> </a:t>
                  </a:r>
                </a:p>
              </p:txBody>
            </p:sp>
          </mc:Fallback>
        </mc:AlternateContent>
      </p:grpSp>
      <p:sp>
        <p:nvSpPr>
          <p:cNvPr id="16" name="Left Brace 15">
            <a:extLst>
              <a:ext uri="{C183D7F6-B498-43B3-948B-1728B52AA6E4}">
                <adec:decorative xmlns:adec="http://schemas.microsoft.com/office/drawing/2017/decorative" val="1"/>
              </a:ext>
            </a:extLst>
          </p:cNvPr>
          <p:cNvSpPr/>
          <p:nvPr/>
        </p:nvSpPr>
        <p:spPr>
          <a:xfrm flipH="1">
            <a:off x="5036930" y="3108529"/>
            <a:ext cx="146985" cy="1579090"/>
          </a:xfrm>
          <a:prstGeom prst="leftBrace">
            <a:avLst/>
          </a:prstGeom>
          <a:ln>
            <a:solidFill>
              <a:srgbClr val="C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C00000"/>
              </a:solidFill>
            </a:endParaRPr>
          </a:p>
        </p:txBody>
      </p:sp>
      <mc:AlternateContent xmlns:mc="http://schemas.openxmlformats.org/markup-compatibility/2006" xmlns:a14="http://schemas.microsoft.com/office/drawing/2010/main">
        <mc:Choice Requires="a14">
          <p:sp>
            <p:nvSpPr>
              <p:cNvPr id="24" name="Rectangle 23"/>
              <p:cNvSpPr/>
              <p:nvPr/>
            </p:nvSpPr>
            <p:spPr>
              <a:xfrm>
                <a:off x="5590099" y="4275090"/>
                <a:ext cx="2616421" cy="461665"/>
              </a:xfrm>
              <a:prstGeom prst="rect">
                <a:avLst/>
              </a:prstGeom>
            </p:spPr>
            <p:txBody>
              <a:bodyPr wrap="none">
                <a:spAutoFit/>
              </a:bodyPr>
              <a:lstStyle/>
              <a:p>
                <a:pPr/>
                <a14:m>
                  <m:oMathPara xmlns:m="http://schemas.openxmlformats.org/officeDocument/2006/math">
                    <m:oMath>
                      <m:r>
                        <m:rPr>
                          <m:brk m:alnAt="7"/>
                        </m:rPr>
                        <a:rPr lang="en-US" sz="2400" i="1" smtClean="0">
                          <a:latin typeface="Cambria Math" panose="02040503050406030204" pitchFamily="18" charset="0"/>
                          <a:cs typeface="Helvetica" charset="0"/>
                        </a:rPr>
                        <m:t>0</m:t>
                      </m:r>
                      <m:r>
                        <a:rPr lang="en-US" sz="2400" i="1">
                          <a:latin typeface="Cambria Math" panose="02040503050406030204" pitchFamily="18" charset="0"/>
                          <a:cs typeface="Helvetica" charset="0"/>
                        </a:rPr>
                        <m:t>.</m:t>
                      </m:r>
                      <m:r>
                        <a:rPr lang="en-US" sz="2400" b="0" i="1" smtClean="0">
                          <a:latin typeface="Cambria Math" panose="02040503050406030204" pitchFamily="18" charset="0"/>
                          <a:cs typeface="Helvetica" charset="0"/>
                        </a:rPr>
                        <m:t>3</m:t>
                      </m:r>
                      <m:r>
                        <a:rPr lang="en-US" sz="2400" i="1">
                          <a:solidFill>
                            <a:srgbClr val="0070C0"/>
                          </a:solidFill>
                          <a:latin typeface="Cambria Math" panose="02040503050406030204" pitchFamily="18" charset="0"/>
                          <a:ea typeface="Helvetica" charset="0"/>
                          <a:cs typeface="Helvetica" charset="0"/>
                        </a:rPr>
                        <m:t>⋅</m:t>
                      </m:r>
                      <m:sSub>
                        <m:sSubPr>
                          <m:ctrlPr>
                            <a:rPr lang="en-US" sz="2400" i="1">
                              <a:solidFill>
                                <a:srgbClr val="0070C0"/>
                              </a:solidFill>
                              <a:latin typeface="Cambria Math" panose="02040503050406030204" pitchFamily="18" charset="0"/>
                              <a:ea typeface="Helvetica" charset="0"/>
                              <a:cs typeface="Helvetica" charset="0"/>
                            </a:rPr>
                          </m:ctrlPr>
                        </m:sSubPr>
                        <m:e>
                          <m:r>
                            <a:rPr lang="en-US" sz="2400" i="1">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𝑆</m:t>
                          </m:r>
                          <m:r>
                            <a:rPr lang="en-US" sz="2400" b="0" i="1" smtClean="0">
                              <a:solidFill>
                                <a:srgbClr val="0070C0"/>
                              </a:solidFill>
                              <a:latin typeface="Cambria Math" panose="02040503050406030204" pitchFamily="18" charset="0"/>
                              <a:ea typeface="Helvetica" charset="0"/>
                              <a:cs typeface="Helvetica" charset="0"/>
                            </a:rPr>
                            <m:t> </m:t>
                          </m:r>
                        </m:sub>
                      </m:sSub>
                      <m:r>
                        <a:rPr lang="en-US" sz="2400" i="1" dirty="0">
                          <a:latin typeface="Cambria Math" panose="02040503050406030204" pitchFamily="18" charset="0"/>
                          <a:ea typeface="Helvetica" charset="0"/>
                          <a:cs typeface="Helvetica" charset="0"/>
                        </a:rPr>
                        <m:t>=</m:t>
                      </m:r>
                      <m:r>
                        <a:rPr lang="en-US" sz="2400" i="1">
                          <a:latin typeface="Cambria Math" panose="02040503050406030204" pitchFamily="18" charset="0"/>
                          <a:cs typeface="Helvetica" charset="0"/>
                        </a:rPr>
                        <m:t>0.</m:t>
                      </m:r>
                      <m:r>
                        <a:rPr lang="en-US" sz="2400" b="0" i="1" smtClean="0">
                          <a:latin typeface="Cambria Math" panose="02040503050406030204" pitchFamily="18" charset="0"/>
                          <a:cs typeface="Helvetica" charset="0"/>
                        </a:rPr>
                        <m:t>5⋅</m:t>
                      </m:r>
                      <m:sSub>
                        <m:sSubPr>
                          <m:ctrlPr>
                            <a:rPr lang="en-US" sz="2400" i="1">
                              <a:solidFill>
                                <a:srgbClr val="0070C0"/>
                              </a:solidFill>
                              <a:latin typeface="Cambria Math" panose="02040503050406030204" pitchFamily="18" charset="0"/>
                              <a:ea typeface="Helvetica" charset="0"/>
                              <a:cs typeface="Helvetica" charset="0"/>
                            </a:rPr>
                          </m:ctrlPr>
                        </m:sSubPr>
                        <m:e>
                          <m:r>
                            <a:rPr lang="en-US" sz="2400" i="1">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𝐸</m:t>
                          </m:r>
                        </m:sub>
                      </m:sSub>
                    </m:oMath>
                  </m:oMathPara>
                </a14:m>
                <a:endParaRPr lang="en-US" dirty="0" err="1">
                  <a:solidFill>
                    <a:srgbClr val="0070C0"/>
                  </a:solidFill>
                  <a:latin typeface="Candara" panose="020E0502030303020204" pitchFamily="34" charset="0"/>
                  <a:ea typeface="Helvetica" charset="0"/>
                  <a:cs typeface="Helvetica" charset="0"/>
                </a:endParaRPr>
              </a:p>
            </p:txBody>
          </p:sp>
        </mc:Choice>
        <mc:Fallback xmlns="">
          <p:sp>
            <p:nvSpPr>
              <p:cNvPr id="24" name="Rectangle 23"/>
              <p:cNvSpPr>
                <a:spLocks noRot="1" noChangeAspect="1" noMove="1" noResize="1" noEditPoints="1" noAdjustHandles="1" noChangeArrowheads="1" noChangeShapeType="1" noTextEdit="1"/>
              </p:cNvSpPr>
              <p:nvPr/>
            </p:nvSpPr>
            <p:spPr>
              <a:xfrm>
                <a:off x="5590099" y="4275090"/>
                <a:ext cx="2616421" cy="461665"/>
              </a:xfrm>
              <a:prstGeom prst="rect">
                <a:avLst/>
              </a:prstGeom>
              <a:blipFill>
                <a:blip r:embed="rId10"/>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5568875" y="3682304"/>
                <a:ext cx="2637645" cy="461665"/>
              </a:xfrm>
              <a:prstGeom prst="rect">
                <a:avLst/>
              </a:prstGeom>
            </p:spPr>
            <p:txBody>
              <a:bodyPr wrap="none">
                <a:spAutoFit/>
              </a:bodyPr>
              <a:lstStyle/>
              <a:p>
                <a:pPr/>
                <a14:m>
                  <m:oMathPara xmlns:m="http://schemas.openxmlformats.org/officeDocument/2006/math">
                    <m:oMath>
                      <m:r>
                        <m:rPr>
                          <m:brk m:alnAt="7"/>
                        </m:rPr>
                        <a:rPr lang="en-US" sz="2400" i="1" smtClean="0">
                          <a:latin typeface="Cambria Math" panose="02040503050406030204" pitchFamily="18" charset="0"/>
                          <a:cs typeface="Helvetica" charset="0"/>
                        </a:rPr>
                        <m:t>0</m:t>
                      </m:r>
                      <m:r>
                        <a:rPr lang="en-US" sz="2400" i="1">
                          <a:latin typeface="Cambria Math" panose="02040503050406030204" pitchFamily="18" charset="0"/>
                          <a:cs typeface="Helvetica" charset="0"/>
                        </a:rPr>
                        <m:t>.6</m:t>
                      </m:r>
                      <m:r>
                        <a:rPr lang="en-US" sz="2400" i="1">
                          <a:solidFill>
                            <a:srgbClr val="0070C0"/>
                          </a:solidFill>
                          <a:latin typeface="Cambria Math" panose="02040503050406030204" pitchFamily="18" charset="0"/>
                          <a:ea typeface="Helvetica" charset="0"/>
                          <a:cs typeface="Helvetica" charset="0"/>
                        </a:rPr>
                        <m:t>⋅</m:t>
                      </m:r>
                      <m:sSub>
                        <m:sSubPr>
                          <m:ctrlPr>
                            <a:rPr lang="en-US" sz="2400" i="1">
                              <a:solidFill>
                                <a:srgbClr val="0070C0"/>
                              </a:solidFill>
                              <a:latin typeface="Cambria Math" panose="02040503050406030204" pitchFamily="18" charset="0"/>
                              <a:ea typeface="Helvetica" charset="0"/>
                              <a:cs typeface="Helvetica" charset="0"/>
                            </a:rPr>
                          </m:ctrlPr>
                        </m:sSubPr>
                        <m:e>
                          <m:r>
                            <a:rPr lang="en-US" sz="2400" i="1">
                              <a:solidFill>
                                <a:srgbClr val="0070C0"/>
                              </a:solidFill>
                              <a:latin typeface="Cambria Math" panose="02040503050406030204" pitchFamily="18" charset="0"/>
                              <a:ea typeface="Helvetica" charset="0"/>
                              <a:cs typeface="Helvetica" charset="0"/>
                            </a:rPr>
                            <m:t>𝜋</m:t>
                          </m:r>
                        </m:e>
                        <m:sub>
                          <m:r>
                            <a:rPr lang="en-US" sz="2400" i="1">
                              <a:solidFill>
                                <a:srgbClr val="0070C0"/>
                              </a:solidFill>
                              <a:latin typeface="Cambria Math" panose="02040503050406030204" pitchFamily="18" charset="0"/>
                              <a:ea typeface="Helvetica" charset="0"/>
                              <a:cs typeface="Helvetica" charset="0"/>
                            </a:rPr>
                            <m:t>𝑊</m:t>
                          </m:r>
                        </m:sub>
                      </m:sSub>
                      <m:r>
                        <a:rPr lang="en-US" sz="2400" i="1" dirty="0">
                          <a:latin typeface="Cambria Math" panose="02040503050406030204" pitchFamily="18" charset="0"/>
                          <a:ea typeface="Helvetica" charset="0"/>
                          <a:cs typeface="Helvetica" charset="0"/>
                        </a:rPr>
                        <m:t>=</m:t>
                      </m:r>
                      <m:r>
                        <a:rPr lang="en-US" sz="2400" i="1">
                          <a:latin typeface="Cambria Math" panose="02040503050406030204" pitchFamily="18" charset="0"/>
                          <a:cs typeface="Helvetica" charset="0"/>
                        </a:rPr>
                        <m:t>0.</m:t>
                      </m:r>
                      <m:r>
                        <a:rPr lang="en-US" sz="2400" b="0" i="1" smtClean="0">
                          <a:latin typeface="Cambria Math" panose="02040503050406030204" pitchFamily="18" charset="0"/>
                          <a:cs typeface="Helvetica" charset="0"/>
                        </a:rPr>
                        <m:t>4⋅</m:t>
                      </m:r>
                      <m:sSub>
                        <m:sSubPr>
                          <m:ctrlPr>
                            <a:rPr lang="en-US" sz="2400" i="1">
                              <a:solidFill>
                                <a:srgbClr val="0070C0"/>
                              </a:solidFill>
                              <a:latin typeface="Cambria Math" panose="02040503050406030204" pitchFamily="18" charset="0"/>
                              <a:ea typeface="Helvetica" charset="0"/>
                              <a:cs typeface="Helvetica" charset="0"/>
                            </a:rPr>
                          </m:ctrlPr>
                        </m:sSubPr>
                        <m:e>
                          <m:r>
                            <a:rPr lang="en-US" sz="2400" i="1">
                              <a:solidFill>
                                <a:srgbClr val="0070C0"/>
                              </a:solidFill>
                              <a:latin typeface="Cambria Math" panose="02040503050406030204" pitchFamily="18" charset="0"/>
                              <a:ea typeface="Helvetica" charset="0"/>
                              <a:cs typeface="Helvetica" charset="0"/>
                            </a:rPr>
                            <m:t>𝜋</m:t>
                          </m:r>
                        </m:e>
                        <m:sub>
                          <m:r>
                            <a:rPr lang="en-US" sz="2400" i="1">
                              <a:solidFill>
                                <a:srgbClr val="0070C0"/>
                              </a:solidFill>
                              <a:latin typeface="Cambria Math" panose="02040503050406030204" pitchFamily="18" charset="0"/>
                              <a:ea typeface="Helvetica" charset="0"/>
                              <a:cs typeface="Helvetica" charset="0"/>
                            </a:rPr>
                            <m:t>𝑆</m:t>
                          </m:r>
                        </m:sub>
                      </m:sSub>
                    </m:oMath>
                  </m:oMathPara>
                </a14:m>
                <a:endParaRPr lang="en-US" dirty="0" err="1">
                  <a:solidFill>
                    <a:srgbClr val="0070C0"/>
                  </a:solidFill>
                  <a:latin typeface="Candara" panose="020E0502030303020204" pitchFamily="34" charset="0"/>
                  <a:ea typeface="Helvetica" charset="0"/>
                  <a:cs typeface="Helvetica" charset="0"/>
                </a:endParaRPr>
              </a:p>
            </p:txBody>
          </p:sp>
        </mc:Choice>
        <mc:Fallback xmlns="">
          <p:sp>
            <p:nvSpPr>
              <p:cNvPr id="25" name="Rectangle 24"/>
              <p:cNvSpPr>
                <a:spLocks noRot="1" noChangeAspect="1" noMove="1" noResize="1" noEditPoints="1" noAdjustHandles="1" noChangeArrowheads="1" noChangeShapeType="1" noTextEdit="1"/>
              </p:cNvSpPr>
              <p:nvPr/>
            </p:nvSpPr>
            <p:spPr>
              <a:xfrm>
                <a:off x="5568875" y="3682304"/>
                <a:ext cx="2637645" cy="461665"/>
              </a:xfrm>
              <a:prstGeom prst="rect">
                <a:avLst/>
              </a:prstGeom>
              <a:blipFill>
                <a:blip r:embed="rId11"/>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Rectangle 25"/>
              <p:cNvSpPr/>
              <p:nvPr/>
            </p:nvSpPr>
            <p:spPr>
              <a:xfrm>
                <a:off x="8773733" y="3667241"/>
                <a:ext cx="2200474" cy="461665"/>
              </a:xfrm>
              <a:prstGeom prst="rect">
                <a:avLst/>
              </a:prstGeom>
            </p:spPr>
            <p:txBody>
              <a:bodyPr wrap="none">
                <a:spAutoFit/>
              </a:bodyPr>
              <a:lstStyle/>
              <a:p>
                <a:pPr/>
                <a14:m>
                  <m:oMathPara xmlns:m="http://schemas.openxmlformats.org/officeDocument/2006/math">
                    <m:oMath>
                      <m:sSub>
                        <m:sSubPr>
                          <m:ctrlPr>
                            <a:rPr lang="en-US" sz="2400" i="1">
                              <a:solidFill>
                                <a:srgbClr val="0070C0"/>
                              </a:solidFill>
                              <a:latin typeface="Cambria Math" panose="02040503050406030204" pitchFamily="18" charset="0"/>
                              <a:ea typeface="Helvetica" charset="0"/>
                              <a:cs typeface="Helvetica" charset="0"/>
                            </a:rPr>
                          </m:ctrlPr>
                        </m:sSubPr>
                        <m:e>
                          <m:r>
                            <a:rPr lang="en-US" sz="2400" i="1">
                              <a:solidFill>
                                <a:srgbClr val="0070C0"/>
                              </a:solidFill>
                              <a:latin typeface="Cambria Math" panose="02040503050406030204" pitchFamily="18" charset="0"/>
                              <a:ea typeface="Helvetica" charset="0"/>
                              <a:cs typeface="Helvetica" charset="0"/>
                            </a:rPr>
                            <m:t>𝜋</m:t>
                          </m:r>
                        </m:e>
                        <m:sub>
                          <m:r>
                            <a:rPr lang="en-US" sz="2400" i="1">
                              <a:solidFill>
                                <a:srgbClr val="0070C0"/>
                              </a:solidFill>
                              <a:latin typeface="Cambria Math" panose="02040503050406030204" pitchFamily="18" charset="0"/>
                              <a:ea typeface="Helvetica" charset="0"/>
                              <a:cs typeface="Helvetica" charset="0"/>
                            </a:rPr>
                            <m:t>𝑊</m:t>
                          </m:r>
                        </m:sub>
                      </m:sSub>
                      <m:r>
                        <a:rPr lang="en-US" sz="2400" i="1" dirty="0">
                          <a:latin typeface="Cambria Math" panose="02040503050406030204" pitchFamily="18" charset="0"/>
                          <a:ea typeface="Helvetica" charset="0"/>
                          <a:cs typeface="Helvetica" charset="0"/>
                        </a:rPr>
                        <m:t>=</m:t>
                      </m:r>
                      <m:r>
                        <a:rPr lang="en-US" sz="2400" b="0" i="1" dirty="0" smtClean="0">
                          <a:latin typeface="Cambria Math" panose="02040503050406030204" pitchFamily="18" charset="0"/>
                          <a:ea typeface="Helvetica" charset="0"/>
                          <a:cs typeface="Helvetica" charset="0"/>
                        </a:rPr>
                        <m:t>(2/3)</m:t>
                      </m:r>
                      <m:sSub>
                        <m:sSubPr>
                          <m:ctrlPr>
                            <a:rPr lang="en-US" sz="2400" b="0" i="1" smtClean="0">
                              <a:solidFill>
                                <a:srgbClr val="0070C0"/>
                              </a:solidFill>
                              <a:latin typeface="Cambria Math" panose="02040503050406030204" pitchFamily="18" charset="0"/>
                              <a:ea typeface="Helvetica" charset="0"/>
                              <a:cs typeface="Helvetica" charset="0"/>
                            </a:rPr>
                          </m:ctrlPr>
                        </m:sSubPr>
                        <m:e>
                          <m:r>
                            <a:rPr lang="en-US" sz="2400" b="0" i="1" smtClean="0">
                              <a:solidFill>
                                <a:srgbClr val="0070C0"/>
                              </a:solidFill>
                              <a:latin typeface="Cambria Math" panose="02040503050406030204" pitchFamily="18" charset="0"/>
                              <a:ea typeface="Helvetica" charset="0"/>
                              <a:cs typeface="Helvetica" charset="0"/>
                            </a:rPr>
                            <m:t> </m:t>
                          </m:r>
                          <m:r>
                            <a:rPr lang="en-US" sz="2400" i="1">
                              <a:solidFill>
                                <a:srgbClr val="0070C0"/>
                              </a:solidFill>
                              <a:latin typeface="Cambria Math" panose="02040503050406030204" pitchFamily="18" charset="0"/>
                              <a:ea typeface="Helvetica" charset="0"/>
                              <a:cs typeface="Helvetica" charset="0"/>
                            </a:rPr>
                            <m:t>𝜋</m:t>
                          </m:r>
                        </m:e>
                        <m:sub>
                          <m:r>
                            <a:rPr lang="en-US" sz="2400" i="1">
                              <a:solidFill>
                                <a:srgbClr val="0070C0"/>
                              </a:solidFill>
                              <a:latin typeface="Cambria Math" panose="02040503050406030204" pitchFamily="18" charset="0"/>
                              <a:ea typeface="Helvetica" charset="0"/>
                              <a:cs typeface="Helvetica" charset="0"/>
                            </a:rPr>
                            <m:t>𝑆</m:t>
                          </m:r>
                        </m:sub>
                      </m:sSub>
                    </m:oMath>
                  </m:oMathPara>
                </a14:m>
                <a:endParaRPr lang="en-US" dirty="0" err="1">
                  <a:solidFill>
                    <a:srgbClr val="0070C0"/>
                  </a:solidFill>
                  <a:latin typeface="Candara" panose="020E0502030303020204" pitchFamily="34" charset="0"/>
                  <a:ea typeface="Helvetica" charset="0"/>
                  <a:cs typeface="Helvetica" charset="0"/>
                </a:endParaRPr>
              </a:p>
            </p:txBody>
          </p:sp>
        </mc:Choice>
        <mc:Fallback xmlns="">
          <p:sp>
            <p:nvSpPr>
              <p:cNvPr id="26" name="Rectangle 25"/>
              <p:cNvSpPr>
                <a:spLocks noRot="1" noChangeAspect="1" noMove="1" noResize="1" noEditPoints="1" noAdjustHandles="1" noChangeArrowheads="1" noChangeShapeType="1" noTextEdit="1"/>
              </p:cNvSpPr>
              <p:nvPr/>
            </p:nvSpPr>
            <p:spPr>
              <a:xfrm>
                <a:off x="8773733" y="3667241"/>
                <a:ext cx="2200474" cy="461665"/>
              </a:xfrm>
              <a:prstGeom prst="rect">
                <a:avLst/>
              </a:prstGeom>
              <a:blipFill>
                <a:blip r:embed="rId12"/>
                <a:stretch>
                  <a:fillRect b="-18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26"/>
              <p:cNvSpPr/>
              <p:nvPr/>
            </p:nvSpPr>
            <p:spPr>
              <a:xfrm>
                <a:off x="8737600" y="4275090"/>
                <a:ext cx="2335319" cy="461665"/>
              </a:xfrm>
              <a:prstGeom prst="rect">
                <a:avLst/>
              </a:prstGeom>
            </p:spPr>
            <p:txBody>
              <a:bodyPr wrap="none">
                <a:spAutoFit/>
              </a:bodyPr>
              <a:lstStyle/>
              <a:p>
                <a:pPr/>
                <a14:m>
                  <m:oMathPara xmlns:m="http://schemas.openxmlformats.org/officeDocument/2006/math">
                    <m:oMath>
                      <m:r>
                        <a:rPr lang="en-US" sz="2400" i="1" smtClean="0">
                          <a:latin typeface="Cambria Math" panose="02040503050406030204" pitchFamily="18" charset="0"/>
                          <a:cs typeface="Helvetica" charset="0"/>
                        </a:rPr>
                        <m:t>(</m:t>
                      </m:r>
                      <m:r>
                        <a:rPr lang="en-US" sz="2400" b="0" i="1" smtClean="0">
                          <a:latin typeface="Cambria Math" panose="02040503050406030204" pitchFamily="18" charset="0"/>
                          <a:cs typeface="Helvetica" charset="0"/>
                        </a:rPr>
                        <m:t>3/5)</m:t>
                      </m:r>
                      <m:r>
                        <a:rPr lang="en-US" sz="2400" i="1">
                          <a:solidFill>
                            <a:srgbClr val="0070C0"/>
                          </a:solidFill>
                          <a:latin typeface="Cambria Math" panose="02040503050406030204" pitchFamily="18" charset="0"/>
                          <a:ea typeface="Helvetica" charset="0"/>
                          <a:cs typeface="Helvetica" charset="0"/>
                        </a:rPr>
                        <m:t>⋅</m:t>
                      </m:r>
                      <m:sSub>
                        <m:sSubPr>
                          <m:ctrlPr>
                            <a:rPr lang="en-US" sz="2400" i="1">
                              <a:solidFill>
                                <a:srgbClr val="0070C0"/>
                              </a:solidFill>
                              <a:latin typeface="Cambria Math" panose="02040503050406030204" pitchFamily="18" charset="0"/>
                              <a:ea typeface="Helvetica" charset="0"/>
                              <a:cs typeface="Helvetica" charset="0"/>
                            </a:rPr>
                          </m:ctrlPr>
                        </m:sSubPr>
                        <m:e>
                          <m:r>
                            <a:rPr lang="en-US" sz="2400" i="1">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𝑆</m:t>
                          </m:r>
                          <m:r>
                            <a:rPr lang="en-US" sz="2400" b="0" i="1" smtClean="0">
                              <a:solidFill>
                                <a:srgbClr val="0070C0"/>
                              </a:solidFill>
                              <a:latin typeface="Cambria Math" panose="02040503050406030204" pitchFamily="18" charset="0"/>
                              <a:ea typeface="Helvetica" charset="0"/>
                              <a:cs typeface="Helvetica" charset="0"/>
                            </a:rPr>
                            <m:t> </m:t>
                          </m:r>
                        </m:sub>
                      </m:sSub>
                      <m:r>
                        <a:rPr lang="en-US" sz="2400" i="1" dirty="0">
                          <a:latin typeface="Cambria Math" panose="02040503050406030204" pitchFamily="18" charset="0"/>
                          <a:ea typeface="Helvetica" charset="0"/>
                          <a:cs typeface="Helvetica" charset="0"/>
                        </a:rPr>
                        <m:t>=</m:t>
                      </m:r>
                      <m:sSub>
                        <m:sSubPr>
                          <m:ctrlPr>
                            <a:rPr lang="en-US" sz="2400" i="1">
                              <a:solidFill>
                                <a:srgbClr val="0070C0"/>
                              </a:solidFill>
                              <a:latin typeface="Cambria Math" panose="02040503050406030204" pitchFamily="18" charset="0"/>
                              <a:ea typeface="Helvetica" charset="0"/>
                              <a:cs typeface="Helvetica" charset="0"/>
                            </a:rPr>
                          </m:ctrlPr>
                        </m:sSubPr>
                        <m:e>
                          <m:r>
                            <a:rPr lang="en-US" sz="2400" i="1">
                              <a:solidFill>
                                <a:srgbClr val="0070C0"/>
                              </a:solidFill>
                              <a:latin typeface="Cambria Math" panose="02040503050406030204" pitchFamily="18" charset="0"/>
                              <a:ea typeface="Helvetica" charset="0"/>
                              <a:cs typeface="Helvetica" charset="0"/>
                            </a:rPr>
                            <m:t>𝜋</m:t>
                          </m:r>
                        </m:e>
                        <m:sub>
                          <m:r>
                            <a:rPr lang="en-US" sz="2400" b="0" i="1" smtClean="0">
                              <a:solidFill>
                                <a:srgbClr val="0070C0"/>
                              </a:solidFill>
                              <a:latin typeface="Cambria Math" panose="02040503050406030204" pitchFamily="18" charset="0"/>
                              <a:ea typeface="Helvetica" charset="0"/>
                              <a:cs typeface="Helvetica" charset="0"/>
                            </a:rPr>
                            <m:t>𝐸</m:t>
                          </m:r>
                        </m:sub>
                      </m:sSub>
                    </m:oMath>
                  </m:oMathPara>
                </a14:m>
                <a:endParaRPr lang="en-US" dirty="0" err="1">
                  <a:solidFill>
                    <a:srgbClr val="0070C0"/>
                  </a:solidFill>
                  <a:latin typeface="Candara" panose="020E0502030303020204" pitchFamily="34" charset="0"/>
                  <a:ea typeface="Helvetica" charset="0"/>
                  <a:cs typeface="Helvetica" charset="0"/>
                </a:endParaRPr>
              </a:p>
            </p:txBody>
          </p:sp>
        </mc:Choice>
        <mc:Fallback xmlns="">
          <p:sp>
            <p:nvSpPr>
              <p:cNvPr id="27" name="Rectangle 26"/>
              <p:cNvSpPr>
                <a:spLocks noRot="1" noChangeAspect="1" noMove="1" noResize="1" noEditPoints="1" noAdjustHandles="1" noChangeArrowheads="1" noChangeShapeType="1" noTextEdit="1"/>
              </p:cNvSpPr>
              <p:nvPr/>
            </p:nvSpPr>
            <p:spPr>
              <a:xfrm>
                <a:off x="8737600" y="4275090"/>
                <a:ext cx="2335319" cy="461665"/>
              </a:xfrm>
              <a:prstGeom prst="rect">
                <a:avLst/>
              </a:prstGeom>
              <a:blipFill>
                <a:blip r:embed="rId13"/>
                <a:stretch>
                  <a:fillRect l="-261" b="-17105"/>
                </a:stretch>
              </a:blipFill>
            </p:spPr>
            <p:txBody>
              <a:bodyPr/>
              <a:lstStyle/>
              <a:p>
                <a:r>
                  <a:rPr lang="en-US">
                    <a:noFill/>
                  </a:rPr>
                  <a:t> </a:t>
                </a:r>
              </a:p>
            </p:txBody>
          </p:sp>
        </mc:Fallback>
      </mc:AlternateContent>
      <p:sp>
        <p:nvSpPr>
          <p:cNvPr id="28" name="TextBox 27"/>
          <p:cNvSpPr txBox="1"/>
          <p:nvPr/>
        </p:nvSpPr>
        <p:spPr>
          <a:xfrm>
            <a:off x="168987" y="5402370"/>
            <a:ext cx="5232523" cy="461665"/>
          </a:xfrm>
          <a:prstGeom prst="rect">
            <a:avLst/>
          </a:prstGeom>
          <a:noFill/>
          <a:ln>
            <a:noFill/>
          </a:ln>
        </p:spPr>
        <p:txBody>
          <a:bodyPr wrap="none" rtlCol="0">
            <a:spAutoFit/>
          </a:bodyPr>
          <a:lstStyle/>
          <a:p>
            <a:pPr algn="l"/>
            <a:r>
              <a:rPr lang="en-US" sz="2400" b="0" dirty="0">
                <a:solidFill>
                  <a:srgbClr val="036A18"/>
                </a:solidFill>
                <a:latin typeface="Candara" panose="020E0502030303020204" pitchFamily="34" charset="0"/>
                <a:ea typeface="Helvetica" charset="0"/>
                <a:cs typeface="Helvetica" charset="0"/>
              </a:rPr>
              <a:t>But more equations than unknowns ???</a:t>
            </a:r>
          </a:p>
        </p:txBody>
      </p:sp>
      <p:sp>
        <p:nvSpPr>
          <p:cNvPr id="4" name="TextBox 3"/>
          <p:cNvSpPr txBox="1"/>
          <p:nvPr/>
        </p:nvSpPr>
        <p:spPr>
          <a:xfrm>
            <a:off x="5874690" y="2798976"/>
            <a:ext cx="5230919" cy="461665"/>
          </a:xfrm>
          <a:prstGeom prst="rect">
            <a:avLst/>
          </a:prstGeom>
          <a:noFill/>
          <a:ln>
            <a:solidFill>
              <a:srgbClr val="7030A0"/>
            </a:solidFill>
          </a:ln>
        </p:spPr>
        <p:txBody>
          <a:bodyPr wrap="none" rtlCol="0">
            <a:spAutoFit/>
          </a:bodyPr>
          <a:lstStyle/>
          <a:p>
            <a:pPr algn="l"/>
            <a:r>
              <a:rPr lang="en-US" sz="2400" b="0" dirty="0">
                <a:solidFill>
                  <a:srgbClr val="7030A0"/>
                </a:solidFill>
                <a:latin typeface="Candara" panose="020E0502030303020204" pitchFamily="34" charset="0"/>
                <a:ea typeface="Helvetica" charset="0"/>
                <a:cs typeface="Helvetica" charset="0"/>
              </a:rPr>
              <a:t>Choose the simplest ones to work with</a:t>
            </a:r>
          </a:p>
        </p:txBody>
      </p:sp>
      <p:sp>
        <p:nvSpPr>
          <p:cNvPr id="37" name="Right Arrow 36">
            <a:extLst>
              <a:ext uri="{C183D7F6-B498-43B3-948B-1728B52AA6E4}">
                <adec:decorative xmlns:adec="http://schemas.microsoft.com/office/drawing/2017/decorative" val="1"/>
              </a:ext>
            </a:extLst>
          </p:cNvPr>
          <p:cNvSpPr/>
          <p:nvPr/>
        </p:nvSpPr>
        <p:spPr>
          <a:xfrm>
            <a:off x="8239779" y="3831283"/>
            <a:ext cx="250371" cy="207353"/>
          </a:xfrm>
          <a:prstGeom prst="rightArrow">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ight Arrow 37">
            <a:extLst>
              <a:ext uri="{C183D7F6-B498-43B3-948B-1728B52AA6E4}">
                <adec:decorative xmlns:adec="http://schemas.microsoft.com/office/drawing/2017/decorative" val="1"/>
              </a:ext>
            </a:extLst>
          </p:cNvPr>
          <p:cNvSpPr/>
          <p:nvPr/>
        </p:nvSpPr>
        <p:spPr>
          <a:xfrm>
            <a:off x="8244763" y="4409732"/>
            <a:ext cx="250371" cy="207353"/>
          </a:xfrm>
          <a:prstGeom prst="rightArrow">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ight Arrow 38">
            <a:extLst>
              <a:ext uri="{C183D7F6-B498-43B3-948B-1728B52AA6E4}">
                <adec:decorative xmlns:adec="http://schemas.microsoft.com/office/drawing/2017/decorative" val="1"/>
              </a:ext>
            </a:extLst>
          </p:cNvPr>
          <p:cNvSpPr/>
          <p:nvPr/>
        </p:nvSpPr>
        <p:spPr>
          <a:xfrm>
            <a:off x="6881088" y="4936781"/>
            <a:ext cx="250371" cy="207353"/>
          </a:xfrm>
          <a:prstGeom prst="rightArrow">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Rectangle 5"/>
              <p:cNvSpPr/>
              <p:nvPr/>
            </p:nvSpPr>
            <p:spPr>
              <a:xfrm>
                <a:off x="7272250" y="4839864"/>
                <a:ext cx="4534126" cy="461665"/>
              </a:xfrm>
              <a:prstGeom prst="rect">
                <a:avLst/>
              </a:prstGeom>
            </p:spPr>
            <p:txBody>
              <a:bodyPr wrap="none">
                <a:spAutoFit/>
              </a:bodyPr>
              <a:lstStyle/>
              <a:p>
                <a:pPr/>
                <a14:m>
                  <m:oMathPara xmlns:m="http://schemas.openxmlformats.org/officeDocument/2006/math">
                    <m:oMath>
                      <m:r>
                        <a:rPr lang="en-US" sz="2400" i="1" dirty="0">
                          <a:latin typeface="Cambria Math" panose="02040503050406030204" pitchFamily="18" charset="0"/>
                          <a:ea typeface="Helvetica" charset="0"/>
                          <a:cs typeface="Helvetica" charset="0"/>
                        </a:rPr>
                        <m:t>(2/3)</m:t>
                      </m:r>
                      <m:sSub>
                        <m:sSubPr>
                          <m:ctrlPr>
                            <a:rPr lang="en-US" sz="2400" i="1">
                              <a:solidFill>
                                <a:srgbClr val="0070C0"/>
                              </a:solidFill>
                              <a:latin typeface="Cambria Math" panose="02040503050406030204" pitchFamily="18" charset="0"/>
                              <a:ea typeface="Helvetica" charset="0"/>
                              <a:cs typeface="Helvetica" charset="0"/>
                            </a:rPr>
                          </m:ctrlPr>
                        </m:sSubPr>
                        <m:e>
                          <m:r>
                            <a:rPr lang="en-US" sz="2400" i="1">
                              <a:solidFill>
                                <a:srgbClr val="0070C0"/>
                              </a:solidFill>
                              <a:latin typeface="Cambria Math" panose="02040503050406030204" pitchFamily="18" charset="0"/>
                              <a:ea typeface="Helvetica" charset="0"/>
                              <a:cs typeface="Helvetica" charset="0"/>
                            </a:rPr>
                            <m:t> </m:t>
                          </m:r>
                          <m:r>
                            <a:rPr lang="en-US" sz="2400" i="1">
                              <a:solidFill>
                                <a:srgbClr val="0070C0"/>
                              </a:solidFill>
                              <a:latin typeface="Cambria Math" panose="02040503050406030204" pitchFamily="18" charset="0"/>
                              <a:ea typeface="Helvetica" charset="0"/>
                              <a:cs typeface="Helvetica" charset="0"/>
                            </a:rPr>
                            <m:t>𝜋</m:t>
                          </m:r>
                        </m:e>
                        <m:sub>
                          <m:r>
                            <a:rPr lang="en-US" sz="2400" i="1">
                              <a:solidFill>
                                <a:srgbClr val="0070C0"/>
                              </a:solidFill>
                              <a:latin typeface="Cambria Math" panose="02040503050406030204" pitchFamily="18" charset="0"/>
                              <a:ea typeface="Helvetica" charset="0"/>
                              <a:cs typeface="Helvetica" charset="0"/>
                            </a:rPr>
                            <m:t>𝑆</m:t>
                          </m:r>
                        </m:sub>
                      </m:sSub>
                      <m:r>
                        <a:rPr lang="en-US" sz="2400" i="1" dirty="0">
                          <a:latin typeface="Cambria Math" panose="02040503050406030204" pitchFamily="18" charset="0"/>
                          <a:ea typeface="Helvetica" charset="0"/>
                          <a:cs typeface="Helvetica" charset="0"/>
                        </a:rPr>
                        <m:t>+   </m:t>
                      </m:r>
                      <m:sSub>
                        <m:sSubPr>
                          <m:ctrlPr>
                            <a:rPr lang="en-US" sz="2400" i="1">
                              <a:solidFill>
                                <a:srgbClr val="0070C0"/>
                              </a:solidFill>
                              <a:latin typeface="Cambria Math" panose="02040503050406030204" pitchFamily="18" charset="0"/>
                              <a:ea typeface="Helvetica" charset="0"/>
                              <a:cs typeface="Helvetica" charset="0"/>
                            </a:rPr>
                          </m:ctrlPr>
                        </m:sSubPr>
                        <m:e>
                          <m:r>
                            <a:rPr lang="en-US" sz="2400" i="1">
                              <a:solidFill>
                                <a:srgbClr val="0070C0"/>
                              </a:solidFill>
                              <a:latin typeface="Cambria Math" panose="02040503050406030204" pitchFamily="18" charset="0"/>
                              <a:ea typeface="Helvetica" charset="0"/>
                              <a:cs typeface="Helvetica" charset="0"/>
                            </a:rPr>
                            <m:t>𝜋</m:t>
                          </m:r>
                        </m:e>
                        <m:sub>
                          <m:r>
                            <a:rPr lang="en-US" sz="2400" i="1">
                              <a:solidFill>
                                <a:srgbClr val="0070C0"/>
                              </a:solidFill>
                              <a:latin typeface="Cambria Math" panose="02040503050406030204" pitchFamily="18" charset="0"/>
                              <a:ea typeface="Helvetica" charset="0"/>
                              <a:cs typeface="Helvetica" charset="0"/>
                            </a:rPr>
                            <m:t>𝑆</m:t>
                          </m:r>
                        </m:sub>
                      </m:sSub>
                      <m:r>
                        <a:rPr lang="en-US" sz="2400" i="1" dirty="0" smtClean="0">
                          <a:latin typeface="Cambria Math" panose="02040503050406030204" pitchFamily="18" charset="0"/>
                          <a:ea typeface="Helvetica" charset="0"/>
                          <a:cs typeface="Helvetica" charset="0"/>
                        </a:rPr>
                        <m:t>+</m:t>
                      </m:r>
                      <m:r>
                        <a:rPr lang="en-US" sz="2400" i="1">
                          <a:latin typeface="Cambria Math" panose="02040503050406030204" pitchFamily="18" charset="0"/>
                          <a:cs typeface="Helvetica" charset="0"/>
                        </a:rPr>
                        <m:t>(3/5)</m:t>
                      </m:r>
                      <m:r>
                        <a:rPr lang="en-US" sz="2400" i="1">
                          <a:solidFill>
                            <a:srgbClr val="0070C0"/>
                          </a:solidFill>
                          <a:latin typeface="Cambria Math" panose="02040503050406030204" pitchFamily="18" charset="0"/>
                          <a:ea typeface="Helvetica" charset="0"/>
                          <a:cs typeface="Helvetica" charset="0"/>
                        </a:rPr>
                        <m:t>⋅</m:t>
                      </m:r>
                      <m:sSub>
                        <m:sSubPr>
                          <m:ctrlPr>
                            <a:rPr lang="en-US" sz="2400" i="1">
                              <a:solidFill>
                                <a:srgbClr val="0070C0"/>
                              </a:solidFill>
                              <a:latin typeface="Cambria Math" panose="02040503050406030204" pitchFamily="18" charset="0"/>
                              <a:ea typeface="Helvetica" charset="0"/>
                              <a:cs typeface="Helvetica" charset="0"/>
                            </a:rPr>
                          </m:ctrlPr>
                        </m:sSubPr>
                        <m:e>
                          <m:r>
                            <a:rPr lang="en-US" sz="2400" i="1">
                              <a:solidFill>
                                <a:srgbClr val="0070C0"/>
                              </a:solidFill>
                              <a:latin typeface="Cambria Math" panose="02040503050406030204" pitchFamily="18" charset="0"/>
                              <a:ea typeface="Helvetica" charset="0"/>
                              <a:cs typeface="Helvetica" charset="0"/>
                            </a:rPr>
                            <m:t>𝜋</m:t>
                          </m:r>
                        </m:e>
                        <m:sub>
                          <m:r>
                            <a:rPr lang="en-US" sz="2400" i="1">
                              <a:solidFill>
                                <a:srgbClr val="0070C0"/>
                              </a:solidFill>
                              <a:latin typeface="Cambria Math" panose="02040503050406030204" pitchFamily="18" charset="0"/>
                              <a:ea typeface="Helvetica" charset="0"/>
                              <a:cs typeface="Helvetica" charset="0"/>
                            </a:rPr>
                            <m:t>𝑆</m:t>
                          </m:r>
                          <m:r>
                            <a:rPr lang="en-US" sz="2400" i="1">
                              <a:solidFill>
                                <a:srgbClr val="0070C0"/>
                              </a:solidFill>
                              <a:latin typeface="Cambria Math" panose="02040503050406030204" pitchFamily="18" charset="0"/>
                              <a:ea typeface="Helvetica" charset="0"/>
                              <a:cs typeface="Helvetica" charset="0"/>
                            </a:rPr>
                            <m:t> </m:t>
                          </m:r>
                        </m:sub>
                      </m:sSub>
                      <m:r>
                        <a:rPr lang="en-US" sz="2400" i="1" dirty="0">
                          <a:latin typeface="Cambria Math" panose="02040503050406030204" pitchFamily="18" charset="0"/>
                          <a:ea typeface="Helvetica" charset="0"/>
                          <a:cs typeface="Helvetica" charset="0"/>
                        </a:rPr>
                        <m:t>=</m:t>
                      </m:r>
                      <m:r>
                        <a:rPr lang="en-US" sz="2400" i="1" dirty="0">
                          <a:solidFill>
                            <a:srgbClr val="0070C0"/>
                          </a:solidFill>
                          <a:latin typeface="Cambria Math" panose="02040503050406030204" pitchFamily="18" charset="0"/>
                          <a:ea typeface="Helvetica" charset="0"/>
                          <a:cs typeface="Helvetica" charset="0"/>
                        </a:rPr>
                        <m:t>1</m:t>
                      </m:r>
                    </m:oMath>
                  </m:oMathPara>
                </a14:m>
                <a:endParaRPr lang="en-US" sz="2400" dirty="0" err="1">
                  <a:solidFill>
                    <a:srgbClr val="0070C0"/>
                  </a:solidFill>
                  <a:latin typeface="Candara" panose="020E0502030303020204" pitchFamily="34" charset="0"/>
                  <a:ea typeface="Helvetica" charset="0"/>
                  <a:cs typeface="Helvetica"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7272250" y="4839864"/>
                <a:ext cx="4534126" cy="461665"/>
              </a:xfrm>
              <a:prstGeom prst="rect">
                <a:avLst/>
              </a:prstGeom>
              <a:blipFill>
                <a:blip r:embed="rId14"/>
                <a:stretch>
                  <a:fillRect b="-17105"/>
                </a:stretch>
              </a:blipFill>
            </p:spPr>
            <p:txBody>
              <a:bodyPr/>
              <a:lstStyle/>
              <a:p>
                <a:r>
                  <a:rPr lang="en-US">
                    <a:noFill/>
                  </a:rPr>
                  <a:t> </a:t>
                </a:r>
              </a:p>
            </p:txBody>
          </p:sp>
        </mc:Fallback>
      </mc:AlternateContent>
      <p:sp>
        <p:nvSpPr>
          <p:cNvPr id="41" name="Right Arrow 40">
            <a:extLst>
              <a:ext uri="{C183D7F6-B498-43B3-948B-1728B52AA6E4}">
                <adec:decorative xmlns:adec="http://schemas.microsoft.com/office/drawing/2017/decorative" val="1"/>
              </a:ext>
            </a:extLst>
          </p:cNvPr>
          <p:cNvSpPr/>
          <p:nvPr/>
        </p:nvSpPr>
        <p:spPr>
          <a:xfrm>
            <a:off x="6898309" y="5529525"/>
            <a:ext cx="250371" cy="207353"/>
          </a:xfrm>
          <a:prstGeom prst="rightArrow">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2" name="Rectangle 41"/>
              <p:cNvSpPr/>
              <p:nvPr/>
            </p:nvSpPr>
            <p:spPr>
              <a:xfrm>
                <a:off x="7272250" y="5411468"/>
                <a:ext cx="3925947" cy="461665"/>
              </a:xfrm>
              <a:prstGeom prst="rect">
                <a:avLst/>
              </a:prstGeom>
            </p:spPr>
            <p:txBody>
              <a:bodyPr wrap="none">
                <a:spAutoFit/>
              </a:bodyPr>
              <a:lstStyle/>
              <a:p>
                <a:pPr/>
                <a14:m>
                  <m:oMathPara xmlns:m="http://schemas.openxmlformats.org/officeDocument/2006/math">
                    <m:oMath>
                      <m:r>
                        <a:rPr lang="en-US" sz="2400" i="1" dirty="0" smtClean="0">
                          <a:latin typeface="Cambria Math" panose="02040503050406030204" pitchFamily="18" charset="0"/>
                          <a:ea typeface="Helvetica" charset="0"/>
                          <a:cs typeface="Helvetica" charset="0"/>
                        </a:rPr>
                        <m:t>(</m:t>
                      </m:r>
                      <m:r>
                        <a:rPr lang="en-US" sz="2400" b="0" i="1" dirty="0" smtClean="0">
                          <a:latin typeface="Cambria Math" panose="02040503050406030204" pitchFamily="18" charset="0"/>
                          <a:ea typeface="Helvetica" charset="0"/>
                          <a:cs typeface="Helvetica" charset="0"/>
                        </a:rPr>
                        <m:t>(10+15+9)</m:t>
                      </m:r>
                      <m:r>
                        <a:rPr lang="en-US" sz="2400" i="1" dirty="0">
                          <a:latin typeface="Cambria Math" panose="02040503050406030204" pitchFamily="18" charset="0"/>
                          <a:ea typeface="Helvetica" charset="0"/>
                          <a:cs typeface="Helvetica" charset="0"/>
                        </a:rPr>
                        <m:t>/</m:t>
                      </m:r>
                      <m:r>
                        <a:rPr lang="en-US" sz="2400" b="0" i="1" dirty="0" smtClean="0">
                          <a:latin typeface="Cambria Math" panose="02040503050406030204" pitchFamily="18" charset="0"/>
                          <a:ea typeface="Helvetica" charset="0"/>
                          <a:cs typeface="Helvetica" charset="0"/>
                        </a:rPr>
                        <m:t>15</m:t>
                      </m:r>
                      <m:r>
                        <a:rPr lang="en-US" sz="2400" i="1" dirty="0" smtClean="0">
                          <a:latin typeface="Cambria Math" panose="02040503050406030204" pitchFamily="18" charset="0"/>
                          <a:ea typeface="Helvetica" charset="0"/>
                          <a:cs typeface="Helvetica" charset="0"/>
                        </a:rPr>
                        <m:t>)</m:t>
                      </m:r>
                      <m:r>
                        <a:rPr lang="en-US" sz="2400" b="0" i="1" dirty="0" smtClean="0">
                          <a:latin typeface="Cambria Math" panose="02040503050406030204" pitchFamily="18" charset="0"/>
                          <a:ea typeface="Helvetica" charset="0"/>
                          <a:cs typeface="Helvetica" charset="0"/>
                        </a:rPr>
                        <m:t>⋅</m:t>
                      </m:r>
                      <m:sSub>
                        <m:sSubPr>
                          <m:ctrlPr>
                            <a:rPr lang="en-US" sz="2400" i="1">
                              <a:solidFill>
                                <a:srgbClr val="0070C0"/>
                              </a:solidFill>
                              <a:latin typeface="Cambria Math" panose="02040503050406030204" pitchFamily="18" charset="0"/>
                              <a:ea typeface="Helvetica" charset="0"/>
                              <a:cs typeface="Helvetica" charset="0"/>
                            </a:rPr>
                          </m:ctrlPr>
                        </m:sSubPr>
                        <m:e>
                          <m:r>
                            <a:rPr lang="en-US" sz="2400" i="1">
                              <a:solidFill>
                                <a:srgbClr val="0070C0"/>
                              </a:solidFill>
                              <a:latin typeface="Cambria Math" panose="02040503050406030204" pitchFamily="18" charset="0"/>
                              <a:ea typeface="Helvetica" charset="0"/>
                              <a:cs typeface="Helvetica" charset="0"/>
                            </a:rPr>
                            <m:t> </m:t>
                          </m:r>
                          <m:r>
                            <a:rPr lang="en-US" sz="2400" i="1">
                              <a:solidFill>
                                <a:srgbClr val="0070C0"/>
                              </a:solidFill>
                              <a:latin typeface="Cambria Math" panose="02040503050406030204" pitchFamily="18" charset="0"/>
                              <a:ea typeface="Helvetica" charset="0"/>
                              <a:cs typeface="Helvetica" charset="0"/>
                            </a:rPr>
                            <m:t>𝜋</m:t>
                          </m:r>
                        </m:e>
                        <m:sub>
                          <m:r>
                            <a:rPr lang="en-US" sz="2400" i="1">
                              <a:solidFill>
                                <a:srgbClr val="0070C0"/>
                              </a:solidFill>
                              <a:latin typeface="Cambria Math" panose="02040503050406030204" pitchFamily="18" charset="0"/>
                              <a:ea typeface="Helvetica" charset="0"/>
                              <a:cs typeface="Helvetica" charset="0"/>
                            </a:rPr>
                            <m:t>𝑆</m:t>
                          </m:r>
                        </m:sub>
                      </m:sSub>
                      <m:r>
                        <a:rPr lang="en-US" sz="2400" b="0" i="1" smtClean="0">
                          <a:solidFill>
                            <a:srgbClr val="0070C0"/>
                          </a:solidFill>
                          <a:latin typeface="Cambria Math" panose="02040503050406030204" pitchFamily="18" charset="0"/>
                          <a:ea typeface="Helvetica" charset="0"/>
                          <a:cs typeface="Helvetica" charset="0"/>
                        </a:rPr>
                        <m:t> </m:t>
                      </m:r>
                      <m:r>
                        <a:rPr lang="en-US" sz="2400" i="1" dirty="0">
                          <a:latin typeface="Cambria Math" panose="02040503050406030204" pitchFamily="18" charset="0"/>
                          <a:ea typeface="Helvetica" charset="0"/>
                          <a:cs typeface="Helvetica" charset="0"/>
                        </a:rPr>
                        <m:t>=</m:t>
                      </m:r>
                      <m:r>
                        <a:rPr lang="en-US" sz="2400" i="1" dirty="0">
                          <a:solidFill>
                            <a:srgbClr val="0070C0"/>
                          </a:solidFill>
                          <a:latin typeface="Cambria Math" panose="02040503050406030204" pitchFamily="18" charset="0"/>
                          <a:ea typeface="Helvetica" charset="0"/>
                          <a:cs typeface="Helvetica" charset="0"/>
                        </a:rPr>
                        <m:t>1</m:t>
                      </m:r>
                    </m:oMath>
                  </m:oMathPara>
                </a14:m>
                <a:endParaRPr lang="en-US" sz="2400" dirty="0" err="1">
                  <a:solidFill>
                    <a:srgbClr val="0070C0"/>
                  </a:solidFill>
                  <a:latin typeface="Candara" panose="020E0502030303020204" pitchFamily="34" charset="0"/>
                  <a:ea typeface="Helvetica" charset="0"/>
                  <a:cs typeface="Helvetica" charset="0"/>
                </a:endParaRPr>
              </a:p>
            </p:txBody>
          </p:sp>
        </mc:Choice>
        <mc:Fallback xmlns="">
          <p:sp>
            <p:nvSpPr>
              <p:cNvPr id="42" name="Rectangle 41"/>
              <p:cNvSpPr>
                <a:spLocks noRot="1" noChangeAspect="1" noMove="1" noResize="1" noEditPoints="1" noAdjustHandles="1" noChangeArrowheads="1" noChangeShapeType="1" noTextEdit="1"/>
              </p:cNvSpPr>
              <p:nvPr/>
            </p:nvSpPr>
            <p:spPr>
              <a:xfrm>
                <a:off x="7272250" y="5411468"/>
                <a:ext cx="3925947" cy="461665"/>
              </a:xfrm>
              <a:prstGeom prst="rect">
                <a:avLst/>
              </a:prstGeom>
              <a:blipFill>
                <a:blip r:embed="rId15"/>
                <a:stretch>
                  <a:fillRect l="-155" b="-18667"/>
                </a:stretch>
              </a:blipFill>
            </p:spPr>
            <p:txBody>
              <a:bodyPr/>
              <a:lstStyle/>
              <a:p>
                <a:r>
                  <a:rPr lang="en-US">
                    <a:noFill/>
                  </a:rPr>
                  <a:t> </a:t>
                </a:r>
              </a:p>
            </p:txBody>
          </p:sp>
        </mc:Fallback>
      </mc:AlternateContent>
      <p:sp>
        <p:nvSpPr>
          <p:cNvPr id="43" name="Right Arrow 42">
            <a:extLst>
              <a:ext uri="{C183D7F6-B498-43B3-948B-1728B52AA6E4}">
                <adec:decorative xmlns:adec="http://schemas.microsoft.com/office/drawing/2017/decorative" val="1"/>
              </a:ext>
            </a:extLst>
          </p:cNvPr>
          <p:cNvSpPr/>
          <p:nvPr/>
        </p:nvSpPr>
        <p:spPr>
          <a:xfrm>
            <a:off x="6925523" y="6080610"/>
            <a:ext cx="250371" cy="207353"/>
          </a:xfrm>
          <a:prstGeom prst="rightArrow">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4" name="Rectangle 43"/>
              <p:cNvSpPr/>
              <p:nvPr/>
            </p:nvSpPr>
            <p:spPr>
              <a:xfrm>
                <a:off x="7335216" y="5983072"/>
                <a:ext cx="1846211" cy="461665"/>
              </a:xfrm>
              <a:prstGeom prst="rect">
                <a:avLst/>
              </a:prstGeom>
            </p:spPr>
            <p:txBody>
              <a:bodyPr wrap="none">
                <a:spAutoFit/>
              </a:bodyPr>
              <a:lstStyle/>
              <a:p>
                <a:pPr/>
                <a14:m>
                  <m:oMathPara xmlns:m="http://schemas.openxmlformats.org/officeDocument/2006/math">
                    <m:oMath>
                      <m:sSub>
                        <m:sSubPr>
                          <m:ctrlPr>
                            <a:rPr lang="en-US" sz="2400" i="1">
                              <a:solidFill>
                                <a:srgbClr val="0070C0"/>
                              </a:solidFill>
                              <a:latin typeface="Cambria Math" panose="02040503050406030204" pitchFamily="18" charset="0"/>
                              <a:ea typeface="Helvetica" charset="0"/>
                              <a:cs typeface="Helvetica" charset="0"/>
                            </a:rPr>
                          </m:ctrlPr>
                        </m:sSubPr>
                        <m:e>
                          <m:r>
                            <a:rPr lang="en-US" sz="2400" i="1">
                              <a:solidFill>
                                <a:srgbClr val="0070C0"/>
                              </a:solidFill>
                              <a:latin typeface="Cambria Math" panose="02040503050406030204" pitchFamily="18" charset="0"/>
                              <a:ea typeface="Helvetica" charset="0"/>
                              <a:cs typeface="Helvetica" charset="0"/>
                            </a:rPr>
                            <m:t> </m:t>
                          </m:r>
                          <m:r>
                            <a:rPr lang="en-US" sz="2400" i="1">
                              <a:solidFill>
                                <a:srgbClr val="0070C0"/>
                              </a:solidFill>
                              <a:latin typeface="Cambria Math" panose="02040503050406030204" pitchFamily="18" charset="0"/>
                              <a:ea typeface="Helvetica" charset="0"/>
                              <a:cs typeface="Helvetica" charset="0"/>
                            </a:rPr>
                            <m:t>𝜋</m:t>
                          </m:r>
                        </m:e>
                        <m:sub>
                          <m:r>
                            <a:rPr lang="en-US" sz="2400" i="1">
                              <a:solidFill>
                                <a:srgbClr val="0070C0"/>
                              </a:solidFill>
                              <a:latin typeface="Cambria Math" panose="02040503050406030204" pitchFamily="18" charset="0"/>
                              <a:ea typeface="Helvetica" charset="0"/>
                              <a:cs typeface="Helvetica" charset="0"/>
                            </a:rPr>
                            <m:t>𝑆</m:t>
                          </m:r>
                        </m:sub>
                      </m:sSub>
                      <m:r>
                        <a:rPr lang="en-US" sz="2400" b="0" i="1" smtClean="0">
                          <a:solidFill>
                            <a:srgbClr val="0070C0"/>
                          </a:solidFill>
                          <a:latin typeface="Cambria Math" panose="02040503050406030204" pitchFamily="18" charset="0"/>
                          <a:ea typeface="Helvetica" charset="0"/>
                          <a:cs typeface="Helvetica" charset="0"/>
                        </a:rPr>
                        <m:t> </m:t>
                      </m:r>
                      <m:r>
                        <a:rPr lang="en-US" sz="2400" i="1" dirty="0">
                          <a:latin typeface="Cambria Math" panose="02040503050406030204" pitchFamily="18" charset="0"/>
                          <a:ea typeface="Helvetica" charset="0"/>
                          <a:cs typeface="Helvetica" charset="0"/>
                        </a:rPr>
                        <m:t>=</m:t>
                      </m:r>
                      <m:r>
                        <a:rPr lang="en-US" sz="2400" b="0" i="1" dirty="0" smtClean="0">
                          <a:solidFill>
                            <a:srgbClr val="0070C0"/>
                          </a:solidFill>
                          <a:latin typeface="Cambria Math" panose="02040503050406030204" pitchFamily="18" charset="0"/>
                          <a:ea typeface="Helvetica" charset="0"/>
                          <a:cs typeface="Helvetica" charset="0"/>
                        </a:rPr>
                        <m:t>15/34</m:t>
                      </m:r>
                    </m:oMath>
                  </m:oMathPara>
                </a14:m>
                <a:endParaRPr lang="en-US" sz="2400" dirty="0" err="1">
                  <a:solidFill>
                    <a:srgbClr val="0070C0"/>
                  </a:solidFill>
                  <a:latin typeface="Candara" panose="020E0502030303020204" pitchFamily="34" charset="0"/>
                  <a:ea typeface="Helvetica" charset="0"/>
                  <a:cs typeface="Helvetica" charset="0"/>
                </a:endParaRPr>
              </a:p>
            </p:txBody>
          </p:sp>
        </mc:Choice>
        <mc:Fallback xmlns="">
          <p:sp>
            <p:nvSpPr>
              <p:cNvPr id="44" name="Rectangle 43"/>
              <p:cNvSpPr>
                <a:spLocks noRot="1" noChangeAspect="1" noMove="1" noResize="1" noEditPoints="1" noAdjustHandles="1" noChangeArrowheads="1" noChangeShapeType="1" noTextEdit="1"/>
              </p:cNvSpPr>
              <p:nvPr/>
            </p:nvSpPr>
            <p:spPr>
              <a:xfrm>
                <a:off x="7335216" y="5983072"/>
                <a:ext cx="1846211" cy="461665"/>
              </a:xfrm>
              <a:prstGeom prst="rect">
                <a:avLst/>
              </a:prstGeom>
              <a:blipFill>
                <a:blip r:embed="rId16"/>
                <a:stretch>
                  <a:fillRect b="-17105"/>
                </a:stretch>
              </a:blipFill>
            </p:spPr>
            <p:txBody>
              <a:bodyPr/>
              <a:lstStyle/>
              <a:p>
                <a:r>
                  <a:rPr lang="en-US">
                    <a:noFill/>
                  </a:rPr>
                  <a:t> </a:t>
                </a:r>
              </a:p>
            </p:txBody>
          </p:sp>
        </mc:Fallback>
      </mc:AlternateContent>
    </p:spTree>
    <p:extLst>
      <p:ext uri="{BB962C8B-B14F-4D97-AF65-F5344CB8AC3E}">
        <p14:creationId xmlns:p14="http://schemas.microsoft.com/office/powerpoint/2010/main" val="1693245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37" grpId="0" animBg="1"/>
      <p:bldP spid="38" grpId="0" animBg="1"/>
      <p:bldP spid="39" grpId="0" animBg="1"/>
      <p:bldP spid="6" grpId="0"/>
      <p:bldP spid="41" grpId="0" animBg="1"/>
      <p:bldP spid="42" grpId="0"/>
      <p:bldP spid="43" grpId="0" animBg="1"/>
      <p:bldP spid="44" grpId="0"/>
    </p:bld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Another stationary distribution example</a:t>
            </a:r>
          </a:p>
        </p:txBody>
      </p:sp>
      <p:sp>
        <p:nvSpPr>
          <p:cNvPr id="3" name="Slide Number Placeholder 2"/>
          <p:cNvSpPr>
            <a:spLocks noGrp="1"/>
          </p:cNvSpPr>
          <p:nvPr>
            <p:ph type="sldNum" sz="quarter" idx="12"/>
          </p:nvPr>
        </p:nvSpPr>
        <p:spPr/>
        <p:txBody>
          <a:bodyPr/>
          <a:lstStyle/>
          <a:p>
            <a:fld id="{39E65F0E-D8D0-8548-A870-8F1E432EFAAD}" type="slidenum">
              <a:rPr lang="en-US" smtClean="0"/>
              <a:pPr/>
              <a:t>71</a:t>
            </a:fld>
            <a:endParaRPr lang="en-US" dirty="0"/>
          </a:p>
        </p:txBody>
      </p:sp>
      <p:grpSp>
        <p:nvGrpSpPr>
          <p:cNvPr id="24" name="Group 23" descr="Markov Chain with three states&#10;State 1 transitions to state 2 (prob 1)&#10;State 2 transitions to state 3 (prob 1)&#10;State 3 transtions to state 1 (prob 1)"/>
          <p:cNvGrpSpPr/>
          <p:nvPr/>
        </p:nvGrpSpPr>
        <p:grpSpPr>
          <a:xfrm>
            <a:off x="853708" y="1152177"/>
            <a:ext cx="2449689" cy="1697628"/>
            <a:chOff x="1673371" y="1217471"/>
            <a:chExt cx="2449689" cy="1697628"/>
          </a:xfrm>
        </p:grpSpPr>
        <p:sp>
          <p:nvSpPr>
            <p:cNvPr id="21" name="Rectangle 20"/>
            <p:cNvSpPr/>
            <p:nvPr/>
          </p:nvSpPr>
          <p:spPr>
            <a:xfrm>
              <a:off x="1673371" y="1231326"/>
              <a:ext cx="2449689" cy="168377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Oval 3"/>
            <p:cNvSpPr>
              <a:spLocks noChangeAspect="1"/>
            </p:cNvSpPr>
            <p:nvPr/>
          </p:nvSpPr>
          <p:spPr>
            <a:xfrm>
              <a:off x="1881213" y="1580444"/>
              <a:ext cx="405181" cy="401965"/>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rgbClr val="7030A0"/>
                  </a:solidFill>
                </a:rPr>
                <a:t>1</a:t>
              </a:r>
            </a:p>
          </p:txBody>
        </p:sp>
        <p:sp>
          <p:nvSpPr>
            <p:cNvPr id="5" name="Oval 4"/>
            <p:cNvSpPr>
              <a:spLocks noChangeAspect="1"/>
            </p:cNvSpPr>
            <p:nvPr/>
          </p:nvSpPr>
          <p:spPr>
            <a:xfrm>
              <a:off x="3427791" y="1336523"/>
              <a:ext cx="405181" cy="401965"/>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rgbClr val="7030A0"/>
                  </a:solidFill>
                </a:rPr>
                <a:t>2</a:t>
              </a:r>
            </a:p>
          </p:txBody>
        </p:sp>
        <p:sp>
          <p:nvSpPr>
            <p:cNvPr id="6" name="Oval 5"/>
            <p:cNvSpPr>
              <a:spLocks noChangeAspect="1"/>
            </p:cNvSpPr>
            <p:nvPr/>
          </p:nvSpPr>
          <p:spPr>
            <a:xfrm>
              <a:off x="2898216" y="2380746"/>
              <a:ext cx="405181" cy="401965"/>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rgbClr val="7030A0"/>
                  </a:solidFill>
                </a:rPr>
                <a:t>3</a:t>
              </a:r>
            </a:p>
          </p:txBody>
        </p:sp>
        <p:cxnSp>
          <p:nvCxnSpPr>
            <p:cNvPr id="8" name="Straight Arrow Connector 7"/>
            <p:cNvCxnSpPr>
              <a:stCxn id="4" idx="6"/>
              <a:endCxn id="5" idx="2"/>
            </p:cNvCxnSpPr>
            <p:nvPr/>
          </p:nvCxnSpPr>
          <p:spPr>
            <a:xfrm flipV="1">
              <a:off x="2286394" y="1537506"/>
              <a:ext cx="1141397" cy="243921"/>
            </a:xfrm>
            <a:prstGeom prst="straightConnector1">
              <a:avLst/>
            </a:prstGeom>
            <a:ln>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stCxn id="5" idx="4"/>
              <a:endCxn id="6" idx="7"/>
            </p:cNvCxnSpPr>
            <p:nvPr/>
          </p:nvCxnSpPr>
          <p:spPr>
            <a:xfrm flipH="1">
              <a:off x="3244060" y="1738488"/>
              <a:ext cx="386322" cy="701124"/>
            </a:xfrm>
            <a:prstGeom prst="straightConnector1">
              <a:avLst/>
            </a:prstGeom>
            <a:ln>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6" idx="1"/>
              <a:endCxn id="4" idx="5"/>
            </p:cNvCxnSpPr>
            <p:nvPr/>
          </p:nvCxnSpPr>
          <p:spPr>
            <a:xfrm flipH="1" flipV="1">
              <a:off x="2227057" y="1923543"/>
              <a:ext cx="730496" cy="516069"/>
            </a:xfrm>
            <a:prstGeom prst="straightConnector1">
              <a:avLst/>
            </a:prstGeom>
            <a:ln>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2665969" y="1217471"/>
              <a:ext cx="292068" cy="461665"/>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1</a:t>
              </a:r>
            </a:p>
          </p:txBody>
        </p:sp>
        <p:sp>
          <p:nvSpPr>
            <p:cNvPr id="19" name="TextBox 18"/>
            <p:cNvSpPr txBox="1"/>
            <p:nvPr/>
          </p:nvSpPr>
          <p:spPr>
            <a:xfrm>
              <a:off x="3541364" y="1910528"/>
              <a:ext cx="292068" cy="461665"/>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1</a:t>
              </a:r>
            </a:p>
          </p:txBody>
        </p:sp>
        <p:sp>
          <p:nvSpPr>
            <p:cNvPr id="20" name="TextBox 19"/>
            <p:cNvSpPr txBox="1"/>
            <p:nvPr/>
          </p:nvSpPr>
          <p:spPr>
            <a:xfrm>
              <a:off x="2270569" y="2208779"/>
              <a:ext cx="292068" cy="461665"/>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1</a:t>
              </a:r>
            </a:p>
          </p:txBody>
        </p:sp>
      </p:grpSp>
      <mc:AlternateContent xmlns:mc="http://schemas.openxmlformats.org/markup-compatibility/2006" xmlns:a14="http://schemas.microsoft.com/office/drawing/2010/main">
        <mc:Choice Requires="a14">
          <p:sp>
            <p:nvSpPr>
              <p:cNvPr id="23" name="TextBox 22"/>
              <p:cNvSpPr txBox="1"/>
              <p:nvPr/>
            </p:nvSpPr>
            <p:spPr>
              <a:xfrm>
                <a:off x="3952116" y="1447487"/>
                <a:ext cx="2291846" cy="1068947"/>
              </a:xfrm>
              <a:prstGeom prst="rect">
                <a:avLst/>
              </a:prstGeom>
              <a:noFill/>
            </p:spPr>
            <p:txBody>
              <a:bodyPr wrap="none" rtlCol="0">
                <a:spAutoFit/>
              </a:bodyPr>
              <a:lstStyle/>
              <a:p>
                <a:pPr/>
                <a14:m>
                  <m:oMathPara xmlns:m="http://schemas.openxmlformats.org/officeDocument/2006/math">
                    <m:oMath>
                      <m:r>
                        <a:rPr lang="en-US" sz="2400" b="1" i="1" smtClean="0">
                          <a:solidFill>
                            <a:srgbClr val="0070C0"/>
                          </a:solidFill>
                          <a:latin typeface="Cambria Math" panose="02040503050406030204" pitchFamily="18" charset="0"/>
                          <a:ea typeface="Helvetica" charset="0"/>
                          <a:cs typeface="Helvetica" charset="0"/>
                        </a:rPr>
                        <m:t>𝑴</m:t>
                      </m:r>
                      <m:r>
                        <a:rPr lang="en-US" sz="2400" b="0" i="1" smtClean="0">
                          <a:latin typeface="Cambria Math" panose="02040503050406030204" pitchFamily="18" charset="0"/>
                          <a:ea typeface="Helvetica" charset="0"/>
                          <a:cs typeface="Helvetica" charset="0"/>
                        </a:rPr>
                        <m:t>=</m:t>
                      </m:r>
                      <m:d>
                        <m:dPr>
                          <m:begChr m:val="["/>
                          <m:endChr m:val="]"/>
                          <m:ctrlPr>
                            <a:rPr lang="en-US" sz="2400" i="1">
                              <a:latin typeface="Cambria Math" panose="02040503050406030204" pitchFamily="18" charset="0"/>
                              <a:cs typeface="Helvetica" charset="0"/>
                            </a:rPr>
                          </m:ctrlPr>
                        </m:dPr>
                        <m:e>
                          <m:m>
                            <m:mPr>
                              <m:mcs>
                                <m:mc>
                                  <m:mcPr>
                                    <m:count m:val="3"/>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e>
                                <m:r>
                                  <a:rPr lang="en-US" sz="2400" i="1">
                                    <a:latin typeface="Cambria Math" panose="02040503050406030204" pitchFamily="18" charset="0"/>
                                    <a:cs typeface="Helvetica" charset="0"/>
                                  </a:rPr>
                                  <m:t>1</m:t>
                                </m:r>
                              </m:e>
                              <m:e>
                                <m: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0</m:t>
                                </m:r>
                              </m:e>
                              <m:e>
                                <m:r>
                                  <a:rPr lang="en-US" sz="2400" i="1">
                                    <a:latin typeface="Cambria Math" panose="02040503050406030204" pitchFamily="18" charset="0"/>
                                    <a:cs typeface="Helvetica" charset="0"/>
                                  </a:rPr>
                                  <m:t>0</m:t>
                                </m:r>
                              </m:e>
                              <m:e>
                                <m:r>
                                  <a:rPr lang="en-US" sz="2400" i="1">
                                    <a:latin typeface="Cambria Math" panose="02040503050406030204" pitchFamily="18" charset="0"/>
                                    <a:cs typeface="Helvetica" charset="0"/>
                                  </a:rPr>
                                  <m:t>1</m:t>
                                </m:r>
                              </m:e>
                            </m:mr>
                            <m:mr>
                              <m:e>
                                <m:r>
                                  <a:rPr lang="en-US" sz="2400" i="1">
                                    <a:latin typeface="Cambria Math" panose="02040503050406030204" pitchFamily="18" charset="0"/>
                                    <a:cs typeface="Helvetica" charset="0"/>
                                  </a:rPr>
                                  <m:t>1</m:t>
                                </m:r>
                              </m:e>
                              <m:e>
                                <m:r>
                                  <a:rPr lang="en-US" sz="2400" i="1">
                                    <a:latin typeface="Cambria Math" panose="02040503050406030204" pitchFamily="18" charset="0"/>
                                    <a:cs typeface="Helvetica" charset="0"/>
                                  </a:rPr>
                                  <m:t>0</m:t>
                                </m:r>
                              </m:e>
                              <m:e>
                                <m:r>
                                  <a:rPr lang="en-US" sz="2400" i="1">
                                    <a:latin typeface="Cambria Math" panose="02040503050406030204" pitchFamily="18" charset="0"/>
                                    <a:cs typeface="Helvetica" charset="0"/>
                                  </a:rPr>
                                  <m:t>0</m:t>
                                </m:r>
                              </m:e>
                            </m:mr>
                          </m:m>
                        </m:e>
                      </m:d>
                    </m:oMath>
                  </m:oMathPara>
                </a14:m>
                <a:endParaRPr lang="en-US" sz="2400" b="0" dirty="0">
                  <a:latin typeface="Candara" panose="020E0502030303020204" pitchFamily="34" charset="0"/>
                  <a:ea typeface="Helvetica" charset="0"/>
                  <a:cs typeface="Helvetica"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3952116" y="1447487"/>
                <a:ext cx="2291846" cy="1068947"/>
              </a:xfrm>
              <a:prstGeom prst="rect">
                <a:avLst/>
              </a:prstGeom>
              <a:blipFill>
                <a:blip r:embed="rId2"/>
                <a:stretch>
                  <a:fillRect/>
                </a:stretch>
              </a:blipFill>
            </p:spPr>
            <p:txBody>
              <a:bodyPr/>
              <a:lstStyle/>
              <a:p>
                <a:r>
                  <a:rPr lang="en-US">
                    <a:noFill/>
                  </a:rPr>
                  <a:t> </a:t>
                </a:r>
              </a:p>
            </p:txBody>
          </p:sp>
        </mc:Fallback>
      </mc:AlternateContent>
      <p:sp>
        <p:nvSpPr>
          <p:cNvPr id="25" name="TextBox 24"/>
          <p:cNvSpPr txBox="1"/>
          <p:nvPr/>
        </p:nvSpPr>
        <p:spPr>
          <a:xfrm>
            <a:off x="853707" y="3338757"/>
            <a:ext cx="7054159" cy="2308324"/>
          </a:xfrm>
          <a:prstGeom prst="rect">
            <a:avLst/>
          </a:prstGeom>
          <a:noFill/>
          <a:ln>
            <a:solidFill>
              <a:srgbClr val="C00000"/>
            </a:solidFill>
            <a:prstDash val="dash"/>
          </a:ln>
        </p:spPr>
        <p:txBody>
          <a:bodyPr wrap="square" rtlCol="0">
            <a:spAutoFit/>
          </a:bodyPr>
          <a:lstStyle/>
          <a:p>
            <a:pPr algn="l"/>
            <a:r>
              <a:rPr lang="en-US" sz="2400" dirty="0">
                <a:solidFill>
                  <a:srgbClr val="C00000"/>
                </a:solidFill>
                <a:latin typeface="Candara" panose="020E0502030303020204" pitchFamily="34" charset="0"/>
                <a:ea typeface="Helvetica" charset="0"/>
                <a:cs typeface="Helvetica" charset="0"/>
              </a:rPr>
              <a:t>The stationary distribution for this Markov Chain …</a:t>
            </a:r>
          </a:p>
          <a:p>
            <a:pPr marL="457200" indent="-457200" algn="l">
              <a:buFont typeface="+mj-lt"/>
              <a:buAutoNum type="alphaLcPeriod"/>
            </a:pPr>
            <a:r>
              <a:rPr lang="en-US" sz="2400" b="0" dirty="0">
                <a:solidFill>
                  <a:srgbClr val="0070C0"/>
                </a:solidFill>
                <a:latin typeface="Candara" panose="020E0502030303020204" pitchFamily="34" charset="0"/>
                <a:ea typeface="Helvetica" charset="0"/>
                <a:cs typeface="Helvetica" charset="0"/>
              </a:rPr>
              <a:t>is [1/3,1/6,1/2]</a:t>
            </a:r>
          </a:p>
          <a:p>
            <a:pPr marL="457200" indent="-457200" algn="l">
              <a:buFont typeface="+mj-lt"/>
              <a:buAutoNum type="alphaLcPeriod"/>
            </a:pPr>
            <a:r>
              <a:rPr lang="en-US" sz="2400" dirty="0">
                <a:solidFill>
                  <a:srgbClr val="0070C0"/>
                </a:solidFill>
                <a:latin typeface="Candara" panose="020E0502030303020204" pitchFamily="34" charset="0"/>
                <a:ea typeface="Helvetica" charset="0"/>
                <a:cs typeface="Helvetica" charset="0"/>
              </a:rPr>
              <a:t>is [1/2,1/2,1/2]</a:t>
            </a:r>
          </a:p>
          <a:p>
            <a:pPr marL="457200" indent="-457200" algn="l">
              <a:buFont typeface="+mj-lt"/>
              <a:buAutoNum type="alphaLcPeriod"/>
            </a:pPr>
            <a:r>
              <a:rPr lang="en-US" sz="2400" dirty="0">
                <a:solidFill>
                  <a:srgbClr val="0070C0"/>
                </a:solidFill>
                <a:latin typeface="Candara" panose="020E0502030303020204" pitchFamily="34" charset="0"/>
                <a:ea typeface="Helvetica" charset="0"/>
                <a:cs typeface="Helvetica" charset="0"/>
              </a:rPr>
              <a:t>is [1/2,1/4,1/4]</a:t>
            </a:r>
          </a:p>
          <a:p>
            <a:pPr marL="457200" indent="-457200" algn="l">
              <a:buFont typeface="+mj-lt"/>
              <a:buAutoNum type="alphaLcPeriod"/>
            </a:pPr>
            <a:r>
              <a:rPr lang="en-US" sz="2400" dirty="0">
                <a:solidFill>
                  <a:srgbClr val="0070C0"/>
                </a:solidFill>
                <a:latin typeface="Candara" panose="020E0502030303020204" pitchFamily="34" charset="0"/>
                <a:ea typeface="Helvetica" charset="0"/>
                <a:cs typeface="Helvetica" charset="0"/>
              </a:rPr>
              <a:t>is [1/3,1/3,1/3]</a:t>
            </a:r>
            <a:endParaRPr lang="en-US" sz="2400" b="0" dirty="0">
              <a:solidFill>
                <a:srgbClr val="0070C0"/>
              </a:solidFill>
              <a:latin typeface="Candara" panose="020E0502030303020204" pitchFamily="34" charset="0"/>
              <a:ea typeface="Helvetica" charset="0"/>
              <a:cs typeface="Helvetica" charset="0"/>
            </a:endParaRPr>
          </a:p>
          <a:p>
            <a:pPr marL="457200" indent="-457200" algn="l">
              <a:buFont typeface="+mj-lt"/>
              <a:buAutoNum type="alphaLcPeriod"/>
            </a:pPr>
            <a:r>
              <a:rPr lang="en-US" sz="2400" dirty="0">
                <a:solidFill>
                  <a:srgbClr val="0070C0"/>
                </a:solidFill>
                <a:latin typeface="Candara" panose="020E0502030303020204" pitchFamily="34" charset="0"/>
                <a:ea typeface="Helvetica" charset="0"/>
                <a:cs typeface="Helvetica" charset="0"/>
              </a:rPr>
              <a:t>doesn’t exist</a:t>
            </a:r>
            <a:endParaRPr lang="en-US" sz="2400" b="0" dirty="0">
              <a:solidFill>
                <a:srgbClr val="0070C0"/>
              </a:solidFill>
              <a:latin typeface="Candara" panose="020E0502030303020204" pitchFamily="34" charset="0"/>
              <a:ea typeface="Helvetica" charset="0"/>
              <a:cs typeface="Helvetica" charset="0"/>
            </a:endParaRPr>
          </a:p>
        </p:txBody>
      </p:sp>
    </p:spTree>
    <p:extLst>
      <p:ext uri="{BB962C8B-B14F-4D97-AF65-F5344CB8AC3E}">
        <p14:creationId xmlns:p14="http://schemas.microsoft.com/office/powerpoint/2010/main" val="10232731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258049B-6A00-BE51-34DA-AB95C95FD1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85042E-4CE6-4051-911B-005E1BCF0CF6}"/>
              </a:ext>
            </a:extLst>
          </p:cNvPr>
          <p:cNvSpPr>
            <a:spLocks noGrp="1"/>
          </p:cNvSpPr>
          <p:nvPr>
            <p:ph type="title"/>
          </p:nvPr>
        </p:nvSpPr>
        <p:spPr/>
        <p:txBody>
          <a:bodyPr>
            <a:normAutofit fontScale="90000"/>
          </a:bodyPr>
          <a:lstStyle/>
          <a:p>
            <a:r>
              <a:rPr lang="en-US" dirty="0"/>
              <a:t>Another stationary distribution example (answer)</a:t>
            </a:r>
          </a:p>
        </p:txBody>
      </p:sp>
      <p:sp>
        <p:nvSpPr>
          <p:cNvPr id="3" name="Slide Number Placeholder 2">
            <a:extLst>
              <a:ext uri="{FF2B5EF4-FFF2-40B4-BE49-F238E27FC236}">
                <a16:creationId xmlns:a16="http://schemas.microsoft.com/office/drawing/2014/main" id="{60269833-2016-8EDC-7C28-C841715F0133}"/>
              </a:ext>
            </a:extLst>
          </p:cNvPr>
          <p:cNvSpPr>
            <a:spLocks noGrp="1"/>
          </p:cNvSpPr>
          <p:nvPr>
            <p:ph type="sldNum" sz="quarter" idx="12"/>
          </p:nvPr>
        </p:nvSpPr>
        <p:spPr/>
        <p:txBody>
          <a:bodyPr/>
          <a:lstStyle/>
          <a:p>
            <a:fld id="{39E65F0E-D8D0-8548-A870-8F1E432EFAAD}" type="slidenum">
              <a:rPr lang="en-US" smtClean="0"/>
              <a:pPr/>
              <a:t>72</a:t>
            </a:fld>
            <a:endParaRPr lang="en-US" dirty="0"/>
          </a:p>
        </p:txBody>
      </p:sp>
      <p:grpSp>
        <p:nvGrpSpPr>
          <p:cNvPr id="24" name="Group 23">
            <a:extLst>
              <a:ext uri="{FF2B5EF4-FFF2-40B4-BE49-F238E27FC236}">
                <a16:creationId xmlns:a16="http://schemas.microsoft.com/office/drawing/2014/main" id="{6E2C74EE-182C-0583-3E4C-B45DD47F24DD}"/>
              </a:ext>
              <a:ext uri="{C183D7F6-B498-43B3-948B-1728B52AA6E4}">
                <adec:decorative xmlns:adec="http://schemas.microsoft.com/office/drawing/2017/decorative" val="1"/>
              </a:ext>
            </a:extLst>
          </p:cNvPr>
          <p:cNvGrpSpPr/>
          <p:nvPr/>
        </p:nvGrpSpPr>
        <p:grpSpPr>
          <a:xfrm>
            <a:off x="853708" y="1152177"/>
            <a:ext cx="2449689" cy="1683773"/>
            <a:chOff x="1673371" y="1217471"/>
            <a:chExt cx="2449689" cy="1683773"/>
          </a:xfrm>
        </p:grpSpPr>
        <p:sp>
          <p:nvSpPr>
            <p:cNvPr id="21" name="Rectangle 20">
              <a:extLst>
                <a:ext uri="{FF2B5EF4-FFF2-40B4-BE49-F238E27FC236}">
                  <a16:creationId xmlns:a16="http://schemas.microsoft.com/office/drawing/2014/main" id="{1AA2406A-2B75-EA00-8B94-BB209F5F1143}"/>
                </a:ext>
              </a:extLst>
            </p:cNvPr>
            <p:cNvSpPr/>
            <p:nvPr/>
          </p:nvSpPr>
          <p:spPr>
            <a:xfrm>
              <a:off x="1673371" y="1217471"/>
              <a:ext cx="2449689" cy="168377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46A756CD-67BF-4913-01DE-0816B73C770D}"/>
                </a:ext>
              </a:extLst>
            </p:cNvPr>
            <p:cNvSpPr>
              <a:spLocks noChangeAspect="1"/>
            </p:cNvSpPr>
            <p:nvPr/>
          </p:nvSpPr>
          <p:spPr>
            <a:xfrm>
              <a:off x="1881213" y="1580444"/>
              <a:ext cx="405181" cy="401965"/>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rgbClr val="7030A0"/>
                  </a:solidFill>
                </a:rPr>
                <a:t>1</a:t>
              </a:r>
            </a:p>
          </p:txBody>
        </p:sp>
        <p:sp>
          <p:nvSpPr>
            <p:cNvPr id="5" name="Oval 4">
              <a:extLst>
                <a:ext uri="{FF2B5EF4-FFF2-40B4-BE49-F238E27FC236}">
                  <a16:creationId xmlns:a16="http://schemas.microsoft.com/office/drawing/2014/main" id="{5446E0E3-6E5F-31DF-5A0F-D809320C79CC}"/>
                </a:ext>
              </a:extLst>
            </p:cNvPr>
            <p:cNvSpPr>
              <a:spLocks noChangeAspect="1"/>
            </p:cNvSpPr>
            <p:nvPr/>
          </p:nvSpPr>
          <p:spPr>
            <a:xfrm>
              <a:off x="3427791" y="1336523"/>
              <a:ext cx="405181" cy="401965"/>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rgbClr val="7030A0"/>
                  </a:solidFill>
                </a:rPr>
                <a:t>2</a:t>
              </a:r>
            </a:p>
          </p:txBody>
        </p:sp>
        <p:sp>
          <p:nvSpPr>
            <p:cNvPr id="6" name="Oval 5">
              <a:extLst>
                <a:ext uri="{FF2B5EF4-FFF2-40B4-BE49-F238E27FC236}">
                  <a16:creationId xmlns:a16="http://schemas.microsoft.com/office/drawing/2014/main" id="{3A1DC279-A041-DAC1-1888-70918441D901}"/>
                </a:ext>
              </a:extLst>
            </p:cNvPr>
            <p:cNvSpPr>
              <a:spLocks noChangeAspect="1"/>
            </p:cNvSpPr>
            <p:nvPr/>
          </p:nvSpPr>
          <p:spPr>
            <a:xfrm>
              <a:off x="2898216" y="2380746"/>
              <a:ext cx="405181" cy="401965"/>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rgbClr val="7030A0"/>
                  </a:solidFill>
                </a:rPr>
                <a:t>3</a:t>
              </a:r>
            </a:p>
          </p:txBody>
        </p:sp>
        <p:cxnSp>
          <p:nvCxnSpPr>
            <p:cNvPr id="8" name="Straight Arrow Connector 7">
              <a:extLst>
                <a:ext uri="{FF2B5EF4-FFF2-40B4-BE49-F238E27FC236}">
                  <a16:creationId xmlns:a16="http://schemas.microsoft.com/office/drawing/2014/main" id="{E551C5E5-E84D-37AA-195E-356A062EF3EF}"/>
                </a:ext>
              </a:extLst>
            </p:cNvPr>
            <p:cNvCxnSpPr>
              <a:stCxn id="4" idx="6"/>
              <a:endCxn id="5" idx="2"/>
            </p:cNvCxnSpPr>
            <p:nvPr/>
          </p:nvCxnSpPr>
          <p:spPr>
            <a:xfrm flipV="1">
              <a:off x="2286394" y="1537506"/>
              <a:ext cx="1141397" cy="243921"/>
            </a:xfrm>
            <a:prstGeom prst="straightConnector1">
              <a:avLst/>
            </a:prstGeom>
            <a:ln>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CCA5E81F-A00F-7B6A-95FC-CDBBC0A2859C}"/>
                </a:ext>
              </a:extLst>
            </p:cNvPr>
            <p:cNvCxnSpPr>
              <a:stCxn id="5" idx="4"/>
              <a:endCxn id="6" idx="7"/>
            </p:cNvCxnSpPr>
            <p:nvPr/>
          </p:nvCxnSpPr>
          <p:spPr>
            <a:xfrm flipH="1">
              <a:off x="3244060" y="1738488"/>
              <a:ext cx="386322" cy="701124"/>
            </a:xfrm>
            <a:prstGeom prst="straightConnector1">
              <a:avLst/>
            </a:prstGeom>
            <a:ln>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CAF05BBB-9C3B-53BA-C0A1-0F2BD3433FAE}"/>
                </a:ext>
              </a:extLst>
            </p:cNvPr>
            <p:cNvCxnSpPr>
              <a:stCxn id="6" idx="1"/>
              <a:endCxn id="4" idx="5"/>
            </p:cNvCxnSpPr>
            <p:nvPr/>
          </p:nvCxnSpPr>
          <p:spPr>
            <a:xfrm flipH="1" flipV="1">
              <a:off x="2227057" y="1923543"/>
              <a:ext cx="730496" cy="516069"/>
            </a:xfrm>
            <a:prstGeom prst="straightConnector1">
              <a:avLst/>
            </a:prstGeom>
            <a:ln>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6B82277F-38B6-0AAB-4383-8048E475433E}"/>
                </a:ext>
              </a:extLst>
            </p:cNvPr>
            <p:cNvSpPr txBox="1"/>
            <p:nvPr/>
          </p:nvSpPr>
          <p:spPr>
            <a:xfrm>
              <a:off x="2665969" y="1217471"/>
              <a:ext cx="292068" cy="461665"/>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1</a:t>
              </a:r>
            </a:p>
          </p:txBody>
        </p:sp>
        <p:sp>
          <p:nvSpPr>
            <p:cNvPr id="19" name="TextBox 18">
              <a:extLst>
                <a:ext uri="{FF2B5EF4-FFF2-40B4-BE49-F238E27FC236}">
                  <a16:creationId xmlns:a16="http://schemas.microsoft.com/office/drawing/2014/main" id="{AC8B6507-D993-ABBE-0C50-94EECB986622}"/>
                </a:ext>
              </a:extLst>
            </p:cNvPr>
            <p:cNvSpPr txBox="1"/>
            <p:nvPr/>
          </p:nvSpPr>
          <p:spPr>
            <a:xfrm>
              <a:off x="3541364" y="1910528"/>
              <a:ext cx="292068" cy="461665"/>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1</a:t>
              </a:r>
            </a:p>
          </p:txBody>
        </p:sp>
        <p:sp>
          <p:nvSpPr>
            <p:cNvPr id="20" name="TextBox 19">
              <a:extLst>
                <a:ext uri="{FF2B5EF4-FFF2-40B4-BE49-F238E27FC236}">
                  <a16:creationId xmlns:a16="http://schemas.microsoft.com/office/drawing/2014/main" id="{568F5E91-34EE-76EB-0F5A-E396FD497EE6}"/>
                </a:ext>
              </a:extLst>
            </p:cNvPr>
            <p:cNvSpPr txBox="1"/>
            <p:nvPr/>
          </p:nvSpPr>
          <p:spPr>
            <a:xfrm>
              <a:off x="2270569" y="2208779"/>
              <a:ext cx="292068" cy="461665"/>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1</a:t>
              </a:r>
            </a:p>
          </p:txBody>
        </p:sp>
      </p:gr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C5E58A69-A83A-627A-FF44-ED739117A7EA}"/>
                  </a:ext>
                </a:extLst>
              </p:cNvPr>
              <p:cNvSpPr txBox="1"/>
              <p:nvPr/>
            </p:nvSpPr>
            <p:spPr>
              <a:xfrm>
                <a:off x="3952116" y="1447487"/>
                <a:ext cx="2291846" cy="1068947"/>
              </a:xfrm>
              <a:prstGeom prst="rect">
                <a:avLst/>
              </a:prstGeom>
              <a:noFill/>
            </p:spPr>
            <p:txBody>
              <a:bodyPr wrap="none" rtlCol="0">
                <a:spAutoFit/>
              </a:bodyPr>
              <a:lstStyle/>
              <a:p>
                <a:pPr/>
                <a14:m>
                  <m:oMathPara xmlns:m="http://schemas.openxmlformats.org/officeDocument/2006/math">
                    <m:oMath>
                      <m:r>
                        <a:rPr lang="en-US" sz="2400" b="1" i="1" smtClean="0">
                          <a:solidFill>
                            <a:srgbClr val="0070C0"/>
                          </a:solidFill>
                          <a:latin typeface="Cambria Math" panose="02040503050406030204" pitchFamily="18" charset="0"/>
                          <a:ea typeface="Helvetica" charset="0"/>
                          <a:cs typeface="Helvetica" charset="0"/>
                        </a:rPr>
                        <m:t>𝑴</m:t>
                      </m:r>
                      <m:r>
                        <a:rPr lang="en-US" sz="2400" b="0" i="1" smtClean="0">
                          <a:latin typeface="Cambria Math" panose="02040503050406030204" pitchFamily="18" charset="0"/>
                          <a:ea typeface="Helvetica" charset="0"/>
                          <a:cs typeface="Helvetica" charset="0"/>
                        </a:rPr>
                        <m:t>=</m:t>
                      </m:r>
                      <m:d>
                        <m:dPr>
                          <m:begChr m:val="["/>
                          <m:endChr m:val="]"/>
                          <m:ctrlPr>
                            <a:rPr lang="en-US" sz="2400" i="1">
                              <a:latin typeface="Cambria Math" panose="02040503050406030204" pitchFamily="18" charset="0"/>
                              <a:cs typeface="Helvetica" charset="0"/>
                            </a:rPr>
                          </m:ctrlPr>
                        </m:dPr>
                        <m:e>
                          <m:m>
                            <m:mPr>
                              <m:mcs>
                                <m:mc>
                                  <m:mcPr>
                                    <m:count m:val="3"/>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e>
                                <m:r>
                                  <a:rPr lang="en-US" sz="2400" i="1">
                                    <a:latin typeface="Cambria Math" panose="02040503050406030204" pitchFamily="18" charset="0"/>
                                    <a:cs typeface="Helvetica" charset="0"/>
                                  </a:rPr>
                                  <m:t>1</m:t>
                                </m:r>
                              </m:e>
                              <m:e>
                                <m: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0</m:t>
                                </m:r>
                              </m:e>
                              <m:e>
                                <m:r>
                                  <a:rPr lang="en-US" sz="2400" i="1">
                                    <a:latin typeface="Cambria Math" panose="02040503050406030204" pitchFamily="18" charset="0"/>
                                    <a:cs typeface="Helvetica" charset="0"/>
                                  </a:rPr>
                                  <m:t>0</m:t>
                                </m:r>
                              </m:e>
                              <m:e>
                                <m:r>
                                  <a:rPr lang="en-US" sz="2400" i="1">
                                    <a:latin typeface="Cambria Math" panose="02040503050406030204" pitchFamily="18" charset="0"/>
                                    <a:cs typeface="Helvetica" charset="0"/>
                                  </a:rPr>
                                  <m:t>1</m:t>
                                </m:r>
                              </m:e>
                            </m:mr>
                            <m:mr>
                              <m:e>
                                <m:r>
                                  <a:rPr lang="en-US" sz="2400" i="1">
                                    <a:latin typeface="Cambria Math" panose="02040503050406030204" pitchFamily="18" charset="0"/>
                                    <a:cs typeface="Helvetica" charset="0"/>
                                  </a:rPr>
                                  <m:t>1</m:t>
                                </m:r>
                              </m:e>
                              <m:e>
                                <m:r>
                                  <a:rPr lang="en-US" sz="2400" i="1">
                                    <a:latin typeface="Cambria Math" panose="02040503050406030204" pitchFamily="18" charset="0"/>
                                    <a:cs typeface="Helvetica" charset="0"/>
                                  </a:rPr>
                                  <m:t>0</m:t>
                                </m:r>
                              </m:e>
                              <m:e>
                                <m:r>
                                  <a:rPr lang="en-US" sz="2400" i="1">
                                    <a:latin typeface="Cambria Math" panose="02040503050406030204" pitchFamily="18" charset="0"/>
                                    <a:cs typeface="Helvetica" charset="0"/>
                                  </a:rPr>
                                  <m:t>0</m:t>
                                </m:r>
                              </m:e>
                            </m:mr>
                          </m:m>
                        </m:e>
                      </m:d>
                    </m:oMath>
                  </m:oMathPara>
                </a14:m>
                <a:endParaRPr lang="en-US" sz="2400" b="0" dirty="0">
                  <a:latin typeface="Candara" panose="020E0502030303020204" pitchFamily="34" charset="0"/>
                  <a:ea typeface="Helvetica" charset="0"/>
                  <a:cs typeface="Helvetica" charset="0"/>
                </a:endParaRPr>
              </a:p>
            </p:txBody>
          </p:sp>
        </mc:Choice>
        <mc:Fallback xmlns="">
          <p:sp>
            <p:nvSpPr>
              <p:cNvPr id="23" name="TextBox 22">
                <a:extLst>
                  <a:ext uri="{FF2B5EF4-FFF2-40B4-BE49-F238E27FC236}">
                    <a16:creationId xmlns:a16="http://schemas.microsoft.com/office/drawing/2014/main" id="{C5E58A69-A83A-627A-FF44-ED739117A7EA}"/>
                  </a:ext>
                </a:extLst>
              </p:cNvPr>
              <p:cNvSpPr txBox="1">
                <a:spLocks noRot="1" noChangeAspect="1" noMove="1" noResize="1" noEditPoints="1" noAdjustHandles="1" noChangeArrowheads="1" noChangeShapeType="1" noTextEdit="1"/>
              </p:cNvSpPr>
              <p:nvPr/>
            </p:nvSpPr>
            <p:spPr>
              <a:xfrm>
                <a:off x="3952116" y="1447487"/>
                <a:ext cx="2291846" cy="1068947"/>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DC1C3C5A-51F7-5B0B-16A7-40E7F1C7454B}"/>
                  </a:ext>
                </a:extLst>
              </p:cNvPr>
              <p:cNvSpPr txBox="1"/>
              <p:nvPr/>
            </p:nvSpPr>
            <p:spPr>
              <a:xfrm>
                <a:off x="248194" y="3039755"/>
                <a:ext cx="11514303" cy="3636508"/>
              </a:xfrm>
              <a:prstGeom prst="rect">
                <a:avLst/>
              </a:prstGeom>
              <a:noFill/>
            </p:spPr>
            <p:txBody>
              <a:bodyPr wrap="square" rtlCol="0">
                <a:spAutoFit/>
              </a:bodyPr>
              <a:lstStyle/>
              <a:p>
                <a:pPr/>
                <a14:m>
                  <m:oMathPara xmlns:m="http://schemas.openxmlformats.org/officeDocument/2006/math">
                    <m:o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𝑞</m:t>
                          </m:r>
                        </m:e>
                        <m:sub>
                          <m:r>
                            <a:rPr lang="en-US" sz="2800" b="0" i="1" smtClean="0">
                              <a:latin typeface="Cambria Math" panose="02040503050406030204" pitchFamily="18" charset="0"/>
                            </a:rPr>
                            <m:t>1</m:t>
                          </m:r>
                        </m:sub>
                      </m:sSub>
                      <m:r>
                        <a:rPr lang="en-US" sz="2800" b="0" i="1" smtClean="0">
                          <a:latin typeface="Cambria Math" panose="02040503050406030204" pitchFamily="18" charset="0"/>
                        </a:rPr>
                        <m:t>=0</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𝑞</m:t>
                          </m:r>
                        </m:e>
                        <m:sub>
                          <m:r>
                            <a:rPr lang="en-US" sz="2800" b="0" i="1" smtClean="0">
                              <a:latin typeface="Cambria Math" panose="02040503050406030204" pitchFamily="18" charset="0"/>
                            </a:rPr>
                            <m:t>1</m:t>
                          </m:r>
                        </m:sub>
                      </m:sSub>
                      <m:r>
                        <a:rPr lang="en-US" sz="2800" b="0" i="1" smtClean="0">
                          <a:latin typeface="Cambria Math" panose="02040503050406030204" pitchFamily="18" charset="0"/>
                        </a:rPr>
                        <m:t>+0</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𝑞</m:t>
                          </m:r>
                        </m:e>
                        <m:sub>
                          <m:r>
                            <a:rPr lang="en-US" sz="2800" b="0" i="1" smtClean="0">
                              <a:latin typeface="Cambria Math" panose="02040503050406030204" pitchFamily="18" charset="0"/>
                            </a:rPr>
                            <m:t>2</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𝑞</m:t>
                          </m:r>
                        </m:e>
                        <m:sub>
                          <m:r>
                            <a:rPr lang="en-US" sz="2800" b="0" i="1" smtClean="0">
                              <a:latin typeface="Cambria Math" panose="02040503050406030204" pitchFamily="18" charset="0"/>
                            </a:rPr>
                            <m:t>3</m:t>
                          </m:r>
                        </m:sub>
                      </m:sSub>
                    </m:oMath>
                  </m:oMathPara>
                </a14:m>
                <a:endParaRPr lang="en-US" sz="2800" b="0" dirty="0"/>
              </a:p>
              <a:p>
                <a:pPr/>
                <a14:m>
                  <m:oMathPara xmlns:m="http://schemas.openxmlformats.org/officeDocument/2006/math">
                    <m:o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𝑞</m:t>
                          </m:r>
                        </m:e>
                        <m:sub>
                          <m:r>
                            <a:rPr lang="en-US" sz="2800" b="0" i="1" smtClean="0">
                              <a:latin typeface="Cambria Math" panose="02040503050406030204" pitchFamily="18" charset="0"/>
                            </a:rPr>
                            <m:t>2</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𝑞</m:t>
                          </m:r>
                        </m:e>
                        <m:sub>
                          <m:r>
                            <a:rPr lang="en-US" sz="2800" b="0" i="1" smtClean="0">
                              <a:latin typeface="Cambria Math" panose="02040503050406030204" pitchFamily="18" charset="0"/>
                            </a:rPr>
                            <m:t>1</m:t>
                          </m:r>
                        </m:sub>
                      </m:sSub>
                      <m:r>
                        <a:rPr lang="en-US" sz="2800" b="0" i="1" smtClean="0">
                          <a:latin typeface="Cambria Math" panose="02040503050406030204" pitchFamily="18" charset="0"/>
                        </a:rPr>
                        <m:t>+0</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𝑞</m:t>
                          </m:r>
                        </m:e>
                        <m:sub>
                          <m:r>
                            <a:rPr lang="en-US" sz="2800" b="0" i="1" smtClean="0">
                              <a:latin typeface="Cambria Math" panose="02040503050406030204" pitchFamily="18" charset="0"/>
                            </a:rPr>
                            <m:t>2</m:t>
                          </m:r>
                        </m:sub>
                      </m:sSub>
                      <m:r>
                        <a:rPr lang="en-US" sz="2800" b="0" i="1" smtClean="0">
                          <a:latin typeface="Cambria Math" panose="02040503050406030204" pitchFamily="18" charset="0"/>
                        </a:rPr>
                        <m:t>+0</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𝑞</m:t>
                          </m:r>
                        </m:e>
                        <m:sub>
                          <m:r>
                            <a:rPr lang="en-US" sz="2800" b="0" i="1" smtClean="0">
                              <a:latin typeface="Cambria Math" panose="02040503050406030204" pitchFamily="18" charset="0"/>
                            </a:rPr>
                            <m:t>3</m:t>
                          </m:r>
                        </m:sub>
                      </m:sSub>
                    </m:oMath>
                  </m:oMathPara>
                </a14:m>
                <a:endParaRPr lang="en-US" sz="2800" dirty="0"/>
              </a:p>
              <a:p>
                <a:pPr/>
                <a14:m>
                  <m:oMathPara xmlns:m="http://schemas.openxmlformats.org/officeDocument/2006/math">
                    <m:o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𝑞</m:t>
                          </m:r>
                        </m:e>
                        <m:sub>
                          <m:r>
                            <a:rPr lang="en-US" sz="2800" b="0" i="1" smtClean="0">
                              <a:latin typeface="Cambria Math" panose="02040503050406030204" pitchFamily="18" charset="0"/>
                            </a:rPr>
                            <m:t>3</m:t>
                          </m:r>
                        </m:sub>
                      </m:sSub>
                      <m:r>
                        <a:rPr lang="en-US" sz="2800" b="0" i="1" smtClean="0">
                          <a:latin typeface="Cambria Math" panose="02040503050406030204" pitchFamily="18" charset="0"/>
                        </a:rPr>
                        <m:t>=0</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𝑞</m:t>
                          </m:r>
                        </m:e>
                        <m:sub>
                          <m:r>
                            <a:rPr lang="en-US" sz="2800" b="0" i="1" smtClean="0">
                              <a:latin typeface="Cambria Math" panose="02040503050406030204" pitchFamily="18" charset="0"/>
                            </a:rPr>
                            <m:t>1</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𝑞</m:t>
                          </m:r>
                        </m:e>
                        <m:sub>
                          <m:r>
                            <a:rPr lang="en-US" sz="2800" b="0" i="1" smtClean="0">
                              <a:latin typeface="Cambria Math" panose="02040503050406030204" pitchFamily="18" charset="0"/>
                            </a:rPr>
                            <m:t>2</m:t>
                          </m:r>
                        </m:sub>
                      </m:sSub>
                      <m:r>
                        <a:rPr lang="en-US" sz="2800" b="0" i="1" smtClean="0">
                          <a:latin typeface="Cambria Math" panose="02040503050406030204" pitchFamily="18" charset="0"/>
                        </a:rPr>
                        <m:t>+0</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𝑞</m:t>
                          </m:r>
                        </m:e>
                        <m:sub>
                          <m:r>
                            <a:rPr lang="en-US" sz="2800" b="0" i="1" smtClean="0">
                              <a:latin typeface="Cambria Math" panose="02040503050406030204" pitchFamily="18" charset="0"/>
                            </a:rPr>
                            <m:t>3</m:t>
                          </m:r>
                        </m:sub>
                      </m:sSub>
                    </m:oMath>
                  </m:oMathPara>
                </a14:m>
                <a:endParaRPr lang="en-US" sz="2800" dirty="0"/>
              </a:p>
              <a:p>
                <a:pPr/>
                <a14:m>
                  <m:oMathPara xmlns:m="http://schemas.openxmlformats.org/officeDocument/2006/math">
                    <m:o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𝑞</m:t>
                          </m:r>
                        </m:e>
                        <m:sub>
                          <m:r>
                            <a:rPr lang="en-US" sz="2800" b="0" i="1" smtClean="0">
                              <a:latin typeface="Cambria Math" panose="02040503050406030204" pitchFamily="18" charset="0"/>
                            </a:rPr>
                            <m:t>1</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𝑞</m:t>
                          </m:r>
                        </m:e>
                        <m:sub>
                          <m:r>
                            <a:rPr lang="en-US" sz="2800" b="0" i="1" smtClean="0">
                              <a:latin typeface="Cambria Math" panose="02040503050406030204" pitchFamily="18" charset="0"/>
                            </a:rPr>
                            <m:t>2</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𝑞</m:t>
                          </m:r>
                        </m:e>
                        <m:sub>
                          <m:r>
                            <a:rPr lang="en-US" sz="2800" b="0" i="1" smtClean="0">
                              <a:latin typeface="Cambria Math" panose="02040503050406030204" pitchFamily="18" charset="0"/>
                            </a:rPr>
                            <m:t>3</m:t>
                          </m:r>
                        </m:sub>
                      </m:sSub>
                      <m:r>
                        <a:rPr lang="en-US" sz="2800" b="0" i="1" smtClean="0">
                          <a:latin typeface="Cambria Math" panose="02040503050406030204" pitchFamily="18" charset="0"/>
                        </a:rPr>
                        <m:t>=1</m:t>
                      </m:r>
                    </m:oMath>
                  </m:oMathPara>
                </a14:m>
                <a:endParaRPr lang="en-US" sz="2800" dirty="0"/>
              </a:p>
              <a:p>
                <a:endParaRPr lang="en-US" sz="2800" dirty="0"/>
              </a:p>
              <a:p>
                <a:r>
                  <a:rPr lang="en-US" sz="2800" dirty="0"/>
                  <a:t>All equal and sum to 1?</a:t>
                </a:r>
              </a:p>
              <a:p>
                <a:pPr/>
                <a14:m>
                  <m:oMathPara xmlns:m="http://schemas.openxmlformats.org/officeDocument/2006/math">
                    <m:oMath>
                      <m:r>
                        <a:rPr lang="en-US" sz="2800" b="1" i="1" smtClean="0">
                          <a:latin typeface="Cambria Math" panose="02040503050406030204" pitchFamily="18" charset="0"/>
                        </a:rPr>
                        <m:t>𝝅</m:t>
                      </m:r>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3</m:t>
                              </m:r>
                            </m:den>
                          </m:f>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3</m:t>
                              </m:r>
                            </m:den>
                          </m:f>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3</m:t>
                              </m:r>
                            </m:den>
                          </m:f>
                        </m:e>
                      </m:d>
                    </m:oMath>
                  </m:oMathPara>
                </a14:m>
                <a:endParaRPr lang="en-US" sz="2800" dirty="0"/>
              </a:p>
            </p:txBody>
          </p:sp>
        </mc:Choice>
        <mc:Fallback xmlns="">
          <p:sp>
            <p:nvSpPr>
              <p:cNvPr id="7" name="TextBox 6">
                <a:extLst>
                  <a:ext uri="{FF2B5EF4-FFF2-40B4-BE49-F238E27FC236}">
                    <a16:creationId xmlns:a16="http://schemas.microsoft.com/office/drawing/2014/main" id="{DC1C3C5A-51F7-5B0B-16A7-40E7F1C7454B}"/>
                  </a:ext>
                </a:extLst>
              </p:cNvPr>
              <p:cNvSpPr txBox="1">
                <a:spLocks noRot="1" noChangeAspect="1" noMove="1" noResize="1" noEditPoints="1" noAdjustHandles="1" noChangeArrowheads="1" noChangeShapeType="1" noTextEdit="1"/>
              </p:cNvSpPr>
              <p:nvPr/>
            </p:nvSpPr>
            <p:spPr>
              <a:xfrm>
                <a:off x="248194" y="3039755"/>
                <a:ext cx="11514303" cy="3636508"/>
              </a:xfrm>
              <a:prstGeom prst="rect">
                <a:avLst/>
              </a:prstGeom>
              <a:blipFill>
                <a:blip r:embed="rId3"/>
                <a:stretch>
                  <a:fillRect l="-1112"/>
                </a:stretch>
              </a:blipFill>
            </p:spPr>
            <p:txBody>
              <a:bodyPr/>
              <a:lstStyle/>
              <a:p>
                <a:r>
                  <a:rPr lang="en-US">
                    <a:noFill/>
                  </a:rPr>
                  <a:t> </a:t>
                </a:r>
              </a:p>
            </p:txBody>
          </p:sp>
        </mc:Fallback>
      </mc:AlternateContent>
    </p:spTree>
    <p:extLst>
      <p:ext uri="{BB962C8B-B14F-4D97-AF65-F5344CB8AC3E}">
        <p14:creationId xmlns:p14="http://schemas.microsoft.com/office/powerpoint/2010/main" val="18335750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3B2B197-DBF2-825E-1905-0F63678A5B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40DFF8-F482-3106-290C-D5C930ADC15C}"/>
              </a:ext>
            </a:extLst>
          </p:cNvPr>
          <p:cNvSpPr>
            <a:spLocks noGrp="1"/>
          </p:cNvSpPr>
          <p:nvPr>
            <p:ph type="title"/>
          </p:nvPr>
        </p:nvSpPr>
        <p:spPr/>
        <p:txBody>
          <a:bodyPr/>
          <a:lstStyle/>
          <a:p>
            <a:r>
              <a:rPr lang="en-US" dirty="0"/>
              <a:t>Why doesn’t it converge?</a:t>
            </a:r>
          </a:p>
        </p:txBody>
      </p:sp>
      <p:sp>
        <p:nvSpPr>
          <p:cNvPr id="3" name="Slide Number Placeholder 2">
            <a:extLst>
              <a:ext uri="{FF2B5EF4-FFF2-40B4-BE49-F238E27FC236}">
                <a16:creationId xmlns:a16="http://schemas.microsoft.com/office/drawing/2014/main" id="{27B5E9CC-4DAE-2AE1-1FDA-112202F63437}"/>
              </a:ext>
            </a:extLst>
          </p:cNvPr>
          <p:cNvSpPr>
            <a:spLocks noGrp="1"/>
          </p:cNvSpPr>
          <p:nvPr>
            <p:ph type="sldNum" sz="quarter" idx="12"/>
          </p:nvPr>
        </p:nvSpPr>
        <p:spPr/>
        <p:txBody>
          <a:bodyPr/>
          <a:lstStyle/>
          <a:p>
            <a:fld id="{39E65F0E-D8D0-8548-A870-8F1E432EFAAD}" type="slidenum">
              <a:rPr lang="en-US" smtClean="0"/>
              <a:pPr/>
              <a:t>73</a:t>
            </a:fld>
            <a:endParaRPr lang="en-US" dirty="0"/>
          </a:p>
        </p:txBody>
      </p:sp>
      <p:grpSp>
        <p:nvGrpSpPr>
          <p:cNvPr id="24" name="Group 23">
            <a:extLst>
              <a:ext uri="{FF2B5EF4-FFF2-40B4-BE49-F238E27FC236}">
                <a16:creationId xmlns:a16="http://schemas.microsoft.com/office/drawing/2014/main" id="{EE122CF2-2571-5480-7480-84D7572351FC}"/>
              </a:ext>
              <a:ext uri="{C183D7F6-B498-43B3-948B-1728B52AA6E4}">
                <adec:decorative xmlns:adec="http://schemas.microsoft.com/office/drawing/2017/decorative" val="1"/>
              </a:ext>
            </a:extLst>
          </p:cNvPr>
          <p:cNvGrpSpPr/>
          <p:nvPr/>
        </p:nvGrpSpPr>
        <p:grpSpPr>
          <a:xfrm>
            <a:off x="853708" y="1152177"/>
            <a:ext cx="2449689" cy="1683773"/>
            <a:chOff x="1673371" y="1217471"/>
            <a:chExt cx="2449689" cy="1683773"/>
          </a:xfrm>
        </p:grpSpPr>
        <p:sp>
          <p:nvSpPr>
            <p:cNvPr id="21" name="Rectangle 20">
              <a:extLst>
                <a:ext uri="{FF2B5EF4-FFF2-40B4-BE49-F238E27FC236}">
                  <a16:creationId xmlns:a16="http://schemas.microsoft.com/office/drawing/2014/main" id="{39877F6F-0D5F-872C-21DA-AC8B6D2B3854}"/>
                </a:ext>
              </a:extLst>
            </p:cNvPr>
            <p:cNvSpPr/>
            <p:nvPr/>
          </p:nvSpPr>
          <p:spPr>
            <a:xfrm>
              <a:off x="1673371" y="1217471"/>
              <a:ext cx="2449689" cy="168377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50022CC7-CF0E-3C38-3CB5-94CFCEFEA07B}"/>
                </a:ext>
              </a:extLst>
            </p:cNvPr>
            <p:cNvSpPr>
              <a:spLocks noChangeAspect="1"/>
            </p:cNvSpPr>
            <p:nvPr/>
          </p:nvSpPr>
          <p:spPr>
            <a:xfrm>
              <a:off x="1881213" y="1580444"/>
              <a:ext cx="405181" cy="401965"/>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rgbClr val="7030A0"/>
                  </a:solidFill>
                </a:rPr>
                <a:t>1</a:t>
              </a:r>
            </a:p>
          </p:txBody>
        </p:sp>
        <p:sp>
          <p:nvSpPr>
            <p:cNvPr id="5" name="Oval 4">
              <a:extLst>
                <a:ext uri="{FF2B5EF4-FFF2-40B4-BE49-F238E27FC236}">
                  <a16:creationId xmlns:a16="http://schemas.microsoft.com/office/drawing/2014/main" id="{7EA9F26C-C4B5-1B58-A65D-A9E125030822}"/>
                </a:ext>
              </a:extLst>
            </p:cNvPr>
            <p:cNvSpPr>
              <a:spLocks noChangeAspect="1"/>
            </p:cNvSpPr>
            <p:nvPr/>
          </p:nvSpPr>
          <p:spPr>
            <a:xfrm>
              <a:off x="3427791" y="1336523"/>
              <a:ext cx="405181" cy="401965"/>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rgbClr val="7030A0"/>
                  </a:solidFill>
                </a:rPr>
                <a:t>2</a:t>
              </a:r>
            </a:p>
          </p:txBody>
        </p:sp>
        <p:sp>
          <p:nvSpPr>
            <p:cNvPr id="6" name="Oval 5">
              <a:extLst>
                <a:ext uri="{FF2B5EF4-FFF2-40B4-BE49-F238E27FC236}">
                  <a16:creationId xmlns:a16="http://schemas.microsoft.com/office/drawing/2014/main" id="{93E68E4A-CBBF-2B2E-8753-51AA63DA2F04}"/>
                </a:ext>
              </a:extLst>
            </p:cNvPr>
            <p:cNvSpPr>
              <a:spLocks noChangeAspect="1"/>
            </p:cNvSpPr>
            <p:nvPr/>
          </p:nvSpPr>
          <p:spPr>
            <a:xfrm>
              <a:off x="2898216" y="2380746"/>
              <a:ext cx="405181" cy="401965"/>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rgbClr val="7030A0"/>
                  </a:solidFill>
                </a:rPr>
                <a:t>3</a:t>
              </a:r>
            </a:p>
          </p:txBody>
        </p:sp>
        <p:cxnSp>
          <p:nvCxnSpPr>
            <p:cNvPr id="8" name="Straight Arrow Connector 7">
              <a:extLst>
                <a:ext uri="{FF2B5EF4-FFF2-40B4-BE49-F238E27FC236}">
                  <a16:creationId xmlns:a16="http://schemas.microsoft.com/office/drawing/2014/main" id="{7DD59400-6645-0B4E-D2D8-D19359CAE2F2}"/>
                </a:ext>
              </a:extLst>
            </p:cNvPr>
            <p:cNvCxnSpPr>
              <a:stCxn id="4" idx="6"/>
              <a:endCxn id="5" idx="2"/>
            </p:cNvCxnSpPr>
            <p:nvPr/>
          </p:nvCxnSpPr>
          <p:spPr>
            <a:xfrm flipV="1">
              <a:off x="2286394" y="1537506"/>
              <a:ext cx="1141397" cy="243921"/>
            </a:xfrm>
            <a:prstGeom prst="straightConnector1">
              <a:avLst/>
            </a:prstGeom>
            <a:ln>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AA5F3E21-E150-A2F1-D9CD-2BADA6E2BEC7}"/>
                </a:ext>
              </a:extLst>
            </p:cNvPr>
            <p:cNvCxnSpPr>
              <a:stCxn id="5" idx="4"/>
              <a:endCxn id="6" idx="7"/>
            </p:cNvCxnSpPr>
            <p:nvPr/>
          </p:nvCxnSpPr>
          <p:spPr>
            <a:xfrm flipH="1">
              <a:off x="3244060" y="1738488"/>
              <a:ext cx="386322" cy="701124"/>
            </a:xfrm>
            <a:prstGeom prst="straightConnector1">
              <a:avLst/>
            </a:prstGeom>
            <a:ln>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A8F78D04-F547-4063-114B-BB72491E078C}"/>
                </a:ext>
              </a:extLst>
            </p:cNvPr>
            <p:cNvCxnSpPr>
              <a:stCxn id="6" idx="1"/>
              <a:endCxn id="4" idx="5"/>
            </p:cNvCxnSpPr>
            <p:nvPr/>
          </p:nvCxnSpPr>
          <p:spPr>
            <a:xfrm flipH="1" flipV="1">
              <a:off x="2227057" y="1923543"/>
              <a:ext cx="730496" cy="516069"/>
            </a:xfrm>
            <a:prstGeom prst="straightConnector1">
              <a:avLst/>
            </a:prstGeom>
            <a:ln>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B111DED9-9A1D-2983-464C-B447008278A1}"/>
                </a:ext>
              </a:extLst>
            </p:cNvPr>
            <p:cNvSpPr txBox="1"/>
            <p:nvPr/>
          </p:nvSpPr>
          <p:spPr>
            <a:xfrm>
              <a:off x="2665969" y="1217471"/>
              <a:ext cx="292068" cy="461665"/>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1</a:t>
              </a:r>
            </a:p>
          </p:txBody>
        </p:sp>
        <p:sp>
          <p:nvSpPr>
            <p:cNvPr id="19" name="TextBox 18">
              <a:extLst>
                <a:ext uri="{FF2B5EF4-FFF2-40B4-BE49-F238E27FC236}">
                  <a16:creationId xmlns:a16="http://schemas.microsoft.com/office/drawing/2014/main" id="{F94E2300-75C3-D561-9FA7-7B52D32412A1}"/>
                </a:ext>
              </a:extLst>
            </p:cNvPr>
            <p:cNvSpPr txBox="1"/>
            <p:nvPr/>
          </p:nvSpPr>
          <p:spPr>
            <a:xfrm>
              <a:off x="3541364" y="1910528"/>
              <a:ext cx="292068" cy="461665"/>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1</a:t>
              </a:r>
            </a:p>
          </p:txBody>
        </p:sp>
        <p:sp>
          <p:nvSpPr>
            <p:cNvPr id="20" name="TextBox 19">
              <a:extLst>
                <a:ext uri="{FF2B5EF4-FFF2-40B4-BE49-F238E27FC236}">
                  <a16:creationId xmlns:a16="http://schemas.microsoft.com/office/drawing/2014/main" id="{E4D9AB1C-51FF-10C5-A7A9-2AF7B8FC65CA}"/>
                </a:ext>
              </a:extLst>
            </p:cNvPr>
            <p:cNvSpPr txBox="1"/>
            <p:nvPr/>
          </p:nvSpPr>
          <p:spPr>
            <a:xfrm>
              <a:off x="2270569" y="2208779"/>
              <a:ext cx="292068" cy="461665"/>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1</a:t>
              </a:r>
            </a:p>
          </p:txBody>
        </p:sp>
      </p:gr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B5AD129F-C29E-CD67-47FD-C018D3235C50}"/>
                  </a:ext>
                </a:extLst>
              </p:cNvPr>
              <p:cNvSpPr txBox="1"/>
              <p:nvPr/>
            </p:nvSpPr>
            <p:spPr>
              <a:xfrm>
                <a:off x="551068" y="3300444"/>
                <a:ext cx="10598331" cy="3568477"/>
              </a:xfrm>
              <a:prstGeom prst="rect">
                <a:avLst/>
              </a:prstGeom>
              <a:noFill/>
            </p:spPr>
            <p:txBody>
              <a:bodyPr wrap="square" rtlCol="0">
                <a:spAutoFit/>
              </a:bodyPr>
              <a:lstStyle/>
              <a:p>
                <a:pPr algn="l"/>
                <a:r>
                  <a:rPr lang="en-US" sz="2800" b="0" dirty="0">
                    <a:latin typeface="Segoe UI Semilight" panose="020B0402040204020203" pitchFamily="34" charset="0"/>
                    <a:ea typeface="Helvetica" charset="0"/>
                    <a:cs typeface="Segoe UI Semilight" panose="020B0402040204020203" pitchFamily="34" charset="0"/>
                  </a:rPr>
                  <a:t>Having a stationary distribution does not mean</a:t>
                </a:r>
                <a14:m>
                  <m:oMath xmlns:m="http://schemas.openxmlformats.org/officeDocument/2006/math">
                    <m:r>
                      <a:rPr lang="en-US" sz="2800" b="0" i="1" smtClean="0">
                        <a:latin typeface="Cambria Math" panose="02040503050406030204" pitchFamily="18" charset="0"/>
                        <a:ea typeface="Helvetica" charset="0"/>
                        <a:cs typeface="Segoe UI Semilight" panose="020B0402040204020203" pitchFamily="34" charset="0"/>
                      </a:rPr>
                      <m:t> </m:t>
                    </m:r>
                  </m:oMath>
                </a14:m>
                <a:r>
                  <a:rPr lang="en-US" sz="2800" b="0" dirty="0">
                    <a:latin typeface="Segoe UI Semilight" panose="020B0402040204020203" pitchFamily="34" charset="0"/>
                    <a:ea typeface="Helvetica" charset="0"/>
                    <a:cs typeface="Segoe UI Semilight" panose="020B0402040204020203" pitchFamily="34" charset="0"/>
                  </a:rPr>
                  <a:t>we converge to it</a:t>
                </a:r>
                <a:endParaRPr lang="en-US" sz="2800" dirty="0">
                  <a:latin typeface="Segoe UI Semilight" panose="020B0402040204020203" pitchFamily="34" charset="0"/>
                  <a:ea typeface="Helvetica" charset="0"/>
                  <a:cs typeface="Segoe UI Semilight" panose="020B0402040204020203" pitchFamily="34" charset="0"/>
                </a:endParaRPr>
              </a:p>
              <a:p>
                <a:pPr algn="l"/>
                <a:endParaRPr lang="en-US" sz="2800" b="0" dirty="0">
                  <a:latin typeface="Segoe UI Semilight" panose="020B0402040204020203" pitchFamily="34" charset="0"/>
                  <a:ea typeface="Helvetica" charset="0"/>
                  <a:cs typeface="Segoe UI Semilight" panose="020B0402040204020203" pitchFamily="34" charset="0"/>
                </a:endParaRPr>
              </a:p>
              <a:p>
                <a:pPr algn="l"/>
                <a:r>
                  <a:rPr lang="en-US" sz="2800" dirty="0">
                    <a:latin typeface="Segoe UI Semilight" panose="020B0402040204020203" pitchFamily="34" charset="0"/>
                    <a:ea typeface="Helvetica" charset="0"/>
                    <a:cs typeface="Segoe UI Semilight" panose="020B0402040204020203" pitchFamily="34" charset="0"/>
                  </a:rPr>
                  <a:t>For convergence, all conditions in the Fundamental Theorem need to be satisfied</a:t>
                </a:r>
              </a:p>
              <a:p>
                <a:r>
                  <a:rPr lang="en-US" sz="2800" dirty="0">
                    <a:latin typeface="Segoe UI Semilight" panose="020B0402040204020203" pitchFamily="34" charset="0"/>
                    <a:ea typeface="Helvetica" charset="0"/>
                    <a:cs typeface="Segoe UI Semilight" panose="020B0402040204020203" pitchFamily="34" charset="0"/>
                  </a:rPr>
                  <a:t>This Markov Chain that is </a:t>
                </a:r>
                <a:r>
                  <a:rPr lang="en-US" sz="2800" u="sng" dirty="0">
                    <a:latin typeface="Segoe UI Semilight" panose="020B0402040204020203" pitchFamily="34" charset="0"/>
                    <a:ea typeface="Helvetica" charset="0"/>
                    <a:cs typeface="Segoe UI Semilight" panose="020B0402040204020203" pitchFamily="34" charset="0"/>
                  </a:rPr>
                  <a:t>periodic</a:t>
                </a:r>
                <a:r>
                  <a:rPr lang="en-US" sz="2800" dirty="0">
                    <a:latin typeface="Segoe UI Semilight" panose="020B0402040204020203" pitchFamily="34" charset="0"/>
                    <a:ea typeface="Helvetica" charset="0"/>
                    <a:cs typeface="Segoe UI Semilight" panose="020B0402040204020203" pitchFamily="34" charset="0"/>
                  </a:rPr>
                  <a:t> and does not converge</a:t>
                </a:r>
              </a:p>
              <a:p>
                <a:r>
                  <a:rPr lang="en-US" sz="2800" dirty="0">
                    <a:solidFill>
                      <a:schemeClr val="tx1"/>
                    </a:solidFill>
                    <a:latin typeface="Segoe UI Semilight" panose="020B0402040204020203" pitchFamily="34" charset="0"/>
                    <a:ea typeface="Helvetica" charset="0"/>
                    <a:cs typeface="Segoe UI Semilight" panose="020B0402040204020203" pitchFamily="34" charset="0"/>
                  </a:rPr>
                  <a:t>If  </a:t>
                </a:r>
                <a14:m>
                  <m:oMath xmlns:m="http://schemas.openxmlformats.org/officeDocument/2006/math">
                    <m:sSup>
                      <m:sSupPr>
                        <m:ctrlPr>
                          <a:rPr lang="en-US" sz="2800" i="1">
                            <a:solidFill>
                              <a:schemeClr val="tx1"/>
                            </a:solidFill>
                            <a:latin typeface="Cambria Math" panose="02040503050406030204" pitchFamily="18" charset="0"/>
                            <a:ea typeface="Helvetica" charset="0"/>
                            <a:cs typeface="Helvetica" charset="0"/>
                          </a:rPr>
                        </m:ctrlPr>
                      </m:sSupPr>
                      <m:e>
                        <m:r>
                          <a:rPr lang="en-US" sz="2800" i="1">
                            <a:solidFill>
                              <a:schemeClr val="tx1"/>
                            </a:solidFill>
                            <a:latin typeface="Cambria Math" panose="02040503050406030204" pitchFamily="18" charset="0"/>
                            <a:ea typeface="Helvetica" charset="0"/>
                            <a:cs typeface="Helvetica" charset="0"/>
                          </a:rPr>
                          <m:t>𝑋</m:t>
                        </m:r>
                      </m:e>
                      <m:sup>
                        <m:d>
                          <m:dPr>
                            <m:ctrlPr>
                              <a:rPr lang="en-US" sz="2800" i="1">
                                <a:solidFill>
                                  <a:schemeClr val="tx1"/>
                                </a:solidFill>
                                <a:latin typeface="Cambria Math" panose="02040503050406030204" pitchFamily="18" charset="0"/>
                                <a:ea typeface="Helvetica" charset="0"/>
                                <a:cs typeface="Helvetica" charset="0"/>
                              </a:rPr>
                            </m:ctrlPr>
                          </m:dPr>
                          <m:e>
                            <m:r>
                              <a:rPr lang="en-US" sz="2800" i="1">
                                <a:solidFill>
                                  <a:schemeClr val="tx1"/>
                                </a:solidFill>
                                <a:latin typeface="Cambria Math" panose="02040503050406030204" pitchFamily="18" charset="0"/>
                                <a:ea typeface="Helvetica" charset="0"/>
                                <a:cs typeface="Helvetica" charset="0"/>
                              </a:rPr>
                              <m:t>0</m:t>
                            </m:r>
                          </m:e>
                        </m:d>
                      </m:sup>
                    </m:sSup>
                    <m:r>
                      <a:rPr lang="en-US" sz="2800" i="1">
                        <a:solidFill>
                          <a:schemeClr val="tx1"/>
                        </a:solidFill>
                        <a:latin typeface="Cambria Math" panose="02040503050406030204" pitchFamily="18" charset="0"/>
                        <a:ea typeface="Helvetica" charset="0"/>
                        <a:cs typeface="Helvetica" charset="0"/>
                      </a:rPr>
                      <m:t>=1</m:t>
                    </m:r>
                  </m:oMath>
                </a14:m>
                <a:r>
                  <a:rPr lang="en-US" sz="2800" dirty="0">
                    <a:solidFill>
                      <a:schemeClr val="tx1"/>
                    </a:solidFill>
                    <a:latin typeface="Segoe UI Semilight" panose="020B0402040204020203" pitchFamily="34" charset="0"/>
                    <a:ea typeface="Helvetica" charset="0"/>
                    <a:cs typeface="Segoe UI Semilight" panose="020B0402040204020203" pitchFamily="34" charset="0"/>
                  </a:rPr>
                  <a:t> then the sequence of states </a:t>
                </a:r>
                <a14:m>
                  <m:oMath xmlns:m="http://schemas.openxmlformats.org/officeDocument/2006/math">
                    <m:sSup>
                      <m:sSupPr>
                        <m:ctrlPr>
                          <a:rPr lang="en-US" sz="2800" i="1">
                            <a:solidFill>
                              <a:schemeClr val="tx1"/>
                            </a:solidFill>
                            <a:latin typeface="Cambria Math" panose="02040503050406030204" pitchFamily="18" charset="0"/>
                            <a:ea typeface="Helvetica" charset="0"/>
                            <a:cs typeface="Helvetica" charset="0"/>
                          </a:rPr>
                        </m:ctrlPr>
                      </m:sSupPr>
                      <m:e>
                        <m:r>
                          <a:rPr lang="en-US" sz="2800" i="1">
                            <a:solidFill>
                              <a:schemeClr val="tx1"/>
                            </a:solidFill>
                            <a:latin typeface="Cambria Math" panose="02040503050406030204" pitchFamily="18" charset="0"/>
                            <a:ea typeface="Helvetica" charset="0"/>
                            <a:cs typeface="Helvetica" charset="0"/>
                          </a:rPr>
                          <m:t>𝑋</m:t>
                        </m:r>
                      </m:e>
                      <m:sup>
                        <m:d>
                          <m:dPr>
                            <m:ctrlPr>
                              <a:rPr lang="en-US" sz="2800" i="1">
                                <a:solidFill>
                                  <a:schemeClr val="tx1"/>
                                </a:solidFill>
                                <a:latin typeface="Cambria Math" panose="02040503050406030204" pitchFamily="18" charset="0"/>
                                <a:ea typeface="Helvetica" charset="0"/>
                                <a:cs typeface="Helvetica" charset="0"/>
                              </a:rPr>
                            </m:ctrlPr>
                          </m:dPr>
                          <m:e>
                            <m:r>
                              <a:rPr lang="en-US" sz="2800" i="1">
                                <a:solidFill>
                                  <a:schemeClr val="tx1"/>
                                </a:solidFill>
                                <a:latin typeface="Cambria Math" panose="02040503050406030204" pitchFamily="18" charset="0"/>
                                <a:ea typeface="Helvetica" charset="0"/>
                                <a:cs typeface="Helvetica" charset="0"/>
                              </a:rPr>
                              <m:t>0</m:t>
                            </m:r>
                          </m:e>
                        </m:d>
                      </m:sup>
                    </m:sSup>
                    <m:r>
                      <a:rPr lang="en-US" sz="2800" i="1">
                        <a:solidFill>
                          <a:schemeClr val="tx1"/>
                        </a:solidFill>
                        <a:latin typeface="Cambria Math" panose="02040503050406030204" pitchFamily="18" charset="0"/>
                        <a:ea typeface="Helvetica" charset="0"/>
                        <a:cs typeface="Helvetica" charset="0"/>
                      </a:rPr>
                      <m:t>,</m:t>
                    </m:r>
                    <m:sSup>
                      <m:sSupPr>
                        <m:ctrlPr>
                          <a:rPr lang="en-US" sz="2800" i="1">
                            <a:solidFill>
                              <a:schemeClr val="tx1"/>
                            </a:solidFill>
                            <a:latin typeface="Cambria Math" panose="02040503050406030204" pitchFamily="18" charset="0"/>
                            <a:ea typeface="Helvetica" charset="0"/>
                            <a:cs typeface="Helvetica" charset="0"/>
                          </a:rPr>
                        </m:ctrlPr>
                      </m:sSupPr>
                      <m:e>
                        <m:r>
                          <a:rPr lang="en-US" sz="2800" i="1">
                            <a:solidFill>
                              <a:schemeClr val="tx1"/>
                            </a:solidFill>
                            <a:latin typeface="Cambria Math" panose="02040503050406030204" pitchFamily="18" charset="0"/>
                            <a:ea typeface="Helvetica" charset="0"/>
                            <a:cs typeface="Helvetica" charset="0"/>
                          </a:rPr>
                          <m:t>𝑋</m:t>
                        </m:r>
                      </m:e>
                      <m:sup>
                        <m:d>
                          <m:dPr>
                            <m:ctrlPr>
                              <a:rPr lang="en-US" sz="2800" i="1">
                                <a:solidFill>
                                  <a:schemeClr val="tx1"/>
                                </a:solidFill>
                                <a:latin typeface="Cambria Math" panose="02040503050406030204" pitchFamily="18" charset="0"/>
                                <a:ea typeface="Helvetica" charset="0"/>
                                <a:cs typeface="Helvetica" charset="0"/>
                              </a:rPr>
                            </m:ctrlPr>
                          </m:dPr>
                          <m:e>
                            <m:r>
                              <a:rPr lang="en-US" sz="2800" i="1">
                                <a:solidFill>
                                  <a:schemeClr val="tx1"/>
                                </a:solidFill>
                                <a:latin typeface="Cambria Math" panose="02040503050406030204" pitchFamily="18" charset="0"/>
                                <a:ea typeface="Helvetica" charset="0"/>
                                <a:cs typeface="Helvetica" charset="0"/>
                              </a:rPr>
                              <m:t>1</m:t>
                            </m:r>
                          </m:e>
                        </m:d>
                      </m:sup>
                    </m:sSup>
                    <m:r>
                      <a:rPr lang="en-US" sz="2800" i="1">
                        <a:solidFill>
                          <a:schemeClr val="tx1"/>
                        </a:solidFill>
                        <a:latin typeface="Cambria Math" panose="02040503050406030204" pitchFamily="18" charset="0"/>
                        <a:ea typeface="Helvetica" charset="0"/>
                        <a:cs typeface="Helvetica" charset="0"/>
                      </a:rPr>
                      <m:t>,</m:t>
                    </m:r>
                    <m:sSup>
                      <m:sSupPr>
                        <m:ctrlPr>
                          <a:rPr lang="en-US" sz="2800" i="1">
                            <a:solidFill>
                              <a:schemeClr val="tx1"/>
                            </a:solidFill>
                            <a:latin typeface="Cambria Math" panose="02040503050406030204" pitchFamily="18" charset="0"/>
                            <a:ea typeface="Helvetica" charset="0"/>
                            <a:cs typeface="Helvetica" charset="0"/>
                          </a:rPr>
                        </m:ctrlPr>
                      </m:sSupPr>
                      <m:e>
                        <m:r>
                          <a:rPr lang="en-US" sz="2800" i="1">
                            <a:solidFill>
                              <a:schemeClr val="tx1"/>
                            </a:solidFill>
                            <a:latin typeface="Cambria Math" panose="02040503050406030204" pitchFamily="18" charset="0"/>
                            <a:ea typeface="Helvetica" charset="0"/>
                            <a:cs typeface="Helvetica" charset="0"/>
                          </a:rPr>
                          <m:t>𝑋</m:t>
                        </m:r>
                      </m:e>
                      <m:sup>
                        <m:d>
                          <m:dPr>
                            <m:ctrlPr>
                              <a:rPr lang="en-US" sz="2800" i="1">
                                <a:solidFill>
                                  <a:schemeClr val="tx1"/>
                                </a:solidFill>
                                <a:latin typeface="Cambria Math" panose="02040503050406030204" pitchFamily="18" charset="0"/>
                                <a:ea typeface="Helvetica" charset="0"/>
                                <a:cs typeface="Helvetica" charset="0"/>
                              </a:rPr>
                            </m:ctrlPr>
                          </m:dPr>
                          <m:e>
                            <m:r>
                              <a:rPr lang="en-US" sz="2800" i="1">
                                <a:solidFill>
                                  <a:schemeClr val="tx1"/>
                                </a:solidFill>
                                <a:latin typeface="Cambria Math" panose="02040503050406030204" pitchFamily="18" charset="0"/>
                                <a:ea typeface="Helvetica" charset="0"/>
                                <a:cs typeface="Helvetica" charset="0"/>
                              </a:rPr>
                              <m:t>2</m:t>
                            </m:r>
                          </m:e>
                        </m:d>
                      </m:sup>
                    </m:sSup>
                    <m:r>
                      <a:rPr lang="en-US" sz="2800" i="1">
                        <a:solidFill>
                          <a:schemeClr val="tx1"/>
                        </a:solidFill>
                        <a:latin typeface="Cambria Math" panose="02040503050406030204" pitchFamily="18" charset="0"/>
                        <a:ea typeface="Helvetica" charset="0"/>
                        <a:cs typeface="Helvetica" charset="0"/>
                      </a:rPr>
                      <m:t>,… </m:t>
                    </m:r>
                  </m:oMath>
                </a14:m>
                <a:r>
                  <a:rPr lang="en-US" sz="2800" dirty="0">
                    <a:solidFill>
                      <a:schemeClr val="tx1"/>
                    </a:solidFill>
                    <a:latin typeface="Segoe UI Semilight" panose="020B0402040204020203" pitchFamily="34" charset="0"/>
                    <a:ea typeface="Helvetica" charset="0"/>
                    <a:cs typeface="Segoe UI Semilight" panose="020B0402040204020203" pitchFamily="34" charset="0"/>
                  </a:rPr>
                  <a:t> is always</a:t>
                </a:r>
                <a14:m>
                  <m:oMath xmlns:m="http://schemas.openxmlformats.org/officeDocument/2006/math">
                    <m:r>
                      <a:rPr lang="en-US" sz="2800" i="1">
                        <a:solidFill>
                          <a:schemeClr val="tx1"/>
                        </a:solidFill>
                        <a:latin typeface="Cambria Math" panose="02040503050406030204" pitchFamily="18" charset="0"/>
                        <a:ea typeface="Helvetica" charset="0"/>
                        <a:cs typeface="Helvetica" charset="0"/>
                      </a:rPr>
                      <m:t> </m:t>
                    </m:r>
                  </m:oMath>
                </a14:m>
                <a:endParaRPr lang="en-US" sz="2800" dirty="0">
                  <a:solidFill>
                    <a:schemeClr val="tx1"/>
                  </a:solidFill>
                  <a:latin typeface="Segoe UI Semilight" panose="020B0402040204020203" pitchFamily="34" charset="0"/>
                  <a:ea typeface="Helvetica" charset="0"/>
                  <a:cs typeface="Segoe UI Semilight" panose="020B0402040204020203" pitchFamily="34" charset="0"/>
                </a:endParaRPr>
              </a:p>
              <a:p>
                <a:pPr/>
                <a14:m>
                  <m:oMathPara xmlns:m="http://schemas.openxmlformats.org/officeDocument/2006/math">
                    <m:oMath>
                      <m:r>
                        <a:rPr lang="en-US" sz="2800" i="1">
                          <a:solidFill>
                            <a:schemeClr val="tx1"/>
                          </a:solidFill>
                          <a:latin typeface="Cambria Math" panose="02040503050406030204" pitchFamily="18" charset="0"/>
                          <a:ea typeface="Helvetica" charset="0"/>
                          <a:cs typeface="Helvetica" charset="0"/>
                        </a:rPr>
                        <m:t>1,2,3,1,2,3,1,2,3,1,2,3,1,2,3,1,2,3,…     </m:t>
                      </m:r>
                    </m:oMath>
                  </m:oMathPara>
                </a14:m>
                <a:endParaRPr lang="en-US" sz="2800" dirty="0">
                  <a:solidFill>
                    <a:schemeClr val="tx1"/>
                  </a:solidFill>
                  <a:latin typeface="Segoe UI Semilight" panose="020B0402040204020203" pitchFamily="34" charset="0"/>
                  <a:ea typeface="Helvetica" charset="0"/>
                  <a:cs typeface="Segoe UI Semilight" panose="020B0402040204020203" pitchFamily="34" charset="0"/>
                </a:endParaRPr>
              </a:p>
              <a:p>
                <a:pPr algn="l"/>
                <a:endParaRPr lang="en-US" sz="2800" b="0" dirty="0">
                  <a:latin typeface="Segoe UI Semilight" panose="020B0402040204020203" pitchFamily="34" charset="0"/>
                  <a:ea typeface="Helvetica" charset="0"/>
                  <a:cs typeface="Segoe UI Semilight" panose="020B0402040204020203" pitchFamily="34" charset="0"/>
                </a:endParaRPr>
              </a:p>
            </p:txBody>
          </p:sp>
        </mc:Choice>
        <mc:Fallback xmlns="">
          <p:sp>
            <p:nvSpPr>
              <p:cNvPr id="11" name="TextBox 10">
                <a:extLst>
                  <a:ext uri="{FF2B5EF4-FFF2-40B4-BE49-F238E27FC236}">
                    <a16:creationId xmlns:a16="http://schemas.microsoft.com/office/drawing/2014/main" id="{B5AD129F-C29E-CD67-47FD-C018D3235C50}"/>
                  </a:ext>
                </a:extLst>
              </p:cNvPr>
              <p:cNvSpPr txBox="1">
                <a:spLocks noRot="1" noChangeAspect="1" noMove="1" noResize="1" noEditPoints="1" noAdjustHandles="1" noChangeArrowheads="1" noChangeShapeType="1" noTextEdit="1"/>
              </p:cNvSpPr>
              <p:nvPr/>
            </p:nvSpPr>
            <p:spPr>
              <a:xfrm>
                <a:off x="551068" y="3300444"/>
                <a:ext cx="10598331" cy="3568477"/>
              </a:xfrm>
              <a:prstGeom prst="rect">
                <a:avLst/>
              </a:prstGeom>
              <a:blipFill>
                <a:blip r:embed="rId3"/>
                <a:stretch>
                  <a:fillRect l="-1150" t="-1706"/>
                </a:stretch>
              </a:blipFill>
            </p:spPr>
            <p:txBody>
              <a:bodyPr/>
              <a:lstStyle/>
              <a:p>
                <a:r>
                  <a:rPr lang="en-US">
                    <a:noFill/>
                  </a:rPr>
                  <a:t> </a:t>
                </a:r>
              </a:p>
            </p:txBody>
          </p:sp>
        </mc:Fallback>
      </mc:AlternateContent>
      <p:grpSp>
        <p:nvGrpSpPr>
          <p:cNvPr id="9" name="Group 8" descr="Covariance definition box">
            <a:extLst>
              <a:ext uri="{FF2B5EF4-FFF2-40B4-BE49-F238E27FC236}">
                <a16:creationId xmlns:a16="http://schemas.microsoft.com/office/drawing/2014/main" id="{EA85FDD4-2715-1D8E-2FB8-CCC816A63AD6}"/>
              </a:ext>
            </a:extLst>
          </p:cNvPr>
          <p:cNvGrpSpPr/>
          <p:nvPr/>
        </p:nvGrpSpPr>
        <p:grpSpPr>
          <a:xfrm>
            <a:off x="5201669" y="1166388"/>
            <a:ext cx="6609331" cy="1811580"/>
            <a:chOff x="1185841" y="3429000"/>
            <a:chExt cx="7419972" cy="1927846"/>
          </a:xfrm>
        </p:grpSpPr>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B10B16DD-F6B8-DB8E-0930-0C61E849C288}"/>
                    </a:ext>
                  </a:extLst>
                </p:cNvPr>
                <p:cNvSpPr/>
                <p:nvPr/>
              </p:nvSpPr>
              <p:spPr>
                <a:xfrm>
                  <a:off x="1185841" y="3429000"/>
                  <a:ext cx="7419972" cy="1927846"/>
                </a:xfrm>
                <a:prstGeom prst="rect">
                  <a:avLst/>
                </a:prstGeom>
                <a:solidFill>
                  <a:srgbClr val="7D5C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latin typeface="Segoe UI Semibold" panose="020B0702040204020203" pitchFamily="34" charset="0"/>
                    <a:cs typeface="Segoe UI Semibold" panose="020B0702040204020203" pitchFamily="34" charset="0"/>
                  </a:endParaRPr>
                </a:p>
                <a:p>
                  <a:pPr algn="ctr"/>
                  <a:r>
                    <a:rPr lang="en-US" sz="2000" b="1" dirty="0">
                      <a:latin typeface="Segoe UI Semibold" panose="020B0702040204020203" pitchFamily="34" charset="0"/>
                      <a:cs typeface="Segoe UI Semibold" panose="020B0702040204020203" pitchFamily="34" charset="0"/>
                    </a:rPr>
                    <a:t>Every Markov chain that is irreducible and aperiodic has a </a:t>
                  </a:r>
                  <a:r>
                    <a:rPr lang="en-US" sz="2000" u="sng" dirty="0">
                      <a:latin typeface="Segoe UI Semibold" panose="020B0702040204020203" pitchFamily="34" charset="0"/>
                      <a:cs typeface="Segoe UI Semibold" panose="020B0702040204020203" pitchFamily="34" charset="0"/>
                    </a:rPr>
                    <a:t>unique </a:t>
                  </a:r>
                  <a:r>
                    <a:rPr lang="en-US" sz="2000" dirty="0">
                      <a:latin typeface="Segoe UI Semibold" panose="020B0702040204020203" pitchFamily="34" charset="0"/>
                      <a:cs typeface="Segoe UI Semibold" panose="020B0702040204020203" pitchFamily="34" charset="0"/>
                    </a:rPr>
                    <a:t>stationary distribution </a:t>
                  </a:r>
                  <a14:m>
                    <m:oMath xmlns:m="http://schemas.openxmlformats.org/officeDocument/2006/math">
                      <m:r>
                        <a:rPr lang="en-US" sz="2000" b="0" i="1" smtClean="0">
                          <a:latin typeface="Cambria Math" panose="02040503050406030204" pitchFamily="18" charset="0"/>
                          <a:cs typeface="Segoe UI Semibold" panose="020B0702040204020203" pitchFamily="34" charset="0"/>
                        </a:rPr>
                        <m:t>𝜋</m:t>
                      </m:r>
                    </m:oMath>
                  </a14:m>
                  <a:r>
                    <a:rPr lang="en-US" sz="2000" dirty="0">
                      <a:latin typeface="Segoe UI Semibold" panose="020B0702040204020203" pitchFamily="34" charset="0"/>
                      <a:cs typeface="Segoe UI Semibold" panose="020B0702040204020203" pitchFamily="34" charset="0"/>
                    </a:rPr>
                    <a:t>.</a:t>
                  </a:r>
                </a:p>
                <a:p>
                  <a:pPr algn="ctr"/>
                  <a:r>
                    <a:rPr lang="en-US" sz="2000" dirty="0">
                      <a:latin typeface="Segoe UI Semibold" panose="020B0702040204020203" pitchFamily="34" charset="0"/>
                      <a:cs typeface="Segoe UI Semibold" panose="020B0702040204020203" pitchFamily="34" charset="0"/>
                    </a:rPr>
                    <a:t>Moreover, as </a:t>
                  </a:r>
                  <a14:m>
                    <m:oMath xmlns:m="http://schemas.openxmlformats.org/officeDocument/2006/math">
                      <m:r>
                        <a:rPr lang="en-US" sz="2000" b="0" i="1" smtClean="0">
                          <a:latin typeface="Cambria Math" panose="02040503050406030204" pitchFamily="18" charset="0"/>
                          <a:cs typeface="Segoe UI Semibold" panose="020B0702040204020203" pitchFamily="34" charset="0"/>
                        </a:rPr>
                        <m:t>𝑡</m:t>
                      </m:r>
                      <m:r>
                        <a:rPr lang="en-US" sz="2000" b="0" i="1" smtClean="0">
                          <a:latin typeface="Cambria Math" panose="02040503050406030204" pitchFamily="18" charset="0"/>
                          <a:cs typeface="Segoe UI Semibold" panose="020B0702040204020203" pitchFamily="34" charset="0"/>
                        </a:rPr>
                        <m:t>→∞:</m:t>
                      </m:r>
                    </m:oMath>
                  </a14:m>
                  <a:r>
                    <a:rPr lang="en-US" sz="2000" dirty="0">
                      <a:latin typeface="Segoe UI Semibold" panose="020B0702040204020203" pitchFamily="34" charset="0"/>
                      <a:cs typeface="Segoe UI Semibold" panose="020B0702040204020203" pitchFamily="34" charset="0"/>
                    </a:rPr>
                    <a:t> for all </a:t>
                  </a:r>
                  <a14:m>
                    <m:oMath xmlns:m="http://schemas.openxmlformats.org/officeDocument/2006/math">
                      <m:r>
                        <a:rPr lang="en-US" sz="2000" b="0" i="1" smtClean="0">
                          <a:latin typeface="Cambria Math" panose="02040503050406030204" pitchFamily="18" charset="0"/>
                          <a:cs typeface="Segoe UI Semibold" panose="020B0702040204020203" pitchFamily="34" charset="0"/>
                        </a:rPr>
                        <m:t>𝑖</m:t>
                      </m:r>
                      <m:r>
                        <a:rPr lang="en-US" sz="2000" b="0" i="1" smtClean="0">
                          <a:latin typeface="Cambria Math" panose="02040503050406030204" pitchFamily="18" charset="0"/>
                          <a:cs typeface="Segoe UI Semibold" panose="020B0702040204020203" pitchFamily="34" charset="0"/>
                        </a:rPr>
                        <m:t>,</m:t>
                      </m:r>
                      <m:r>
                        <a:rPr lang="en-US" sz="2000" b="0" i="1" smtClean="0">
                          <a:latin typeface="Cambria Math" panose="02040503050406030204" pitchFamily="18" charset="0"/>
                          <a:cs typeface="Segoe UI Semibold" panose="020B0702040204020203" pitchFamily="34" charset="0"/>
                        </a:rPr>
                        <m:t>𝑗</m:t>
                      </m:r>
                      <m:r>
                        <a:rPr lang="en-US" sz="2000" b="0" i="1" smtClean="0">
                          <a:latin typeface="Cambria Math" panose="02040503050406030204" pitchFamily="18" charset="0"/>
                          <a:cs typeface="Segoe UI Semibold" panose="020B0702040204020203" pitchFamily="34" charset="0"/>
                        </a:rPr>
                        <m:t>:</m:t>
                      </m:r>
                      <m:sSup>
                        <m:sSupPr>
                          <m:ctrlPr>
                            <a:rPr lang="en-US" sz="2000" b="0" i="1" smtClean="0">
                              <a:latin typeface="Cambria Math" panose="02040503050406030204" pitchFamily="18" charset="0"/>
                              <a:cs typeface="Segoe UI Semibold" panose="020B0702040204020203" pitchFamily="34" charset="0"/>
                            </a:rPr>
                          </m:ctrlPr>
                        </m:sSupPr>
                        <m:e>
                          <m:d>
                            <m:dPr>
                              <m:ctrlPr>
                                <a:rPr lang="en-US" sz="2000" b="0" i="1" smtClean="0">
                                  <a:latin typeface="Cambria Math" panose="02040503050406030204" pitchFamily="18" charset="0"/>
                                  <a:cs typeface="Segoe UI Semibold" panose="020B0702040204020203" pitchFamily="34" charset="0"/>
                                </a:rPr>
                              </m:ctrlPr>
                            </m:dPr>
                            <m:e>
                              <m:sSub>
                                <m:sSubPr>
                                  <m:ctrlPr>
                                    <a:rPr lang="en-US" sz="2000" b="0" i="1" smtClean="0">
                                      <a:latin typeface="Cambria Math" panose="02040503050406030204" pitchFamily="18" charset="0"/>
                                      <a:cs typeface="Segoe UI Semibold" panose="020B0702040204020203" pitchFamily="34" charset="0"/>
                                    </a:rPr>
                                  </m:ctrlPr>
                                </m:sSubPr>
                                <m:e>
                                  <m:r>
                                    <a:rPr lang="en-US" sz="2000" b="0" i="1" smtClean="0">
                                      <a:latin typeface="Cambria Math" panose="02040503050406030204" pitchFamily="18" charset="0"/>
                                      <a:cs typeface="Segoe UI Semibold" panose="020B0702040204020203" pitchFamily="34" charset="0"/>
                                    </a:rPr>
                                    <m:t>𝑀</m:t>
                                  </m:r>
                                </m:e>
                                <m:sub>
                                  <m:r>
                                    <a:rPr lang="en-US" sz="2000" b="0" i="1" smtClean="0">
                                      <a:latin typeface="Cambria Math" panose="02040503050406030204" pitchFamily="18" charset="0"/>
                                      <a:cs typeface="Segoe UI Semibold" panose="020B0702040204020203" pitchFamily="34" charset="0"/>
                                    </a:rPr>
                                    <m:t>𝑖𝑗</m:t>
                                  </m:r>
                                </m:sub>
                              </m:sSub>
                            </m:e>
                          </m:d>
                        </m:e>
                        <m:sup>
                          <m:r>
                            <a:rPr lang="en-US" sz="2000" b="0" i="1" smtClean="0">
                              <a:latin typeface="Cambria Math" panose="02040503050406030204" pitchFamily="18" charset="0"/>
                              <a:cs typeface="Segoe UI Semibold" panose="020B0702040204020203" pitchFamily="34" charset="0"/>
                            </a:rPr>
                            <m:t>𝑡</m:t>
                          </m:r>
                        </m:sup>
                      </m:sSup>
                      <m:r>
                        <a:rPr lang="en-US" sz="2000" b="0" i="1" smtClean="0">
                          <a:latin typeface="Cambria Math" panose="02040503050406030204" pitchFamily="18" charset="0"/>
                          <a:cs typeface="Segoe UI Semibold" panose="020B0702040204020203" pitchFamily="34" charset="0"/>
                        </a:rPr>
                        <m:t>=</m:t>
                      </m:r>
                      <m:sSub>
                        <m:sSubPr>
                          <m:ctrlPr>
                            <a:rPr lang="en-US" sz="2000" b="0" i="1" smtClean="0">
                              <a:latin typeface="Cambria Math" panose="02040503050406030204" pitchFamily="18" charset="0"/>
                              <a:cs typeface="Segoe UI Semibold" panose="020B0702040204020203" pitchFamily="34" charset="0"/>
                            </a:rPr>
                          </m:ctrlPr>
                        </m:sSubPr>
                        <m:e>
                          <m:r>
                            <a:rPr lang="en-US" sz="2000" b="0" i="1" smtClean="0">
                              <a:latin typeface="Cambria Math" panose="02040503050406030204" pitchFamily="18" charset="0"/>
                              <a:cs typeface="Segoe UI Semibold" panose="020B0702040204020203" pitchFamily="34" charset="0"/>
                            </a:rPr>
                            <m:t>𝜋</m:t>
                          </m:r>
                        </m:e>
                        <m:sub>
                          <m:r>
                            <a:rPr lang="en-US" sz="2000" b="0" i="1" smtClean="0">
                              <a:latin typeface="Cambria Math" panose="02040503050406030204" pitchFamily="18" charset="0"/>
                              <a:cs typeface="Segoe UI Semibold" panose="020B0702040204020203" pitchFamily="34" charset="0"/>
                            </a:rPr>
                            <m:t>𝑗</m:t>
                          </m:r>
                        </m:sub>
                      </m:sSub>
                    </m:oMath>
                  </a14:m>
                  <a:endParaRPr lang="en-US" sz="2000" dirty="0">
                    <a:latin typeface="Segoe UI Semibold" panose="020B0702040204020203" pitchFamily="34" charset="0"/>
                    <a:cs typeface="Segoe UI Semibold" panose="020B0702040204020203" pitchFamily="34" charset="0"/>
                  </a:endParaRPr>
                </a:p>
              </p:txBody>
            </p:sp>
          </mc:Choice>
          <mc:Fallback xmlns="">
            <p:sp>
              <p:nvSpPr>
                <p:cNvPr id="14" name="Rectangle 13">
                  <a:extLst>
                    <a:ext uri="{FF2B5EF4-FFF2-40B4-BE49-F238E27FC236}">
                      <a16:creationId xmlns:a16="http://schemas.microsoft.com/office/drawing/2014/main" id="{B10B16DD-F6B8-DB8E-0930-0C61E849C288}"/>
                    </a:ext>
                  </a:extLst>
                </p:cNvPr>
                <p:cNvSpPr>
                  <a:spLocks noRot="1" noChangeAspect="1" noMove="1" noResize="1" noEditPoints="1" noAdjustHandles="1" noChangeArrowheads="1" noChangeShapeType="1" noTextEdit="1"/>
                </p:cNvSpPr>
                <p:nvPr/>
              </p:nvSpPr>
              <p:spPr>
                <a:xfrm>
                  <a:off x="1185841" y="3429000"/>
                  <a:ext cx="7419972" cy="1927846"/>
                </a:xfrm>
                <a:prstGeom prst="rect">
                  <a:avLst/>
                </a:prstGeom>
                <a:blipFill>
                  <a:blip r:embed="rId4"/>
                  <a:stretch>
                    <a:fillRect/>
                  </a:stretch>
                </a:blipFill>
                <a:ln>
                  <a:noFill/>
                </a:ln>
              </p:spPr>
              <p:txBody>
                <a:bodyPr/>
                <a:lstStyle/>
                <a:p>
                  <a:r>
                    <a:rPr lang="en-US">
                      <a:noFill/>
                    </a:rPr>
                    <a:t> </a:t>
                  </a:r>
                </a:p>
              </p:txBody>
            </p:sp>
          </mc:Fallback>
        </mc:AlternateContent>
        <p:sp>
          <p:nvSpPr>
            <p:cNvPr id="15" name="Rectangle 14">
              <a:extLst>
                <a:ext uri="{FF2B5EF4-FFF2-40B4-BE49-F238E27FC236}">
                  <a16:creationId xmlns:a16="http://schemas.microsoft.com/office/drawing/2014/main" id="{95666807-9C22-FF58-A2E5-B599B17AA8E5}"/>
                </a:ext>
              </a:extLst>
            </p:cNvPr>
            <p:cNvSpPr/>
            <p:nvPr/>
          </p:nvSpPr>
          <p:spPr>
            <a:xfrm>
              <a:off x="1195367" y="3429001"/>
              <a:ext cx="7410446" cy="599067"/>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latin typeface="Segoe UI Semibold" panose="020B0702040204020203" pitchFamily="34" charset="0"/>
                  <a:cs typeface="Segoe UI Semibold" panose="020B0702040204020203" pitchFamily="34" charset="0"/>
                </a:rPr>
                <a:t>The Fundamental Theorem of Markov Chains</a:t>
              </a:r>
            </a:p>
          </p:txBody>
        </p:sp>
      </p:grpSp>
    </p:spTree>
    <p:extLst>
      <p:ext uri="{BB962C8B-B14F-4D97-AF65-F5344CB8AC3E}">
        <p14:creationId xmlns:p14="http://schemas.microsoft.com/office/powerpoint/2010/main" val="18133390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6920-2747-4E03-A599-AD186242D91A}"/>
              </a:ext>
            </a:extLst>
          </p:cNvPr>
          <p:cNvSpPr>
            <a:spLocks noGrp="1"/>
          </p:cNvSpPr>
          <p:nvPr>
            <p:ph type="title"/>
          </p:nvPr>
        </p:nvSpPr>
        <p:spPr/>
        <p:txBody>
          <a:bodyPr/>
          <a:lstStyle/>
          <a:p>
            <a:r>
              <a:rPr lang="en-US" dirty="0"/>
              <a:t>Another Example: Random Walks</a:t>
            </a:r>
          </a:p>
        </p:txBody>
      </p:sp>
      <p:sp>
        <p:nvSpPr>
          <p:cNvPr id="3" name="Content Placeholder 2">
            <a:extLst>
              <a:ext uri="{FF2B5EF4-FFF2-40B4-BE49-F238E27FC236}">
                <a16:creationId xmlns:a16="http://schemas.microsoft.com/office/drawing/2014/main" id="{A8F2E413-3775-4A8F-86D7-AF2C84315368}"/>
              </a:ext>
            </a:extLst>
          </p:cNvPr>
          <p:cNvSpPr>
            <a:spLocks noGrp="1"/>
          </p:cNvSpPr>
          <p:nvPr>
            <p:ph idx="1"/>
          </p:nvPr>
        </p:nvSpPr>
        <p:spPr/>
        <p:txBody>
          <a:bodyPr/>
          <a:lstStyle/>
          <a:p>
            <a:pPr marL="0" indent="0">
              <a:buNone/>
            </a:pPr>
            <a:r>
              <a:rPr lang="en-US" dirty="0"/>
              <a:t>Suppose we start at node 1, and at each step</a:t>
            </a:r>
            <a:br>
              <a:rPr lang="en-US" dirty="0"/>
            </a:br>
            <a:r>
              <a:rPr lang="en-US" dirty="0"/>
              <a:t>transition to a neighboring node with equal</a:t>
            </a:r>
            <a:br>
              <a:rPr lang="en-US" dirty="0"/>
            </a:br>
            <a:r>
              <a:rPr lang="en-US" dirty="0"/>
              <a:t>probability.</a:t>
            </a:r>
            <a:br>
              <a:rPr lang="en-US" dirty="0"/>
            </a:br>
            <a:br>
              <a:rPr lang="en-US" dirty="0"/>
            </a:br>
            <a:r>
              <a:rPr lang="en-US" dirty="0"/>
              <a:t>This is called a “random walk” on this graph.</a:t>
            </a:r>
          </a:p>
        </p:txBody>
      </p:sp>
      <p:sp>
        <p:nvSpPr>
          <p:cNvPr id="4" name="Slide Number Placeholder 3">
            <a:extLst>
              <a:ext uri="{FF2B5EF4-FFF2-40B4-BE49-F238E27FC236}">
                <a16:creationId xmlns:a16="http://schemas.microsoft.com/office/drawing/2014/main" id="{DF2F60BF-E6BF-468B-AE9B-3824BBEB4856}"/>
              </a:ext>
            </a:extLst>
          </p:cNvPr>
          <p:cNvSpPr>
            <a:spLocks noGrp="1"/>
          </p:cNvSpPr>
          <p:nvPr>
            <p:ph type="sldNum" sz="quarter" idx="12"/>
          </p:nvPr>
        </p:nvSpPr>
        <p:spPr/>
        <p:txBody>
          <a:bodyPr/>
          <a:lstStyle/>
          <a:p>
            <a:fld id="{39E65F0E-D8D0-8548-A870-8F1E432EFAAD}" type="slidenum">
              <a:rPr lang="en-US" smtClean="0"/>
              <a:pPr/>
              <a:t>74</a:t>
            </a:fld>
            <a:endParaRPr lang="en-US" dirty="0"/>
          </a:p>
        </p:txBody>
      </p:sp>
      <p:grpSp>
        <p:nvGrpSpPr>
          <p:cNvPr id="5" name="Group 4" descr="A 5 vertex graph:&#10;1 is adjacent to 2,3&#10;2 is adjacent to 1,4&#10;3 is adjacent to 1,4&#10;4 is adjacent to 2,3,5&#10;5 is adjacent to 4">
            <a:extLst>
              <a:ext uri="{FF2B5EF4-FFF2-40B4-BE49-F238E27FC236}">
                <a16:creationId xmlns:a16="http://schemas.microsoft.com/office/drawing/2014/main" id="{A114DA46-0208-E51E-8B96-7DC78316FACA}"/>
              </a:ext>
            </a:extLst>
          </p:cNvPr>
          <p:cNvGrpSpPr/>
          <p:nvPr/>
        </p:nvGrpSpPr>
        <p:grpSpPr>
          <a:xfrm>
            <a:off x="9123774" y="1461142"/>
            <a:ext cx="2689271" cy="2290365"/>
            <a:chOff x="9123774" y="1461142"/>
            <a:chExt cx="2689271" cy="2290365"/>
          </a:xfrm>
        </p:grpSpPr>
        <p:sp>
          <p:nvSpPr>
            <p:cNvPr id="6" name="Google Shape;117;p18">
              <a:extLst>
                <a:ext uri="{FF2B5EF4-FFF2-40B4-BE49-F238E27FC236}">
                  <a16:creationId xmlns:a16="http://schemas.microsoft.com/office/drawing/2014/main" id="{F6A1B576-1840-45B3-BBB4-95B138BC1C7A}"/>
                </a:ext>
              </a:extLst>
            </p:cNvPr>
            <p:cNvSpPr>
              <a:spLocks noChangeAspect="1"/>
            </p:cNvSpPr>
            <p:nvPr/>
          </p:nvSpPr>
          <p:spPr>
            <a:xfrm>
              <a:off x="9123774" y="1472586"/>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1</a:t>
              </a:r>
              <a:endParaRPr b="1" baseline="-25000" dirty="0"/>
            </a:p>
          </p:txBody>
        </p:sp>
        <p:sp>
          <p:nvSpPr>
            <p:cNvPr id="7" name="Google Shape;118;p18">
              <a:extLst>
                <a:ext uri="{FF2B5EF4-FFF2-40B4-BE49-F238E27FC236}">
                  <a16:creationId xmlns:a16="http://schemas.microsoft.com/office/drawing/2014/main" id="{3E631AB0-CADA-40BF-97D9-F3F535F9096B}"/>
                </a:ext>
              </a:extLst>
            </p:cNvPr>
            <p:cNvSpPr>
              <a:spLocks noChangeAspect="1"/>
            </p:cNvSpPr>
            <p:nvPr/>
          </p:nvSpPr>
          <p:spPr>
            <a:xfrm>
              <a:off x="11104831" y="1461142"/>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2</a:t>
              </a:r>
              <a:endParaRPr b="1" baseline="-25000" dirty="0"/>
            </a:p>
          </p:txBody>
        </p:sp>
        <p:sp>
          <p:nvSpPr>
            <p:cNvPr id="8" name="Google Shape;119;p18">
              <a:extLst>
                <a:ext uri="{FF2B5EF4-FFF2-40B4-BE49-F238E27FC236}">
                  <a16:creationId xmlns:a16="http://schemas.microsoft.com/office/drawing/2014/main" id="{3DE4216C-5ACF-409B-B075-3956E5977DB7}"/>
                </a:ext>
              </a:extLst>
            </p:cNvPr>
            <p:cNvSpPr>
              <a:spLocks noChangeAspect="1"/>
            </p:cNvSpPr>
            <p:nvPr/>
          </p:nvSpPr>
          <p:spPr>
            <a:xfrm>
              <a:off x="9123774" y="3086787"/>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3</a:t>
              </a:r>
              <a:endParaRPr b="1" baseline="-25000" dirty="0"/>
            </a:p>
          </p:txBody>
        </p:sp>
        <p:sp>
          <p:nvSpPr>
            <p:cNvPr id="9" name="Google Shape;120;p18">
              <a:extLst>
                <a:ext uri="{FF2B5EF4-FFF2-40B4-BE49-F238E27FC236}">
                  <a16:creationId xmlns:a16="http://schemas.microsoft.com/office/drawing/2014/main" id="{ED0328C6-01BC-4C4E-8831-B98428A03028}"/>
                </a:ext>
              </a:extLst>
            </p:cNvPr>
            <p:cNvSpPr>
              <a:spLocks noChangeAspect="1"/>
            </p:cNvSpPr>
            <p:nvPr/>
          </p:nvSpPr>
          <p:spPr>
            <a:xfrm>
              <a:off x="11104831" y="3093939"/>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5</a:t>
              </a:r>
              <a:endParaRPr b="1" baseline="-25000" dirty="0"/>
            </a:p>
          </p:txBody>
        </p:sp>
        <p:sp>
          <p:nvSpPr>
            <p:cNvPr id="10" name="Google Shape;121;p18">
              <a:extLst>
                <a:ext uri="{FF2B5EF4-FFF2-40B4-BE49-F238E27FC236}">
                  <a16:creationId xmlns:a16="http://schemas.microsoft.com/office/drawing/2014/main" id="{46B000F9-660D-4EFB-AA76-A7C5FFA5C988}"/>
                </a:ext>
              </a:extLst>
            </p:cNvPr>
            <p:cNvSpPr>
              <a:spLocks noChangeAspect="1"/>
            </p:cNvSpPr>
            <p:nvPr/>
          </p:nvSpPr>
          <p:spPr>
            <a:xfrm>
              <a:off x="10133325" y="2277188"/>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4</a:t>
              </a:r>
              <a:endParaRPr b="1" baseline="-25000" dirty="0"/>
            </a:p>
          </p:txBody>
        </p:sp>
        <p:cxnSp>
          <p:nvCxnSpPr>
            <p:cNvPr id="11" name="Google Shape;122;p18">
              <a:extLst>
                <a:ext uri="{FF2B5EF4-FFF2-40B4-BE49-F238E27FC236}">
                  <a16:creationId xmlns:a16="http://schemas.microsoft.com/office/drawing/2014/main" id="{CC792A63-8086-465E-9F23-162214EC7593}"/>
                </a:ext>
              </a:extLst>
            </p:cNvPr>
            <p:cNvCxnSpPr>
              <a:cxnSpLocks noChangeAspect="1"/>
              <a:stCxn id="6" idx="4"/>
              <a:endCxn id="8" idx="0"/>
            </p:cNvCxnSpPr>
            <p:nvPr/>
          </p:nvCxnSpPr>
          <p:spPr>
            <a:xfrm>
              <a:off x="9477881" y="2130154"/>
              <a:ext cx="0" cy="956633"/>
            </a:xfrm>
            <a:prstGeom prst="straightConnector1">
              <a:avLst/>
            </a:prstGeom>
            <a:noFill/>
            <a:ln w="9525" cap="flat" cmpd="sng">
              <a:solidFill>
                <a:srgbClr val="666666"/>
              </a:solidFill>
              <a:prstDash val="solid"/>
              <a:round/>
              <a:headEnd type="none" w="med" len="med"/>
              <a:tailEnd type="none" w="med" len="med"/>
            </a:ln>
          </p:spPr>
        </p:cxnSp>
        <p:cxnSp>
          <p:nvCxnSpPr>
            <p:cNvPr id="12" name="Google Shape;123;p18">
              <a:extLst>
                <a:ext uri="{FF2B5EF4-FFF2-40B4-BE49-F238E27FC236}">
                  <a16:creationId xmlns:a16="http://schemas.microsoft.com/office/drawing/2014/main" id="{DA298EE1-C6C5-4F8B-8B22-2274D46EFC2A}"/>
                </a:ext>
              </a:extLst>
            </p:cNvPr>
            <p:cNvCxnSpPr>
              <a:cxnSpLocks noChangeAspect="1"/>
              <a:stCxn id="6" idx="6"/>
              <a:endCxn id="7" idx="2"/>
            </p:cNvCxnSpPr>
            <p:nvPr/>
          </p:nvCxnSpPr>
          <p:spPr>
            <a:xfrm flipV="1">
              <a:off x="9831988" y="1789926"/>
              <a:ext cx="1272843" cy="11444"/>
            </a:xfrm>
            <a:prstGeom prst="straightConnector1">
              <a:avLst/>
            </a:prstGeom>
            <a:noFill/>
            <a:ln w="9525" cap="flat" cmpd="sng">
              <a:solidFill>
                <a:srgbClr val="666666"/>
              </a:solidFill>
              <a:prstDash val="solid"/>
              <a:round/>
              <a:headEnd type="none" w="med" len="med"/>
              <a:tailEnd type="none" w="med" len="med"/>
            </a:ln>
          </p:spPr>
        </p:cxnSp>
        <p:cxnSp>
          <p:nvCxnSpPr>
            <p:cNvPr id="13" name="Google Shape;124;p18">
              <a:extLst>
                <a:ext uri="{FF2B5EF4-FFF2-40B4-BE49-F238E27FC236}">
                  <a16:creationId xmlns:a16="http://schemas.microsoft.com/office/drawing/2014/main" id="{06DBEB6E-A068-4F2A-BFA0-A25271FC96D4}"/>
                </a:ext>
              </a:extLst>
            </p:cNvPr>
            <p:cNvCxnSpPr>
              <a:cxnSpLocks noChangeAspect="1"/>
              <a:stCxn id="8" idx="7"/>
              <a:endCxn id="10" idx="3"/>
            </p:cNvCxnSpPr>
            <p:nvPr/>
          </p:nvCxnSpPr>
          <p:spPr>
            <a:xfrm flipV="1">
              <a:off x="9728272" y="2838457"/>
              <a:ext cx="508769" cy="344629"/>
            </a:xfrm>
            <a:prstGeom prst="straightConnector1">
              <a:avLst/>
            </a:prstGeom>
            <a:noFill/>
            <a:ln w="9525" cap="flat" cmpd="sng">
              <a:solidFill>
                <a:srgbClr val="666666"/>
              </a:solidFill>
              <a:prstDash val="solid"/>
              <a:round/>
              <a:headEnd type="none" w="med" len="med"/>
              <a:tailEnd type="none" w="med" len="med"/>
            </a:ln>
          </p:spPr>
        </p:cxnSp>
        <p:cxnSp>
          <p:nvCxnSpPr>
            <p:cNvPr id="14" name="Google Shape;125;p18">
              <a:extLst>
                <a:ext uri="{FF2B5EF4-FFF2-40B4-BE49-F238E27FC236}">
                  <a16:creationId xmlns:a16="http://schemas.microsoft.com/office/drawing/2014/main" id="{7594717E-41BC-4F3A-90A1-F5DFBE3FB398}"/>
                </a:ext>
              </a:extLst>
            </p:cNvPr>
            <p:cNvCxnSpPr>
              <a:cxnSpLocks noChangeAspect="1"/>
              <a:stCxn id="7" idx="3"/>
              <a:endCxn id="10" idx="7"/>
            </p:cNvCxnSpPr>
            <p:nvPr/>
          </p:nvCxnSpPr>
          <p:spPr>
            <a:xfrm flipH="1">
              <a:off x="10737823" y="2022411"/>
              <a:ext cx="470724" cy="351076"/>
            </a:xfrm>
            <a:prstGeom prst="straightConnector1">
              <a:avLst/>
            </a:prstGeom>
            <a:noFill/>
            <a:ln w="9525" cap="flat" cmpd="sng">
              <a:solidFill>
                <a:srgbClr val="666666"/>
              </a:solidFill>
              <a:prstDash val="solid"/>
              <a:round/>
              <a:headEnd type="none" w="med" len="med"/>
              <a:tailEnd type="none" w="med" len="med"/>
            </a:ln>
          </p:spPr>
        </p:cxnSp>
        <p:cxnSp>
          <p:nvCxnSpPr>
            <p:cNvPr id="15" name="Google Shape;126;p18">
              <a:extLst>
                <a:ext uri="{FF2B5EF4-FFF2-40B4-BE49-F238E27FC236}">
                  <a16:creationId xmlns:a16="http://schemas.microsoft.com/office/drawing/2014/main" id="{223EA19D-381A-4BCD-B2EE-FCA251BE553B}"/>
                </a:ext>
              </a:extLst>
            </p:cNvPr>
            <p:cNvCxnSpPr>
              <a:cxnSpLocks noChangeAspect="1"/>
              <a:stCxn id="10" idx="5"/>
              <a:endCxn id="9" idx="1"/>
            </p:cNvCxnSpPr>
            <p:nvPr/>
          </p:nvCxnSpPr>
          <p:spPr>
            <a:xfrm>
              <a:off x="10737823" y="2838457"/>
              <a:ext cx="470724" cy="351781"/>
            </a:xfrm>
            <a:prstGeom prst="straightConnector1">
              <a:avLst/>
            </a:prstGeom>
            <a:noFill/>
            <a:ln w="9525" cap="flat" cmpd="sng">
              <a:solidFill>
                <a:srgbClr val="666666"/>
              </a:solidFill>
              <a:prstDash val="solid"/>
              <a:round/>
              <a:headEnd type="none" w="med" len="med"/>
              <a:tailEnd type="none" w="med" len="med"/>
            </a:ln>
          </p:spPr>
        </p:cxnSp>
      </p:grpSp>
    </p:spTree>
    <p:extLst>
      <p:ext uri="{BB962C8B-B14F-4D97-AF65-F5344CB8AC3E}">
        <p14:creationId xmlns:p14="http://schemas.microsoft.com/office/powerpoint/2010/main" val="3900072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C7A12-0061-44ED-BE18-2460914707BF}"/>
              </a:ext>
            </a:extLst>
          </p:cNvPr>
          <p:cNvSpPr>
            <a:spLocks noGrp="1"/>
          </p:cNvSpPr>
          <p:nvPr>
            <p:ph type="title"/>
          </p:nvPr>
        </p:nvSpPr>
        <p:spPr/>
        <p:txBody>
          <a:bodyPr>
            <a:normAutofit fontScale="90000"/>
          </a:bodyPr>
          <a:lstStyle/>
          <a:p>
            <a:r>
              <a:rPr lang="en-US" dirty="0"/>
              <a:t>Example: Random Walks on an Undirected Graph</a:t>
            </a:r>
          </a:p>
        </p:txBody>
      </p:sp>
      <p:sp>
        <p:nvSpPr>
          <p:cNvPr id="4" name="Slide Number Placeholder 3">
            <a:extLst>
              <a:ext uri="{FF2B5EF4-FFF2-40B4-BE49-F238E27FC236}">
                <a16:creationId xmlns:a16="http://schemas.microsoft.com/office/drawing/2014/main" id="{B20FFEC8-A907-4AB2-9571-C499251054A9}"/>
              </a:ext>
            </a:extLst>
          </p:cNvPr>
          <p:cNvSpPr>
            <a:spLocks noGrp="1"/>
          </p:cNvSpPr>
          <p:nvPr>
            <p:ph type="sldNum" sz="quarter" idx="12"/>
          </p:nvPr>
        </p:nvSpPr>
        <p:spPr/>
        <p:txBody>
          <a:bodyPr/>
          <a:lstStyle/>
          <a:p>
            <a:fld id="{39E65F0E-D8D0-8548-A870-8F1E432EFAAD}" type="slidenum">
              <a:rPr lang="en-US" smtClean="0"/>
              <a:pPr/>
              <a:t>75</a:t>
            </a:fld>
            <a:endParaRPr lang="en-US" dirty="0"/>
          </a:p>
        </p:txBody>
      </p:sp>
      <p:sp>
        <p:nvSpPr>
          <p:cNvPr id="34" name="Google Shape;264;p27">
            <a:extLst>
              <a:ext uri="{FF2B5EF4-FFF2-40B4-BE49-F238E27FC236}">
                <a16:creationId xmlns:a16="http://schemas.microsoft.com/office/drawing/2014/main" id="{CEE028D2-4756-411A-B1B8-3732EB2BFBA2}"/>
              </a:ext>
            </a:extLst>
          </p:cNvPr>
          <p:cNvSpPr txBox="1"/>
          <p:nvPr/>
        </p:nvSpPr>
        <p:spPr>
          <a:xfrm rot="-5400000">
            <a:off x="6943642" y="1782245"/>
            <a:ext cx="871393"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To </a:t>
            </a:r>
            <a:r>
              <a:rPr lang="en" sz="2000" b="1" dirty="0">
                <a:latin typeface="Source Code Pro"/>
                <a:ea typeface="Source Code Pro"/>
                <a:cs typeface="Source Code Pro"/>
                <a:sym typeface="Source Code Pro"/>
              </a:rPr>
              <a:t>1</a:t>
            </a:r>
            <a:endParaRPr sz="2000" b="1" baseline="-25000" dirty="0">
              <a:latin typeface="Source Code Pro"/>
              <a:ea typeface="Source Code Pro"/>
              <a:cs typeface="Source Code Pro"/>
              <a:sym typeface="Source Code Pro"/>
            </a:endParaRPr>
          </a:p>
        </p:txBody>
      </p:sp>
      <p:sp>
        <p:nvSpPr>
          <p:cNvPr id="35" name="Google Shape;265;p27">
            <a:extLst>
              <a:ext uri="{FF2B5EF4-FFF2-40B4-BE49-F238E27FC236}">
                <a16:creationId xmlns:a16="http://schemas.microsoft.com/office/drawing/2014/main" id="{B085ED36-FB15-483A-A10E-A9213153F00D}"/>
              </a:ext>
            </a:extLst>
          </p:cNvPr>
          <p:cNvSpPr txBox="1"/>
          <p:nvPr/>
        </p:nvSpPr>
        <p:spPr>
          <a:xfrm rot="-5400000">
            <a:off x="7721117" y="1756842"/>
            <a:ext cx="922200"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To </a:t>
            </a:r>
            <a:r>
              <a:rPr lang="en" sz="2000" b="1" dirty="0">
                <a:latin typeface="Source Code Pro"/>
                <a:ea typeface="Source Code Pro"/>
                <a:cs typeface="Source Code Pro"/>
                <a:sym typeface="Source Code Pro"/>
              </a:rPr>
              <a:t>2</a:t>
            </a:r>
            <a:endParaRPr sz="2000" b="1" baseline="-25000" dirty="0">
              <a:latin typeface="Source Code Pro"/>
              <a:ea typeface="Source Code Pro"/>
              <a:cs typeface="Source Code Pro"/>
              <a:sym typeface="Source Code Pro"/>
            </a:endParaRPr>
          </a:p>
        </p:txBody>
      </p:sp>
      <p:sp>
        <p:nvSpPr>
          <p:cNvPr id="36" name="Google Shape;266;p27">
            <a:extLst>
              <a:ext uri="{FF2B5EF4-FFF2-40B4-BE49-F238E27FC236}">
                <a16:creationId xmlns:a16="http://schemas.microsoft.com/office/drawing/2014/main" id="{62333516-B7A2-4537-BF06-11F57E011F95}"/>
              </a:ext>
            </a:extLst>
          </p:cNvPr>
          <p:cNvSpPr txBox="1"/>
          <p:nvPr/>
        </p:nvSpPr>
        <p:spPr>
          <a:xfrm rot="-5400000">
            <a:off x="8523995" y="1756842"/>
            <a:ext cx="922200"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To </a:t>
            </a:r>
            <a:r>
              <a:rPr lang="en" sz="2000" b="1" dirty="0">
                <a:latin typeface="Source Code Pro"/>
                <a:ea typeface="Source Code Pro"/>
                <a:cs typeface="Source Code Pro"/>
                <a:sym typeface="Source Code Pro"/>
              </a:rPr>
              <a:t>3</a:t>
            </a:r>
            <a:endParaRPr sz="2000" b="1" baseline="-25000" dirty="0">
              <a:latin typeface="Source Code Pro"/>
              <a:ea typeface="Source Code Pro"/>
              <a:cs typeface="Source Code Pro"/>
              <a:sym typeface="Source Code Pro"/>
            </a:endParaRPr>
          </a:p>
        </p:txBody>
      </p:sp>
      <p:sp>
        <p:nvSpPr>
          <p:cNvPr id="37" name="Google Shape;267;p27">
            <a:extLst>
              <a:ext uri="{FF2B5EF4-FFF2-40B4-BE49-F238E27FC236}">
                <a16:creationId xmlns:a16="http://schemas.microsoft.com/office/drawing/2014/main" id="{183ADB7C-642E-469F-A5BE-1D6BE340483B}"/>
              </a:ext>
            </a:extLst>
          </p:cNvPr>
          <p:cNvSpPr txBox="1"/>
          <p:nvPr/>
        </p:nvSpPr>
        <p:spPr>
          <a:xfrm rot="-5400000">
            <a:off x="9326873" y="1756842"/>
            <a:ext cx="922200"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To </a:t>
            </a:r>
            <a:r>
              <a:rPr lang="en" sz="2000" b="1" dirty="0">
                <a:latin typeface="Source Code Pro"/>
                <a:ea typeface="Source Code Pro"/>
                <a:cs typeface="Source Code Pro"/>
                <a:sym typeface="Source Code Pro"/>
              </a:rPr>
              <a:t>4</a:t>
            </a:r>
            <a:endParaRPr sz="2000" b="1" baseline="-25000" dirty="0">
              <a:latin typeface="Source Code Pro"/>
              <a:ea typeface="Source Code Pro"/>
              <a:cs typeface="Source Code Pro"/>
              <a:sym typeface="Source Code Pro"/>
            </a:endParaRPr>
          </a:p>
        </p:txBody>
      </p:sp>
      <p:sp>
        <p:nvSpPr>
          <p:cNvPr id="38" name="Google Shape;268;p27">
            <a:extLst>
              <a:ext uri="{FF2B5EF4-FFF2-40B4-BE49-F238E27FC236}">
                <a16:creationId xmlns:a16="http://schemas.microsoft.com/office/drawing/2014/main" id="{BE974908-14F4-48C5-AABD-437A3B25C5E5}"/>
              </a:ext>
            </a:extLst>
          </p:cNvPr>
          <p:cNvSpPr txBox="1"/>
          <p:nvPr/>
        </p:nvSpPr>
        <p:spPr>
          <a:xfrm rot="-5400000">
            <a:off x="10134100" y="1752491"/>
            <a:ext cx="913499"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To </a:t>
            </a:r>
            <a:r>
              <a:rPr lang="en" sz="2000" b="1" dirty="0">
                <a:latin typeface="Source Code Pro"/>
                <a:ea typeface="Source Code Pro"/>
                <a:cs typeface="Source Code Pro"/>
                <a:sym typeface="Source Code Pro"/>
              </a:rPr>
              <a:t>5</a:t>
            </a:r>
            <a:endParaRPr sz="2000" b="1" baseline="-25000" dirty="0">
              <a:latin typeface="Source Code Pro"/>
              <a:ea typeface="Source Code Pro"/>
              <a:cs typeface="Source Code Pro"/>
              <a:sym typeface="Source Code Pro"/>
            </a:endParaRPr>
          </a:p>
        </p:txBody>
      </p:sp>
      <p:grpSp>
        <p:nvGrpSpPr>
          <p:cNvPr id="5" name="Group 4" descr="Labels on the matrix; rows indicate where you start from."/>
          <p:cNvGrpSpPr/>
          <p:nvPr/>
        </p:nvGrpSpPr>
        <p:grpSpPr>
          <a:xfrm>
            <a:off x="5959380" y="2417955"/>
            <a:ext cx="1233058" cy="1843388"/>
            <a:chOff x="5892502" y="2417955"/>
            <a:chExt cx="1233058" cy="1843388"/>
          </a:xfrm>
        </p:grpSpPr>
        <p:sp>
          <p:nvSpPr>
            <p:cNvPr id="39" name="Google Shape;269;p27">
              <a:extLst>
                <a:ext uri="{FF2B5EF4-FFF2-40B4-BE49-F238E27FC236}">
                  <a16:creationId xmlns:a16="http://schemas.microsoft.com/office/drawing/2014/main" id="{6CD3A14E-66C1-47BB-AC99-F20726D673C4}"/>
                </a:ext>
              </a:extLst>
            </p:cNvPr>
            <p:cNvSpPr txBox="1"/>
            <p:nvPr/>
          </p:nvSpPr>
          <p:spPr>
            <a:xfrm>
              <a:off x="5892502" y="2417955"/>
              <a:ext cx="1233057"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From </a:t>
              </a:r>
              <a:r>
                <a:rPr lang="en" sz="2000" b="1" dirty="0">
                  <a:latin typeface="Source Code Pro"/>
                  <a:ea typeface="Source Code Pro"/>
                  <a:cs typeface="Source Code Pro"/>
                  <a:sym typeface="Source Code Pro"/>
                </a:rPr>
                <a:t>1</a:t>
              </a:r>
              <a:endParaRPr sz="2000" b="1" baseline="-25000" dirty="0">
                <a:latin typeface="Source Code Pro"/>
                <a:ea typeface="Source Code Pro"/>
                <a:cs typeface="Source Code Pro"/>
                <a:sym typeface="Source Code Pro"/>
              </a:endParaRPr>
            </a:p>
          </p:txBody>
        </p:sp>
        <p:sp>
          <p:nvSpPr>
            <p:cNvPr id="40" name="Google Shape;270;p27">
              <a:extLst>
                <a:ext uri="{FF2B5EF4-FFF2-40B4-BE49-F238E27FC236}">
                  <a16:creationId xmlns:a16="http://schemas.microsoft.com/office/drawing/2014/main" id="{9FD79AFA-3657-45E2-882F-9516C5B12092}"/>
                </a:ext>
              </a:extLst>
            </p:cNvPr>
            <p:cNvSpPr txBox="1"/>
            <p:nvPr/>
          </p:nvSpPr>
          <p:spPr>
            <a:xfrm>
              <a:off x="5892503" y="2785352"/>
              <a:ext cx="1233057"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From </a:t>
              </a:r>
              <a:r>
                <a:rPr lang="en" sz="2000" b="1" dirty="0">
                  <a:latin typeface="Source Code Pro"/>
                  <a:ea typeface="Source Code Pro"/>
                  <a:cs typeface="Source Code Pro"/>
                  <a:sym typeface="Source Code Pro"/>
                </a:rPr>
                <a:t>2</a:t>
              </a:r>
              <a:endParaRPr sz="2000" b="1" baseline="-25000" dirty="0">
                <a:latin typeface="Source Code Pro"/>
                <a:ea typeface="Source Code Pro"/>
                <a:cs typeface="Source Code Pro"/>
                <a:sym typeface="Source Code Pro"/>
              </a:endParaRPr>
            </a:p>
          </p:txBody>
        </p:sp>
        <p:sp>
          <p:nvSpPr>
            <p:cNvPr id="41" name="Google Shape;271;p27">
              <a:extLst>
                <a:ext uri="{FF2B5EF4-FFF2-40B4-BE49-F238E27FC236}">
                  <a16:creationId xmlns:a16="http://schemas.microsoft.com/office/drawing/2014/main" id="{94DEDA9D-8CA3-43C4-8AE6-0A134DC9C0A5}"/>
                </a:ext>
              </a:extLst>
            </p:cNvPr>
            <p:cNvSpPr txBox="1"/>
            <p:nvPr/>
          </p:nvSpPr>
          <p:spPr>
            <a:xfrm>
              <a:off x="5892503" y="3152749"/>
              <a:ext cx="1233057"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From </a:t>
              </a:r>
              <a:r>
                <a:rPr lang="en" sz="2000" b="1" dirty="0">
                  <a:latin typeface="Source Code Pro"/>
                  <a:ea typeface="Source Code Pro"/>
                  <a:cs typeface="Source Code Pro"/>
                  <a:sym typeface="Source Code Pro"/>
                </a:rPr>
                <a:t>3</a:t>
              </a:r>
              <a:endParaRPr sz="2000" b="1" baseline="-25000" dirty="0">
                <a:latin typeface="Source Code Pro"/>
                <a:ea typeface="Source Code Pro"/>
                <a:cs typeface="Source Code Pro"/>
                <a:sym typeface="Source Code Pro"/>
              </a:endParaRPr>
            </a:p>
          </p:txBody>
        </p:sp>
        <p:sp>
          <p:nvSpPr>
            <p:cNvPr id="43" name="Google Shape;273;p27">
              <a:extLst>
                <a:ext uri="{FF2B5EF4-FFF2-40B4-BE49-F238E27FC236}">
                  <a16:creationId xmlns:a16="http://schemas.microsoft.com/office/drawing/2014/main" id="{98A6EF48-ABE4-407F-82D8-7FAF1173CF26}"/>
                </a:ext>
              </a:extLst>
            </p:cNvPr>
            <p:cNvSpPr txBox="1"/>
            <p:nvPr/>
          </p:nvSpPr>
          <p:spPr>
            <a:xfrm>
              <a:off x="5892503" y="3887543"/>
              <a:ext cx="1233057"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From </a:t>
              </a:r>
              <a:r>
                <a:rPr lang="en" sz="2000" b="1" dirty="0">
                  <a:latin typeface="Source Code Pro"/>
                  <a:ea typeface="Source Code Pro"/>
                  <a:cs typeface="Source Code Pro"/>
                  <a:sym typeface="Source Code Pro"/>
                </a:rPr>
                <a:t>5</a:t>
              </a:r>
              <a:endParaRPr sz="2000" b="1" baseline="-25000" dirty="0">
                <a:latin typeface="Source Code Pro"/>
                <a:ea typeface="Source Code Pro"/>
                <a:cs typeface="Source Code Pro"/>
                <a:sym typeface="Source Code Pro"/>
              </a:endParaRPr>
            </a:p>
          </p:txBody>
        </p:sp>
        <p:sp>
          <p:nvSpPr>
            <p:cNvPr id="44" name="Google Shape;272;p27">
              <a:extLst>
                <a:ext uri="{FF2B5EF4-FFF2-40B4-BE49-F238E27FC236}">
                  <a16:creationId xmlns:a16="http://schemas.microsoft.com/office/drawing/2014/main" id="{CDABD68B-2B0E-477C-9E4E-8B16885D5142}"/>
                </a:ext>
              </a:extLst>
            </p:cNvPr>
            <p:cNvSpPr txBox="1"/>
            <p:nvPr/>
          </p:nvSpPr>
          <p:spPr>
            <a:xfrm>
              <a:off x="5892503" y="3520146"/>
              <a:ext cx="1233057"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From </a:t>
              </a:r>
              <a:r>
                <a:rPr lang="en" sz="2000" b="1" dirty="0">
                  <a:latin typeface="Source Code Pro"/>
                  <a:ea typeface="Source Code Pro"/>
                  <a:cs typeface="Source Code Pro"/>
                  <a:sym typeface="Source Code Pro"/>
                </a:rPr>
                <a:t>4</a:t>
              </a:r>
              <a:endParaRPr sz="2000" b="1" baseline="-25000" dirty="0">
                <a:latin typeface="Source Code Pro"/>
                <a:ea typeface="Source Code Pro"/>
                <a:cs typeface="Source Code Pro"/>
                <a:sym typeface="Source Code Pro"/>
              </a:endParaRPr>
            </a:p>
          </p:txBody>
        </p:sp>
      </p:grpSp>
      <p:sp>
        <p:nvSpPr>
          <p:cNvPr id="45" name="TextBox 44">
            <a:extLst>
              <a:ext uri="{FF2B5EF4-FFF2-40B4-BE49-F238E27FC236}">
                <a16:creationId xmlns:a16="http://schemas.microsoft.com/office/drawing/2014/main" id="{39E150E1-A418-4A7F-BD40-770C322289D0}"/>
              </a:ext>
            </a:extLst>
          </p:cNvPr>
          <p:cNvSpPr txBox="1"/>
          <p:nvPr/>
        </p:nvSpPr>
        <p:spPr>
          <a:xfrm>
            <a:off x="543557" y="1496277"/>
            <a:ext cx="4551246" cy="461665"/>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Start by defining transition probs.</a:t>
            </a:r>
          </a:p>
        </p:txBody>
      </p:sp>
      <p:grpSp>
        <p:nvGrpSpPr>
          <p:cNvPr id="7" name="Group 6" descr="A 5 vertex graph:&#10;1 is adjacent to 2,3&#10;2 is adjacent to 1,4&#10;3 is adjacent to 1,4&#10;4 is adjacent to 2,3,5&#10;5 is adjacent to 4">
            <a:extLst>
              <a:ext uri="{FF2B5EF4-FFF2-40B4-BE49-F238E27FC236}">
                <a16:creationId xmlns:a16="http://schemas.microsoft.com/office/drawing/2014/main" id="{3D20FD51-F665-F609-7169-3656814FD815}"/>
              </a:ext>
            </a:extLst>
          </p:cNvPr>
          <p:cNvGrpSpPr/>
          <p:nvPr/>
        </p:nvGrpSpPr>
        <p:grpSpPr>
          <a:xfrm>
            <a:off x="609600" y="2514074"/>
            <a:ext cx="2689271" cy="2290365"/>
            <a:chOff x="609600" y="2514074"/>
            <a:chExt cx="2689271" cy="2290365"/>
          </a:xfrm>
        </p:grpSpPr>
        <p:sp>
          <p:nvSpPr>
            <p:cNvPr id="46" name="Google Shape;117;p18">
              <a:extLst>
                <a:ext uri="{FF2B5EF4-FFF2-40B4-BE49-F238E27FC236}">
                  <a16:creationId xmlns:a16="http://schemas.microsoft.com/office/drawing/2014/main" id="{325F75D5-A293-49FF-9DFF-57269C1D5128}"/>
                </a:ext>
              </a:extLst>
            </p:cNvPr>
            <p:cNvSpPr>
              <a:spLocks noChangeAspect="1"/>
            </p:cNvSpPr>
            <p:nvPr/>
          </p:nvSpPr>
          <p:spPr>
            <a:xfrm>
              <a:off x="609600" y="2525518"/>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1</a:t>
              </a:r>
              <a:endParaRPr b="1" baseline="-25000" dirty="0"/>
            </a:p>
          </p:txBody>
        </p:sp>
        <p:sp>
          <p:nvSpPr>
            <p:cNvPr id="47" name="Google Shape;118;p18">
              <a:extLst>
                <a:ext uri="{FF2B5EF4-FFF2-40B4-BE49-F238E27FC236}">
                  <a16:creationId xmlns:a16="http://schemas.microsoft.com/office/drawing/2014/main" id="{97482958-BFA0-4D3B-8680-B7845A4A37A7}"/>
                </a:ext>
              </a:extLst>
            </p:cNvPr>
            <p:cNvSpPr>
              <a:spLocks noChangeAspect="1"/>
            </p:cNvSpPr>
            <p:nvPr/>
          </p:nvSpPr>
          <p:spPr>
            <a:xfrm>
              <a:off x="2590657" y="2514074"/>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2</a:t>
              </a:r>
              <a:endParaRPr b="1" baseline="-25000" dirty="0"/>
            </a:p>
          </p:txBody>
        </p:sp>
        <p:sp>
          <p:nvSpPr>
            <p:cNvPr id="48" name="Google Shape;119;p18">
              <a:extLst>
                <a:ext uri="{FF2B5EF4-FFF2-40B4-BE49-F238E27FC236}">
                  <a16:creationId xmlns:a16="http://schemas.microsoft.com/office/drawing/2014/main" id="{85CD33FE-E52A-479A-AD39-8ABC8001FFD9}"/>
                </a:ext>
              </a:extLst>
            </p:cNvPr>
            <p:cNvSpPr>
              <a:spLocks noChangeAspect="1"/>
            </p:cNvSpPr>
            <p:nvPr/>
          </p:nvSpPr>
          <p:spPr>
            <a:xfrm>
              <a:off x="609600" y="4139719"/>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3</a:t>
              </a:r>
              <a:endParaRPr b="1" baseline="-25000" dirty="0"/>
            </a:p>
          </p:txBody>
        </p:sp>
        <p:sp>
          <p:nvSpPr>
            <p:cNvPr id="49" name="Google Shape;120;p18">
              <a:extLst>
                <a:ext uri="{FF2B5EF4-FFF2-40B4-BE49-F238E27FC236}">
                  <a16:creationId xmlns:a16="http://schemas.microsoft.com/office/drawing/2014/main" id="{DC0E59AE-8241-4ED5-84D1-DC293C10E465}"/>
                </a:ext>
              </a:extLst>
            </p:cNvPr>
            <p:cNvSpPr>
              <a:spLocks noChangeAspect="1"/>
            </p:cNvSpPr>
            <p:nvPr/>
          </p:nvSpPr>
          <p:spPr>
            <a:xfrm>
              <a:off x="2590657" y="4146871"/>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5</a:t>
              </a:r>
              <a:endParaRPr b="1" baseline="-25000" dirty="0"/>
            </a:p>
          </p:txBody>
        </p:sp>
        <p:sp>
          <p:nvSpPr>
            <p:cNvPr id="50" name="Google Shape;121;p18">
              <a:extLst>
                <a:ext uri="{FF2B5EF4-FFF2-40B4-BE49-F238E27FC236}">
                  <a16:creationId xmlns:a16="http://schemas.microsoft.com/office/drawing/2014/main" id="{879D03E8-77E4-4128-889C-1167659A223C}"/>
                </a:ext>
              </a:extLst>
            </p:cNvPr>
            <p:cNvSpPr>
              <a:spLocks noChangeAspect="1"/>
            </p:cNvSpPr>
            <p:nvPr/>
          </p:nvSpPr>
          <p:spPr>
            <a:xfrm>
              <a:off x="1619151" y="3330120"/>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4</a:t>
              </a:r>
              <a:endParaRPr b="1" baseline="-25000" dirty="0"/>
            </a:p>
          </p:txBody>
        </p:sp>
        <p:cxnSp>
          <p:nvCxnSpPr>
            <p:cNvPr id="51" name="Google Shape;122;p18">
              <a:extLst>
                <a:ext uri="{FF2B5EF4-FFF2-40B4-BE49-F238E27FC236}">
                  <a16:creationId xmlns:a16="http://schemas.microsoft.com/office/drawing/2014/main" id="{463775D0-C40F-41C9-BF4A-502FC0E6FEFB}"/>
                </a:ext>
              </a:extLst>
            </p:cNvPr>
            <p:cNvCxnSpPr>
              <a:cxnSpLocks noChangeAspect="1"/>
              <a:stCxn id="46" idx="4"/>
              <a:endCxn id="48" idx="0"/>
            </p:cNvCxnSpPr>
            <p:nvPr/>
          </p:nvCxnSpPr>
          <p:spPr>
            <a:xfrm>
              <a:off x="963707" y="3183086"/>
              <a:ext cx="0" cy="956633"/>
            </a:xfrm>
            <a:prstGeom prst="straightConnector1">
              <a:avLst/>
            </a:prstGeom>
            <a:noFill/>
            <a:ln w="9525" cap="flat" cmpd="sng">
              <a:solidFill>
                <a:srgbClr val="666666"/>
              </a:solidFill>
              <a:prstDash val="solid"/>
              <a:round/>
              <a:headEnd type="none" w="med" len="med"/>
              <a:tailEnd type="none" w="med" len="med"/>
            </a:ln>
          </p:spPr>
        </p:cxnSp>
        <p:cxnSp>
          <p:nvCxnSpPr>
            <p:cNvPr id="52" name="Google Shape;123;p18">
              <a:extLst>
                <a:ext uri="{FF2B5EF4-FFF2-40B4-BE49-F238E27FC236}">
                  <a16:creationId xmlns:a16="http://schemas.microsoft.com/office/drawing/2014/main" id="{7CE11193-9D07-4336-9DA3-779A0829DF32}"/>
                </a:ext>
              </a:extLst>
            </p:cNvPr>
            <p:cNvCxnSpPr>
              <a:cxnSpLocks noChangeAspect="1"/>
              <a:stCxn id="46" idx="6"/>
              <a:endCxn id="47" idx="2"/>
            </p:cNvCxnSpPr>
            <p:nvPr/>
          </p:nvCxnSpPr>
          <p:spPr>
            <a:xfrm flipV="1">
              <a:off x="1317814" y="2842858"/>
              <a:ext cx="1272843" cy="11444"/>
            </a:xfrm>
            <a:prstGeom prst="straightConnector1">
              <a:avLst/>
            </a:prstGeom>
            <a:noFill/>
            <a:ln w="9525" cap="flat" cmpd="sng">
              <a:solidFill>
                <a:srgbClr val="666666"/>
              </a:solidFill>
              <a:prstDash val="solid"/>
              <a:round/>
              <a:headEnd type="none" w="med" len="med"/>
              <a:tailEnd type="none" w="med" len="med"/>
            </a:ln>
          </p:spPr>
        </p:cxnSp>
        <p:cxnSp>
          <p:nvCxnSpPr>
            <p:cNvPr id="53" name="Google Shape;124;p18">
              <a:extLst>
                <a:ext uri="{FF2B5EF4-FFF2-40B4-BE49-F238E27FC236}">
                  <a16:creationId xmlns:a16="http://schemas.microsoft.com/office/drawing/2014/main" id="{6907B96D-E4D7-478B-ABDE-1D13D8C2B2C5}"/>
                </a:ext>
              </a:extLst>
            </p:cNvPr>
            <p:cNvCxnSpPr>
              <a:cxnSpLocks noChangeAspect="1"/>
              <a:stCxn id="48" idx="7"/>
              <a:endCxn id="50" idx="3"/>
            </p:cNvCxnSpPr>
            <p:nvPr/>
          </p:nvCxnSpPr>
          <p:spPr>
            <a:xfrm flipV="1">
              <a:off x="1214098" y="3891389"/>
              <a:ext cx="508769" cy="344629"/>
            </a:xfrm>
            <a:prstGeom prst="straightConnector1">
              <a:avLst/>
            </a:prstGeom>
            <a:noFill/>
            <a:ln w="9525" cap="flat" cmpd="sng">
              <a:solidFill>
                <a:srgbClr val="666666"/>
              </a:solidFill>
              <a:prstDash val="solid"/>
              <a:round/>
              <a:headEnd type="none" w="med" len="med"/>
              <a:tailEnd type="none" w="med" len="med"/>
            </a:ln>
          </p:spPr>
        </p:cxnSp>
        <p:cxnSp>
          <p:nvCxnSpPr>
            <p:cNvPr id="54" name="Google Shape;125;p18">
              <a:extLst>
                <a:ext uri="{FF2B5EF4-FFF2-40B4-BE49-F238E27FC236}">
                  <a16:creationId xmlns:a16="http://schemas.microsoft.com/office/drawing/2014/main" id="{077B1730-C144-4216-8D63-D7A144371BE2}"/>
                </a:ext>
              </a:extLst>
            </p:cNvPr>
            <p:cNvCxnSpPr>
              <a:cxnSpLocks noChangeAspect="1"/>
              <a:stCxn id="47" idx="3"/>
              <a:endCxn id="50" idx="7"/>
            </p:cNvCxnSpPr>
            <p:nvPr/>
          </p:nvCxnSpPr>
          <p:spPr>
            <a:xfrm flipH="1">
              <a:off x="2223649" y="3075343"/>
              <a:ext cx="470724" cy="351076"/>
            </a:xfrm>
            <a:prstGeom prst="straightConnector1">
              <a:avLst/>
            </a:prstGeom>
            <a:noFill/>
            <a:ln w="9525" cap="flat" cmpd="sng">
              <a:solidFill>
                <a:srgbClr val="666666"/>
              </a:solidFill>
              <a:prstDash val="solid"/>
              <a:round/>
              <a:headEnd type="none" w="med" len="med"/>
              <a:tailEnd type="none" w="med" len="med"/>
            </a:ln>
          </p:spPr>
        </p:cxnSp>
        <p:cxnSp>
          <p:nvCxnSpPr>
            <p:cNvPr id="55" name="Google Shape;126;p18">
              <a:extLst>
                <a:ext uri="{FF2B5EF4-FFF2-40B4-BE49-F238E27FC236}">
                  <a16:creationId xmlns:a16="http://schemas.microsoft.com/office/drawing/2014/main" id="{1ABB7BA4-7EB1-4BA3-9DF3-D00F9D567F15}"/>
                </a:ext>
              </a:extLst>
            </p:cNvPr>
            <p:cNvCxnSpPr>
              <a:cxnSpLocks noChangeAspect="1"/>
              <a:stCxn id="50" idx="5"/>
              <a:endCxn id="49" idx="1"/>
            </p:cNvCxnSpPr>
            <p:nvPr/>
          </p:nvCxnSpPr>
          <p:spPr>
            <a:xfrm>
              <a:off x="2223649" y="3891389"/>
              <a:ext cx="470724" cy="351781"/>
            </a:xfrm>
            <a:prstGeom prst="straightConnector1">
              <a:avLst/>
            </a:prstGeom>
            <a:noFill/>
            <a:ln w="9525" cap="flat" cmpd="sng">
              <a:solidFill>
                <a:srgbClr val="666666"/>
              </a:solidFill>
              <a:prstDash val="solid"/>
              <a:round/>
              <a:headEnd type="none" w="med" len="med"/>
              <a:tailEnd type="none" w="med" len="med"/>
            </a:ln>
          </p:spPr>
        </p:cxnSp>
      </p:grpSp>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id="{8FF464E8-1B5D-FD4B-8BDF-AF0CF592A327}"/>
                  </a:ext>
                </a:extLst>
              </p:cNvPr>
              <p:cNvSpPr/>
              <p:nvPr/>
            </p:nvSpPr>
            <p:spPr>
              <a:xfrm>
                <a:off x="340763" y="5869412"/>
                <a:ext cx="4376006" cy="608565"/>
              </a:xfrm>
              <a:prstGeom prst="rect">
                <a:avLst/>
              </a:prstGeom>
            </p:spPr>
            <p:txBody>
              <a:bodyPr wrap="none">
                <a:spAutoFit/>
              </a:bodyPr>
              <a:lstStyle/>
              <a:p>
                <a:pPr/>
                <a14:m>
                  <m:oMathPara xmlns:m="http://schemas.openxmlformats.org/officeDocument/2006/math">
                    <m:oMath>
                      <m:sSubSup>
                        <m:sSubSupPr>
                          <m:ctrlPr>
                            <a:rPr lang="en-US" sz="2400" b="1" i="1" smtClean="0">
                              <a:solidFill>
                                <a:srgbClr val="0070C0"/>
                              </a:solidFill>
                              <a:latin typeface="Cambria Math" panose="02040503050406030204" pitchFamily="18" charset="0"/>
                              <a:ea typeface="Helvetica" charset="0"/>
                              <a:cs typeface="Helvetica" charset="0"/>
                            </a:rPr>
                          </m:ctrlPr>
                        </m:sSubSupPr>
                        <m:e>
                          <m:r>
                            <a:rPr lang="en-US" sz="2400" b="1" i="1" smtClean="0">
                              <a:solidFill>
                                <a:srgbClr val="0070C0"/>
                              </a:solidFill>
                              <a:latin typeface="Cambria Math" panose="02040503050406030204" pitchFamily="18" charset="0"/>
                              <a:ea typeface="Helvetica" charset="0"/>
                              <a:cs typeface="Helvetica" charset="0"/>
                            </a:rPr>
                            <m:t>𝒒</m:t>
                          </m:r>
                        </m:e>
                        <m:sub>
                          <m:r>
                            <a:rPr lang="en-US" sz="2400" b="0" i="1" smtClean="0">
                              <a:solidFill>
                                <a:srgbClr val="0070C0"/>
                              </a:solidFill>
                              <a:latin typeface="Cambria Math" panose="02040503050406030204" pitchFamily="18" charset="0"/>
                              <a:ea typeface="Helvetica" charset="0"/>
                              <a:cs typeface="Helvetica" charset="0"/>
                            </a:rPr>
                            <m:t>𝑖</m:t>
                          </m:r>
                        </m:sub>
                        <m:sup>
                          <m:r>
                            <a:rPr lang="en-US" sz="2400" b="0" i="1" smtClean="0">
                              <a:solidFill>
                                <a:srgbClr val="0070C0"/>
                              </a:solidFill>
                              <a:latin typeface="Cambria Math" panose="02040503050406030204" pitchFamily="18" charset="0"/>
                              <a:ea typeface="Helvetica" charset="0"/>
                              <a:cs typeface="Helvetica" charset="0"/>
                            </a:rPr>
                            <m:t>(</m:t>
                          </m:r>
                          <m:r>
                            <a:rPr lang="en-US" sz="2400" b="0" i="1" smtClean="0">
                              <a:solidFill>
                                <a:srgbClr val="0070C0"/>
                              </a:solidFill>
                              <a:latin typeface="Cambria Math" panose="02040503050406030204" pitchFamily="18" charset="0"/>
                              <a:ea typeface="Helvetica" charset="0"/>
                              <a:cs typeface="Helvetica" charset="0"/>
                            </a:rPr>
                            <m:t>𝑡</m:t>
                          </m:r>
                          <m:r>
                            <a:rPr lang="en-US" sz="2400" b="0" i="1" smtClean="0">
                              <a:solidFill>
                                <a:srgbClr val="0070C0"/>
                              </a:solidFill>
                              <a:latin typeface="Cambria Math" panose="02040503050406030204" pitchFamily="18" charset="0"/>
                              <a:ea typeface="Helvetica" charset="0"/>
                              <a:cs typeface="Helvetica" charset="0"/>
                            </a:rPr>
                            <m:t>)</m:t>
                          </m:r>
                        </m:sup>
                      </m:sSubSup>
                      <m:r>
                        <a:rPr lang="en-US" sz="2400" b="0" i="1" smtClean="0">
                          <a:solidFill>
                            <a:srgbClr val="0070C0"/>
                          </a:solidFill>
                          <a:latin typeface="Cambria Math" panose="02040503050406030204" pitchFamily="18" charset="0"/>
                          <a:ea typeface="Helvetica" charset="0"/>
                          <a:cs typeface="Helvetica" charset="0"/>
                        </a:rPr>
                        <m:t>=</m:t>
                      </m:r>
                      <m:r>
                        <a:rPr lang="en-US" sz="2400" b="0" i="1" smtClean="0">
                          <a:solidFill>
                            <a:srgbClr val="0070C0"/>
                          </a:solidFill>
                          <a:latin typeface="Cambria Math" panose="02040503050406030204" pitchFamily="18" charset="0"/>
                          <a:ea typeface="Helvetica" charset="0"/>
                          <a:cs typeface="Helvetica" charset="0"/>
                        </a:rPr>
                        <m:t>𝑃</m:t>
                      </m:r>
                      <m:d>
                        <m:dPr>
                          <m:ctrlPr>
                            <a:rPr lang="en-US" sz="2400" b="0" i="1" smtClean="0">
                              <a:solidFill>
                                <a:srgbClr val="0070C0"/>
                              </a:solidFill>
                              <a:latin typeface="Cambria Math" panose="02040503050406030204" pitchFamily="18" charset="0"/>
                              <a:ea typeface="Helvetica" charset="0"/>
                              <a:cs typeface="Helvetica" charset="0"/>
                            </a:rPr>
                          </m:ctrlPr>
                        </m:dPr>
                        <m:e>
                          <m:sSup>
                            <m:sSupPr>
                              <m:ctrlPr>
                                <a:rPr lang="en-US" sz="2400" b="0" i="0" smtClean="0">
                                  <a:solidFill>
                                    <a:srgbClr val="0070C0"/>
                                  </a:solidFill>
                                  <a:latin typeface="Cambria Math" panose="02040503050406030204" pitchFamily="18" charset="0"/>
                                  <a:ea typeface="Helvetica" charset="0"/>
                                  <a:cs typeface="Helvetica" charset="0"/>
                                </a:rPr>
                              </m:ctrlPr>
                            </m:sSupPr>
                            <m:e>
                              <m:r>
                                <m:rPr>
                                  <m:sty m:val="p"/>
                                </m:rPr>
                                <a:rPr lang="en-US" sz="2400" b="0" i="0" smtClean="0">
                                  <a:solidFill>
                                    <a:srgbClr val="0070C0"/>
                                  </a:solidFill>
                                  <a:latin typeface="Cambria Math" panose="02040503050406030204" pitchFamily="18" charset="0"/>
                                  <a:ea typeface="Helvetica" charset="0"/>
                                  <a:cs typeface="Helvetica" charset="0"/>
                                </a:rPr>
                                <m:t>X</m:t>
                              </m:r>
                            </m:e>
                            <m:sup>
                              <m:d>
                                <m:dPr>
                                  <m:ctrlPr>
                                    <a:rPr lang="en-US" sz="2400" b="0" i="1" smtClean="0">
                                      <a:solidFill>
                                        <a:srgbClr val="0070C0"/>
                                      </a:solidFill>
                                      <a:latin typeface="Cambria Math" panose="02040503050406030204" pitchFamily="18" charset="0"/>
                                      <a:ea typeface="Helvetica" charset="0"/>
                                      <a:cs typeface="Helvetica" charset="0"/>
                                    </a:rPr>
                                  </m:ctrlPr>
                                </m:dPr>
                                <m:e>
                                  <m:r>
                                    <a:rPr lang="en-US" sz="2400" b="0" i="1" smtClean="0">
                                      <a:solidFill>
                                        <a:srgbClr val="0070C0"/>
                                      </a:solidFill>
                                      <a:latin typeface="Cambria Math" panose="02040503050406030204" pitchFamily="18" charset="0"/>
                                      <a:ea typeface="Helvetica" charset="0"/>
                                      <a:cs typeface="Helvetica" charset="0"/>
                                    </a:rPr>
                                    <m:t>𝑡</m:t>
                                  </m:r>
                                </m:e>
                              </m:d>
                            </m:sup>
                          </m:sSup>
                          <m:r>
                            <a:rPr lang="en-US" sz="2400" b="0" i="1" smtClean="0">
                              <a:solidFill>
                                <a:srgbClr val="0070C0"/>
                              </a:solidFill>
                              <a:latin typeface="Cambria Math" panose="02040503050406030204" pitchFamily="18" charset="0"/>
                              <a:ea typeface="Helvetica" charset="0"/>
                              <a:cs typeface="Helvetica" charset="0"/>
                            </a:rPr>
                            <m:t>=</m:t>
                          </m:r>
                          <m:r>
                            <a:rPr lang="en-US" sz="2400" b="0" i="1" smtClean="0">
                              <a:solidFill>
                                <a:srgbClr val="0070C0"/>
                              </a:solidFill>
                              <a:latin typeface="Cambria Math" panose="02040503050406030204" pitchFamily="18" charset="0"/>
                              <a:ea typeface="Helvetica" charset="0"/>
                              <a:cs typeface="Helvetica" charset="0"/>
                            </a:rPr>
                            <m:t>𝑖</m:t>
                          </m:r>
                        </m:e>
                      </m:d>
                      <m:r>
                        <a:rPr lang="en-US" sz="2400" b="0" i="1" smtClean="0">
                          <a:solidFill>
                            <a:srgbClr val="0070C0"/>
                          </a:solidFill>
                          <a:latin typeface="Cambria Math" panose="02040503050406030204" pitchFamily="18" charset="0"/>
                          <a:ea typeface="Helvetica" charset="0"/>
                          <a:cs typeface="Helvetica" charset="0"/>
                        </a:rPr>
                        <m:t>=</m:t>
                      </m:r>
                      <m:sSub>
                        <m:sSubPr>
                          <m:ctrlPr>
                            <a:rPr lang="en-US" sz="2400" b="1" i="1" smtClean="0">
                              <a:solidFill>
                                <a:srgbClr val="0070C0"/>
                              </a:solidFill>
                              <a:latin typeface="Cambria Math" panose="02040503050406030204" pitchFamily="18" charset="0"/>
                              <a:cs typeface="Helvetica" charset="0"/>
                            </a:rPr>
                          </m:ctrlPr>
                        </m:sSubPr>
                        <m:e>
                          <m:d>
                            <m:dPr>
                              <m:ctrlPr>
                                <a:rPr lang="en-US" sz="2400" b="1" i="1" smtClean="0">
                                  <a:solidFill>
                                    <a:srgbClr val="0070C0"/>
                                  </a:solidFill>
                                  <a:latin typeface="Cambria Math" panose="02040503050406030204" pitchFamily="18" charset="0"/>
                                  <a:cs typeface="Helvetica" charset="0"/>
                                </a:rPr>
                              </m:ctrlPr>
                            </m:dPr>
                            <m:e>
                              <m:sSup>
                                <m:sSupPr>
                                  <m:ctrlPr>
                                    <a:rPr lang="en-US" sz="2400" b="1" i="1" smtClean="0">
                                      <a:solidFill>
                                        <a:srgbClr val="0070C0"/>
                                      </a:solidFill>
                                      <a:latin typeface="Cambria Math" panose="02040503050406030204" pitchFamily="18" charset="0"/>
                                      <a:cs typeface="Helvetica" charset="0"/>
                                    </a:rPr>
                                  </m:ctrlPr>
                                </m:sSupPr>
                                <m:e>
                                  <m:r>
                                    <a:rPr lang="en-US" sz="2400" b="1" i="1" smtClean="0">
                                      <a:solidFill>
                                        <a:srgbClr val="0070C0"/>
                                      </a:solidFill>
                                      <a:latin typeface="Cambria Math" panose="02040503050406030204" pitchFamily="18" charset="0"/>
                                      <a:cs typeface="Helvetica" charset="0"/>
                                    </a:rPr>
                                    <m:t>𝒒</m:t>
                                  </m:r>
                                </m:e>
                                <m:sup>
                                  <m:d>
                                    <m:dPr>
                                      <m:ctrlPr>
                                        <a:rPr lang="en-US" sz="2400" b="0" i="1" smtClean="0">
                                          <a:solidFill>
                                            <a:srgbClr val="0070C0"/>
                                          </a:solidFill>
                                          <a:latin typeface="Cambria Math" panose="02040503050406030204" pitchFamily="18" charset="0"/>
                                          <a:cs typeface="Helvetica" charset="0"/>
                                        </a:rPr>
                                      </m:ctrlPr>
                                    </m:dPr>
                                    <m:e>
                                      <m:r>
                                        <a:rPr lang="en-US" sz="2400" b="0" i="1" smtClean="0">
                                          <a:solidFill>
                                            <a:srgbClr val="0070C0"/>
                                          </a:solidFill>
                                          <a:latin typeface="Cambria Math" panose="02040503050406030204" pitchFamily="18" charset="0"/>
                                          <a:cs typeface="Helvetica" charset="0"/>
                                        </a:rPr>
                                        <m:t>0</m:t>
                                      </m:r>
                                    </m:e>
                                  </m:d>
                                </m:sup>
                              </m:sSup>
                              <m:sSup>
                                <m:sSupPr>
                                  <m:ctrlPr>
                                    <a:rPr lang="en-US" sz="2400" b="1" i="1" smtClean="0">
                                      <a:solidFill>
                                        <a:srgbClr val="0070C0"/>
                                      </a:solidFill>
                                      <a:latin typeface="Cambria Math" panose="02040503050406030204" pitchFamily="18" charset="0"/>
                                      <a:cs typeface="Helvetica" charset="0"/>
                                    </a:rPr>
                                  </m:ctrlPr>
                                </m:sSupPr>
                                <m:e>
                                  <m:r>
                                    <a:rPr lang="en-US" sz="2400" b="1" i="1" smtClean="0">
                                      <a:solidFill>
                                        <a:srgbClr val="0070C0"/>
                                      </a:solidFill>
                                      <a:latin typeface="Cambria Math" panose="02040503050406030204" pitchFamily="18" charset="0"/>
                                      <a:cs typeface="Helvetica" charset="0"/>
                                    </a:rPr>
                                    <m:t>𝑴</m:t>
                                  </m:r>
                                </m:e>
                                <m:sup>
                                  <m:r>
                                    <a:rPr lang="en-US" sz="2400" b="0" i="1" smtClean="0">
                                      <a:solidFill>
                                        <a:srgbClr val="0070C0"/>
                                      </a:solidFill>
                                      <a:latin typeface="Cambria Math" panose="02040503050406030204" pitchFamily="18" charset="0"/>
                                      <a:cs typeface="Helvetica" charset="0"/>
                                    </a:rPr>
                                    <m:t>𝑡</m:t>
                                  </m:r>
                                </m:sup>
                              </m:sSup>
                            </m:e>
                          </m:d>
                        </m:e>
                        <m:sub>
                          <m:r>
                            <a:rPr lang="en-US" sz="2400" b="0" i="1" smtClean="0">
                              <a:solidFill>
                                <a:srgbClr val="0070C0"/>
                              </a:solidFill>
                              <a:latin typeface="Cambria Math" panose="02040503050406030204" pitchFamily="18" charset="0"/>
                              <a:cs typeface="Helvetica" charset="0"/>
                            </a:rPr>
                            <m:t>𝑖</m:t>
                          </m:r>
                        </m:sub>
                      </m:sSub>
                      <m:r>
                        <a:rPr lang="en-US" sz="2400" b="0" i="1" smtClean="0">
                          <a:solidFill>
                            <a:srgbClr val="0070C0"/>
                          </a:solidFill>
                          <a:latin typeface="Cambria Math" panose="02040503050406030204" pitchFamily="18" charset="0"/>
                          <a:cs typeface="Helvetica" charset="0"/>
                        </a:rPr>
                        <m:t> </m:t>
                      </m:r>
                    </m:oMath>
                  </m:oMathPara>
                </a14:m>
                <a:endParaRPr lang="en-US" dirty="0"/>
              </a:p>
            </p:txBody>
          </p:sp>
        </mc:Choice>
        <mc:Fallback xmlns="">
          <p:sp>
            <p:nvSpPr>
              <p:cNvPr id="29" name="Rectangle 28">
                <a:extLst>
                  <a:ext uri="{FF2B5EF4-FFF2-40B4-BE49-F238E27FC236}">
                    <a16:creationId xmlns:a16="http://schemas.microsoft.com/office/drawing/2014/main" id="{8FF464E8-1B5D-FD4B-8BDF-AF0CF592A327}"/>
                  </a:ext>
                </a:extLst>
              </p:cNvPr>
              <p:cNvSpPr>
                <a:spLocks noRot="1" noChangeAspect="1" noMove="1" noResize="1" noEditPoints="1" noAdjustHandles="1" noChangeArrowheads="1" noChangeShapeType="1" noTextEdit="1"/>
              </p:cNvSpPr>
              <p:nvPr/>
            </p:nvSpPr>
            <p:spPr>
              <a:xfrm>
                <a:off x="340763" y="5869412"/>
                <a:ext cx="4376006" cy="60856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29">
                <a:extLst>
                  <a:ext uri="{FF2B5EF4-FFF2-40B4-BE49-F238E27FC236}">
                    <a16:creationId xmlns:a16="http://schemas.microsoft.com/office/drawing/2014/main" id="{91AC6265-8E7F-114C-9ADD-252C1461DE0A}"/>
                  </a:ext>
                </a:extLst>
              </p:cNvPr>
              <p:cNvSpPr/>
              <p:nvPr/>
            </p:nvSpPr>
            <p:spPr>
              <a:xfrm>
                <a:off x="340763" y="5273105"/>
                <a:ext cx="4199676" cy="524952"/>
              </a:xfrm>
              <a:prstGeom prst="rect">
                <a:avLst/>
              </a:prstGeom>
            </p:spPr>
            <p:txBody>
              <a:bodyPr wrap="none">
                <a:spAutoFit/>
              </a:bodyPr>
              <a:lstStyle/>
              <a:p>
                <a:pPr/>
                <a14:m>
                  <m:oMathPara xmlns:m="http://schemas.openxmlformats.org/officeDocument/2006/math">
                    <m:oMath>
                      <m:sSub>
                        <m:sSubPr>
                          <m:ctrlPr>
                            <a:rPr lang="en-US" sz="2400" b="1" i="1" smtClean="0">
                              <a:solidFill>
                                <a:srgbClr val="0070C0"/>
                              </a:solidFill>
                              <a:latin typeface="Cambria Math" panose="02040503050406030204" pitchFamily="18" charset="0"/>
                              <a:ea typeface="Helvetica" charset="0"/>
                              <a:cs typeface="Helvetica" charset="0"/>
                            </a:rPr>
                          </m:ctrlPr>
                        </m:sSubPr>
                        <m:e>
                          <m:r>
                            <a:rPr lang="en-US" sz="2400" b="1" i="1" smtClean="0">
                              <a:solidFill>
                                <a:srgbClr val="0070C0"/>
                              </a:solidFill>
                              <a:latin typeface="Cambria Math" panose="02040503050406030204" pitchFamily="18" charset="0"/>
                              <a:ea typeface="Helvetica" charset="0"/>
                              <a:cs typeface="Helvetica" charset="0"/>
                            </a:rPr>
                            <m:t>𝑴</m:t>
                          </m:r>
                        </m:e>
                        <m:sub>
                          <m:r>
                            <a:rPr lang="en-US" sz="2400" b="0" i="1" smtClean="0">
                              <a:solidFill>
                                <a:srgbClr val="0070C0"/>
                              </a:solidFill>
                              <a:latin typeface="Cambria Math" panose="02040503050406030204" pitchFamily="18" charset="0"/>
                              <a:ea typeface="Helvetica" charset="0"/>
                              <a:cs typeface="Helvetica" charset="0"/>
                            </a:rPr>
                            <m:t>𝑖𝑗</m:t>
                          </m:r>
                        </m:sub>
                      </m:sSub>
                      <m:r>
                        <a:rPr lang="en-US" sz="2400" b="0" i="1" smtClean="0">
                          <a:solidFill>
                            <a:srgbClr val="0070C0"/>
                          </a:solidFill>
                          <a:latin typeface="Cambria Math" panose="02040503050406030204" pitchFamily="18" charset="0"/>
                          <a:ea typeface="Helvetica" charset="0"/>
                          <a:cs typeface="Helvetica" charset="0"/>
                        </a:rPr>
                        <m:t>=</m:t>
                      </m:r>
                      <m:func>
                        <m:funcPr>
                          <m:ctrlPr>
                            <a:rPr lang="en-US" sz="2400" b="0" i="1" smtClean="0">
                              <a:solidFill>
                                <a:srgbClr val="0070C0"/>
                              </a:solidFill>
                              <a:latin typeface="Cambria Math" panose="02040503050406030204" pitchFamily="18" charset="0"/>
                              <a:ea typeface="Helvetica" charset="0"/>
                              <a:cs typeface="Helvetica" charset="0"/>
                            </a:rPr>
                          </m:ctrlPr>
                        </m:funcPr>
                        <m:fName>
                          <m:r>
                            <a:rPr lang="en-US" sz="2400" b="0" i="1" smtClean="0">
                              <a:solidFill>
                                <a:srgbClr val="0070C0"/>
                              </a:solidFill>
                              <a:latin typeface="Cambria Math" panose="02040503050406030204" pitchFamily="18" charset="0"/>
                              <a:ea typeface="Helvetica" charset="0"/>
                              <a:cs typeface="Helvetica" charset="0"/>
                            </a:rPr>
                            <m:t>𝑃</m:t>
                          </m:r>
                        </m:fName>
                        <m:e>
                          <m:d>
                            <m:dPr>
                              <m:ctrlPr>
                                <a:rPr lang="en-US" sz="2400" i="1">
                                  <a:solidFill>
                                    <a:srgbClr val="0070C0"/>
                                  </a:solidFill>
                                  <a:latin typeface="Cambria Math" panose="02040503050406030204" pitchFamily="18" charset="0"/>
                                  <a:ea typeface="Helvetica" charset="0"/>
                                  <a:cs typeface="Helvetica" charset="0"/>
                                </a:rPr>
                              </m:ctrlPr>
                            </m:dPr>
                            <m:e>
                              <m:sSup>
                                <m:sSupPr>
                                  <m:ctrlPr>
                                    <a:rPr lang="en-US" sz="2400" i="1">
                                      <a:solidFill>
                                        <a:srgbClr val="0070C0"/>
                                      </a:solidFill>
                                      <a:latin typeface="Cambria Math" panose="02040503050406030204" pitchFamily="18" charset="0"/>
                                      <a:ea typeface="Helvetica" charset="0"/>
                                      <a:cs typeface="Helvetica" charset="0"/>
                                    </a:rPr>
                                  </m:ctrlPr>
                                </m:sSupPr>
                                <m:e>
                                  <m:r>
                                    <a:rPr lang="en-US" sz="2400" i="1">
                                      <a:solidFill>
                                        <a:srgbClr val="0070C0"/>
                                      </a:solidFill>
                                      <a:latin typeface="Cambria Math" panose="02040503050406030204" pitchFamily="18" charset="0"/>
                                      <a:ea typeface="Helvetica" charset="0"/>
                                      <a:cs typeface="Helvetica" charset="0"/>
                                    </a:rPr>
                                    <m:t>𝑋</m:t>
                                  </m:r>
                                </m:e>
                                <m:sup>
                                  <m:d>
                                    <m:dPr>
                                      <m:ctrlPr>
                                        <a:rPr lang="en-US" sz="2400" i="1">
                                          <a:solidFill>
                                            <a:srgbClr val="0070C0"/>
                                          </a:solidFill>
                                          <a:latin typeface="Cambria Math" panose="02040503050406030204" pitchFamily="18" charset="0"/>
                                          <a:ea typeface="Helvetica" charset="0"/>
                                          <a:cs typeface="Helvetica" charset="0"/>
                                        </a:rPr>
                                      </m:ctrlPr>
                                    </m:dPr>
                                    <m:e>
                                      <m:r>
                                        <a:rPr lang="en-US" sz="2400" i="1">
                                          <a:solidFill>
                                            <a:srgbClr val="0070C0"/>
                                          </a:solidFill>
                                          <a:latin typeface="Cambria Math" panose="02040503050406030204" pitchFamily="18" charset="0"/>
                                          <a:ea typeface="Helvetica" charset="0"/>
                                          <a:cs typeface="Helvetica" charset="0"/>
                                        </a:rPr>
                                        <m:t>𝑡</m:t>
                                      </m:r>
                                      <m:r>
                                        <a:rPr lang="en-US" sz="2400" i="1">
                                          <a:solidFill>
                                            <a:srgbClr val="0070C0"/>
                                          </a:solidFill>
                                          <a:latin typeface="Cambria Math" panose="02040503050406030204" pitchFamily="18" charset="0"/>
                                          <a:ea typeface="Helvetica" charset="0"/>
                                          <a:cs typeface="Helvetica" charset="0"/>
                                        </a:rPr>
                                        <m:t>+1</m:t>
                                      </m:r>
                                    </m:e>
                                  </m:d>
                                </m:sup>
                              </m:sSup>
                              <m:r>
                                <a:rPr lang="en-US" sz="2400" i="1">
                                  <a:solidFill>
                                    <a:srgbClr val="0070C0"/>
                                  </a:solidFill>
                                  <a:latin typeface="Cambria Math" panose="02040503050406030204" pitchFamily="18" charset="0"/>
                                  <a:ea typeface="Helvetica" charset="0"/>
                                  <a:cs typeface="Helvetica" charset="0"/>
                                </a:rPr>
                                <m:t>=</m:t>
                              </m:r>
                              <m:r>
                                <a:rPr lang="en-US" sz="2400" i="1">
                                  <a:solidFill>
                                    <a:srgbClr val="0070C0"/>
                                  </a:solidFill>
                                  <a:latin typeface="Cambria Math" panose="02040503050406030204" pitchFamily="18" charset="0"/>
                                  <a:ea typeface="Helvetica" charset="0"/>
                                  <a:cs typeface="Helvetica" charset="0"/>
                                </a:rPr>
                                <m:t>𝑗</m:t>
                              </m:r>
                              <m:r>
                                <a:rPr lang="en-US" sz="2400" i="1">
                                  <a:solidFill>
                                    <a:srgbClr val="0070C0"/>
                                  </a:solidFill>
                                  <a:latin typeface="Cambria Math" panose="02040503050406030204" pitchFamily="18" charset="0"/>
                                  <a:ea typeface="Helvetica" charset="0"/>
                                  <a:cs typeface="Helvetica" charset="0"/>
                                </a:rPr>
                                <m:t> | </m:t>
                              </m:r>
                              <m:sSup>
                                <m:sSupPr>
                                  <m:ctrlPr>
                                    <a:rPr lang="en-US" sz="2400" i="1">
                                      <a:solidFill>
                                        <a:srgbClr val="0070C0"/>
                                      </a:solidFill>
                                      <a:latin typeface="Cambria Math" panose="02040503050406030204" pitchFamily="18" charset="0"/>
                                      <a:ea typeface="Helvetica" charset="0"/>
                                      <a:cs typeface="Helvetica" charset="0"/>
                                    </a:rPr>
                                  </m:ctrlPr>
                                </m:sSupPr>
                                <m:e>
                                  <m:r>
                                    <a:rPr lang="en-US" sz="2400" i="1">
                                      <a:solidFill>
                                        <a:srgbClr val="0070C0"/>
                                      </a:solidFill>
                                      <a:latin typeface="Cambria Math" panose="02040503050406030204" pitchFamily="18" charset="0"/>
                                      <a:ea typeface="Helvetica" charset="0"/>
                                      <a:cs typeface="Helvetica" charset="0"/>
                                    </a:rPr>
                                    <m:t>𝑋</m:t>
                                  </m:r>
                                </m:e>
                                <m:sup>
                                  <m:d>
                                    <m:dPr>
                                      <m:ctrlPr>
                                        <a:rPr lang="en-US" sz="2400" i="1">
                                          <a:solidFill>
                                            <a:srgbClr val="0070C0"/>
                                          </a:solidFill>
                                          <a:latin typeface="Cambria Math" panose="02040503050406030204" pitchFamily="18" charset="0"/>
                                          <a:ea typeface="Helvetica" charset="0"/>
                                          <a:cs typeface="Helvetica" charset="0"/>
                                        </a:rPr>
                                      </m:ctrlPr>
                                    </m:dPr>
                                    <m:e>
                                      <m:r>
                                        <a:rPr lang="en-US" sz="2400" i="1">
                                          <a:solidFill>
                                            <a:srgbClr val="0070C0"/>
                                          </a:solidFill>
                                          <a:latin typeface="Cambria Math" panose="02040503050406030204" pitchFamily="18" charset="0"/>
                                          <a:ea typeface="Helvetica" charset="0"/>
                                          <a:cs typeface="Helvetica" charset="0"/>
                                        </a:rPr>
                                        <m:t>𝑡</m:t>
                                      </m:r>
                                    </m:e>
                                  </m:d>
                                </m:sup>
                              </m:sSup>
                              <m:r>
                                <a:rPr lang="en-US" sz="2400" i="1">
                                  <a:solidFill>
                                    <a:srgbClr val="0070C0"/>
                                  </a:solidFill>
                                  <a:latin typeface="Cambria Math" panose="02040503050406030204" pitchFamily="18" charset="0"/>
                                  <a:ea typeface="Helvetica" charset="0"/>
                                  <a:cs typeface="Helvetica" charset="0"/>
                                </a:rPr>
                                <m:t>=</m:t>
                              </m:r>
                              <m:r>
                                <a:rPr lang="en-US" sz="2400" i="1">
                                  <a:solidFill>
                                    <a:srgbClr val="0070C0"/>
                                  </a:solidFill>
                                  <a:latin typeface="Cambria Math" panose="02040503050406030204" pitchFamily="18" charset="0"/>
                                  <a:ea typeface="Helvetica" charset="0"/>
                                  <a:cs typeface="Helvetica" charset="0"/>
                                </a:rPr>
                                <m:t>𝑖</m:t>
                              </m:r>
                            </m:e>
                          </m:d>
                        </m:e>
                      </m:func>
                    </m:oMath>
                  </m:oMathPara>
                </a14:m>
                <a:endParaRPr lang="en-US" sz="2000" dirty="0"/>
              </a:p>
            </p:txBody>
          </p:sp>
        </mc:Choice>
        <mc:Fallback xmlns="">
          <p:sp>
            <p:nvSpPr>
              <p:cNvPr id="30" name="Rectangle 29">
                <a:extLst>
                  <a:ext uri="{FF2B5EF4-FFF2-40B4-BE49-F238E27FC236}">
                    <a16:creationId xmlns:a16="http://schemas.microsoft.com/office/drawing/2014/main" id="{91AC6265-8E7F-114C-9ADD-252C1461DE0A}"/>
                  </a:ext>
                </a:extLst>
              </p:cNvPr>
              <p:cNvSpPr>
                <a:spLocks noRot="1" noChangeAspect="1" noMove="1" noResize="1" noEditPoints="1" noAdjustHandles="1" noChangeArrowheads="1" noChangeShapeType="1" noTextEdit="1"/>
              </p:cNvSpPr>
              <p:nvPr/>
            </p:nvSpPr>
            <p:spPr>
              <a:xfrm>
                <a:off x="340763" y="5273105"/>
                <a:ext cx="4199676" cy="52495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p:cNvSpPr txBox="1"/>
              <p:nvPr/>
            </p:nvSpPr>
            <p:spPr>
              <a:xfrm>
                <a:off x="6968931" y="2517901"/>
                <a:ext cx="4151136" cy="1817036"/>
              </a:xfrm>
              <a:prstGeom prst="rect">
                <a:avLst/>
              </a:prstGeom>
              <a:solidFill>
                <a:schemeClr val="bg1"/>
              </a:solidFill>
            </p:spPr>
            <p:txBody>
              <a:bodyPr wrap="none" rtlCol="0">
                <a:spAutoFit/>
              </a:bodyPr>
              <a:lstStyle/>
              <a:p>
                <a:pPr/>
                <a14:m>
                  <m:oMathPara xmlns:m="http://schemas.openxmlformats.org/officeDocument/2006/math">
                    <m:oMath>
                      <m:d>
                        <m:dPr>
                          <m:begChr m:val="["/>
                          <m:endChr m:val="]"/>
                          <m:ctrlPr>
                            <a:rPr lang="en-US" sz="2400" i="1">
                              <a:latin typeface="Cambria Math" panose="02040503050406030204" pitchFamily="18" charset="0"/>
                              <a:cs typeface="Helvetica" charset="0"/>
                            </a:rPr>
                          </m:ctrlPr>
                        </m:dPr>
                        <m:e>
                          <m:m>
                            <m:mPr>
                              <m:mcs>
                                <m:mc>
                                  <m:mcPr>
                                    <m:count m:val="3"/>
                                    <m:mcJc m:val="center"/>
                                  </m:mcPr>
                                </m:mc>
                              </m:mcs>
                              <m:ctrlPr>
                                <a:rPr lang="en-US" sz="2400" i="1">
                                  <a:latin typeface="Cambria Math" panose="02040503050406030204" pitchFamily="18" charset="0"/>
                                  <a:cs typeface="Helvetica" charset="0"/>
                                </a:rPr>
                              </m:ctrlPr>
                            </m:mP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1/2</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1</m:t>
                                            </m:r>
                                            <m:r>
                                              <a:rPr lang="en-US" sz="2400" i="1">
                                                <a:latin typeface="Cambria Math" panose="02040503050406030204" pitchFamily="18" charset="0"/>
                                                <a:cs typeface="Helvetica" charset="0"/>
                                              </a:rPr>
                                              <m:t>/2</m:t>
                                            </m:r>
                                          </m:e>
                                        </m:mr>
                                        <m:mr>
                                          <m:e>
                                            <m: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0</m:t>
                                            </m:r>
                                          </m:e>
                                        </m:mr>
                                      </m:m>
                                    </m:e>
                                  </m:mr>
                                </m:m>
                              </m:e>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1</m:t>
                                      </m:r>
                                      <m:r>
                                        <a:rPr lang="en-US" sz="2400" i="1">
                                          <a:latin typeface="Cambria Math" panose="02040503050406030204" pitchFamily="18" charset="0"/>
                                          <a:cs typeface="Helvetica" charset="0"/>
                                        </a:rPr>
                                        <m:t>/2</m:t>
                                      </m:r>
                                    </m:e>
                                  </m:mr>
                                  <m:mr>
                                    <m:e>
                                      <m:r>
                                        <a:rPr lang="en-US" sz="2400" i="1">
                                          <a:latin typeface="Cambria Math" panose="02040503050406030204" pitchFamily="18" charset="0"/>
                                          <a:cs typeface="Helvetica" charset="0"/>
                                        </a:rPr>
                                        <m:t>0</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1/3</m:t>
                                            </m:r>
                                          </m:e>
                                        </m:mr>
                                        <m:mr>
                                          <m:e>
                                            <m:r>
                                              <a:rPr lang="en-US" sz="2400" i="1">
                                                <a:latin typeface="Cambria Math" panose="02040503050406030204" pitchFamily="18" charset="0"/>
                                                <a:cs typeface="Helvetica" charset="0"/>
                                              </a:rPr>
                                              <m:t>0</m:t>
                                            </m:r>
                                          </m:e>
                                        </m:mr>
                                      </m:m>
                                    </m:e>
                                  </m:mr>
                                </m:m>
                              </m:e>
                              <m:e>
                                <m:m>
                                  <m:mPr>
                                    <m:mcs>
                                      <m:mc>
                                        <m:mcPr>
                                          <m:count m:val="3"/>
                                          <m:mcJc m:val="center"/>
                                        </m:mcPr>
                                      </m:mc>
                                    </m:mcs>
                                    <m:ctrlPr>
                                      <a:rPr lang="en-US" sz="2400" i="1">
                                        <a:latin typeface="Cambria Math" panose="02040503050406030204" pitchFamily="18" charset="0"/>
                                        <a:cs typeface="Helvetica" charset="0"/>
                                      </a:rPr>
                                    </m:ctrlPr>
                                  </m:mP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1</m:t>
                                            </m:r>
                                            <m:r>
                                              <a:rPr lang="en-US" sz="2400" i="1">
                                                <a:latin typeface="Cambria Math" panose="02040503050406030204" pitchFamily="18" charset="0"/>
                                                <a:cs typeface="Helvetica" charset="0"/>
                                              </a:rPr>
                                              <m:t>/2</m:t>
                                            </m:r>
                                          </m:e>
                                        </m:mr>
                                        <m:mr>
                                          <m:e>
                                            <m:r>
                                              <a:rPr lang="en-US" sz="2400" i="1">
                                                <a:latin typeface="Cambria Math" panose="02040503050406030204" pitchFamily="18" charset="0"/>
                                                <a:cs typeface="Helvetica" charset="0"/>
                                              </a:rPr>
                                              <m:t>0</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1/3</m:t>
                                                  </m:r>
                                                </m:e>
                                              </m:mr>
                                              <m:mr>
                                                <m:e>
                                                  <m:r>
                                                    <a:rPr lang="en-US" sz="2400" i="1">
                                                      <a:latin typeface="Cambria Math" panose="02040503050406030204" pitchFamily="18" charset="0"/>
                                                      <a:cs typeface="Helvetica" charset="0"/>
                                                    </a:rPr>
                                                    <m:t>0</m:t>
                                                  </m:r>
                                                </m:e>
                                              </m:mr>
                                            </m:m>
                                          </m:e>
                                        </m:mr>
                                      </m:m>
                                    </m:e>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1/2</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1</m:t>
                                                  </m:r>
                                                  <m:r>
                                                    <a:rPr lang="en-US" sz="2400" i="1">
                                                      <a:latin typeface="Cambria Math" panose="02040503050406030204" pitchFamily="18" charset="0"/>
                                                      <a:cs typeface="Helvetica" charset="0"/>
                                                    </a:rPr>
                                                    <m:t>/2</m:t>
                                                  </m:r>
                                                </m:e>
                                              </m:mr>
                                              <m:mr>
                                                <m:e>
                                                  <m: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m:t>
                                                  </m:r>
                                                </m:e>
                                              </m:mr>
                                            </m:m>
                                          </m:e>
                                        </m:mr>
                                      </m:m>
                                    </m:e>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0</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1/3</m:t>
                                                  </m:r>
                                                </m:e>
                                              </m:mr>
                                              <m:mr>
                                                <m:e>
                                                  <m:r>
                                                    <a:rPr lang="en-US" sz="2400" i="1">
                                                      <a:latin typeface="Cambria Math" panose="02040503050406030204" pitchFamily="18" charset="0"/>
                                                      <a:cs typeface="Helvetica" charset="0"/>
                                                    </a:rPr>
                                                    <m:t>0</m:t>
                                                  </m:r>
                                                </m:e>
                                              </m:mr>
                                            </m:m>
                                          </m:e>
                                        </m:mr>
                                      </m:m>
                                    </m:e>
                                  </m:mr>
                                </m:m>
                              </m:e>
                            </m:mr>
                          </m:m>
                        </m:e>
                      </m:d>
                    </m:oMath>
                  </m:oMathPara>
                </a14:m>
                <a:endParaRPr lang="en-US" sz="2400" b="0" dirty="0" err="1">
                  <a:latin typeface="Candara" panose="020E0502030303020204" pitchFamily="34" charset="0"/>
                  <a:ea typeface="Helvetica" charset="0"/>
                  <a:cs typeface="Helvetica"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6968931" y="2517901"/>
                <a:ext cx="4151136" cy="1817036"/>
              </a:xfrm>
              <a:prstGeom prst="rect">
                <a:avLst/>
              </a:prstGeom>
              <a:blipFill>
                <a:blip r:embed="rId5"/>
                <a:stretch>
                  <a:fillRect/>
                </a:stretch>
              </a:blipFill>
            </p:spPr>
            <p:txBody>
              <a:bodyPr/>
              <a:lstStyle/>
              <a:p>
                <a:r>
                  <a:rPr lang="en-US">
                    <a:noFill/>
                  </a:rPr>
                  <a:t> </a:t>
                </a:r>
              </a:p>
            </p:txBody>
          </p:sp>
        </mc:Fallback>
      </mc:AlternateContent>
      <p:sp>
        <p:nvSpPr>
          <p:cNvPr id="6" name="Rectangle 5" descr="Empty transition matrix"/>
          <p:cNvSpPr/>
          <p:nvPr/>
        </p:nvSpPr>
        <p:spPr>
          <a:xfrm>
            <a:off x="7208746" y="2599112"/>
            <a:ext cx="3671505" cy="17358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597963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C7A12-0061-44ED-BE18-2460914707BF}"/>
              </a:ext>
            </a:extLst>
          </p:cNvPr>
          <p:cNvSpPr>
            <a:spLocks noGrp="1"/>
          </p:cNvSpPr>
          <p:nvPr>
            <p:ph type="title"/>
          </p:nvPr>
        </p:nvSpPr>
        <p:spPr/>
        <p:txBody>
          <a:bodyPr>
            <a:normAutofit fontScale="90000"/>
          </a:bodyPr>
          <a:lstStyle/>
          <a:p>
            <a:r>
              <a:rPr lang="en-US" dirty="0"/>
              <a:t>Example: Random Walks on an Undirected Graph (answer)</a:t>
            </a:r>
          </a:p>
        </p:txBody>
      </p:sp>
      <p:sp>
        <p:nvSpPr>
          <p:cNvPr id="4" name="Slide Number Placeholder 3">
            <a:extLst>
              <a:ext uri="{FF2B5EF4-FFF2-40B4-BE49-F238E27FC236}">
                <a16:creationId xmlns:a16="http://schemas.microsoft.com/office/drawing/2014/main" id="{B20FFEC8-A907-4AB2-9571-C499251054A9}"/>
              </a:ext>
            </a:extLst>
          </p:cNvPr>
          <p:cNvSpPr>
            <a:spLocks noGrp="1"/>
          </p:cNvSpPr>
          <p:nvPr>
            <p:ph type="sldNum" sz="quarter" idx="12"/>
          </p:nvPr>
        </p:nvSpPr>
        <p:spPr/>
        <p:txBody>
          <a:bodyPr/>
          <a:lstStyle/>
          <a:p>
            <a:fld id="{39E65F0E-D8D0-8548-A870-8F1E432EFAAD}" type="slidenum">
              <a:rPr lang="en-US" smtClean="0"/>
              <a:pPr/>
              <a:t>76</a:t>
            </a:fld>
            <a:endParaRPr lang="en-US" dirty="0"/>
          </a:p>
        </p:txBody>
      </p:sp>
      <p:sp>
        <p:nvSpPr>
          <p:cNvPr id="34" name="Google Shape;264;p27">
            <a:extLst>
              <a:ext uri="{FF2B5EF4-FFF2-40B4-BE49-F238E27FC236}">
                <a16:creationId xmlns:a16="http://schemas.microsoft.com/office/drawing/2014/main" id="{CEE028D2-4756-411A-B1B8-3732EB2BFBA2}"/>
              </a:ext>
            </a:extLst>
          </p:cNvPr>
          <p:cNvSpPr txBox="1"/>
          <p:nvPr/>
        </p:nvSpPr>
        <p:spPr>
          <a:xfrm rot="-5400000">
            <a:off x="6943642" y="1782245"/>
            <a:ext cx="871393"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To </a:t>
            </a:r>
            <a:r>
              <a:rPr lang="en" sz="2000" b="1" dirty="0">
                <a:latin typeface="Source Code Pro"/>
                <a:ea typeface="Source Code Pro"/>
                <a:cs typeface="Source Code Pro"/>
                <a:sym typeface="Source Code Pro"/>
              </a:rPr>
              <a:t>1</a:t>
            </a:r>
            <a:endParaRPr sz="2000" b="1" baseline="-25000" dirty="0">
              <a:latin typeface="Source Code Pro"/>
              <a:ea typeface="Source Code Pro"/>
              <a:cs typeface="Source Code Pro"/>
              <a:sym typeface="Source Code Pro"/>
            </a:endParaRPr>
          </a:p>
        </p:txBody>
      </p:sp>
      <p:sp>
        <p:nvSpPr>
          <p:cNvPr id="35" name="Google Shape;265;p27">
            <a:extLst>
              <a:ext uri="{FF2B5EF4-FFF2-40B4-BE49-F238E27FC236}">
                <a16:creationId xmlns:a16="http://schemas.microsoft.com/office/drawing/2014/main" id="{B085ED36-FB15-483A-A10E-A9213153F00D}"/>
              </a:ext>
            </a:extLst>
          </p:cNvPr>
          <p:cNvSpPr txBox="1"/>
          <p:nvPr/>
        </p:nvSpPr>
        <p:spPr>
          <a:xfrm rot="-5400000">
            <a:off x="7721117" y="1756842"/>
            <a:ext cx="922200"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To </a:t>
            </a:r>
            <a:r>
              <a:rPr lang="en" sz="2000" b="1" dirty="0">
                <a:latin typeface="Source Code Pro"/>
                <a:ea typeface="Source Code Pro"/>
                <a:cs typeface="Source Code Pro"/>
                <a:sym typeface="Source Code Pro"/>
              </a:rPr>
              <a:t>2</a:t>
            </a:r>
            <a:endParaRPr sz="2000" b="1" baseline="-25000" dirty="0">
              <a:latin typeface="Source Code Pro"/>
              <a:ea typeface="Source Code Pro"/>
              <a:cs typeface="Source Code Pro"/>
              <a:sym typeface="Source Code Pro"/>
            </a:endParaRPr>
          </a:p>
        </p:txBody>
      </p:sp>
      <p:sp>
        <p:nvSpPr>
          <p:cNvPr id="36" name="Google Shape;266;p27">
            <a:extLst>
              <a:ext uri="{FF2B5EF4-FFF2-40B4-BE49-F238E27FC236}">
                <a16:creationId xmlns:a16="http://schemas.microsoft.com/office/drawing/2014/main" id="{62333516-B7A2-4537-BF06-11F57E011F95}"/>
              </a:ext>
            </a:extLst>
          </p:cNvPr>
          <p:cNvSpPr txBox="1"/>
          <p:nvPr/>
        </p:nvSpPr>
        <p:spPr>
          <a:xfrm rot="-5400000">
            <a:off x="8523995" y="1756842"/>
            <a:ext cx="922200"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To </a:t>
            </a:r>
            <a:r>
              <a:rPr lang="en" sz="2000" b="1" dirty="0">
                <a:latin typeface="Source Code Pro"/>
                <a:ea typeface="Source Code Pro"/>
                <a:cs typeface="Source Code Pro"/>
                <a:sym typeface="Source Code Pro"/>
              </a:rPr>
              <a:t>3</a:t>
            </a:r>
            <a:endParaRPr sz="2000" b="1" baseline="-25000" dirty="0">
              <a:latin typeface="Source Code Pro"/>
              <a:ea typeface="Source Code Pro"/>
              <a:cs typeface="Source Code Pro"/>
              <a:sym typeface="Source Code Pro"/>
            </a:endParaRPr>
          </a:p>
        </p:txBody>
      </p:sp>
      <p:sp>
        <p:nvSpPr>
          <p:cNvPr id="37" name="Google Shape;267;p27">
            <a:extLst>
              <a:ext uri="{FF2B5EF4-FFF2-40B4-BE49-F238E27FC236}">
                <a16:creationId xmlns:a16="http://schemas.microsoft.com/office/drawing/2014/main" id="{183ADB7C-642E-469F-A5BE-1D6BE340483B}"/>
              </a:ext>
            </a:extLst>
          </p:cNvPr>
          <p:cNvSpPr txBox="1"/>
          <p:nvPr/>
        </p:nvSpPr>
        <p:spPr>
          <a:xfrm rot="-5400000">
            <a:off x="9326873" y="1756842"/>
            <a:ext cx="922200"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To </a:t>
            </a:r>
            <a:r>
              <a:rPr lang="en" sz="2000" b="1" dirty="0">
                <a:latin typeface="Source Code Pro"/>
                <a:ea typeface="Source Code Pro"/>
                <a:cs typeface="Source Code Pro"/>
                <a:sym typeface="Source Code Pro"/>
              </a:rPr>
              <a:t>4</a:t>
            </a:r>
            <a:endParaRPr sz="2000" b="1" baseline="-25000" dirty="0">
              <a:latin typeface="Source Code Pro"/>
              <a:ea typeface="Source Code Pro"/>
              <a:cs typeface="Source Code Pro"/>
              <a:sym typeface="Source Code Pro"/>
            </a:endParaRPr>
          </a:p>
        </p:txBody>
      </p:sp>
      <p:sp>
        <p:nvSpPr>
          <p:cNvPr id="38" name="Google Shape;268;p27">
            <a:extLst>
              <a:ext uri="{FF2B5EF4-FFF2-40B4-BE49-F238E27FC236}">
                <a16:creationId xmlns:a16="http://schemas.microsoft.com/office/drawing/2014/main" id="{BE974908-14F4-48C5-AABD-437A3B25C5E5}"/>
              </a:ext>
            </a:extLst>
          </p:cNvPr>
          <p:cNvSpPr txBox="1"/>
          <p:nvPr/>
        </p:nvSpPr>
        <p:spPr>
          <a:xfrm rot="-5400000">
            <a:off x="10134100" y="1752491"/>
            <a:ext cx="913499"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To </a:t>
            </a:r>
            <a:r>
              <a:rPr lang="en" sz="2000" b="1" dirty="0">
                <a:latin typeface="Source Code Pro"/>
                <a:ea typeface="Source Code Pro"/>
                <a:cs typeface="Source Code Pro"/>
                <a:sym typeface="Source Code Pro"/>
              </a:rPr>
              <a:t>5</a:t>
            </a:r>
            <a:endParaRPr sz="2000" b="1" baseline="-25000" dirty="0">
              <a:latin typeface="Source Code Pro"/>
              <a:ea typeface="Source Code Pro"/>
              <a:cs typeface="Source Code Pro"/>
              <a:sym typeface="Source Code Pro"/>
            </a:endParaRPr>
          </a:p>
        </p:txBody>
      </p:sp>
      <p:grpSp>
        <p:nvGrpSpPr>
          <p:cNvPr id="5" name="Group 4" descr="Rows indicate current state"/>
          <p:cNvGrpSpPr/>
          <p:nvPr/>
        </p:nvGrpSpPr>
        <p:grpSpPr>
          <a:xfrm>
            <a:off x="5959380" y="2417955"/>
            <a:ext cx="1233058" cy="1843388"/>
            <a:chOff x="5892502" y="2417955"/>
            <a:chExt cx="1233058" cy="1843388"/>
          </a:xfrm>
        </p:grpSpPr>
        <p:sp>
          <p:nvSpPr>
            <p:cNvPr id="39" name="Google Shape;269;p27">
              <a:extLst>
                <a:ext uri="{FF2B5EF4-FFF2-40B4-BE49-F238E27FC236}">
                  <a16:creationId xmlns:a16="http://schemas.microsoft.com/office/drawing/2014/main" id="{6CD3A14E-66C1-47BB-AC99-F20726D673C4}"/>
                </a:ext>
              </a:extLst>
            </p:cNvPr>
            <p:cNvSpPr txBox="1"/>
            <p:nvPr/>
          </p:nvSpPr>
          <p:spPr>
            <a:xfrm>
              <a:off x="5892502" y="2417955"/>
              <a:ext cx="1233057"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From </a:t>
              </a:r>
              <a:r>
                <a:rPr lang="en" sz="2000" b="1" dirty="0">
                  <a:latin typeface="Source Code Pro"/>
                  <a:ea typeface="Source Code Pro"/>
                  <a:cs typeface="Source Code Pro"/>
                  <a:sym typeface="Source Code Pro"/>
                </a:rPr>
                <a:t>1</a:t>
              </a:r>
              <a:endParaRPr sz="2000" b="1" baseline="-25000" dirty="0">
                <a:latin typeface="Source Code Pro"/>
                <a:ea typeface="Source Code Pro"/>
                <a:cs typeface="Source Code Pro"/>
                <a:sym typeface="Source Code Pro"/>
              </a:endParaRPr>
            </a:p>
          </p:txBody>
        </p:sp>
        <p:sp>
          <p:nvSpPr>
            <p:cNvPr id="40" name="Google Shape;270;p27">
              <a:extLst>
                <a:ext uri="{FF2B5EF4-FFF2-40B4-BE49-F238E27FC236}">
                  <a16:creationId xmlns:a16="http://schemas.microsoft.com/office/drawing/2014/main" id="{9FD79AFA-3657-45E2-882F-9516C5B12092}"/>
                </a:ext>
              </a:extLst>
            </p:cNvPr>
            <p:cNvSpPr txBox="1"/>
            <p:nvPr/>
          </p:nvSpPr>
          <p:spPr>
            <a:xfrm>
              <a:off x="5892503" y="2785352"/>
              <a:ext cx="1233057"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From </a:t>
              </a:r>
              <a:r>
                <a:rPr lang="en" sz="2000" b="1" dirty="0">
                  <a:latin typeface="Source Code Pro"/>
                  <a:ea typeface="Source Code Pro"/>
                  <a:cs typeface="Source Code Pro"/>
                  <a:sym typeface="Source Code Pro"/>
                </a:rPr>
                <a:t>2</a:t>
              </a:r>
              <a:endParaRPr sz="2000" b="1" baseline="-25000" dirty="0">
                <a:latin typeface="Source Code Pro"/>
                <a:ea typeface="Source Code Pro"/>
                <a:cs typeface="Source Code Pro"/>
                <a:sym typeface="Source Code Pro"/>
              </a:endParaRPr>
            </a:p>
          </p:txBody>
        </p:sp>
        <p:sp>
          <p:nvSpPr>
            <p:cNvPr id="41" name="Google Shape;271;p27">
              <a:extLst>
                <a:ext uri="{FF2B5EF4-FFF2-40B4-BE49-F238E27FC236}">
                  <a16:creationId xmlns:a16="http://schemas.microsoft.com/office/drawing/2014/main" id="{94DEDA9D-8CA3-43C4-8AE6-0A134DC9C0A5}"/>
                </a:ext>
              </a:extLst>
            </p:cNvPr>
            <p:cNvSpPr txBox="1"/>
            <p:nvPr/>
          </p:nvSpPr>
          <p:spPr>
            <a:xfrm>
              <a:off x="5892503" y="3152749"/>
              <a:ext cx="1233057"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From </a:t>
              </a:r>
              <a:r>
                <a:rPr lang="en" sz="2000" b="1" dirty="0">
                  <a:latin typeface="Source Code Pro"/>
                  <a:ea typeface="Source Code Pro"/>
                  <a:cs typeface="Source Code Pro"/>
                  <a:sym typeface="Source Code Pro"/>
                </a:rPr>
                <a:t>3</a:t>
              </a:r>
              <a:endParaRPr sz="2000" b="1" baseline="-25000" dirty="0">
                <a:latin typeface="Source Code Pro"/>
                <a:ea typeface="Source Code Pro"/>
                <a:cs typeface="Source Code Pro"/>
                <a:sym typeface="Source Code Pro"/>
              </a:endParaRPr>
            </a:p>
          </p:txBody>
        </p:sp>
        <p:sp>
          <p:nvSpPr>
            <p:cNvPr id="43" name="Google Shape;273;p27">
              <a:extLst>
                <a:ext uri="{FF2B5EF4-FFF2-40B4-BE49-F238E27FC236}">
                  <a16:creationId xmlns:a16="http://schemas.microsoft.com/office/drawing/2014/main" id="{98A6EF48-ABE4-407F-82D8-7FAF1173CF26}"/>
                </a:ext>
              </a:extLst>
            </p:cNvPr>
            <p:cNvSpPr txBox="1"/>
            <p:nvPr/>
          </p:nvSpPr>
          <p:spPr>
            <a:xfrm>
              <a:off x="5892503" y="3887543"/>
              <a:ext cx="1233057"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From </a:t>
              </a:r>
              <a:r>
                <a:rPr lang="en" sz="2000" b="1" dirty="0">
                  <a:latin typeface="Source Code Pro"/>
                  <a:ea typeface="Source Code Pro"/>
                  <a:cs typeface="Source Code Pro"/>
                  <a:sym typeface="Source Code Pro"/>
                </a:rPr>
                <a:t>5</a:t>
              </a:r>
              <a:endParaRPr sz="2000" b="1" baseline="-25000" dirty="0">
                <a:latin typeface="Source Code Pro"/>
                <a:ea typeface="Source Code Pro"/>
                <a:cs typeface="Source Code Pro"/>
                <a:sym typeface="Source Code Pro"/>
              </a:endParaRPr>
            </a:p>
          </p:txBody>
        </p:sp>
        <p:sp>
          <p:nvSpPr>
            <p:cNvPr id="44" name="Google Shape;272;p27">
              <a:extLst>
                <a:ext uri="{FF2B5EF4-FFF2-40B4-BE49-F238E27FC236}">
                  <a16:creationId xmlns:a16="http://schemas.microsoft.com/office/drawing/2014/main" id="{CDABD68B-2B0E-477C-9E4E-8B16885D5142}"/>
                </a:ext>
              </a:extLst>
            </p:cNvPr>
            <p:cNvSpPr txBox="1"/>
            <p:nvPr/>
          </p:nvSpPr>
          <p:spPr>
            <a:xfrm>
              <a:off x="5892503" y="3520146"/>
              <a:ext cx="1233057" cy="373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000" dirty="0">
                  <a:latin typeface="Source Code Pro"/>
                  <a:ea typeface="Source Code Pro"/>
                  <a:cs typeface="Source Code Pro"/>
                  <a:sym typeface="Source Code Pro"/>
                </a:rPr>
                <a:t>From </a:t>
              </a:r>
              <a:r>
                <a:rPr lang="en" sz="2000" b="1" dirty="0">
                  <a:latin typeface="Source Code Pro"/>
                  <a:ea typeface="Source Code Pro"/>
                  <a:cs typeface="Source Code Pro"/>
                  <a:sym typeface="Source Code Pro"/>
                </a:rPr>
                <a:t>4</a:t>
              </a:r>
              <a:endParaRPr sz="2000" b="1" baseline="-25000" dirty="0">
                <a:latin typeface="Source Code Pro"/>
                <a:ea typeface="Source Code Pro"/>
                <a:cs typeface="Source Code Pro"/>
                <a:sym typeface="Source Code Pro"/>
              </a:endParaRPr>
            </a:p>
          </p:txBody>
        </p:sp>
      </p:grpSp>
      <p:sp>
        <p:nvSpPr>
          <p:cNvPr id="45" name="TextBox 44">
            <a:extLst>
              <a:ext uri="{FF2B5EF4-FFF2-40B4-BE49-F238E27FC236}">
                <a16:creationId xmlns:a16="http://schemas.microsoft.com/office/drawing/2014/main" id="{39E150E1-A418-4A7F-BD40-770C322289D0}"/>
              </a:ext>
            </a:extLst>
          </p:cNvPr>
          <p:cNvSpPr txBox="1"/>
          <p:nvPr/>
        </p:nvSpPr>
        <p:spPr>
          <a:xfrm>
            <a:off x="543557" y="1496277"/>
            <a:ext cx="4551246" cy="461665"/>
          </a:xfrm>
          <a:prstGeom prst="rect">
            <a:avLst/>
          </a:prstGeom>
          <a:noFill/>
        </p:spPr>
        <p:txBody>
          <a:bodyPr wrap="none" rtlCol="0">
            <a:spAutoFit/>
          </a:bodyPr>
          <a:lstStyle/>
          <a:p>
            <a:pPr algn="l"/>
            <a:r>
              <a:rPr lang="en-US" sz="2400" b="0" dirty="0">
                <a:latin typeface="Candara" panose="020E0502030303020204" pitchFamily="34" charset="0"/>
                <a:ea typeface="Helvetica" charset="0"/>
                <a:cs typeface="Helvetica" charset="0"/>
              </a:rPr>
              <a:t>Start by defining transition probs.</a:t>
            </a:r>
          </a:p>
        </p:txBody>
      </p:sp>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id="{8FF464E8-1B5D-FD4B-8BDF-AF0CF592A327}"/>
                  </a:ext>
                </a:extLst>
              </p:cNvPr>
              <p:cNvSpPr/>
              <p:nvPr/>
            </p:nvSpPr>
            <p:spPr>
              <a:xfrm>
                <a:off x="340763" y="5869412"/>
                <a:ext cx="4376006" cy="608565"/>
              </a:xfrm>
              <a:prstGeom prst="rect">
                <a:avLst/>
              </a:prstGeom>
            </p:spPr>
            <p:txBody>
              <a:bodyPr wrap="none">
                <a:spAutoFit/>
              </a:bodyPr>
              <a:lstStyle/>
              <a:p>
                <a:pPr/>
                <a14:m>
                  <m:oMathPara xmlns:m="http://schemas.openxmlformats.org/officeDocument/2006/math">
                    <m:oMath>
                      <m:sSubSup>
                        <m:sSubSupPr>
                          <m:ctrlPr>
                            <a:rPr lang="en-US" sz="2400" b="1" i="1" smtClean="0">
                              <a:solidFill>
                                <a:srgbClr val="0070C0"/>
                              </a:solidFill>
                              <a:latin typeface="Cambria Math" panose="02040503050406030204" pitchFamily="18" charset="0"/>
                              <a:ea typeface="Helvetica" charset="0"/>
                              <a:cs typeface="Helvetica" charset="0"/>
                            </a:rPr>
                          </m:ctrlPr>
                        </m:sSubSupPr>
                        <m:e>
                          <m:r>
                            <a:rPr lang="en-US" sz="2400" b="1" i="1" smtClean="0">
                              <a:solidFill>
                                <a:srgbClr val="0070C0"/>
                              </a:solidFill>
                              <a:latin typeface="Cambria Math" panose="02040503050406030204" pitchFamily="18" charset="0"/>
                              <a:ea typeface="Helvetica" charset="0"/>
                              <a:cs typeface="Helvetica" charset="0"/>
                            </a:rPr>
                            <m:t>𝒒</m:t>
                          </m:r>
                        </m:e>
                        <m:sub>
                          <m:r>
                            <a:rPr lang="en-US" sz="2400" b="0" i="1" smtClean="0">
                              <a:solidFill>
                                <a:srgbClr val="0070C0"/>
                              </a:solidFill>
                              <a:latin typeface="Cambria Math" panose="02040503050406030204" pitchFamily="18" charset="0"/>
                              <a:ea typeface="Helvetica" charset="0"/>
                              <a:cs typeface="Helvetica" charset="0"/>
                            </a:rPr>
                            <m:t>𝑖</m:t>
                          </m:r>
                        </m:sub>
                        <m:sup>
                          <m:r>
                            <a:rPr lang="en-US" sz="2400" b="0" i="1" smtClean="0">
                              <a:solidFill>
                                <a:srgbClr val="0070C0"/>
                              </a:solidFill>
                              <a:latin typeface="Cambria Math" panose="02040503050406030204" pitchFamily="18" charset="0"/>
                              <a:ea typeface="Helvetica" charset="0"/>
                              <a:cs typeface="Helvetica" charset="0"/>
                            </a:rPr>
                            <m:t>(</m:t>
                          </m:r>
                          <m:r>
                            <a:rPr lang="en-US" sz="2400" b="0" i="1" smtClean="0">
                              <a:solidFill>
                                <a:srgbClr val="0070C0"/>
                              </a:solidFill>
                              <a:latin typeface="Cambria Math" panose="02040503050406030204" pitchFamily="18" charset="0"/>
                              <a:ea typeface="Helvetica" charset="0"/>
                              <a:cs typeface="Helvetica" charset="0"/>
                            </a:rPr>
                            <m:t>𝑡</m:t>
                          </m:r>
                          <m:r>
                            <a:rPr lang="en-US" sz="2400" b="0" i="1" smtClean="0">
                              <a:solidFill>
                                <a:srgbClr val="0070C0"/>
                              </a:solidFill>
                              <a:latin typeface="Cambria Math" panose="02040503050406030204" pitchFamily="18" charset="0"/>
                              <a:ea typeface="Helvetica" charset="0"/>
                              <a:cs typeface="Helvetica" charset="0"/>
                            </a:rPr>
                            <m:t>)</m:t>
                          </m:r>
                        </m:sup>
                      </m:sSubSup>
                      <m:r>
                        <a:rPr lang="en-US" sz="2400" b="0" i="1" smtClean="0">
                          <a:solidFill>
                            <a:srgbClr val="0070C0"/>
                          </a:solidFill>
                          <a:latin typeface="Cambria Math" panose="02040503050406030204" pitchFamily="18" charset="0"/>
                          <a:ea typeface="Helvetica" charset="0"/>
                          <a:cs typeface="Helvetica" charset="0"/>
                        </a:rPr>
                        <m:t>=</m:t>
                      </m:r>
                      <m:r>
                        <a:rPr lang="en-US" sz="2400" b="0" i="1" smtClean="0">
                          <a:solidFill>
                            <a:srgbClr val="0070C0"/>
                          </a:solidFill>
                          <a:latin typeface="Cambria Math" panose="02040503050406030204" pitchFamily="18" charset="0"/>
                          <a:ea typeface="Helvetica" charset="0"/>
                          <a:cs typeface="Helvetica" charset="0"/>
                        </a:rPr>
                        <m:t>𝑃</m:t>
                      </m:r>
                      <m:d>
                        <m:dPr>
                          <m:ctrlPr>
                            <a:rPr lang="en-US" sz="2400" b="0" i="1" smtClean="0">
                              <a:solidFill>
                                <a:srgbClr val="0070C0"/>
                              </a:solidFill>
                              <a:latin typeface="Cambria Math" panose="02040503050406030204" pitchFamily="18" charset="0"/>
                              <a:ea typeface="Helvetica" charset="0"/>
                              <a:cs typeface="Helvetica" charset="0"/>
                            </a:rPr>
                          </m:ctrlPr>
                        </m:dPr>
                        <m:e>
                          <m:sSup>
                            <m:sSupPr>
                              <m:ctrlPr>
                                <a:rPr lang="en-US" sz="2400" b="0" i="0" smtClean="0">
                                  <a:solidFill>
                                    <a:srgbClr val="0070C0"/>
                                  </a:solidFill>
                                  <a:latin typeface="Cambria Math" panose="02040503050406030204" pitchFamily="18" charset="0"/>
                                  <a:ea typeface="Helvetica" charset="0"/>
                                  <a:cs typeface="Helvetica" charset="0"/>
                                </a:rPr>
                              </m:ctrlPr>
                            </m:sSupPr>
                            <m:e>
                              <m:r>
                                <m:rPr>
                                  <m:sty m:val="p"/>
                                </m:rPr>
                                <a:rPr lang="en-US" sz="2400" b="0" i="0" smtClean="0">
                                  <a:solidFill>
                                    <a:srgbClr val="0070C0"/>
                                  </a:solidFill>
                                  <a:latin typeface="Cambria Math" panose="02040503050406030204" pitchFamily="18" charset="0"/>
                                  <a:ea typeface="Helvetica" charset="0"/>
                                  <a:cs typeface="Helvetica" charset="0"/>
                                </a:rPr>
                                <m:t>X</m:t>
                              </m:r>
                            </m:e>
                            <m:sup>
                              <m:d>
                                <m:dPr>
                                  <m:ctrlPr>
                                    <a:rPr lang="en-US" sz="2400" b="0" i="1" smtClean="0">
                                      <a:solidFill>
                                        <a:srgbClr val="0070C0"/>
                                      </a:solidFill>
                                      <a:latin typeface="Cambria Math" panose="02040503050406030204" pitchFamily="18" charset="0"/>
                                      <a:ea typeface="Helvetica" charset="0"/>
                                      <a:cs typeface="Helvetica" charset="0"/>
                                    </a:rPr>
                                  </m:ctrlPr>
                                </m:dPr>
                                <m:e>
                                  <m:r>
                                    <a:rPr lang="en-US" sz="2400" b="0" i="1" smtClean="0">
                                      <a:solidFill>
                                        <a:srgbClr val="0070C0"/>
                                      </a:solidFill>
                                      <a:latin typeface="Cambria Math" panose="02040503050406030204" pitchFamily="18" charset="0"/>
                                      <a:ea typeface="Helvetica" charset="0"/>
                                      <a:cs typeface="Helvetica" charset="0"/>
                                    </a:rPr>
                                    <m:t>𝑡</m:t>
                                  </m:r>
                                </m:e>
                              </m:d>
                            </m:sup>
                          </m:sSup>
                          <m:r>
                            <a:rPr lang="en-US" sz="2400" b="0" i="1" smtClean="0">
                              <a:solidFill>
                                <a:srgbClr val="0070C0"/>
                              </a:solidFill>
                              <a:latin typeface="Cambria Math" panose="02040503050406030204" pitchFamily="18" charset="0"/>
                              <a:ea typeface="Helvetica" charset="0"/>
                              <a:cs typeface="Helvetica" charset="0"/>
                            </a:rPr>
                            <m:t>=</m:t>
                          </m:r>
                          <m:r>
                            <a:rPr lang="en-US" sz="2400" b="0" i="1" smtClean="0">
                              <a:solidFill>
                                <a:srgbClr val="0070C0"/>
                              </a:solidFill>
                              <a:latin typeface="Cambria Math" panose="02040503050406030204" pitchFamily="18" charset="0"/>
                              <a:ea typeface="Helvetica" charset="0"/>
                              <a:cs typeface="Helvetica" charset="0"/>
                            </a:rPr>
                            <m:t>𝑖</m:t>
                          </m:r>
                        </m:e>
                      </m:d>
                      <m:r>
                        <a:rPr lang="en-US" sz="2400" b="0" i="1" smtClean="0">
                          <a:solidFill>
                            <a:srgbClr val="0070C0"/>
                          </a:solidFill>
                          <a:latin typeface="Cambria Math" panose="02040503050406030204" pitchFamily="18" charset="0"/>
                          <a:ea typeface="Helvetica" charset="0"/>
                          <a:cs typeface="Helvetica" charset="0"/>
                        </a:rPr>
                        <m:t>=</m:t>
                      </m:r>
                      <m:sSub>
                        <m:sSubPr>
                          <m:ctrlPr>
                            <a:rPr lang="en-US" sz="2400" b="1" i="1" smtClean="0">
                              <a:solidFill>
                                <a:srgbClr val="0070C0"/>
                              </a:solidFill>
                              <a:latin typeface="Cambria Math" panose="02040503050406030204" pitchFamily="18" charset="0"/>
                              <a:cs typeface="Helvetica" charset="0"/>
                            </a:rPr>
                          </m:ctrlPr>
                        </m:sSubPr>
                        <m:e>
                          <m:d>
                            <m:dPr>
                              <m:ctrlPr>
                                <a:rPr lang="en-US" sz="2400" b="1" i="1" smtClean="0">
                                  <a:solidFill>
                                    <a:srgbClr val="0070C0"/>
                                  </a:solidFill>
                                  <a:latin typeface="Cambria Math" panose="02040503050406030204" pitchFamily="18" charset="0"/>
                                  <a:cs typeface="Helvetica" charset="0"/>
                                </a:rPr>
                              </m:ctrlPr>
                            </m:dPr>
                            <m:e>
                              <m:sSup>
                                <m:sSupPr>
                                  <m:ctrlPr>
                                    <a:rPr lang="en-US" sz="2400" b="1" i="1" smtClean="0">
                                      <a:solidFill>
                                        <a:srgbClr val="0070C0"/>
                                      </a:solidFill>
                                      <a:latin typeface="Cambria Math" panose="02040503050406030204" pitchFamily="18" charset="0"/>
                                      <a:cs typeface="Helvetica" charset="0"/>
                                    </a:rPr>
                                  </m:ctrlPr>
                                </m:sSupPr>
                                <m:e>
                                  <m:r>
                                    <a:rPr lang="en-US" sz="2400" b="1" i="1" smtClean="0">
                                      <a:solidFill>
                                        <a:srgbClr val="0070C0"/>
                                      </a:solidFill>
                                      <a:latin typeface="Cambria Math" panose="02040503050406030204" pitchFamily="18" charset="0"/>
                                      <a:cs typeface="Helvetica" charset="0"/>
                                    </a:rPr>
                                    <m:t>𝒒</m:t>
                                  </m:r>
                                </m:e>
                                <m:sup>
                                  <m:d>
                                    <m:dPr>
                                      <m:ctrlPr>
                                        <a:rPr lang="en-US" sz="2400" b="0" i="1" smtClean="0">
                                          <a:solidFill>
                                            <a:srgbClr val="0070C0"/>
                                          </a:solidFill>
                                          <a:latin typeface="Cambria Math" panose="02040503050406030204" pitchFamily="18" charset="0"/>
                                          <a:cs typeface="Helvetica" charset="0"/>
                                        </a:rPr>
                                      </m:ctrlPr>
                                    </m:dPr>
                                    <m:e>
                                      <m:r>
                                        <a:rPr lang="en-US" sz="2400" b="0" i="1" smtClean="0">
                                          <a:solidFill>
                                            <a:srgbClr val="0070C0"/>
                                          </a:solidFill>
                                          <a:latin typeface="Cambria Math" panose="02040503050406030204" pitchFamily="18" charset="0"/>
                                          <a:cs typeface="Helvetica" charset="0"/>
                                        </a:rPr>
                                        <m:t>0</m:t>
                                      </m:r>
                                    </m:e>
                                  </m:d>
                                </m:sup>
                              </m:sSup>
                              <m:sSup>
                                <m:sSupPr>
                                  <m:ctrlPr>
                                    <a:rPr lang="en-US" sz="2400" b="1" i="1" smtClean="0">
                                      <a:solidFill>
                                        <a:srgbClr val="0070C0"/>
                                      </a:solidFill>
                                      <a:latin typeface="Cambria Math" panose="02040503050406030204" pitchFamily="18" charset="0"/>
                                      <a:cs typeface="Helvetica" charset="0"/>
                                    </a:rPr>
                                  </m:ctrlPr>
                                </m:sSupPr>
                                <m:e>
                                  <m:r>
                                    <a:rPr lang="en-US" sz="2400" b="1" i="1" smtClean="0">
                                      <a:solidFill>
                                        <a:srgbClr val="0070C0"/>
                                      </a:solidFill>
                                      <a:latin typeface="Cambria Math" panose="02040503050406030204" pitchFamily="18" charset="0"/>
                                      <a:cs typeface="Helvetica" charset="0"/>
                                    </a:rPr>
                                    <m:t>𝑴</m:t>
                                  </m:r>
                                </m:e>
                                <m:sup>
                                  <m:r>
                                    <a:rPr lang="en-US" sz="2400" b="0" i="1" smtClean="0">
                                      <a:solidFill>
                                        <a:srgbClr val="0070C0"/>
                                      </a:solidFill>
                                      <a:latin typeface="Cambria Math" panose="02040503050406030204" pitchFamily="18" charset="0"/>
                                      <a:cs typeface="Helvetica" charset="0"/>
                                    </a:rPr>
                                    <m:t>𝑡</m:t>
                                  </m:r>
                                </m:sup>
                              </m:sSup>
                            </m:e>
                          </m:d>
                        </m:e>
                        <m:sub>
                          <m:r>
                            <a:rPr lang="en-US" sz="2400" b="0" i="1" smtClean="0">
                              <a:solidFill>
                                <a:srgbClr val="0070C0"/>
                              </a:solidFill>
                              <a:latin typeface="Cambria Math" panose="02040503050406030204" pitchFamily="18" charset="0"/>
                              <a:cs typeface="Helvetica" charset="0"/>
                            </a:rPr>
                            <m:t>𝑖</m:t>
                          </m:r>
                        </m:sub>
                      </m:sSub>
                      <m:r>
                        <a:rPr lang="en-US" sz="2400" b="0" i="1" smtClean="0">
                          <a:solidFill>
                            <a:srgbClr val="0070C0"/>
                          </a:solidFill>
                          <a:latin typeface="Cambria Math" panose="02040503050406030204" pitchFamily="18" charset="0"/>
                          <a:cs typeface="Helvetica" charset="0"/>
                        </a:rPr>
                        <m:t> </m:t>
                      </m:r>
                    </m:oMath>
                  </m:oMathPara>
                </a14:m>
                <a:endParaRPr lang="en-US" dirty="0"/>
              </a:p>
            </p:txBody>
          </p:sp>
        </mc:Choice>
        <mc:Fallback xmlns="">
          <p:sp>
            <p:nvSpPr>
              <p:cNvPr id="29" name="Rectangle 28">
                <a:extLst>
                  <a:ext uri="{FF2B5EF4-FFF2-40B4-BE49-F238E27FC236}">
                    <a16:creationId xmlns:a16="http://schemas.microsoft.com/office/drawing/2014/main" id="{8FF464E8-1B5D-FD4B-8BDF-AF0CF592A327}"/>
                  </a:ext>
                </a:extLst>
              </p:cNvPr>
              <p:cNvSpPr>
                <a:spLocks noRot="1" noChangeAspect="1" noMove="1" noResize="1" noEditPoints="1" noAdjustHandles="1" noChangeArrowheads="1" noChangeShapeType="1" noTextEdit="1"/>
              </p:cNvSpPr>
              <p:nvPr/>
            </p:nvSpPr>
            <p:spPr>
              <a:xfrm>
                <a:off x="340763" y="5869412"/>
                <a:ext cx="4376006" cy="608565"/>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29">
                <a:extLst>
                  <a:ext uri="{FF2B5EF4-FFF2-40B4-BE49-F238E27FC236}">
                    <a16:creationId xmlns:a16="http://schemas.microsoft.com/office/drawing/2014/main" id="{91AC6265-8E7F-114C-9ADD-252C1461DE0A}"/>
                  </a:ext>
                </a:extLst>
              </p:cNvPr>
              <p:cNvSpPr/>
              <p:nvPr/>
            </p:nvSpPr>
            <p:spPr>
              <a:xfrm>
                <a:off x="340763" y="5273105"/>
                <a:ext cx="4199676" cy="524952"/>
              </a:xfrm>
              <a:prstGeom prst="rect">
                <a:avLst/>
              </a:prstGeom>
            </p:spPr>
            <p:txBody>
              <a:bodyPr wrap="none">
                <a:spAutoFit/>
              </a:bodyPr>
              <a:lstStyle/>
              <a:p>
                <a:pPr/>
                <a14:m>
                  <m:oMathPara xmlns:m="http://schemas.openxmlformats.org/officeDocument/2006/math">
                    <m:oMath>
                      <m:sSub>
                        <m:sSubPr>
                          <m:ctrlPr>
                            <a:rPr lang="en-US" sz="2400" b="1" i="1" smtClean="0">
                              <a:solidFill>
                                <a:srgbClr val="0070C0"/>
                              </a:solidFill>
                              <a:latin typeface="Cambria Math" panose="02040503050406030204" pitchFamily="18" charset="0"/>
                              <a:ea typeface="Helvetica" charset="0"/>
                              <a:cs typeface="Helvetica" charset="0"/>
                            </a:rPr>
                          </m:ctrlPr>
                        </m:sSubPr>
                        <m:e>
                          <m:r>
                            <a:rPr lang="en-US" sz="2400" b="1" i="1" smtClean="0">
                              <a:solidFill>
                                <a:srgbClr val="0070C0"/>
                              </a:solidFill>
                              <a:latin typeface="Cambria Math" panose="02040503050406030204" pitchFamily="18" charset="0"/>
                              <a:ea typeface="Helvetica" charset="0"/>
                              <a:cs typeface="Helvetica" charset="0"/>
                            </a:rPr>
                            <m:t>𝑴</m:t>
                          </m:r>
                        </m:e>
                        <m:sub>
                          <m:r>
                            <a:rPr lang="en-US" sz="2400" b="0" i="1" smtClean="0">
                              <a:solidFill>
                                <a:srgbClr val="0070C0"/>
                              </a:solidFill>
                              <a:latin typeface="Cambria Math" panose="02040503050406030204" pitchFamily="18" charset="0"/>
                              <a:ea typeface="Helvetica" charset="0"/>
                              <a:cs typeface="Helvetica" charset="0"/>
                            </a:rPr>
                            <m:t>𝑖𝑗</m:t>
                          </m:r>
                        </m:sub>
                      </m:sSub>
                      <m:r>
                        <a:rPr lang="en-US" sz="2400" b="0" i="1" smtClean="0">
                          <a:solidFill>
                            <a:srgbClr val="0070C0"/>
                          </a:solidFill>
                          <a:latin typeface="Cambria Math" panose="02040503050406030204" pitchFamily="18" charset="0"/>
                          <a:ea typeface="Helvetica" charset="0"/>
                          <a:cs typeface="Helvetica" charset="0"/>
                        </a:rPr>
                        <m:t>=</m:t>
                      </m:r>
                      <m:func>
                        <m:funcPr>
                          <m:ctrlPr>
                            <a:rPr lang="en-US" sz="2400" b="0" i="1" smtClean="0">
                              <a:solidFill>
                                <a:srgbClr val="0070C0"/>
                              </a:solidFill>
                              <a:latin typeface="Cambria Math" panose="02040503050406030204" pitchFamily="18" charset="0"/>
                              <a:ea typeface="Helvetica" charset="0"/>
                              <a:cs typeface="Helvetica" charset="0"/>
                            </a:rPr>
                          </m:ctrlPr>
                        </m:funcPr>
                        <m:fName>
                          <m:r>
                            <a:rPr lang="en-US" sz="2400" b="0" i="1" smtClean="0">
                              <a:solidFill>
                                <a:srgbClr val="0070C0"/>
                              </a:solidFill>
                              <a:latin typeface="Cambria Math" panose="02040503050406030204" pitchFamily="18" charset="0"/>
                              <a:ea typeface="Helvetica" charset="0"/>
                              <a:cs typeface="Helvetica" charset="0"/>
                            </a:rPr>
                            <m:t>𝑃</m:t>
                          </m:r>
                        </m:fName>
                        <m:e>
                          <m:d>
                            <m:dPr>
                              <m:ctrlPr>
                                <a:rPr lang="en-US" sz="2400" i="1">
                                  <a:solidFill>
                                    <a:srgbClr val="0070C0"/>
                                  </a:solidFill>
                                  <a:latin typeface="Cambria Math" panose="02040503050406030204" pitchFamily="18" charset="0"/>
                                  <a:ea typeface="Helvetica" charset="0"/>
                                  <a:cs typeface="Helvetica" charset="0"/>
                                </a:rPr>
                              </m:ctrlPr>
                            </m:dPr>
                            <m:e>
                              <m:sSup>
                                <m:sSupPr>
                                  <m:ctrlPr>
                                    <a:rPr lang="en-US" sz="2400" i="1">
                                      <a:solidFill>
                                        <a:srgbClr val="0070C0"/>
                                      </a:solidFill>
                                      <a:latin typeface="Cambria Math" panose="02040503050406030204" pitchFamily="18" charset="0"/>
                                      <a:ea typeface="Helvetica" charset="0"/>
                                      <a:cs typeface="Helvetica" charset="0"/>
                                    </a:rPr>
                                  </m:ctrlPr>
                                </m:sSupPr>
                                <m:e>
                                  <m:r>
                                    <a:rPr lang="en-US" sz="2400" i="1">
                                      <a:solidFill>
                                        <a:srgbClr val="0070C0"/>
                                      </a:solidFill>
                                      <a:latin typeface="Cambria Math" panose="02040503050406030204" pitchFamily="18" charset="0"/>
                                      <a:ea typeface="Helvetica" charset="0"/>
                                      <a:cs typeface="Helvetica" charset="0"/>
                                    </a:rPr>
                                    <m:t>𝑋</m:t>
                                  </m:r>
                                </m:e>
                                <m:sup>
                                  <m:d>
                                    <m:dPr>
                                      <m:ctrlPr>
                                        <a:rPr lang="en-US" sz="2400" i="1">
                                          <a:solidFill>
                                            <a:srgbClr val="0070C0"/>
                                          </a:solidFill>
                                          <a:latin typeface="Cambria Math" panose="02040503050406030204" pitchFamily="18" charset="0"/>
                                          <a:ea typeface="Helvetica" charset="0"/>
                                          <a:cs typeface="Helvetica" charset="0"/>
                                        </a:rPr>
                                      </m:ctrlPr>
                                    </m:dPr>
                                    <m:e>
                                      <m:r>
                                        <a:rPr lang="en-US" sz="2400" i="1">
                                          <a:solidFill>
                                            <a:srgbClr val="0070C0"/>
                                          </a:solidFill>
                                          <a:latin typeface="Cambria Math" panose="02040503050406030204" pitchFamily="18" charset="0"/>
                                          <a:ea typeface="Helvetica" charset="0"/>
                                          <a:cs typeface="Helvetica" charset="0"/>
                                        </a:rPr>
                                        <m:t>𝑡</m:t>
                                      </m:r>
                                      <m:r>
                                        <a:rPr lang="en-US" sz="2400" i="1">
                                          <a:solidFill>
                                            <a:srgbClr val="0070C0"/>
                                          </a:solidFill>
                                          <a:latin typeface="Cambria Math" panose="02040503050406030204" pitchFamily="18" charset="0"/>
                                          <a:ea typeface="Helvetica" charset="0"/>
                                          <a:cs typeface="Helvetica" charset="0"/>
                                        </a:rPr>
                                        <m:t>+1</m:t>
                                      </m:r>
                                    </m:e>
                                  </m:d>
                                </m:sup>
                              </m:sSup>
                              <m:r>
                                <a:rPr lang="en-US" sz="2400" i="1">
                                  <a:solidFill>
                                    <a:srgbClr val="0070C0"/>
                                  </a:solidFill>
                                  <a:latin typeface="Cambria Math" panose="02040503050406030204" pitchFamily="18" charset="0"/>
                                  <a:ea typeface="Helvetica" charset="0"/>
                                  <a:cs typeface="Helvetica" charset="0"/>
                                </a:rPr>
                                <m:t>=</m:t>
                              </m:r>
                              <m:r>
                                <a:rPr lang="en-US" sz="2400" i="1">
                                  <a:solidFill>
                                    <a:srgbClr val="0070C0"/>
                                  </a:solidFill>
                                  <a:latin typeface="Cambria Math" panose="02040503050406030204" pitchFamily="18" charset="0"/>
                                  <a:ea typeface="Helvetica" charset="0"/>
                                  <a:cs typeface="Helvetica" charset="0"/>
                                </a:rPr>
                                <m:t>𝑗</m:t>
                              </m:r>
                              <m:r>
                                <a:rPr lang="en-US" sz="2400" i="1">
                                  <a:solidFill>
                                    <a:srgbClr val="0070C0"/>
                                  </a:solidFill>
                                  <a:latin typeface="Cambria Math" panose="02040503050406030204" pitchFamily="18" charset="0"/>
                                  <a:ea typeface="Helvetica" charset="0"/>
                                  <a:cs typeface="Helvetica" charset="0"/>
                                </a:rPr>
                                <m:t> | </m:t>
                              </m:r>
                              <m:sSup>
                                <m:sSupPr>
                                  <m:ctrlPr>
                                    <a:rPr lang="en-US" sz="2400" i="1">
                                      <a:solidFill>
                                        <a:srgbClr val="0070C0"/>
                                      </a:solidFill>
                                      <a:latin typeface="Cambria Math" panose="02040503050406030204" pitchFamily="18" charset="0"/>
                                      <a:ea typeface="Helvetica" charset="0"/>
                                      <a:cs typeface="Helvetica" charset="0"/>
                                    </a:rPr>
                                  </m:ctrlPr>
                                </m:sSupPr>
                                <m:e>
                                  <m:r>
                                    <a:rPr lang="en-US" sz="2400" i="1">
                                      <a:solidFill>
                                        <a:srgbClr val="0070C0"/>
                                      </a:solidFill>
                                      <a:latin typeface="Cambria Math" panose="02040503050406030204" pitchFamily="18" charset="0"/>
                                      <a:ea typeface="Helvetica" charset="0"/>
                                      <a:cs typeface="Helvetica" charset="0"/>
                                    </a:rPr>
                                    <m:t>𝑋</m:t>
                                  </m:r>
                                </m:e>
                                <m:sup>
                                  <m:d>
                                    <m:dPr>
                                      <m:ctrlPr>
                                        <a:rPr lang="en-US" sz="2400" i="1">
                                          <a:solidFill>
                                            <a:srgbClr val="0070C0"/>
                                          </a:solidFill>
                                          <a:latin typeface="Cambria Math" panose="02040503050406030204" pitchFamily="18" charset="0"/>
                                          <a:ea typeface="Helvetica" charset="0"/>
                                          <a:cs typeface="Helvetica" charset="0"/>
                                        </a:rPr>
                                      </m:ctrlPr>
                                    </m:dPr>
                                    <m:e>
                                      <m:r>
                                        <a:rPr lang="en-US" sz="2400" i="1">
                                          <a:solidFill>
                                            <a:srgbClr val="0070C0"/>
                                          </a:solidFill>
                                          <a:latin typeface="Cambria Math" panose="02040503050406030204" pitchFamily="18" charset="0"/>
                                          <a:ea typeface="Helvetica" charset="0"/>
                                          <a:cs typeface="Helvetica" charset="0"/>
                                        </a:rPr>
                                        <m:t>𝑡</m:t>
                                      </m:r>
                                    </m:e>
                                  </m:d>
                                </m:sup>
                              </m:sSup>
                              <m:r>
                                <a:rPr lang="en-US" sz="2400" i="1">
                                  <a:solidFill>
                                    <a:srgbClr val="0070C0"/>
                                  </a:solidFill>
                                  <a:latin typeface="Cambria Math" panose="02040503050406030204" pitchFamily="18" charset="0"/>
                                  <a:ea typeface="Helvetica" charset="0"/>
                                  <a:cs typeface="Helvetica" charset="0"/>
                                </a:rPr>
                                <m:t>=</m:t>
                              </m:r>
                              <m:r>
                                <a:rPr lang="en-US" sz="2400" i="1">
                                  <a:solidFill>
                                    <a:srgbClr val="0070C0"/>
                                  </a:solidFill>
                                  <a:latin typeface="Cambria Math" panose="02040503050406030204" pitchFamily="18" charset="0"/>
                                  <a:ea typeface="Helvetica" charset="0"/>
                                  <a:cs typeface="Helvetica" charset="0"/>
                                </a:rPr>
                                <m:t>𝑖</m:t>
                              </m:r>
                            </m:e>
                          </m:d>
                        </m:e>
                      </m:func>
                    </m:oMath>
                  </m:oMathPara>
                </a14:m>
                <a:endParaRPr lang="en-US" sz="2000" dirty="0"/>
              </a:p>
            </p:txBody>
          </p:sp>
        </mc:Choice>
        <mc:Fallback xmlns="">
          <p:sp>
            <p:nvSpPr>
              <p:cNvPr id="30" name="Rectangle 29">
                <a:extLst>
                  <a:ext uri="{FF2B5EF4-FFF2-40B4-BE49-F238E27FC236}">
                    <a16:creationId xmlns:a16="http://schemas.microsoft.com/office/drawing/2014/main" id="{91AC6265-8E7F-114C-9ADD-252C1461DE0A}"/>
                  </a:ext>
                </a:extLst>
              </p:cNvPr>
              <p:cNvSpPr>
                <a:spLocks noRot="1" noChangeAspect="1" noMove="1" noResize="1" noEditPoints="1" noAdjustHandles="1" noChangeArrowheads="1" noChangeShapeType="1" noTextEdit="1"/>
              </p:cNvSpPr>
              <p:nvPr/>
            </p:nvSpPr>
            <p:spPr>
              <a:xfrm>
                <a:off x="340763" y="5273105"/>
                <a:ext cx="4199676" cy="52495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p:cNvSpPr txBox="1"/>
              <p:nvPr/>
            </p:nvSpPr>
            <p:spPr>
              <a:xfrm>
                <a:off x="6968931" y="2517901"/>
                <a:ext cx="4151136" cy="1817036"/>
              </a:xfrm>
              <a:prstGeom prst="rect">
                <a:avLst/>
              </a:prstGeom>
              <a:solidFill>
                <a:schemeClr val="bg1"/>
              </a:solidFill>
            </p:spPr>
            <p:txBody>
              <a:bodyPr wrap="none" rtlCol="0">
                <a:spAutoFit/>
              </a:bodyPr>
              <a:lstStyle/>
              <a:p>
                <a:pPr/>
                <a14:m>
                  <m:oMathPara xmlns:m="http://schemas.openxmlformats.org/officeDocument/2006/math">
                    <m:oMath>
                      <m:d>
                        <m:dPr>
                          <m:begChr m:val="["/>
                          <m:endChr m:val="]"/>
                          <m:ctrlPr>
                            <a:rPr lang="en-US" sz="2400" i="1">
                              <a:latin typeface="Cambria Math" panose="02040503050406030204" pitchFamily="18" charset="0"/>
                              <a:cs typeface="Helvetica" charset="0"/>
                            </a:rPr>
                          </m:ctrlPr>
                        </m:dPr>
                        <m:e>
                          <m:m>
                            <m:mPr>
                              <m:mcs>
                                <m:mc>
                                  <m:mcPr>
                                    <m:count m:val="3"/>
                                    <m:mcJc m:val="center"/>
                                  </m:mcPr>
                                </m:mc>
                              </m:mcs>
                              <m:ctrlPr>
                                <a:rPr lang="en-US" sz="2400" i="1">
                                  <a:latin typeface="Cambria Math" panose="02040503050406030204" pitchFamily="18" charset="0"/>
                                  <a:cs typeface="Helvetica" charset="0"/>
                                </a:rPr>
                              </m:ctrlPr>
                            </m:mP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1/2</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1</m:t>
                                            </m:r>
                                            <m:r>
                                              <a:rPr lang="en-US" sz="2400" i="1">
                                                <a:latin typeface="Cambria Math" panose="02040503050406030204" pitchFamily="18" charset="0"/>
                                                <a:cs typeface="Helvetica" charset="0"/>
                                              </a:rPr>
                                              <m:t>/2</m:t>
                                            </m:r>
                                          </m:e>
                                        </m:mr>
                                        <m:mr>
                                          <m:e>
                                            <m: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0</m:t>
                                            </m:r>
                                          </m:e>
                                        </m:mr>
                                      </m:m>
                                    </m:e>
                                  </m:mr>
                                </m:m>
                              </m:e>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1</m:t>
                                      </m:r>
                                      <m:r>
                                        <a:rPr lang="en-US" sz="2400" i="1">
                                          <a:latin typeface="Cambria Math" panose="02040503050406030204" pitchFamily="18" charset="0"/>
                                          <a:cs typeface="Helvetica" charset="0"/>
                                        </a:rPr>
                                        <m:t>/2</m:t>
                                      </m:r>
                                    </m:e>
                                  </m:mr>
                                  <m:mr>
                                    <m:e>
                                      <m:r>
                                        <a:rPr lang="en-US" sz="2400" i="1">
                                          <a:latin typeface="Cambria Math" panose="02040503050406030204" pitchFamily="18" charset="0"/>
                                          <a:cs typeface="Helvetica" charset="0"/>
                                        </a:rPr>
                                        <m:t>0</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1/3</m:t>
                                            </m:r>
                                          </m:e>
                                        </m:mr>
                                        <m:mr>
                                          <m:e>
                                            <m:r>
                                              <a:rPr lang="en-US" sz="2400" i="1">
                                                <a:latin typeface="Cambria Math" panose="02040503050406030204" pitchFamily="18" charset="0"/>
                                                <a:cs typeface="Helvetica" charset="0"/>
                                              </a:rPr>
                                              <m:t>0</m:t>
                                            </m:r>
                                          </m:e>
                                        </m:mr>
                                      </m:m>
                                    </m:e>
                                  </m:mr>
                                </m:m>
                              </m:e>
                              <m:e>
                                <m:m>
                                  <m:mPr>
                                    <m:mcs>
                                      <m:mc>
                                        <m:mcPr>
                                          <m:count m:val="3"/>
                                          <m:mcJc m:val="center"/>
                                        </m:mcPr>
                                      </m:mc>
                                    </m:mcs>
                                    <m:ctrlPr>
                                      <a:rPr lang="en-US" sz="2400" i="1">
                                        <a:latin typeface="Cambria Math" panose="02040503050406030204" pitchFamily="18" charset="0"/>
                                        <a:cs typeface="Helvetica" charset="0"/>
                                      </a:rPr>
                                    </m:ctrlPr>
                                  </m:mP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1</m:t>
                                            </m:r>
                                            <m:r>
                                              <a:rPr lang="en-US" sz="2400" i="1">
                                                <a:latin typeface="Cambria Math" panose="02040503050406030204" pitchFamily="18" charset="0"/>
                                                <a:cs typeface="Helvetica" charset="0"/>
                                              </a:rPr>
                                              <m:t>/2</m:t>
                                            </m:r>
                                          </m:e>
                                        </m:mr>
                                        <m:mr>
                                          <m:e>
                                            <m:r>
                                              <a:rPr lang="en-US" sz="2400" i="1">
                                                <a:latin typeface="Cambria Math" panose="02040503050406030204" pitchFamily="18" charset="0"/>
                                                <a:cs typeface="Helvetica" charset="0"/>
                                              </a:rPr>
                                              <m:t>0</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1/3</m:t>
                                                  </m:r>
                                                </m:e>
                                              </m:mr>
                                              <m:mr>
                                                <m:e>
                                                  <m:r>
                                                    <a:rPr lang="en-US" sz="2400" i="1">
                                                      <a:latin typeface="Cambria Math" panose="02040503050406030204" pitchFamily="18" charset="0"/>
                                                      <a:cs typeface="Helvetica" charset="0"/>
                                                    </a:rPr>
                                                    <m:t>0</m:t>
                                                  </m:r>
                                                </m:e>
                                              </m:mr>
                                            </m:m>
                                          </m:e>
                                        </m:mr>
                                      </m:m>
                                    </m:e>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1/2</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1</m:t>
                                                  </m:r>
                                                  <m:r>
                                                    <a:rPr lang="en-US" sz="2400" i="1">
                                                      <a:latin typeface="Cambria Math" panose="02040503050406030204" pitchFamily="18" charset="0"/>
                                                      <a:cs typeface="Helvetica" charset="0"/>
                                                    </a:rPr>
                                                    <m:t>/2</m:t>
                                                  </m:r>
                                                </m:e>
                                              </m:mr>
                                              <m:mr>
                                                <m:e>
                                                  <m: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m:t>
                                                  </m:r>
                                                </m:e>
                                              </m:mr>
                                            </m:m>
                                          </m:e>
                                        </m:mr>
                                      </m:m>
                                    </m:e>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0</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1/3</m:t>
                                                  </m:r>
                                                </m:e>
                                              </m:mr>
                                              <m:mr>
                                                <m:e>
                                                  <m:r>
                                                    <a:rPr lang="en-US" sz="2400" i="1">
                                                      <a:latin typeface="Cambria Math" panose="02040503050406030204" pitchFamily="18" charset="0"/>
                                                      <a:cs typeface="Helvetica" charset="0"/>
                                                    </a:rPr>
                                                    <m:t>0</m:t>
                                                  </m:r>
                                                </m:e>
                                              </m:mr>
                                            </m:m>
                                          </m:e>
                                        </m:mr>
                                      </m:m>
                                    </m:e>
                                  </m:mr>
                                </m:m>
                              </m:e>
                            </m:mr>
                          </m:m>
                        </m:e>
                      </m:d>
                    </m:oMath>
                  </m:oMathPara>
                </a14:m>
                <a:endParaRPr lang="en-US" sz="2400" b="0" dirty="0" err="1">
                  <a:latin typeface="Candara" panose="020E0502030303020204" pitchFamily="34" charset="0"/>
                  <a:ea typeface="Helvetica" charset="0"/>
                  <a:cs typeface="Helvetica"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6968931" y="2517901"/>
                <a:ext cx="4151136" cy="1817036"/>
              </a:xfrm>
              <a:prstGeom prst="rect">
                <a:avLst/>
              </a:prstGeom>
              <a:blipFill>
                <a:blip r:embed="rId4"/>
                <a:stretch>
                  <a:fillRect/>
                </a:stretch>
              </a:blipFill>
            </p:spPr>
            <p:txBody>
              <a:bodyPr/>
              <a:lstStyle/>
              <a:p>
                <a:r>
                  <a:rPr lang="en-US">
                    <a:noFill/>
                  </a:rPr>
                  <a:t> </a:t>
                </a:r>
              </a:p>
            </p:txBody>
          </p:sp>
        </mc:Fallback>
      </mc:AlternateContent>
      <p:grpSp>
        <p:nvGrpSpPr>
          <p:cNvPr id="6" name="Group 5" descr="A 5 vertex graph:&#10;1 is adjacent to 2,3&#10;2 is adjacent to 1,4&#10;3 is adjacent to 1,4&#10;4 is adjacent to 2,3,5&#10;5 is adjacent to 4">
            <a:extLst>
              <a:ext uri="{FF2B5EF4-FFF2-40B4-BE49-F238E27FC236}">
                <a16:creationId xmlns:a16="http://schemas.microsoft.com/office/drawing/2014/main" id="{053C136C-5E41-1482-A789-D9E062C896FD}"/>
              </a:ext>
            </a:extLst>
          </p:cNvPr>
          <p:cNvGrpSpPr/>
          <p:nvPr/>
        </p:nvGrpSpPr>
        <p:grpSpPr>
          <a:xfrm>
            <a:off x="609600" y="2514074"/>
            <a:ext cx="2689271" cy="2290365"/>
            <a:chOff x="609600" y="2514074"/>
            <a:chExt cx="2689271" cy="2290365"/>
          </a:xfrm>
        </p:grpSpPr>
        <p:sp>
          <p:nvSpPr>
            <p:cNvPr id="7" name="Google Shape;117;p18">
              <a:extLst>
                <a:ext uri="{FF2B5EF4-FFF2-40B4-BE49-F238E27FC236}">
                  <a16:creationId xmlns:a16="http://schemas.microsoft.com/office/drawing/2014/main" id="{55CBB54F-5D63-0F3B-1218-58229B310B2E}"/>
                </a:ext>
              </a:extLst>
            </p:cNvPr>
            <p:cNvSpPr>
              <a:spLocks noChangeAspect="1"/>
            </p:cNvSpPr>
            <p:nvPr/>
          </p:nvSpPr>
          <p:spPr>
            <a:xfrm>
              <a:off x="609600" y="2525518"/>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1</a:t>
              </a:r>
              <a:endParaRPr b="1" baseline="-25000" dirty="0"/>
            </a:p>
          </p:txBody>
        </p:sp>
        <p:sp>
          <p:nvSpPr>
            <p:cNvPr id="8" name="Google Shape;118;p18">
              <a:extLst>
                <a:ext uri="{FF2B5EF4-FFF2-40B4-BE49-F238E27FC236}">
                  <a16:creationId xmlns:a16="http://schemas.microsoft.com/office/drawing/2014/main" id="{D2BBC7BC-8B9B-C9BA-5D5E-D5C5186CFB36}"/>
                </a:ext>
              </a:extLst>
            </p:cNvPr>
            <p:cNvSpPr>
              <a:spLocks noChangeAspect="1"/>
            </p:cNvSpPr>
            <p:nvPr/>
          </p:nvSpPr>
          <p:spPr>
            <a:xfrm>
              <a:off x="2590657" y="2514074"/>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2</a:t>
              </a:r>
              <a:endParaRPr b="1" baseline="-25000" dirty="0"/>
            </a:p>
          </p:txBody>
        </p:sp>
        <p:sp>
          <p:nvSpPr>
            <p:cNvPr id="9" name="Google Shape;119;p18">
              <a:extLst>
                <a:ext uri="{FF2B5EF4-FFF2-40B4-BE49-F238E27FC236}">
                  <a16:creationId xmlns:a16="http://schemas.microsoft.com/office/drawing/2014/main" id="{737F866F-C7EC-45A1-5A70-6EDFAF667D47}"/>
                </a:ext>
              </a:extLst>
            </p:cNvPr>
            <p:cNvSpPr>
              <a:spLocks noChangeAspect="1"/>
            </p:cNvSpPr>
            <p:nvPr/>
          </p:nvSpPr>
          <p:spPr>
            <a:xfrm>
              <a:off x="609600" y="4139719"/>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3</a:t>
              </a:r>
              <a:endParaRPr b="1" baseline="-25000" dirty="0"/>
            </a:p>
          </p:txBody>
        </p:sp>
        <p:sp>
          <p:nvSpPr>
            <p:cNvPr id="10" name="Google Shape;120;p18">
              <a:extLst>
                <a:ext uri="{FF2B5EF4-FFF2-40B4-BE49-F238E27FC236}">
                  <a16:creationId xmlns:a16="http://schemas.microsoft.com/office/drawing/2014/main" id="{C65B82BA-F7A2-7085-9249-46A9A363F6C3}"/>
                </a:ext>
              </a:extLst>
            </p:cNvPr>
            <p:cNvSpPr>
              <a:spLocks noChangeAspect="1"/>
            </p:cNvSpPr>
            <p:nvPr/>
          </p:nvSpPr>
          <p:spPr>
            <a:xfrm>
              <a:off x="2590657" y="4146871"/>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5</a:t>
              </a:r>
              <a:endParaRPr b="1" baseline="-25000" dirty="0"/>
            </a:p>
          </p:txBody>
        </p:sp>
        <p:sp>
          <p:nvSpPr>
            <p:cNvPr id="11" name="Google Shape;121;p18">
              <a:extLst>
                <a:ext uri="{FF2B5EF4-FFF2-40B4-BE49-F238E27FC236}">
                  <a16:creationId xmlns:a16="http://schemas.microsoft.com/office/drawing/2014/main" id="{B696AB18-2809-7141-1ECC-54784F1F8216}"/>
                </a:ext>
              </a:extLst>
            </p:cNvPr>
            <p:cNvSpPr>
              <a:spLocks noChangeAspect="1"/>
            </p:cNvSpPr>
            <p:nvPr/>
          </p:nvSpPr>
          <p:spPr>
            <a:xfrm>
              <a:off x="1619151" y="3330120"/>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4</a:t>
              </a:r>
              <a:endParaRPr b="1" baseline="-25000" dirty="0"/>
            </a:p>
          </p:txBody>
        </p:sp>
        <p:cxnSp>
          <p:nvCxnSpPr>
            <p:cNvPr id="12" name="Google Shape;122;p18">
              <a:extLst>
                <a:ext uri="{FF2B5EF4-FFF2-40B4-BE49-F238E27FC236}">
                  <a16:creationId xmlns:a16="http://schemas.microsoft.com/office/drawing/2014/main" id="{894E1A1F-750C-A245-5C93-AC9BC2E20212}"/>
                </a:ext>
              </a:extLst>
            </p:cNvPr>
            <p:cNvCxnSpPr>
              <a:cxnSpLocks noChangeAspect="1"/>
              <a:stCxn id="7" idx="4"/>
              <a:endCxn id="9" idx="0"/>
            </p:cNvCxnSpPr>
            <p:nvPr/>
          </p:nvCxnSpPr>
          <p:spPr>
            <a:xfrm>
              <a:off x="963707" y="3183086"/>
              <a:ext cx="0" cy="956633"/>
            </a:xfrm>
            <a:prstGeom prst="straightConnector1">
              <a:avLst/>
            </a:prstGeom>
            <a:noFill/>
            <a:ln w="9525" cap="flat" cmpd="sng">
              <a:solidFill>
                <a:srgbClr val="666666"/>
              </a:solidFill>
              <a:prstDash val="solid"/>
              <a:round/>
              <a:headEnd type="none" w="med" len="med"/>
              <a:tailEnd type="none" w="med" len="med"/>
            </a:ln>
          </p:spPr>
        </p:cxnSp>
        <p:cxnSp>
          <p:nvCxnSpPr>
            <p:cNvPr id="13" name="Google Shape;123;p18">
              <a:extLst>
                <a:ext uri="{FF2B5EF4-FFF2-40B4-BE49-F238E27FC236}">
                  <a16:creationId xmlns:a16="http://schemas.microsoft.com/office/drawing/2014/main" id="{1277A65D-1785-6D47-FCE0-F0C667D920A8}"/>
                </a:ext>
              </a:extLst>
            </p:cNvPr>
            <p:cNvCxnSpPr>
              <a:cxnSpLocks noChangeAspect="1"/>
              <a:stCxn id="7" idx="6"/>
              <a:endCxn id="8" idx="2"/>
            </p:cNvCxnSpPr>
            <p:nvPr/>
          </p:nvCxnSpPr>
          <p:spPr>
            <a:xfrm flipV="1">
              <a:off x="1317814" y="2842858"/>
              <a:ext cx="1272843" cy="11444"/>
            </a:xfrm>
            <a:prstGeom prst="straightConnector1">
              <a:avLst/>
            </a:prstGeom>
            <a:noFill/>
            <a:ln w="9525" cap="flat" cmpd="sng">
              <a:solidFill>
                <a:srgbClr val="666666"/>
              </a:solidFill>
              <a:prstDash val="solid"/>
              <a:round/>
              <a:headEnd type="none" w="med" len="med"/>
              <a:tailEnd type="none" w="med" len="med"/>
            </a:ln>
          </p:spPr>
        </p:cxnSp>
        <p:cxnSp>
          <p:nvCxnSpPr>
            <p:cNvPr id="14" name="Google Shape;124;p18">
              <a:extLst>
                <a:ext uri="{FF2B5EF4-FFF2-40B4-BE49-F238E27FC236}">
                  <a16:creationId xmlns:a16="http://schemas.microsoft.com/office/drawing/2014/main" id="{73953148-51BB-8787-F10F-0041D1B4E641}"/>
                </a:ext>
              </a:extLst>
            </p:cNvPr>
            <p:cNvCxnSpPr>
              <a:cxnSpLocks noChangeAspect="1"/>
              <a:stCxn id="9" idx="7"/>
              <a:endCxn id="11" idx="3"/>
            </p:cNvCxnSpPr>
            <p:nvPr/>
          </p:nvCxnSpPr>
          <p:spPr>
            <a:xfrm flipV="1">
              <a:off x="1214098" y="3891389"/>
              <a:ext cx="508769" cy="344629"/>
            </a:xfrm>
            <a:prstGeom prst="straightConnector1">
              <a:avLst/>
            </a:prstGeom>
            <a:noFill/>
            <a:ln w="9525" cap="flat" cmpd="sng">
              <a:solidFill>
                <a:srgbClr val="666666"/>
              </a:solidFill>
              <a:prstDash val="solid"/>
              <a:round/>
              <a:headEnd type="none" w="med" len="med"/>
              <a:tailEnd type="none" w="med" len="med"/>
            </a:ln>
          </p:spPr>
        </p:cxnSp>
        <p:cxnSp>
          <p:nvCxnSpPr>
            <p:cNvPr id="15" name="Google Shape;125;p18">
              <a:extLst>
                <a:ext uri="{FF2B5EF4-FFF2-40B4-BE49-F238E27FC236}">
                  <a16:creationId xmlns:a16="http://schemas.microsoft.com/office/drawing/2014/main" id="{A88CB6FD-7818-2470-6BD8-CB56A7978B6F}"/>
                </a:ext>
              </a:extLst>
            </p:cNvPr>
            <p:cNvCxnSpPr>
              <a:cxnSpLocks noChangeAspect="1"/>
              <a:stCxn id="8" idx="3"/>
              <a:endCxn id="11" idx="7"/>
            </p:cNvCxnSpPr>
            <p:nvPr/>
          </p:nvCxnSpPr>
          <p:spPr>
            <a:xfrm flipH="1">
              <a:off x="2223649" y="3075343"/>
              <a:ext cx="470724" cy="351076"/>
            </a:xfrm>
            <a:prstGeom prst="straightConnector1">
              <a:avLst/>
            </a:prstGeom>
            <a:noFill/>
            <a:ln w="9525" cap="flat" cmpd="sng">
              <a:solidFill>
                <a:srgbClr val="666666"/>
              </a:solidFill>
              <a:prstDash val="solid"/>
              <a:round/>
              <a:headEnd type="none" w="med" len="med"/>
              <a:tailEnd type="none" w="med" len="med"/>
            </a:ln>
          </p:spPr>
        </p:cxnSp>
        <p:cxnSp>
          <p:nvCxnSpPr>
            <p:cNvPr id="16" name="Google Shape;126;p18">
              <a:extLst>
                <a:ext uri="{FF2B5EF4-FFF2-40B4-BE49-F238E27FC236}">
                  <a16:creationId xmlns:a16="http://schemas.microsoft.com/office/drawing/2014/main" id="{14343E8F-A97E-5788-1826-7DF3DEB6FECF}"/>
                </a:ext>
              </a:extLst>
            </p:cNvPr>
            <p:cNvCxnSpPr>
              <a:cxnSpLocks noChangeAspect="1"/>
              <a:stCxn id="11" idx="5"/>
              <a:endCxn id="10" idx="1"/>
            </p:cNvCxnSpPr>
            <p:nvPr/>
          </p:nvCxnSpPr>
          <p:spPr>
            <a:xfrm>
              <a:off x="2223649" y="3891389"/>
              <a:ext cx="470724" cy="351781"/>
            </a:xfrm>
            <a:prstGeom prst="straightConnector1">
              <a:avLst/>
            </a:prstGeom>
            <a:noFill/>
            <a:ln w="9525" cap="flat" cmpd="sng">
              <a:solidFill>
                <a:srgbClr val="666666"/>
              </a:solidFill>
              <a:prstDash val="solid"/>
              <a:round/>
              <a:headEnd type="none" w="med" len="med"/>
              <a:tailEnd type="none" w="med" len="med"/>
            </a:ln>
          </p:spPr>
        </p:cxnSp>
      </p:grpSp>
    </p:spTree>
    <p:extLst>
      <p:ext uri="{BB962C8B-B14F-4D97-AF65-F5344CB8AC3E}">
        <p14:creationId xmlns:p14="http://schemas.microsoft.com/office/powerpoint/2010/main" val="297970997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C7A12-0061-44ED-BE18-2460914707BF}"/>
              </a:ext>
            </a:extLst>
          </p:cNvPr>
          <p:cNvSpPr>
            <a:spLocks noGrp="1"/>
          </p:cNvSpPr>
          <p:nvPr>
            <p:ph type="title"/>
          </p:nvPr>
        </p:nvSpPr>
        <p:spPr/>
        <p:txBody>
          <a:bodyPr>
            <a:normAutofit/>
          </a:bodyPr>
          <a:lstStyle/>
          <a:p>
            <a:r>
              <a:rPr lang="en-US" dirty="0"/>
              <a:t>Activity (Random Walk)</a:t>
            </a:r>
          </a:p>
        </p:txBody>
      </p:sp>
      <p:sp>
        <p:nvSpPr>
          <p:cNvPr id="4" name="Slide Number Placeholder 3">
            <a:extLst>
              <a:ext uri="{FF2B5EF4-FFF2-40B4-BE49-F238E27FC236}">
                <a16:creationId xmlns:a16="http://schemas.microsoft.com/office/drawing/2014/main" id="{B20FFEC8-A907-4AB2-9571-C499251054A9}"/>
              </a:ext>
            </a:extLst>
          </p:cNvPr>
          <p:cNvSpPr>
            <a:spLocks noGrp="1"/>
          </p:cNvSpPr>
          <p:nvPr>
            <p:ph type="sldNum" sz="quarter" idx="12"/>
          </p:nvPr>
        </p:nvSpPr>
        <p:spPr/>
        <p:txBody>
          <a:bodyPr/>
          <a:lstStyle/>
          <a:p>
            <a:fld id="{39E65F0E-D8D0-8548-A870-8F1E432EFAAD}" type="slidenum">
              <a:rPr lang="en-US" smtClean="0"/>
              <a:pPr/>
              <a:t>77</a:t>
            </a:fld>
            <a:endParaRPr lang="en-US" dirty="0"/>
          </a:p>
        </p:txBody>
      </p:sp>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39E150E1-A418-4A7F-BD40-770C322289D0}"/>
                  </a:ext>
                </a:extLst>
              </p:cNvPr>
              <p:cNvSpPr txBox="1"/>
              <p:nvPr/>
            </p:nvSpPr>
            <p:spPr>
              <a:xfrm>
                <a:off x="543557" y="1076036"/>
                <a:ext cx="7442615" cy="516295"/>
              </a:xfrm>
              <a:prstGeom prst="rect">
                <a:avLst/>
              </a:prstGeom>
              <a:noFill/>
            </p:spPr>
            <p:txBody>
              <a:bodyPr wrap="none" rtlCol="0">
                <a:spAutoFit/>
              </a:bodyPr>
              <a:lstStyle/>
              <a:p>
                <a:r>
                  <a:rPr lang="en-US" sz="2400" b="0" dirty="0">
                    <a:latin typeface="Candara" panose="020E0502030303020204" pitchFamily="34" charset="0"/>
                    <a:ea typeface="Helvetica" charset="0"/>
                    <a:cs typeface="Helvetica" charset="0"/>
                  </a:rPr>
                  <a:t>Suppose we know that </a:t>
                </a:r>
                <a14:m>
                  <m:oMath xmlns:m="http://schemas.openxmlformats.org/officeDocument/2006/math">
                    <m:sSup>
                      <m:sSupPr>
                        <m:ctrlPr>
                          <a:rPr lang="en-US" sz="2400" i="1">
                            <a:solidFill>
                              <a:srgbClr val="0070C0"/>
                            </a:solidFill>
                            <a:latin typeface="Cambria Math" panose="02040503050406030204" pitchFamily="18" charset="0"/>
                            <a:ea typeface="Helvetica" charset="0"/>
                            <a:cs typeface="Helvetica" charset="0"/>
                          </a:rPr>
                        </m:ctrlPr>
                      </m:sSupPr>
                      <m:e>
                        <m:r>
                          <a:rPr lang="en-US" sz="2400" i="1">
                            <a:solidFill>
                              <a:srgbClr val="0070C0"/>
                            </a:solidFill>
                            <a:latin typeface="Cambria Math" panose="02040503050406030204" pitchFamily="18" charset="0"/>
                            <a:ea typeface="Helvetica" charset="0"/>
                            <a:cs typeface="Helvetica" charset="0"/>
                          </a:rPr>
                          <m:t>𝑋</m:t>
                        </m:r>
                      </m:e>
                      <m:sup>
                        <m:d>
                          <m:dPr>
                            <m:ctrlPr>
                              <a:rPr lang="en-US" sz="2400" i="1">
                                <a:solidFill>
                                  <a:srgbClr val="0070C0"/>
                                </a:solidFill>
                                <a:latin typeface="Cambria Math" panose="02040503050406030204" pitchFamily="18" charset="0"/>
                                <a:ea typeface="Helvetica" charset="0"/>
                                <a:cs typeface="Helvetica" charset="0"/>
                              </a:rPr>
                            </m:ctrlPr>
                          </m:dPr>
                          <m:e>
                            <m:r>
                              <a:rPr lang="en-US" sz="2400" i="1">
                                <a:solidFill>
                                  <a:srgbClr val="0070C0"/>
                                </a:solidFill>
                                <a:latin typeface="Cambria Math" panose="02040503050406030204" pitchFamily="18" charset="0"/>
                                <a:ea typeface="Helvetica" charset="0"/>
                                <a:cs typeface="Helvetica" charset="0"/>
                              </a:rPr>
                              <m:t>0</m:t>
                            </m:r>
                          </m:e>
                        </m:d>
                      </m:sup>
                    </m:sSup>
                    <m:r>
                      <a:rPr lang="en-US" sz="2400" i="1">
                        <a:solidFill>
                          <a:srgbClr val="0070C0"/>
                        </a:solidFill>
                        <a:latin typeface="Cambria Math" panose="02040503050406030204" pitchFamily="18" charset="0"/>
                        <a:ea typeface="Helvetica" charset="0"/>
                        <a:cs typeface="Helvetica" charset="0"/>
                      </a:rPr>
                      <m:t>=2</m:t>
                    </m:r>
                    <m:r>
                      <a:rPr lang="en-US" sz="2400" b="0" i="1" smtClean="0">
                        <a:solidFill>
                          <a:srgbClr val="0070C0"/>
                        </a:solidFill>
                        <a:latin typeface="Cambria Math" panose="02040503050406030204" pitchFamily="18" charset="0"/>
                        <a:ea typeface="Helvetica" charset="0"/>
                        <a:cs typeface="Helvetica" charset="0"/>
                      </a:rPr>
                      <m:t>.  </m:t>
                    </m:r>
                  </m:oMath>
                </a14:m>
                <a:r>
                  <a:rPr lang="en-US" sz="2400" b="0" dirty="0">
                    <a:latin typeface="Candara" panose="020E0502030303020204" pitchFamily="34" charset="0"/>
                    <a:ea typeface="Helvetica" charset="0"/>
                    <a:cs typeface="Helvetica" charset="0"/>
                  </a:rPr>
                  <a:t>What is </a:t>
                </a:r>
                <a14:m>
                  <m:oMath xmlns:m="http://schemas.openxmlformats.org/officeDocument/2006/math">
                    <m:func>
                      <m:funcPr>
                        <m:ctrlPr>
                          <a:rPr lang="en-US" sz="2400" b="0" i="1" smtClean="0">
                            <a:solidFill>
                              <a:srgbClr val="0070C0"/>
                            </a:solidFill>
                            <a:latin typeface="Cambria Math" panose="02040503050406030204" pitchFamily="18" charset="0"/>
                            <a:ea typeface="Helvetica" charset="0"/>
                            <a:cs typeface="Helvetica" charset="0"/>
                          </a:rPr>
                        </m:ctrlPr>
                      </m:funcPr>
                      <m:fName>
                        <m:r>
                          <a:rPr lang="en-US" sz="2400" b="0" i="1" smtClean="0">
                            <a:solidFill>
                              <a:srgbClr val="0070C0"/>
                            </a:solidFill>
                            <a:latin typeface="Cambria Math" panose="02040503050406030204" pitchFamily="18" charset="0"/>
                            <a:ea typeface="Helvetica" charset="0"/>
                            <a:cs typeface="Helvetica" charset="0"/>
                          </a:rPr>
                          <m:t>𝑃</m:t>
                        </m:r>
                      </m:fName>
                      <m:e>
                        <m:d>
                          <m:dPr>
                            <m:ctrlPr>
                              <a:rPr lang="en-US" sz="2400" i="1">
                                <a:solidFill>
                                  <a:srgbClr val="0070C0"/>
                                </a:solidFill>
                                <a:latin typeface="Cambria Math" panose="02040503050406030204" pitchFamily="18" charset="0"/>
                                <a:ea typeface="Helvetica" charset="0"/>
                                <a:cs typeface="Helvetica" charset="0"/>
                              </a:rPr>
                            </m:ctrlPr>
                          </m:dPr>
                          <m:e>
                            <m:sSup>
                              <m:sSupPr>
                                <m:ctrlPr>
                                  <a:rPr lang="en-US" sz="2400" i="1">
                                    <a:solidFill>
                                      <a:srgbClr val="0070C0"/>
                                    </a:solidFill>
                                    <a:latin typeface="Cambria Math" panose="02040503050406030204" pitchFamily="18" charset="0"/>
                                    <a:ea typeface="Helvetica" charset="0"/>
                                    <a:cs typeface="Helvetica" charset="0"/>
                                  </a:rPr>
                                </m:ctrlPr>
                              </m:sSupPr>
                              <m:e>
                                <m:r>
                                  <a:rPr lang="en-US" sz="2400" i="1">
                                    <a:solidFill>
                                      <a:srgbClr val="0070C0"/>
                                    </a:solidFill>
                                    <a:latin typeface="Cambria Math" panose="02040503050406030204" pitchFamily="18" charset="0"/>
                                    <a:ea typeface="Helvetica" charset="0"/>
                                    <a:cs typeface="Helvetica" charset="0"/>
                                  </a:rPr>
                                  <m:t>𝑋</m:t>
                                </m:r>
                              </m:e>
                              <m:sup>
                                <m:d>
                                  <m:dPr>
                                    <m:ctrlPr>
                                      <a:rPr lang="en-US" sz="2400" b="0" i="1" smtClean="0">
                                        <a:solidFill>
                                          <a:srgbClr val="0070C0"/>
                                        </a:solidFill>
                                        <a:latin typeface="Cambria Math" panose="02040503050406030204" pitchFamily="18" charset="0"/>
                                        <a:ea typeface="Helvetica" charset="0"/>
                                        <a:cs typeface="Helvetica" charset="0"/>
                                      </a:rPr>
                                    </m:ctrlPr>
                                  </m:dPr>
                                  <m:e>
                                    <m:r>
                                      <a:rPr lang="en-US" sz="2400" b="0" i="1" smtClean="0">
                                        <a:solidFill>
                                          <a:srgbClr val="0070C0"/>
                                        </a:solidFill>
                                        <a:latin typeface="Cambria Math" panose="02040503050406030204" pitchFamily="18" charset="0"/>
                                        <a:ea typeface="Helvetica" charset="0"/>
                                        <a:cs typeface="Helvetica" charset="0"/>
                                      </a:rPr>
                                      <m:t>2</m:t>
                                    </m:r>
                                  </m:e>
                                </m:d>
                              </m:sup>
                            </m:sSup>
                            <m:r>
                              <a:rPr lang="en-US" sz="2400" i="1">
                                <a:solidFill>
                                  <a:srgbClr val="0070C0"/>
                                </a:solidFill>
                                <a:latin typeface="Cambria Math" panose="02040503050406030204" pitchFamily="18" charset="0"/>
                                <a:ea typeface="Helvetica" charset="0"/>
                                <a:cs typeface="Helvetica" charset="0"/>
                              </a:rPr>
                              <m:t>=</m:t>
                            </m:r>
                            <m:r>
                              <a:rPr lang="en-US" sz="2400" b="0" i="1" smtClean="0">
                                <a:solidFill>
                                  <a:srgbClr val="0070C0"/>
                                </a:solidFill>
                                <a:latin typeface="Cambria Math" panose="02040503050406030204" pitchFamily="18" charset="0"/>
                                <a:ea typeface="Helvetica" charset="0"/>
                                <a:cs typeface="Helvetica" charset="0"/>
                              </a:rPr>
                              <m:t>3</m:t>
                            </m:r>
                          </m:e>
                        </m:d>
                      </m:e>
                    </m:func>
                  </m:oMath>
                </a14:m>
                <a:r>
                  <a:rPr lang="en-US" sz="2400" b="0" dirty="0">
                    <a:latin typeface="Candara" panose="020E0502030303020204" pitchFamily="34" charset="0"/>
                    <a:ea typeface="Helvetica" charset="0"/>
                    <a:cs typeface="Helvetica" charset="0"/>
                  </a:rPr>
                  <a:t> </a:t>
                </a:r>
                <a:r>
                  <a:rPr lang="en-US" sz="2400" dirty="0">
                    <a:latin typeface="Candara" panose="020E0502030303020204" pitchFamily="34" charset="0"/>
                    <a:ea typeface="Helvetica" charset="0"/>
                    <a:cs typeface="Helvetica" charset="0"/>
                  </a:rPr>
                  <a:t>?</a:t>
                </a:r>
                <a:endParaRPr lang="en-US" sz="2400" b="0" dirty="0">
                  <a:latin typeface="Candara" panose="020E0502030303020204" pitchFamily="34" charset="0"/>
                  <a:ea typeface="Helvetica" charset="0"/>
                  <a:cs typeface="Helvetica" charset="0"/>
                </a:endParaRPr>
              </a:p>
            </p:txBody>
          </p:sp>
        </mc:Choice>
        <mc:Fallback xmlns="">
          <p:sp>
            <p:nvSpPr>
              <p:cNvPr id="45" name="TextBox 44">
                <a:extLst>
                  <a:ext uri="{FF2B5EF4-FFF2-40B4-BE49-F238E27FC236}">
                    <a16:creationId xmlns:a16="http://schemas.microsoft.com/office/drawing/2014/main" id="{39E150E1-A418-4A7F-BD40-770C322289D0}"/>
                  </a:ext>
                </a:extLst>
              </p:cNvPr>
              <p:cNvSpPr txBox="1">
                <a:spLocks noRot="1" noChangeAspect="1" noMove="1" noResize="1" noEditPoints="1" noAdjustHandles="1" noChangeArrowheads="1" noChangeShapeType="1" noTextEdit="1"/>
              </p:cNvSpPr>
              <p:nvPr/>
            </p:nvSpPr>
            <p:spPr>
              <a:xfrm>
                <a:off x="543557" y="1076036"/>
                <a:ext cx="7442615" cy="516295"/>
              </a:xfrm>
              <a:prstGeom prst="rect">
                <a:avLst/>
              </a:prstGeom>
              <a:blipFill>
                <a:blip r:embed="rId3"/>
                <a:stretch>
                  <a:fillRect l="-1229" t="-2381" b="-23810"/>
                </a:stretch>
              </a:blipFill>
            </p:spPr>
            <p:txBody>
              <a:bodyPr/>
              <a:lstStyle/>
              <a:p>
                <a:r>
                  <a:rPr lang="en-US">
                    <a:noFill/>
                  </a:rPr>
                  <a:t> </a:t>
                </a:r>
              </a:p>
            </p:txBody>
          </p:sp>
        </mc:Fallback>
      </mc:AlternateContent>
      <p:grpSp>
        <p:nvGrpSpPr>
          <p:cNvPr id="3" name="Group 2" descr="A 5 vertex graph:&#10;1 is adjacent to 2,3&#10;2 is adjacent to 1,4&#10;3 is adjacent to 1,4&#10;4 is adjacent to 2,3,5&#10;5 is adjacent to 4">
            <a:extLst>
              <a:ext uri="{FF2B5EF4-FFF2-40B4-BE49-F238E27FC236}">
                <a16:creationId xmlns:a16="http://schemas.microsoft.com/office/drawing/2014/main" id="{EDE2ADCE-7D62-BF07-4E83-11412EB44BDC}"/>
              </a:ext>
            </a:extLst>
          </p:cNvPr>
          <p:cNvGrpSpPr/>
          <p:nvPr/>
        </p:nvGrpSpPr>
        <p:grpSpPr>
          <a:xfrm>
            <a:off x="740287" y="1709119"/>
            <a:ext cx="2689271" cy="2290365"/>
            <a:chOff x="609600" y="2514074"/>
            <a:chExt cx="2689271" cy="2290365"/>
          </a:xfrm>
        </p:grpSpPr>
        <p:sp>
          <p:nvSpPr>
            <p:cNvPr id="5" name="Google Shape;117;p18">
              <a:extLst>
                <a:ext uri="{FF2B5EF4-FFF2-40B4-BE49-F238E27FC236}">
                  <a16:creationId xmlns:a16="http://schemas.microsoft.com/office/drawing/2014/main" id="{ABC6AB4A-FE2A-D385-0EE2-CF5EA91BEEEA}"/>
                </a:ext>
              </a:extLst>
            </p:cNvPr>
            <p:cNvSpPr>
              <a:spLocks noChangeAspect="1"/>
            </p:cNvSpPr>
            <p:nvPr/>
          </p:nvSpPr>
          <p:spPr>
            <a:xfrm>
              <a:off x="609600" y="2525518"/>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1</a:t>
              </a:r>
              <a:endParaRPr b="1" baseline="-25000" dirty="0"/>
            </a:p>
          </p:txBody>
        </p:sp>
        <p:sp>
          <p:nvSpPr>
            <p:cNvPr id="6" name="Google Shape;118;p18">
              <a:extLst>
                <a:ext uri="{FF2B5EF4-FFF2-40B4-BE49-F238E27FC236}">
                  <a16:creationId xmlns:a16="http://schemas.microsoft.com/office/drawing/2014/main" id="{B769BA57-BCE5-E62E-1673-39BA9578097D}"/>
                </a:ext>
              </a:extLst>
            </p:cNvPr>
            <p:cNvSpPr>
              <a:spLocks noChangeAspect="1"/>
            </p:cNvSpPr>
            <p:nvPr/>
          </p:nvSpPr>
          <p:spPr>
            <a:xfrm>
              <a:off x="2590657" y="2514074"/>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2</a:t>
              </a:r>
              <a:endParaRPr b="1" baseline="-25000" dirty="0"/>
            </a:p>
          </p:txBody>
        </p:sp>
        <p:sp>
          <p:nvSpPr>
            <p:cNvPr id="8" name="Google Shape;119;p18">
              <a:extLst>
                <a:ext uri="{FF2B5EF4-FFF2-40B4-BE49-F238E27FC236}">
                  <a16:creationId xmlns:a16="http://schemas.microsoft.com/office/drawing/2014/main" id="{34C7B688-96E6-4101-F2F8-8D7D69925BC0}"/>
                </a:ext>
              </a:extLst>
            </p:cNvPr>
            <p:cNvSpPr>
              <a:spLocks noChangeAspect="1"/>
            </p:cNvSpPr>
            <p:nvPr/>
          </p:nvSpPr>
          <p:spPr>
            <a:xfrm>
              <a:off x="609600" y="4139719"/>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3</a:t>
              </a:r>
              <a:endParaRPr b="1" baseline="-25000" dirty="0"/>
            </a:p>
          </p:txBody>
        </p:sp>
        <p:sp>
          <p:nvSpPr>
            <p:cNvPr id="9" name="Google Shape;120;p18">
              <a:extLst>
                <a:ext uri="{FF2B5EF4-FFF2-40B4-BE49-F238E27FC236}">
                  <a16:creationId xmlns:a16="http://schemas.microsoft.com/office/drawing/2014/main" id="{845E9AEE-1CBD-DA4F-02CD-866EFBB0ACF8}"/>
                </a:ext>
              </a:extLst>
            </p:cNvPr>
            <p:cNvSpPr>
              <a:spLocks noChangeAspect="1"/>
            </p:cNvSpPr>
            <p:nvPr/>
          </p:nvSpPr>
          <p:spPr>
            <a:xfrm>
              <a:off x="2590657" y="4146871"/>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5</a:t>
              </a:r>
              <a:endParaRPr b="1" baseline="-25000" dirty="0"/>
            </a:p>
          </p:txBody>
        </p:sp>
        <p:sp>
          <p:nvSpPr>
            <p:cNvPr id="10" name="Google Shape;121;p18">
              <a:extLst>
                <a:ext uri="{FF2B5EF4-FFF2-40B4-BE49-F238E27FC236}">
                  <a16:creationId xmlns:a16="http://schemas.microsoft.com/office/drawing/2014/main" id="{6AE87C4D-E5E8-1915-97FD-F559724FF56B}"/>
                </a:ext>
              </a:extLst>
            </p:cNvPr>
            <p:cNvSpPr>
              <a:spLocks noChangeAspect="1"/>
            </p:cNvSpPr>
            <p:nvPr/>
          </p:nvSpPr>
          <p:spPr>
            <a:xfrm>
              <a:off x="1619151" y="3330120"/>
              <a:ext cx="708214" cy="657568"/>
            </a:xfrm>
            <a:prstGeom prst="flowChartConnector">
              <a:avLst/>
            </a:prstGeom>
            <a:solidFill>
              <a:srgbClr val="EEEEEE"/>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dirty="0"/>
                <a:t>4</a:t>
              </a:r>
              <a:endParaRPr b="1" baseline="-25000" dirty="0"/>
            </a:p>
          </p:txBody>
        </p:sp>
        <p:cxnSp>
          <p:nvCxnSpPr>
            <p:cNvPr id="11" name="Google Shape;122;p18">
              <a:extLst>
                <a:ext uri="{FF2B5EF4-FFF2-40B4-BE49-F238E27FC236}">
                  <a16:creationId xmlns:a16="http://schemas.microsoft.com/office/drawing/2014/main" id="{42401505-07AC-4653-3273-BCF6DD73613D}"/>
                </a:ext>
              </a:extLst>
            </p:cNvPr>
            <p:cNvCxnSpPr>
              <a:cxnSpLocks noChangeAspect="1"/>
              <a:stCxn id="5" idx="4"/>
              <a:endCxn id="8" idx="0"/>
            </p:cNvCxnSpPr>
            <p:nvPr/>
          </p:nvCxnSpPr>
          <p:spPr>
            <a:xfrm>
              <a:off x="963707" y="3183086"/>
              <a:ext cx="0" cy="956633"/>
            </a:xfrm>
            <a:prstGeom prst="straightConnector1">
              <a:avLst/>
            </a:prstGeom>
            <a:noFill/>
            <a:ln w="9525" cap="flat" cmpd="sng">
              <a:solidFill>
                <a:srgbClr val="666666"/>
              </a:solidFill>
              <a:prstDash val="solid"/>
              <a:round/>
              <a:headEnd type="none" w="med" len="med"/>
              <a:tailEnd type="none" w="med" len="med"/>
            </a:ln>
          </p:spPr>
        </p:cxnSp>
        <p:cxnSp>
          <p:nvCxnSpPr>
            <p:cNvPr id="12" name="Google Shape;123;p18">
              <a:extLst>
                <a:ext uri="{FF2B5EF4-FFF2-40B4-BE49-F238E27FC236}">
                  <a16:creationId xmlns:a16="http://schemas.microsoft.com/office/drawing/2014/main" id="{37505465-4AE1-0509-09FA-B72D90ADBC22}"/>
                </a:ext>
              </a:extLst>
            </p:cNvPr>
            <p:cNvCxnSpPr>
              <a:cxnSpLocks noChangeAspect="1"/>
              <a:stCxn id="5" idx="6"/>
              <a:endCxn id="6" idx="2"/>
            </p:cNvCxnSpPr>
            <p:nvPr/>
          </p:nvCxnSpPr>
          <p:spPr>
            <a:xfrm flipV="1">
              <a:off x="1317814" y="2842858"/>
              <a:ext cx="1272843" cy="11444"/>
            </a:xfrm>
            <a:prstGeom prst="straightConnector1">
              <a:avLst/>
            </a:prstGeom>
            <a:noFill/>
            <a:ln w="9525" cap="flat" cmpd="sng">
              <a:solidFill>
                <a:srgbClr val="666666"/>
              </a:solidFill>
              <a:prstDash val="solid"/>
              <a:round/>
              <a:headEnd type="none" w="med" len="med"/>
              <a:tailEnd type="none" w="med" len="med"/>
            </a:ln>
          </p:spPr>
        </p:cxnSp>
        <p:cxnSp>
          <p:nvCxnSpPr>
            <p:cNvPr id="13" name="Google Shape;124;p18">
              <a:extLst>
                <a:ext uri="{FF2B5EF4-FFF2-40B4-BE49-F238E27FC236}">
                  <a16:creationId xmlns:a16="http://schemas.microsoft.com/office/drawing/2014/main" id="{13D89DC1-4913-FAEE-D974-B492A3774DEE}"/>
                </a:ext>
              </a:extLst>
            </p:cNvPr>
            <p:cNvCxnSpPr>
              <a:cxnSpLocks noChangeAspect="1"/>
              <a:stCxn id="8" idx="7"/>
              <a:endCxn id="10" idx="3"/>
            </p:cNvCxnSpPr>
            <p:nvPr/>
          </p:nvCxnSpPr>
          <p:spPr>
            <a:xfrm flipV="1">
              <a:off x="1214098" y="3891389"/>
              <a:ext cx="508769" cy="344629"/>
            </a:xfrm>
            <a:prstGeom prst="straightConnector1">
              <a:avLst/>
            </a:prstGeom>
            <a:noFill/>
            <a:ln w="9525" cap="flat" cmpd="sng">
              <a:solidFill>
                <a:srgbClr val="666666"/>
              </a:solidFill>
              <a:prstDash val="solid"/>
              <a:round/>
              <a:headEnd type="none" w="med" len="med"/>
              <a:tailEnd type="none" w="med" len="med"/>
            </a:ln>
          </p:spPr>
        </p:cxnSp>
        <p:cxnSp>
          <p:nvCxnSpPr>
            <p:cNvPr id="14" name="Google Shape;125;p18">
              <a:extLst>
                <a:ext uri="{FF2B5EF4-FFF2-40B4-BE49-F238E27FC236}">
                  <a16:creationId xmlns:a16="http://schemas.microsoft.com/office/drawing/2014/main" id="{D00D8C3E-5766-FE20-4FFE-5232B2D2EE35}"/>
                </a:ext>
              </a:extLst>
            </p:cNvPr>
            <p:cNvCxnSpPr>
              <a:cxnSpLocks noChangeAspect="1"/>
              <a:stCxn id="6" idx="3"/>
              <a:endCxn id="10" idx="7"/>
            </p:cNvCxnSpPr>
            <p:nvPr/>
          </p:nvCxnSpPr>
          <p:spPr>
            <a:xfrm flipH="1">
              <a:off x="2223649" y="3075343"/>
              <a:ext cx="470724" cy="351076"/>
            </a:xfrm>
            <a:prstGeom prst="straightConnector1">
              <a:avLst/>
            </a:prstGeom>
            <a:noFill/>
            <a:ln w="9525" cap="flat" cmpd="sng">
              <a:solidFill>
                <a:srgbClr val="666666"/>
              </a:solidFill>
              <a:prstDash val="solid"/>
              <a:round/>
              <a:headEnd type="none" w="med" len="med"/>
              <a:tailEnd type="none" w="med" len="med"/>
            </a:ln>
          </p:spPr>
        </p:cxnSp>
        <p:cxnSp>
          <p:nvCxnSpPr>
            <p:cNvPr id="15" name="Google Shape;126;p18">
              <a:extLst>
                <a:ext uri="{FF2B5EF4-FFF2-40B4-BE49-F238E27FC236}">
                  <a16:creationId xmlns:a16="http://schemas.microsoft.com/office/drawing/2014/main" id="{431BB8BD-E291-5E90-0695-E6EE643CF0F5}"/>
                </a:ext>
              </a:extLst>
            </p:cNvPr>
            <p:cNvCxnSpPr>
              <a:cxnSpLocks noChangeAspect="1"/>
              <a:stCxn id="10" idx="5"/>
              <a:endCxn id="9" idx="1"/>
            </p:cNvCxnSpPr>
            <p:nvPr/>
          </p:nvCxnSpPr>
          <p:spPr>
            <a:xfrm>
              <a:off x="2223649" y="3891389"/>
              <a:ext cx="470724" cy="351781"/>
            </a:xfrm>
            <a:prstGeom prst="straightConnector1">
              <a:avLst/>
            </a:prstGeom>
            <a:noFill/>
            <a:ln w="9525" cap="flat" cmpd="sng">
              <a:solidFill>
                <a:srgbClr val="666666"/>
              </a:solidFill>
              <a:prstDash val="solid"/>
              <a:round/>
              <a:headEnd type="none" w="med" len="med"/>
              <a:tailEnd type="none" w="med" len="med"/>
            </a:ln>
          </p:spPr>
        </p:cxnSp>
      </p:gr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E36F2F92-37D3-F3E3-F6B9-7933915DD907}"/>
                  </a:ext>
                </a:extLst>
              </p:cNvPr>
              <p:cNvSpPr txBox="1"/>
              <p:nvPr/>
            </p:nvSpPr>
            <p:spPr>
              <a:xfrm>
                <a:off x="830746" y="4334937"/>
                <a:ext cx="4151136" cy="1817036"/>
              </a:xfrm>
              <a:prstGeom prst="rect">
                <a:avLst/>
              </a:prstGeom>
              <a:solidFill>
                <a:schemeClr val="bg1"/>
              </a:solidFill>
            </p:spPr>
            <p:txBody>
              <a:bodyPr wrap="none" rtlCol="0">
                <a:spAutoFit/>
              </a:bodyPr>
              <a:lstStyle/>
              <a:p>
                <a:pPr/>
                <a14:m>
                  <m:oMathPara xmlns:m="http://schemas.openxmlformats.org/officeDocument/2006/math">
                    <m:oMath>
                      <m:d>
                        <m:dPr>
                          <m:begChr m:val="["/>
                          <m:endChr m:val="]"/>
                          <m:ctrlPr>
                            <a:rPr lang="en-US" sz="2400" i="1">
                              <a:latin typeface="Cambria Math" panose="02040503050406030204" pitchFamily="18" charset="0"/>
                              <a:cs typeface="Helvetica" charset="0"/>
                            </a:rPr>
                          </m:ctrlPr>
                        </m:dPr>
                        <m:e>
                          <m:m>
                            <m:mPr>
                              <m:mcs>
                                <m:mc>
                                  <m:mcPr>
                                    <m:count m:val="3"/>
                                    <m:mcJc m:val="center"/>
                                  </m:mcPr>
                                </m:mc>
                              </m:mcs>
                              <m:ctrlPr>
                                <a:rPr lang="en-US" sz="2400" i="1">
                                  <a:latin typeface="Cambria Math" panose="02040503050406030204" pitchFamily="18" charset="0"/>
                                  <a:cs typeface="Helvetica" charset="0"/>
                                </a:rPr>
                              </m:ctrlPr>
                            </m:mP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1/2</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1</m:t>
                                            </m:r>
                                            <m:r>
                                              <a:rPr lang="en-US" sz="2400" i="1">
                                                <a:latin typeface="Cambria Math" panose="02040503050406030204" pitchFamily="18" charset="0"/>
                                                <a:cs typeface="Helvetica" charset="0"/>
                                              </a:rPr>
                                              <m:t>/2</m:t>
                                            </m:r>
                                          </m:e>
                                        </m:mr>
                                        <m:mr>
                                          <m:e>
                                            <m: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0</m:t>
                                            </m:r>
                                          </m:e>
                                        </m:mr>
                                      </m:m>
                                    </m:e>
                                  </m:mr>
                                </m:m>
                              </m:e>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1</m:t>
                                      </m:r>
                                      <m:r>
                                        <a:rPr lang="en-US" sz="2400" i="1">
                                          <a:latin typeface="Cambria Math" panose="02040503050406030204" pitchFamily="18" charset="0"/>
                                          <a:cs typeface="Helvetica" charset="0"/>
                                        </a:rPr>
                                        <m:t>/2</m:t>
                                      </m:r>
                                    </m:e>
                                  </m:mr>
                                  <m:mr>
                                    <m:e>
                                      <m:r>
                                        <a:rPr lang="en-US" sz="2400" i="1">
                                          <a:latin typeface="Cambria Math" panose="02040503050406030204" pitchFamily="18" charset="0"/>
                                          <a:cs typeface="Helvetica" charset="0"/>
                                        </a:rPr>
                                        <m:t>0</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1/3</m:t>
                                            </m:r>
                                          </m:e>
                                        </m:mr>
                                        <m:mr>
                                          <m:e>
                                            <m:r>
                                              <a:rPr lang="en-US" sz="2400" i="1">
                                                <a:latin typeface="Cambria Math" panose="02040503050406030204" pitchFamily="18" charset="0"/>
                                                <a:cs typeface="Helvetica" charset="0"/>
                                              </a:rPr>
                                              <m:t>0</m:t>
                                            </m:r>
                                          </m:e>
                                        </m:mr>
                                      </m:m>
                                    </m:e>
                                  </m:mr>
                                </m:m>
                              </m:e>
                              <m:e>
                                <m:m>
                                  <m:mPr>
                                    <m:mcs>
                                      <m:mc>
                                        <m:mcPr>
                                          <m:count m:val="3"/>
                                          <m:mcJc m:val="center"/>
                                        </m:mcPr>
                                      </m:mc>
                                    </m:mcs>
                                    <m:ctrlPr>
                                      <a:rPr lang="en-US" sz="2400" i="1">
                                        <a:latin typeface="Cambria Math" panose="02040503050406030204" pitchFamily="18" charset="0"/>
                                        <a:cs typeface="Helvetica" charset="0"/>
                                      </a:rPr>
                                    </m:ctrlPr>
                                  </m:mP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1</m:t>
                                            </m:r>
                                            <m:r>
                                              <a:rPr lang="en-US" sz="2400" i="1">
                                                <a:latin typeface="Cambria Math" panose="02040503050406030204" pitchFamily="18" charset="0"/>
                                                <a:cs typeface="Helvetica" charset="0"/>
                                              </a:rPr>
                                              <m:t>/2</m:t>
                                            </m:r>
                                          </m:e>
                                        </m:mr>
                                        <m:mr>
                                          <m:e>
                                            <m:r>
                                              <a:rPr lang="en-US" sz="2400" i="1">
                                                <a:latin typeface="Cambria Math" panose="02040503050406030204" pitchFamily="18" charset="0"/>
                                                <a:cs typeface="Helvetica" charset="0"/>
                                              </a:rPr>
                                              <m:t>0</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1/3</m:t>
                                                  </m:r>
                                                </m:e>
                                              </m:mr>
                                              <m:mr>
                                                <m:e>
                                                  <m:r>
                                                    <a:rPr lang="en-US" sz="2400" i="1">
                                                      <a:latin typeface="Cambria Math" panose="02040503050406030204" pitchFamily="18" charset="0"/>
                                                      <a:cs typeface="Helvetica" charset="0"/>
                                                    </a:rPr>
                                                    <m:t>0</m:t>
                                                  </m:r>
                                                </m:e>
                                              </m:mr>
                                            </m:m>
                                          </m:e>
                                        </m:mr>
                                      </m:m>
                                    </m:e>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1/2</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1</m:t>
                                                  </m:r>
                                                  <m:r>
                                                    <a:rPr lang="en-US" sz="2400" i="1">
                                                      <a:latin typeface="Cambria Math" panose="02040503050406030204" pitchFamily="18" charset="0"/>
                                                      <a:cs typeface="Helvetica" charset="0"/>
                                                    </a:rPr>
                                                    <m:t>/2</m:t>
                                                  </m:r>
                                                </m:e>
                                              </m:mr>
                                              <m:mr>
                                                <m:e>
                                                  <m: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m:t>
                                                  </m:r>
                                                </m:e>
                                              </m:mr>
                                            </m:m>
                                          </m:e>
                                        </m:mr>
                                      </m:m>
                                    </m:e>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0</m:t>
                                            </m:r>
                                          </m:e>
                                        </m:mr>
                                        <m:mr>
                                          <m:e>
                                            <m:m>
                                              <m:mPr>
                                                <m:mcs>
                                                  <m:mc>
                                                    <m:mcPr>
                                                      <m:count m:val="1"/>
                                                      <m:mcJc m:val="center"/>
                                                    </m:mcPr>
                                                  </m:mc>
                                                </m:mcs>
                                                <m:ctrlPr>
                                                  <a:rPr lang="en-US" sz="2400" i="1">
                                                    <a:latin typeface="Cambria Math" panose="02040503050406030204" pitchFamily="18" charset="0"/>
                                                    <a:cs typeface="Helvetica" charset="0"/>
                                                  </a:rPr>
                                                </m:ctrlPr>
                                              </m:mPr>
                                              <m:mr>
                                                <m:e>
                                                  <m:r>
                                                    <m:rPr>
                                                      <m:brk m:alnAt="7"/>
                                                    </m:rPr>
                                                    <a:rPr lang="en-US" sz="2400" i="1">
                                                      <a:latin typeface="Cambria Math" panose="02040503050406030204" pitchFamily="18" charset="0"/>
                                                      <a:cs typeface="Helvetica" charset="0"/>
                                                    </a:rPr>
                                                    <m:t>0</m:t>
                                                  </m:r>
                                                </m:e>
                                              </m:mr>
                                              <m:mr>
                                                <m:e>
                                                  <m:r>
                                                    <a:rPr lang="en-US" sz="2400" i="1">
                                                      <a:latin typeface="Cambria Math" panose="02040503050406030204" pitchFamily="18" charset="0"/>
                                                      <a:cs typeface="Helvetica" charset="0"/>
                                                    </a:rPr>
                                                    <m:t>1/3</m:t>
                                                  </m:r>
                                                </m:e>
                                              </m:mr>
                                              <m:mr>
                                                <m:e>
                                                  <m:r>
                                                    <a:rPr lang="en-US" sz="2400" i="1">
                                                      <a:latin typeface="Cambria Math" panose="02040503050406030204" pitchFamily="18" charset="0"/>
                                                      <a:cs typeface="Helvetica" charset="0"/>
                                                    </a:rPr>
                                                    <m:t>0</m:t>
                                                  </m:r>
                                                </m:e>
                                              </m:mr>
                                            </m:m>
                                          </m:e>
                                        </m:mr>
                                      </m:m>
                                    </m:e>
                                  </m:mr>
                                </m:m>
                              </m:e>
                            </m:mr>
                          </m:m>
                        </m:e>
                      </m:d>
                    </m:oMath>
                  </m:oMathPara>
                </a14:m>
                <a:endParaRPr lang="en-US" sz="2400" b="0" dirty="0" err="1">
                  <a:latin typeface="Candara" panose="020E0502030303020204" pitchFamily="34" charset="0"/>
                  <a:ea typeface="Helvetica" charset="0"/>
                  <a:cs typeface="Helvetica" charset="0"/>
                </a:endParaRPr>
              </a:p>
            </p:txBody>
          </p:sp>
        </mc:Choice>
        <mc:Fallback xmlns="">
          <p:sp>
            <p:nvSpPr>
              <p:cNvPr id="19" name="TextBox 18">
                <a:extLst>
                  <a:ext uri="{FF2B5EF4-FFF2-40B4-BE49-F238E27FC236}">
                    <a16:creationId xmlns:a16="http://schemas.microsoft.com/office/drawing/2014/main" id="{E36F2F92-37D3-F3E3-F6B9-7933915DD907}"/>
                  </a:ext>
                </a:extLst>
              </p:cNvPr>
              <p:cNvSpPr txBox="1">
                <a:spLocks noRot="1" noChangeAspect="1" noMove="1" noResize="1" noEditPoints="1" noAdjustHandles="1" noChangeArrowheads="1" noChangeShapeType="1" noTextEdit="1"/>
              </p:cNvSpPr>
              <p:nvPr/>
            </p:nvSpPr>
            <p:spPr>
              <a:xfrm>
                <a:off x="830746" y="4334937"/>
                <a:ext cx="4151136" cy="1817036"/>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40192715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3ED15A-103E-4910-B875-8E1DC51DF7C0}"/>
              </a:ext>
            </a:extLst>
          </p:cNvPr>
          <p:cNvSpPr>
            <a:spLocks noGrp="1"/>
          </p:cNvSpPr>
          <p:nvPr>
            <p:ph type="title"/>
          </p:nvPr>
        </p:nvSpPr>
        <p:spPr/>
        <p:txBody>
          <a:bodyPr/>
          <a:lstStyle/>
          <a:p>
            <a:r>
              <a:rPr lang="en-US" dirty="0"/>
              <a:t>Differential Privacy</a:t>
            </a:r>
          </a:p>
        </p:txBody>
      </p:sp>
      <p:sp>
        <p:nvSpPr>
          <p:cNvPr id="5" name="Text Placeholder 4">
            <a:extLst>
              <a:ext uri="{FF2B5EF4-FFF2-40B4-BE49-F238E27FC236}">
                <a16:creationId xmlns:a16="http://schemas.microsoft.com/office/drawing/2014/main" id="{B69B433F-5DE7-4986-B917-78E06934A01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345063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9A5B3E-CF81-43CA-8678-A74D18827E24}"/>
              </a:ext>
            </a:extLst>
          </p:cNvPr>
          <p:cNvSpPr>
            <a:spLocks noGrp="1"/>
          </p:cNvSpPr>
          <p:nvPr>
            <p:ph type="title"/>
          </p:nvPr>
        </p:nvSpPr>
        <p:spPr/>
        <p:txBody>
          <a:bodyPr/>
          <a:lstStyle/>
          <a:p>
            <a:r>
              <a:rPr lang="en-US" dirty="0"/>
              <a:t>Privacy Preservation</a:t>
            </a:r>
          </a:p>
        </p:txBody>
      </p:sp>
      <p:sp>
        <p:nvSpPr>
          <p:cNvPr id="5" name="Content Placeholder 4">
            <a:extLst>
              <a:ext uri="{FF2B5EF4-FFF2-40B4-BE49-F238E27FC236}">
                <a16:creationId xmlns:a16="http://schemas.microsoft.com/office/drawing/2014/main" id="{80812D24-5421-4DCA-B23C-218741F56B5F}"/>
              </a:ext>
            </a:extLst>
          </p:cNvPr>
          <p:cNvSpPr>
            <a:spLocks noGrp="1"/>
          </p:cNvSpPr>
          <p:nvPr>
            <p:ph idx="1"/>
          </p:nvPr>
        </p:nvSpPr>
        <p:spPr/>
        <p:txBody>
          <a:bodyPr/>
          <a:lstStyle/>
          <a:p>
            <a:r>
              <a:rPr lang="en-US" dirty="0"/>
              <a:t>A real-world</a:t>
            </a:r>
            <a:r>
              <a:rPr lang="en-US" b="1" dirty="0"/>
              <a:t> </a:t>
            </a:r>
            <a:r>
              <a:rPr lang="en-US" dirty="0"/>
              <a:t>example (adapted from </a:t>
            </a:r>
            <a:r>
              <a:rPr lang="en-US" i="1" dirty="0"/>
              <a:t>The Ethical Algorithm </a:t>
            </a:r>
            <a:r>
              <a:rPr lang="en-US" dirty="0"/>
              <a:t>by Kearns and Roth; based on protocol by Warner [1965]).</a:t>
            </a:r>
          </a:p>
          <a:p>
            <a:r>
              <a:rPr lang="en-US" dirty="0"/>
              <a:t>And gives a sense of how randomness is actually used to protect privacy.</a:t>
            </a:r>
          </a:p>
        </p:txBody>
      </p:sp>
    </p:spTree>
    <p:extLst>
      <p:ext uri="{BB962C8B-B14F-4D97-AF65-F5344CB8AC3E}">
        <p14:creationId xmlns:p14="http://schemas.microsoft.com/office/powerpoint/2010/main" val="1838052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C486C-71E4-4326-8635-4A3F559B3069}"/>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59D55B83-3D29-A152-3B0D-088F1B6744C1}"/>
              </a:ext>
            </a:extLst>
          </p:cNvPr>
          <p:cNvSpPr>
            <a:spLocks noGrp="1"/>
          </p:cNvSpPr>
          <p:nvPr>
            <p:ph type="title"/>
          </p:nvPr>
        </p:nvSpPr>
        <p:spPr/>
        <p:txBody>
          <a:bodyPr>
            <a:normAutofit/>
          </a:bodyPr>
          <a:lstStyle/>
          <a:p>
            <a:r>
              <a:rPr lang="en-US" dirty="0"/>
              <a:t>State Space</a:t>
            </a:r>
          </a:p>
        </p:txBody>
      </p:sp>
      <p:sp>
        <p:nvSpPr>
          <p:cNvPr id="7" name="Slide Number Placeholder 6">
            <a:extLst>
              <a:ext uri="{FF2B5EF4-FFF2-40B4-BE49-F238E27FC236}">
                <a16:creationId xmlns:a16="http://schemas.microsoft.com/office/drawing/2014/main" id="{BEDA283A-51C5-3DC5-06E8-FD9E49522017}"/>
              </a:ext>
            </a:extLst>
          </p:cNvPr>
          <p:cNvSpPr>
            <a:spLocks noGrp="1"/>
          </p:cNvSpPr>
          <p:nvPr>
            <p:ph type="sldNum" sz="quarter" idx="12"/>
          </p:nvPr>
        </p:nvSpPr>
        <p:spPr/>
        <p:txBody>
          <a:bodyPr/>
          <a:lstStyle/>
          <a:p>
            <a:fld id="{39E65F0E-D8D0-8548-A870-8F1E432EFAAD}" type="slidenum">
              <a:rPr lang="en-US" smtClean="0"/>
              <a:t>8</a:t>
            </a:fld>
            <a:endParaRPr lang="en-US" dirty="0"/>
          </a:p>
        </p:txBody>
      </p:sp>
      <mc:AlternateContent xmlns:mc="http://schemas.openxmlformats.org/markup-compatibility/2006">
        <mc:Choice xmlns:a14="http://schemas.microsoft.com/office/drawing/2010/main" Requires="a14">
          <p:sp>
            <p:nvSpPr>
              <p:cNvPr id="12" name="Content Placeholder 13">
                <a:extLst>
                  <a:ext uri="{FF2B5EF4-FFF2-40B4-BE49-F238E27FC236}">
                    <a16:creationId xmlns:a16="http://schemas.microsoft.com/office/drawing/2014/main" id="{E1BD2CBF-3AAE-B417-9AC2-6634AF426CC0}"/>
                  </a:ext>
                </a:extLst>
              </p:cNvPr>
              <p:cNvSpPr txBox="1">
                <a:spLocks/>
              </p:cNvSpPr>
              <p:nvPr/>
            </p:nvSpPr>
            <p:spPr>
              <a:xfrm>
                <a:off x="609600" y="1510747"/>
                <a:ext cx="5486400" cy="5198165"/>
              </a:xfrm>
              <a:prstGeom prst="rect">
                <a:avLst/>
              </a:prstGeom>
            </p:spPr>
            <p:txBody>
              <a:bodyPr>
                <a:noAutofit/>
              </a:bodyPr>
              <a:lstStyle>
                <a:lvl1pPr marL="342900" indent="-342900" algn="l" defTabSz="457200" rtl="0" eaLnBrk="1" latinLnBrk="0" hangingPunct="1">
                  <a:spcBef>
                    <a:spcPct val="20000"/>
                  </a:spcBef>
                  <a:buFont typeface="Arial"/>
                  <a:buChar char="•"/>
                  <a:defRPr sz="32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1pPr>
                <a:lvl2pPr marL="742950" indent="-285750" algn="l" defTabSz="457200" rtl="0" eaLnBrk="1" latinLnBrk="0" hangingPunct="1">
                  <a:spcBef>
                    <a:spcPct val="20000"/>
                  </a:spcBef>
                  <a:buFont typeface="Arial"/>
                  <a:buChar char="–"/>
                  <a:defRPr sz="28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2pPr>
                <a:lvl3pPr marL="1143000" indent="-228600" algn="l" defTabSz="457200" rtl="0" eaLnBrk="1" latinLnBrk="0" hangingPunct="1">
                  <a:spcBef>
                    <a:spcPct val="20000"/>
                  </a:spcBef>
                  <a:buFont typeface="Arial"/>
                  <a:buChar char="•"/>
                  <a:defRPr sz="24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3pPr>
                <a:lvl4pPr marL="1600200" indent="-228600" algn="l" defTabSz="457200" rtl="0" eaLnBrk="1" latinLnBrk="0" hangingPunct="1">
                  <a:spcBef>
                    <a:spcPct val="20000"/>
                  </a:spcBef>
                  <a:buFont typeface="Arial"/>
                  <a:buChar char="–"/>
                  <a:defRPr sz="20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4pPr>
                <a:lvl5pPr marL="2057400" indent="-228600" algn="l" defTabSz="457200" rtl="0" eaLnBrk="1" latinLnBrk="0" hangingPunct="1">
                  <a:spcBef>
                    <a:spcPct val="20000"/>
                  </a:spcBef>
                  <a:buFont typeface="Arial"/>
                  <a:buChar char="»"/>
                  <a:defRPr sz="20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400" dirty="0">
                    <a:latin typeface="Segoe UI Semilight" panose="020B0402040204020203" pitchFamily="34" charset="0"/>
                    <a:cs typeface="Segoe UI Semilight" panose="020B0402040204020203" pitchFamily="34" charset="0"/>
                  </a:rPr>
                  <a:t>State space </a:t>
                </a:r>
                <a14:m>
                  <m:oMath xmlns:m="http://schemas.openxmlformats.org/officeDocument/2006/math">
                    <m:r>
                      <a:rPr lang="en-US" sz="2400" b="0" i="1" smtClean="0">
                        <a:latin typeface="Cambria Math" panose="02040503050406030204" pitchFamily="18" charset="0"/>
                        <a:ea typeface="Cambria Math" panose="02040503050406030204" pitchFamily="18" charset="0"/>
                        <a:cs typeface="Segoe UI Semilight" panose="020B0402040204020203" pitchFamily="34" charset="0"/>
                      </a:rPr>
                      <m:t>𝑆</m:t>
                    </m:r>
                    <m:r>
                      <a:rPr lang="en-US" sz="2400" b="0" i="1" smtClean="0">
                        <a:latin typeface="Cambria Math" panose="02040503050406030204" pitchFamily="18" charset="0"/>
                        <a:ea typeface="Cambria Math" panose="02040503050406030204" pitchFamily="18" charset="0"/>
                        <a:cs typeface="Segoe UI Semilight" panose="020B0402040204020203" pitchFamily="34" charset="0"/>
                      </a:rPr>
                      <m:t>=</m:t>
                    </m:r>
                    <m:d>
                      <m:dPr>
                        <m:begChr m:val="{"/>
                        <m:endChr m:val="}"/>
                        <m:ctrlPr>
                          <a:rPr lang="en-US" sz="2400" b="0" i="1" smtClean="0">
                            <a:latin typeface="Cambria Math" panose="02040503050406030204" pitchFamily="18" charset="0"/>
                            <a:ea typeface="Cambria Math" panose="02040503050406030204" pitchFamily="18" charset="0"/>
                            <a:cs typeface="Segoe UI Semilight" panose="020B0402040204020203" pitchFamily="34" charset="0"/>
                          </a:rPr>
                        </m:ctrlPr>
                      </m:dPr>
                      <m:e>
                        <m:sSub>
                          <m:sSubPr>
                            <m:ctrlPr>
                              <a:rPr lang="en-US" sz="2400" b="0" i="1" smtClean="0">
                                <a:latin typeface="Cambria Math" panose="02040503050406030204" pitchFamily="18" charset="0"/>
                                <a:ea typeface="Cambria Math" panose="02040503050406030204" pitchFamily="18" charset="0"/>
                                <a:cs typeface="Segoe UI Semilight" panose="020B0402040204020203" pitchFamily="34" charset="0"/>
                              </a:rPr>
                            </m:ctrlPr>
                          </m:sSubPr>
                          <m:e>
                            <m:r>
                              <a:rPr lang="en-US" sz="2400" b="0" i="1" smtClean="0">
                                <a:latin typeface="Cambria Math" panose="02040503050406030204" pitchFamily="18" charset="0"/>
                                <a:ea typeface="Cambria Math" panose="02040503050406030204" pitchFamily="18" charset="0"/>
                                <a:cs typeface="Segoe UI Semilight" panose="020B0402040204020203" pitchFamily="34" charset="0"/>
                              </a:rPr>
                              <m:t>𝑠</m:t>
                            </m:r>
                          </m:e>
                          <m:sub>
                            <m:r>
                              <a:rPr lang="en-US" sz="2400" b="0" i="1" smtClean="0">
                                <a:latin typeface="Cambria Math" panose="02040503050406030204" pitchFamily="18" charset="0"/>
                                <a:ea typeface="Cambria Math" panose="02040503050406030204" pitchFamily="18" charset="0"/>
                                <a:cs typeface="Segoe UI Semilight" panose="020B0402040204020203" pitchFamily="34" charset="0"/>
                              </a:rPr>
                              <m:t>1</m:t>
                            </m:r>
                          </m:sub>
                        </m:sSub>
                        <m:r>
                          <a:rPr lang="en-US" sz="2400" b="0" i="1" smtClean="0">
                            <a:latin typeface="Cambria Math" panose="02040503050406030204" pitchFamily="18" charset="0"/>
                            <a:ea typeface="Cambria Math" panose="02040503050406030204" pitchFamily="18" charset="0"/>
                            <a:cs typeface="Segoe UI Semilight" panose="020B0402040204020203" pitchFamily="34" charset="0"/>
                          </a:rPr>
                          <m:t>,</m:t>
                        </m:r>
                        <m:sSub>
                          <m:sSubPr>
                            <m:ctrlPr>
                              <a:rPr lang="en-US" sz="2400" b="0" i="1" smtClean="0">
                                <a:latin typeface="Cambria Math" panose="02040503050406030204" pitchFamily="18" charset="0"/>
                                <a:ea typeface="Cambria Math" panose="02040503050406030204" pitchFamily="18" charset="0"/>
                                <a:cs typeface="Segoe UI Semilight" panose="020B0402040204020203" pitchFamily="34" charset="0"/>
                              </a:rPr>
                            </m:ctrlPr>
                          </m:sSubPr>
                          <m:e>
                            <m:r>
                              <a:rPr lang="en-US" sz="2400" b="0" i="1" smtClean="0">
                                <a:latin typeface="Cambria Math" panose="02040503050406030204" pitchFamily="18" charset="0"/>
                                <a:ea typeface="Cambria Math" panose="02040503050406030204" pitchFamily="18" charset="0"/>
                                <a:cs typeface="Segoe UI Semilight" panose="020B0402040204020203" pitchFamily="34" charset="0"/>
                              </a:rPr>
                              <m:t>𝑠</m:t>
                            </m:r>
                          </m:e>
                          <m:sub>
                            <m:r>
                              <a:rPr lang="en-US" sz="2400" b="0" i="1" smtClean="0">
                                <a:latin typeface="Cambria Math" panose="02040503050406030204" pitchFamily="18" charset="0"/>
                                <a:ea typeface="Cambria Math" panose="02040503050406030204" pitchFamily="18" charset="0"/>
                                <a:cs typeface="Segoe UI Semilight" panose="020B0402040204020203" pitchFamily="34" charset="0"/>
                              </a:rPr>
                              <m:t>2</m:t>
                            </m:r>
                          </m:sub>
                        </m:sSub>
                        <m:r>
                          <a:rPr lang="en-US" sz="2400" b="0" i="1" smtClean="0">
                            <a:latin typeface="Cambria Math" panose="02040503050406030204" pitchFamily="18" charset="0"/>
                            <a:ea typeface="Cambria Math" panose="02040503050406030204" pitchFamily="18" charset="0"/>
                            <a:cs typeface="Segoe UI Semilight" panose="020B0402040204020203" pitchFamily="34" charset="0"/>
                          </a:rPr>
                          <m:t>,…, </m:t>
                        </m:r>
                        <m:sSub>
                          <m:sSubPr>
                            <m:ctrlPr>
                              <a:rPr lang="en-US" sz="2400" b="0" i="1" smtClean="0">
                                <a:latin typeface="Cambria Math" panose="02040503050406030204" pitchFamily="18" charset="0"/>
                                <a:ea typeface="Cambria Math" panose="02040503050406030204" pitchFamily="18" charset="0"/>
                                <a:cs typeface="Segoe UI Semilight" panose="020B0402040204020203" pitchFamily="34" charset="0"/>
                              </a:rPr>
                            </m:ctrlPr>
                          </m:sSubPr>
                          <m:e>
                            <m:r>
                              <a:rPr lang="en-US" sz="2400" b="0" i="1" smtClean="0">
                                <a:latin typeface="Cambria Math" panose="02040503050406030204" pitchFamily="18" charset="0"/>
                                <a:ea typeface="Cambria Math" panose="02040503050406030204" pitchFamily="18" charset="0"/>
                                <a:cs typeface="Segoe UI Semilight" panose="020B0402040204020203" pitchFamily="34" charset="0"/>
                              </a:rPr>
                              <m:t>𝑠</m:t>
                            </m:r>
                          </m:e>
                          <m:sub>
                            <m:r>
                              <a:rPr lang="en-US" sz="2400" b="0" i="1" smtClean="0">
                                <a:latin typeface="Cambria Math" panose="02040503050406030204" pitchFamily="18" charset="0"/>
                                <a:ea typeface="Cambria Math" panose="02040503050406030204" pitchFamily="18" charset="0"/>
                                <a:cs typeface="Segoe UI Semilight" panose="020B0402040204020203" pitchFamily="34" charset="0"/>
                              </a:rPr>
                              <m:t>𝑛</m:t>
                            </m:r>
                          </m:sub>
                        </m:sSub>
                      </m:e>
                    </m:d>
                  </m:oMath>
                </a14:m>
                <a:r>
                  <a:rPr lang="en-US" sz="2400" dirty="0">
                    <a:latin typeface="Segoe UI Semilight" panose="020B0402040204020203" pitchFamily="34" charset="0"/>
                    <a:cs typeface="Segoe UI Semilight" panose="020B0402040204020203" pitchFamily="34" charset="0"/>
                  </a:rPr>
                  <a:t> is finite (or countably infinite)</a:t>
                </a:r>
              </a:p>
              <a:p>
                <a:pPr marL="0" indent="0">
                  <a:buNone/>
                </a:pPr>
                <a:endParaRPr lang="en-US" sz="2400" dirty="0">
                  <a:latin typeface="Segoe UI Semilight" panose="020B0402040204020203" pitchFamily="34" charset="0"/>
                  <a:cs typeface="Segoe UI Semilight" panose="020B0402040204020203" pitchFamily="34" charset="0"/>
                </a:endParaRPr>
              </a:p>
              <a:p>
                <a:pPr marL="0" indent="0">
                  <a:buNone/>
                </a:pPr>
                <a:endParaRPr lang="en-US" sz="2400" dirty="0">
                  <a:latin typeface="Segoe UI Semilight" panose="020B0402040204020203" pitchFamily="34" charset="0"/>
                  <a:cs typeface="Segoe UI Semilight" panose="020B0402040204020203" pitchFamily="34" charset="0"/>
                </a:endParaRPr>
              </a:p>
              <a:p>
                <a:pPr marL="0" indent="0">
                  <a:buNone/>
                </a:pPr>
                <a:r>
                  <a:rPr lang="en-US" sz="2400" dirty="0">
                    <a:latin typeface="Segoe UI Semilight" panose="020B0402040204020203" pitchFamily="34" charset="0"/>
                    <a:cs typeface="Segoe UI Semilight" panose="020B0402040204020203" pitchFamily="34" charset="0"/>
                  </a:rPr>
                  <a:t>^ This is a random variable, but it is a function from </a:t>
                </a:r>
                <a14:m>
                  <m:oMath xmlns:m="http://schemas.openxmlformats.org/officeDocument/2006/math">
                    <m:r>
                      <m:rPr>
                        <m:sty m:val="p"/>
                      </m:rPr>
                      <a:rPr lang="en-US" sz="2400">
                        <a:latin typeface="Cambria Math" panose="02040503050406030204" pitchFamily="18" charset="0"/>
                      </a:rPr>
                      <m:t>Ω</m:t>
                    </m:r>
                    <m:r>
                      <a:rPr lang="en-US" sz="2400" i="1">
                        <a:latin typeface="Cambria Math" panose="02040503050406030204" pitchFamily="18" charset="0"/>
                      </a:rPr>
                      <m:t>→</m:t>
                    </m:r>
                    <m:r>
                      <a:rPr lang="en-US" sz="2400" i="1">
                        <a:latin typeface="Cambria Math" panose="02040503050406030204" pitchFamily="18" charset="0"/>
                      </a:rPr>
                      <m:t>𝑆</m:t>
                    </m:r>
                  </m:oMath>
                </a14:m>
                <a:r>
                  <a:rPr lang="en-US" sz="2400" dirty="0">
                    <a:latin typeface="Segoe UI Semilight" panose="020B0402040204020203" pitchFamily="34" charset="0"/>
                    <a:cs typeface="Segoe UI Semilight" panose="020B0402040204020203" pitchFamily="34" charset="0"/>
                  </a:rPr>
                  <a:t> (where </a:t>
                </a:r>
                <a14:m>
                  <m:oMath xmlns:m="http://schemas.openxmlformats.org/officeDocument/2006/math">
                    <m:r>
                      <a:rPr lang="en-US" sz="2400" i="1">
                        <a:latin typeface="Cambria Math" panose="02040503050406030204" pitchFamily="18" charset="0"/>
                      </a:rPr>
                      <m:t>𝑆</m:t>
                    </m:r>
                  </m:oMath>
                </a14:m>
                <a:r>
                  <a:rPr lang="en-US" sz="2400" dirty="0">
                    <a:latin typeface="Segoe UI Semilight" panose="020B0402040204020203" pitchFamily="34" charset="0"/>
                    <a:cs typeface="Segoe UI Semilight" panose="020B0402040204020203" pitchFamily="34" charset="0"/>
                  </a:rPr>
                  <a:t> is the set of states), not </a:t>
                </a:r>
                <a14:m>
                  <m:oMath xmlns:m="http://schemas.openxmlformats.org/officeDocument/2006/math">
                    <m:r>
                      <m:rPr>
                        <m:sty m:val="p"/>
                      </m:rPr>
                      <a:rPr lang="en-US" sz="2400">
                        <a:latin typeface="Cambria Math" panose="02040503050406030204" pitchFamily="18" charset="0"/>
                      </a:rPr>
                      <m:t>Ω</m:t>
                    </m:r>
                    <m:r>
                      <a:rPr lang="en-US" sz="2400" i="1">
                        <a:latin typeface="Cambria Math" panose="02040503050406030204" pitchFamily="18" charset="0"/>
                      </a:rPr>
                      <m:t>→</m:t>
                    </m:r>
                    <m:r>
                      <a:rPr lang="en-US" sz="2400" i="1">
                        <a:latin typeface="Cambria Math" panose="02040503050406030204" pitchFamily="18" charset="0"/>
                      </a:rPr>
                      <m:t>ℝ</m:t>
                    </m:r>
                  </m:oMath>
                </a14:m>
                <a:r>
                  <a:rPr lang="en-US" sz="2400" dirty="0">
                    <a:latin typeface="Segoe UI Semilight" panose="020B0402040204020203" pitchFamily="34" charset="0"/>
                    <a:cs typeface="Segoe UI Semilight" panose="020B0402040204020203" pitchFamily="34" charset="0"/>
                  </a:rPr>
                  <a:t>.</a:t>
                </a:r>
              </a:p>
              <a:p>
                <a:pPr marL="0" indent="0">
                  <a:buNone/>
                </a:pPr>
                <a:endParaRPr lang="en-US" sz="2400" dirty="0">
                  <a:latin typeface="Segoe UI Semilight" panose="020B0402040204020203" pitchFamily="34" charset="0"/>
                  <a:cs typeface="Segoe UI Semilight" panose="020B0402040204020203" pitchFamily="34" charset="0"/>
                </a:endParaRPr>
              </a:p>
              <a:p>
                <a:pPr marL="0" indent="0">
                  <a:buNone/>
                </a:pPr>
                <a:endParaRPr lang="en-US" sz="2400" dirty="0">
                  <a:latin typeface="Segoe UI Semilight" panose="020B0402040204020203" pitchFamily="34" charset="0"/>
                  <a:cs typeface="Segoe UI Semilight" panose="020B0402040204020203" pitchFamily="34" charset="0"/>
                </a:endParaRPr>
              </a:p>
            </p:txBody>
          </p:sp>
        </mc:Choice>
        <mc:Fallback>
          <p:sp>
            <p:nvSpPr>
              <p:cNvPr id="12" name="Content Placeholder 13">
                <a:extLst>
                  <a:ext uri="{FF2B5EF4-FFF2-40B4-BE49-F238E27FC236}">
                    <a16:creationId xmlns:a16="http://schemas.microsoft.com/office/drawing/2014/main" id="{E1BD2CBF-3AAE-B417-9AC2-6634AF426CC0}"/>
                  </a:ext>
                </a:extLst>
              </p:cNvPr>
              <p:cNvSpPr txBox="1">
                <a:spLocks noRot="1" noChangeAspect="1" noMove="1" noResize="1" noEditPoints="1" noAdjustHandles="1" noChangeArrowheads="1" noChangeShapeType="1" noTextEdit="1"/>
              </p:cNvSpPr>
              <p:nvPr/>
            </p:nvSpPr>
            <p:spPr>
              <a:xfrm>
                <a:off x="609600" y="1510747"/>
                <a:ext cx="5486400" cy="5198165"/>
              </a:xfrm>
              <a:prstGeom prst="rect">
                <a:avLst/>
              </a:prstGeom>
              <a:blipFill>
                <a:blip r:embed="rId2"/>
                <a:stretch>
                  <a:fillRect l="-1667" t="-821" r="-2556"/>
                </a:stretch>
              </a:blipFill>
            </p:spPr>
            <p:txBody>
              <a:bodyPr/>
              <a:lstStyle/>
              <a:p>
                <a:r>
                  <a:rPr lang="en-US">
                    <a:noFill/>
                  </a:rPr>
                  <a:t> </a:t>
                </a:r>
              </a:p>
            </p:txBody>
          </p:sp>
        </mc:Fallback>
      </mc:AlternateContent>
      <p:pic>
        <p:nvPicPr>
          <p:cNvPr id="3" name="Picture 2" descr="Markov chain with three vertices:&#10;Work: can go to surf (.6), or loop back to work (.4)&#10;Surf: can go to work (.1), loop back to surf (.6) or to email (.3)&#10;Email: can go to work (.5) or loop back to email (.5).">
            <a:extLst>
              <a:ext uri="{FF2B5EF4-FFF2-40B4-BE49-F238E27FC236}">
                <a16:creationId xmlns:a16="http://schemas.microsoft.com/office/drawing/2014/main" id="{79948752-0883-D026-91B6-1C101D54D298}"/>
              </a:ext>
            </a:extLst>
          </p:cNvPr>
          <p:cNvPicPr>
            <a:picLocks noChangeAspect="1"/>
          </p:cNvPicPr>
          <p:nvPr/>
        </p:nvPicPr>
        <p:blipFill>
          <a:blip r:embed="rId3"/>
          <a:stretch>
            <a:fillRect/>
          </a:stretch>
        </p:blipFill>
        <p:spPr>
          <a:xfrm>
            <a:off x="6460177" y="1794183"/>
            <a:ext cx="5013437" cy="3269634"/>
          </a:xfrm>
          <a:prstGeom prst="rect">
            <a:avLst/>
          </a:prstGeom>
          <a:effectLst>
            <a:outerShdw blurRad="50800" dist="38100" dir="2700000" algn="tl" rotWithShape="0">
              <a:prstClr val="black">
                <a:alpha val="40000"/>
              </a:prstClr>
            </a:outerShdw>
          </a:effectLst>
        </p:spPr>
      </p:pic>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16723C20-C966-FB5B-1E7E-FBAC2C516C87}"/>
                  </a:ext>
                </a:extLst>
              </p:cNvPr>
              <p:cNvSpPr txBox="1"/>
              <p:nvPr/>
            </p:nvSpPr>
            <p:spPr>
              <a:xfrm>
                <a:off x="609600" y="2650516"/>
                <a:ext cx="5486400" cy="486672"/>
              </a:xfrm>
              <a:prstGeom prst="rect">
                <a:avLst/>
              </a:prstGeom>
              <a:solidFill>
                <a:srgbClr val="FFFDF2"/>
              </a:solidFill>
              <a:ln>
                <a:solidFill>
                  <a:srgbClr val="FF0000"/>
                </a:solidFill>
              </a:ln>
            </p:spPr>
            <p:txBody>
              <a:bodyPr wrap="square" rtlCol="0">
                <a:spAutoFit/>
              </a:bodyPr>
              <a:lstStyle/>
              <a:p>
                <a:pPr algn="l"/>
                <a:r>
                  <a:rPr lang="en-US" sz="2400" dirty="0">
                    <a:latin typeface="Segoe UI Semilight" panose="020B0402040204020203" pitchFamily="34" charset="0"/>
                    <a:ea typeface="Helvetica" charset="0"/>
                    <a:cs typeface="Segoe UI Semilight" panose="020B0402040204020203" pitchFamily="34" charset="0"/>
                  </a:rPr>
                  <a:t>Define </a:t>
                </a:r>
                <a14:m>
                  <m:oMath xmlns:m="http://schemas.openxmlformats.org/officeDocument/2006/math">
                    <m:sSup>
                      <m:sSupPr>
                        <m:ctrlPr>
                          <a:rPr lang="en-US" sz="2400" b="0" i="1" smtClean="0">
                            <a:solidFill>
                              <a:srgbClr val="0070C0"/>
                            </a:solidFill>
                            <a:latin typeface="Cambria Math" panose="02040503050406030204" pitchFamily="18" charset="0"/>
                            <a:ea typeface="Helvetica" charset="0"/>
                            <a:cs typeface="Helvetica" charset="0"/>
                          </a:rPr>
                        </m:ctrlPr>
                      </m:sSupPr>
                      <m:e>
                        <m:r>
                          <a:rPr lang="en-US" sz="2400" b="0" i="1" smtClean="0">
                            <a:solidFill>
                              <a:srgbClr val="0070C0"/>
                            </a:solidFill>
                            <a:latin typeface="Cambria Math" panose="02040503050406030204" pitchFamily="18" charset="0"/>
                            <a:ea typeface="Helvetica" charset="0"/>
                            <a:cs typeface="Helvetica" charset="0"/>
                          </a:rPr>
                          <m:t>𝑋</m:t>
                        </m:r>
                      </m:e>
                      <m:sup>
                        <m:d>
                          <m:dPr>
                            <m:ctrlPr>
                              <a:rPr lang="en-US" sz="2400" b="0" i="1" smtClean="0">
                                <a:solidFill>
                                  <a:srgbClr val="0070C0"/>
                                </a:solidFill>
                                <a:latin typeface="Cambria Math" panose="02040503050406030204" pitchFamily="18" charset="0"/>
                                <a:ea typeface="Helvetica" charset="0"/>
                                <a:cs typeface="Helvetica" charset="0"/>
                              </a:rPr>
                            </m:ctrlPr>
                          </m:dPr>
                          <m:e>
                            <m:r>
                              <a:rPr lang="en-US" sz="2400" b="0" i="1" smtClean="0">
                                <a:solidFill>
                                  <a:srgbClr val="0070C0"/>
                                </a:solidFill>
                                <a:latin typeface="Cambria Math" panose="02040503050406030204" pitchFamily="18" charset="0"/>
                                <a:ea typeface="Helvetica" charset="0"/>
                                <a:cs typeface="Helvetica" charset="0"/>
                              </a:rPr>
                              <m:t>𝑡</m:t>
                            </m:r>
                          </m:e>
                        </m:d>
                      </m:sup>
                    </m:sSup>
                  </m:oMath>
                </a14:m>
                <a:r>
                  <a:rPr lang="en-US" sz="2400" b="0" dirty="0">
                    <a:latin typeface="Segoe UI Semilight" panose="020B0402040204020203" pitchFamily="34" charset="0"/>
                    <a:ea typeface="Helvetica" charset="0"/>
                    <a:cs typeface="Segoe UI Semilight" panose="020B0402040204020203" pitchFamily="34" charset="0"/>
                  </a:rPr>
                  <a:t> be the state I am in at time </a:t>
                </a:r>
                <a14:m>
                  <m:oMath xmlns:m="http://schemas.openxmlformats.org/officeDocument/2006/math">
                    <m:r>
                      <a:rPr lang="en-US" sz="2400" b="0" i="1" dirty="0" smtClean="0">
                        <a:solidFill>
                          <a:srgbClr val="0070C0"/>
                        </a:solidFill>
                        <a:latin typeface="Cambria Math" panose="02040503050406030204" pitchFamily="18" charset="0"/>
                        <a:ea typeface="Helvetica" charset="0"/>
                        <a:cs typeface="Helvetica" charset="0"/>
                      </a:rPr>
                      <m:t>𝑡</m:t>
                    </m:r>
                  </m:oMath>
                </a14:m>
                <a:endParaRPr lang="en-US" sz="2400" b="0" dirty="0">
                  <a:solidFill>
                    <a:srgbClr val="0070C0"/>
                  </a:solidFill>
                  <a:latin typeface="Segoe UI Semilight" panose="020B0402040204020203" pitchFamily="34" charset="0"/>
                  <a:ea typeface="Helvetica" charset="0"/>
                  <a:cs typeface="Segoe UI Semilight" panose="020B0402040204020203" pitchFamily="34" charset="0"/>
                </a:endParaRPr>
              </a:p>
            </p:txBody>
          </p:sp>
        </mc:Choice>
        <mc:Fallback>
          <p:sp>
            <p:nvSpPr>
              <p:cNvPr id="2" name="TextBox 1">
                <a:extLst>
                  <a:ext uri="{FF2B5EF4-FFF2-40B4-BE49-F238E27FC236}">
                    <a16:creationId xmlns:a16="http://schemas.microsoft.com/office/drawing/2014/main" id="{16723C20-C966-FB5B-1E7E-FBAC2C516C87}"/>
                  </a:ext>
                </a:extLst>
              </p:cNvPr>
              <p:cNvSpPr txBox="1">
                <a:spLocks noRot="1" noChangeAspect="1" noMove="1" noResize="1" noEditPoints="1" noAdjustHandles="1" noChangeArrowheads="1" noChangeShapeType="1" noTextEdit="1"/>
              </p:cNvSpPr>
              <p:nvPr/>
            </p:nvSpPr>
            <p:spPr>
              <a:xfrm>
                <a:off x="609600" y="2650516"/>
                <a:ext cx="5486400" cy="486672"/>
              </a:xfrm>
              <a:prstGeom prst="rect">
                <a:avLst/>
              </a:prstGeom>
              <a:blipFill>
                <a:blip r:embed="rId4"/>
                <a:stretch>
                  <a:fillRect l="-1552" t="-2439" b="-26829"/>
                </a:stretch>
              </a:blipFill>
              <a:ln>
                <a:solidFill>
                  <a:srgbClr val="FF0000"/>
                </a:solidFill>
              </a:ln>
            </p:spPr>
            <p:txBody>
              <a:bodyPr/>
              <a:lstStyle/>
              <a:p>
                <a:r>
                  <a:rPr lang="en-US">
                    <a:noFill/>
                  </a:rPr>
                  <a:t> </a:t>
                </a:r>
              </a:p>
            </p:txBody>
          </p:sp>
        </mc:Fallback>
      </mc:AlternateContent>
    </p:spTree>
    <p:extLst>
      <p:ext uri="{BB962C8B-B14F-4D97-AF65-F5344CB8AC3E}">
        <p14:creationId xmlns:p14="http://schemas.microsoft.com/office/powerpoint/2010/main" val="221537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1F598-6232-46C6-8648-CA6DC096605D}"/>
              </a:ext>
            </a:extLst>
          </p:cNvPr>
          <p:cNvSpPr>
            <a:spLocks noGrp="1"/>
          </p:cNvSpPr>
          <p:nvPr>
            <p:ph type="title"/>
          </p:nvPr>
        </p:nvSpPr>
        <p:spPr/>
        <p:txBody>
          <a:bodyPr/>
          <a:lstStyle/>
          <a:p>
            <a:r>
              <a:rPr lang="en-US" dirty="0"/>
              <a:t>Privacy Preservation with Randomness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9DF4CDA-F402-469A-9F64-9EE83FF66973}"/>
                  </a:ext>
                </a:extLst>
              </p:cNvPr>
              <p:cNvSpPr>
                <a:spLocks noGrp="1"/>
              </p:cNvSpPr>
              <p:nvPr>
                <p:ph idx="1"/>
              </p:nvPr>
            </p:nvSpPr>
            <p:spPr/>
            <p:txBody>
              <a:bodyPr/>
              <a:lstStyle/>
              <a:p>
                <a:r>
                  <a:rPr lang="en-US" dirty="0"/>
                  <a:t>You’re working with a social scientist. They want to get accurate data on the rate at which people cheat on their romantic partners. </a:t>
                </a:r>
              </a:p>
              <a:p>
                <a:endParaRPr lang="en-US" dirty="0"/>
              </a:p>
              <a:p>
                <a:r>
                  <a:rPr lang="en-US" dirty="0"/>
                  <a:t>We know about polling accuracy! </a:t>
                </a:r>
              </a:p>
              <a:p>
                <a:r>
                  <a:rPr lang="en-US" dirty="0"/>
                  <a:t>Do a poll, call up a random sample of adults and ask them “have you ever cheated on your romantic partner?”</a:t>
                </a:r>
              </a:p>
              <a:p>
                <a:r>
                  <a:rPr lang="en-US" dirty="0"/>
                  <a:t>Use a tail-bound to estimate the needed number </a:t>
                </a:r>
                <a14:m>
                  <m:oMath xmlns:m="http://schemas.openxmlformats.org/officeDocument/2006/math">
                    <m:r>
                      <a:rPr lang="en-US" b="0" i="1" smtClean="0">
                        <a:latin typeface="Cambria Math" panose="02040503050406030204" pitchFamily="18" charset="0"/>
                      </a:rPr>
                      <m:t>𝑛</m:t>
                    </m:r>
                  </m:oMath>
                </a14:m>
                <a:r>
                  <a:rPr lang="en-US" dirty="0"/>
                  <a:t> get a guaranteed good estimate, right?</a:t>
                </a:r>
              </a:p>
              <a:p>
                <a:r>
                  <a:rPr lang="en-US" dirty="0"/>
                  <a:t>You do that, and somehow, no one says they cheated.</a:t>
                </a:r>
              </a:p>
            </p:txBody>
          </p:sp>
        </mc:Choice>
        <mc:Fallback xmlns="">
          <p:sp>
            <p:nvSpPr>
              <p:cNvPr id="3" name="Content Placeholder 2">
                <a:extLst>
                  <a:ext uri="{FF2B5EF4-FFF2-40B4-BE49-F238E27FC236}">
                    <a16:creationId xmlns:a16="http://schemas.microsoft.com/office/drawing/2014/main" id="{79DF4CDA-F402-469A-9F64-9EE83FF66973}"/>
                  </a:ext>
                </a:extLst>
              </p:cNvPr>
              <p:cNvSpPr>
                <a:spLocks noGrp="1" noRot="1" noChangeAspect="1" noMove="1" noResize="1" noEditPoints="1" noAdjustHandles="1" noChangeArrowheads="1" noChangeShapeType="1" noTextEdit="1"/>
              </p:cNvSpPr>
              <p:nvPr>
                <p:ph idx="1"/>
              </p:nvPr>
            </p:nvSpPr>
            <p:spPr>
              <a:blipFill>
                <a:blip r:embed="rId2"/>
                <a:stretch>
                  <a:fillRect l="-708" t="-2138" r="-1471"/>
                </a:stretch>
              </a:blipFill>
            </p:spPr>
            <p:txBody>
              <a:bodyPr/>
              <a:lstStyle/>
              <a:p>
                <a:r>
                  <a:rPr lang="en-US">
                    <a:noFill/>
                  </a:rPr>
                  <a:t> </a:t>
                </a:r>
              </a:p>
            </p:txBody>
          </p:sp>
        </mc:Fallback>
      </mc:AlternateContent>
    </p:spTree>
    <p:extLst>
      <p:ext uri="{BB962C8B-B14F-4D97-AF65-F5344CB8AC3E}">
        <p14:creationId xmlns:p14="http://schemas.microsoft.com/office/powerpoint/2010/main" val="153476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C1C36-A59C-4CCF-91A8-CCEFD52A693B}"/>
              </a:ext>
            </a:extLst>
          </p:cNvPr>
          <p:cNvSpPr>
            <a:spLocks noGrp="1"/>
          </p:cNvSpPr>
          <p:nvPr>
            <p:ph type="title"/>
          </p:nvPr>
        </p:nvSpPr>
        <p:spPr/>
        <p:txBody>
          <a:bodyPr/>
          <a:lstStyle/>
          <a:p>
            <a:r>
              <a:rPr lang="en-US" dirty="0"/>
              <a:t>What’s the problem?</a:t>
            </a:r>
          </a:p>
        </p:txBody>
      </p:sp>
      <p:sp>
        <p:nvSpPr>
          <p:cNvPr id="3" name="Content Placeholder 2">
            <a:extLst>
              <a:ext uri="{FF2B5EF4-FFF2-40B4-BE49-F238E27FC236}">
                <a16:creationId xmlns:a16="http://schemas.microsoft.com/office/drawing/2014/main" id="{19367E12-B203-4C4E-87D6-233B2D8954BD}"/>
              </a:ext>
            </a:extLst>
          </p:cNvPr>
          <p:cNvSpPr>
            <a:spLocks noGrp="1"/>
          </p:cNvSpPr>
          <p:nvPr>
            <p:ph idx="1"/>
          </p:nvPr>
        </p:nvSpPr>
        <p:spPr/>
        <p:txBody>
          <a:bodyPr/>
          <a:lstStyle/>
          <a:p>
            <a:r>
              <a:rPr lang="en-US" dirty="0"/>
              <a:t>People lie. </a:t>
            </a:r>
          </a:p>
          <a:p>
            <a:endParaRPr lang="en-US" dirty="0"/>
          </a:p>
          <a:p>
            <a:r>
              <a:rPr lang="en-US" dirty="0"/>
              <a:t>Or they might be concerned about you keeping this data.</a:t>
            </a:r>
          </a:p>
          <a:p>
            <a:r>
              <a:rPr lang="en-US" dirty="0"/>
              <a:t>Databases can be leaked (or infiltrated. Or subpoenaed).</a:t>
            </a:r>
          </a:p>
          <a:p>
            <a:r>
              <a:rPr lang="en-US" dirty="0"/>
              <a:t>You don’t want to hold this data, and the people you’re calling don’t want you to hold this data.</a:t>
            </a:r>
          </a:p>
          <a:p>
            <a:endParaRPr lang="en-US" dirty="0"/>
          </a:p>
        </p:txBody>
      </p:sp>
    </p:spTree>
    <p:extLst>
      <p:ext uri="{BB962C8B-B14F-4D97-AF65-F5344CB8AC3E}">
        <p14:creationId xmlns:p14="http://schemas.microsoft.com/office/powerpoint/2010/main" val="2716726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765CC-FB9E-4E89-81BD-109E86937FBD}"/>
              </a:ext>
            </a:extLst>
          </p:cNvPr>
          <p:cNvSpPr>
            <a:spLocks noGrp="1"/>
          </p:cNvSpPr>
          <p:nvPr>
            <p:ph type="title"/>
          </p:nvPr>
        </p:nvSpPr>
        <p:spPr/>
        <p:txBody>
          <a:bodyPr/>
          <a:lstStyle/>
          <a:p>
            <a:r>
              <a:rPr lang="en-US" dirty="0"/>
              <a:t>Doing Better With Randomness</a:t>
            </a:r>
          </a:p>
        </p:txBody>
      </p:sp>
      <p:sp>
        <p:nvSpPr>
          <p:cNvPr id="3" name="Content Placeholder 2">
            <a:extLst>
              <a:ext uri="{FF2B5EF4-FFF2-40B4-BE49-F238E27FC236}">
                <a16:creationId xmlns:a16="http://schemas.microsoft.com/office/drawing/2014/main" id="{690A2FD0-CBBB-4AD7-A20D-4FE74B7709AF}"/>
              </a:ext>
            </a:extLst>
          </p:cNvPr>
          <p:cNvSpPr>
            <a:spLocks noGrp="1"/>
          </p:cNvSpPr>
          <p:nvPr>
            <p:ph idx="1"/>
          </p:nvPr>
        </p:nvSpPr>
        <p:spPr/>
        <p:txBody>
          <a:bodyPr/>
          <a:lstStyle/>
          <a:p>
            <a:r>
              <a:rPr lang="en-US" dirty="0"/>
              <a:t>You don’t really need to know </a:t>
            </a:r>
            <a:r>
              <a:rPr lang="en-US" b="1" dirty="0"/>
              <a:t>who </a:t>
            </a:r>
            <a:r>
              <a:rPr lang="en-US" dirty="0"/>
              <a:t>was cheating. Just how many people were. </a:t>
            </a:r>
          </a:p>
          <a:p>
            <a:r>
              <a:rPr lang="en-US" dirty="0"/>
              <a:t>Here’s a protocol:</a:t>
            </a:r>
          </a:p>
          <a:p>
            <a:endParaRPr lang="en-US" dirty="0"/>
          </a:p>
          <a:p>
            <a:r>
              <a:rPr lang="en-US" dirty="0"/>
              <a:t>Please flip a coin. </a:t>
            </a:r>
          </a:p>
          <a:p>
            <a:pPr lvl="1"/>
            <a:r>
              <a:rPr lang="en-US" dirty="0"/>
              <a:t>If the coin is heads, or you have ever cheated, please tell me “heads”</a:t>
            </a:r>
          </a:p>
          <a:p>
            <a:pPr lvl="1"/>
            <a:r>
              <a:rPr lang="en-US" dirty="0"/>
              <a:t>If the coin is tails and you have not ever cheated, please tell me “tails”</a:t>
            </a:r>
          </a:p>
        </p:txBody>
      </p:sp>
    </p:spTree>
    <p:extLst>
      <p:ext uri="{BB962C8B-B14F-4D97-AF65-F5344CB8AC3E}">
        <p14:creationId xmlns:p14="http://schemas.microsoft.com/office/powerpoint/2010/main" val="218789477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A01D3-CF44-4E3C-8875-9CB0474633EA}"/>
              </a:ext>
            </a:extLst>
          </p:cNvPr>
          <p:cNvSpPr>
            <a:spLocks noGrp="1"/>
          </p:cNvSpPr>
          <p:nvPr>
            <p:ph type="title"/>
          </p:nvPr>
        </p:nvSpPr>
        <p:spPr/>
        <p:txBody>
          <a:bodyPr/>
          <a:lstStyle/>
          <a:p>
            <a:r>
              <a:rPr lang="en-US" dirty="0"/>
              <a:t>Will it be private?</a:t>
            </a:r>
          </a:p>
        </p:txBody>
      </p:sp>
      <p:sp>
        <p:nvSpPr>
          <p:cNvPr id="3" name="Content Placeholder 2">
            <a:extLst>
              <a:ext uri="{FF2B5EF4-FFF2-40B4-BE49-F238E27FC236}">
                <a16:creationId xmlns:a16="http://schemas.microsoft.com/office/drawing/2014/main" id="{C9C69CBB-D5B5-46FF-BAD4-BDA22ED7DADC}"/>
              </a:ext>
            </a:extLst>
          </p:cNvPr>
          <p:cNvSpPr>
            <a:spLocks noGrp="1"/>
          </p:cNvSpPr>
          <p:nvPr>
            <p:ph idx="1"/>
          </p:nvPr>
        </p:nvSpPr>
        <p:spPr/>
        <p:txBody>
          <a:bodyPr/>
          <a:lstStyle/>
          <a:p>
            <a:r>
              <a:rPr lang="en-US" dirty="0"/>
              <a:t>If you are someone who has cheated, and you report heads can that be used against you? Not substantially – just say “no the coin came up heads!”</a:t>
            </a:r>
          </a:p>
          <a:p>
            <a:endParaRPr lang="en-US" dirty="0"/>
          </a:p>
          <a:p>
            <a:r>
              <a:rPr lang="en-US" dirty="0"/>
              <a:t>You discover your partner said heads, what’s the probability that they cheated? </a:t>
            </a:r>
          </a:p>
        </p:txBody>
      </p:sp>
    </p:spTree>
    <p:extLst>
      <p:ext uri="{BB962C8B-B14F-4D97-AF65-F5344CB8AC3E}">
        <p14:creationId xmlns:p14="http://schemas.microsoft.com/office/powerpoint/2010/main" val="30945159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A01D3-CF44-4E3C-8875-9CB0474633EA}"/>
              </a:ext>
            </a:extLst>
          </p:cNvPr>
          <p:cNvSpPr>
            <a:spLocks noGrp="1"/>
          </p:cNvSpPr>
          <p:nvPr>
            <p:ph type="title"/>
          </p:nvPr>
        </p:nvSpPr>
        <p:spPr/>
        <p:txBody>
          <a:bodyPr/>
          <a:lstStyle/>
          <a:p>
            <a:r>
              <a:rPr lang="en-US" dirty="0"/>
              <a:t>Will it be private?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9C69CBB-D5B5-46FF-BAD4-BDA22ED7DADC}"/>
                  </a:ext>
                </a:extLst>
              </p:cNvPr>
              <p:cNvSpPr>
                <a:spLocks noGrp="1"/>
              </p:cNvSpPr>
              <p:nvPr>
                <p:ph idx="1"/>
              </p:nvPr>
            </p:nvSpPr>
            <p:spPr/>
            <p:txBody>
              <a:bodyPr/>
              <a:lstStyle/>
              <a:p>
                <a:r>
                  <a:rPr lang="en-US" dirty="0"/>
                  <a:t>If you are someone who has cheated on your spouse, and you report heads can that be used against you? Not substantially – just say “no the coin came up heads!”</a:t>
                </a:r>
              </a:p>
              <a:p>
                <a:endParaRPr lang="en-US" dirty="0"/>
              </a:p>
              <a:p>
                <a14:m>
                  <m:oMath xmlns:m="http://schemas.openxmlformats.org/officeDocument/2006/math">
                    <m:r>
                      <a:rPr lang="en-US" b="0"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𝐶</m:t>
                        </m:r>
                      </m:e>
                      <m:e>
                        <m:r>
                          <a:rPr lang="en-US" b="0" i="1" smtClean="0">
                            <a:latin typeface="Cambria Math" panose="02040503050406030204" pitchFamily="18" charset="0"/>
                          </a:rPr>
                          <m:t>𝐻</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𝐻</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num>
                      <m:den>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𝐻</m:t>
                        </m:r>
                        <m:r>
                          <a:rPr lang="en-US" b="0" i="1" smtClean="0">
                            <a:latin typeface="Cambria Math" panose="02040503050406030204" pitchFamily="18" charset="0"/>
                          </a:rPr>
                          <m:t>)</m:t>
                        </m:r>
                      </m:den>
                    </m:f>
                  </m:oMath>
                </a14:m>
                <a:r>
                  <a:rPr lang="en-US" dirty="0"/>
                  <a:t> </a:t>
                </a:r>
                <a14:m>
                  <m:oMath xmlns:m="http://schemas.openxmlformats.org/officeDocument/2006/math">
                    <m:r>
                      <a:rPr lang="en-US" b="0"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1⋅</m:t>
                        </m:r>
                        <m:r>
                          <a:rPr lang="en-US" b="0" i="1" dirty="0" smtClean="0">
                            <a:latin typeface="Cambria Math" panose="02040503050406030204" pitchFamily="18" charset="0"/>
                          </a:rPr>
                          <m:t>ℙ</m:t>
                        </m:r>
                        <m:r>
                          <a:rPr lang="en-US" b="0" i="1" dirty="0" smtClean="0">
                            <a:latin typeface="Cambria Math" panose="02040503050406030204" pitchFamily="18" charset="0"/>
                          </a:rPr>
                          <m:t>(</m:t>
                        </m:r>
                        <m:r>
                          <a:rPr lang="en-US" b="0" i="1" dirty="0" smtClean="0">
                            <a:latin typeface="Cambria Math" panose="02040503050406030204" pitchFamily="18" charset="0"/>
                          </a:rPr>
                          <m:t>𝐶</m:t>
                        </m:r>
                        <m:r>
                          <a:rPr lang="en-US" b="0" i="1" dirty="0" smtClean="0">
                            <a:latin typeface="Cambria Math" panose="02040503050406030204" pitchFamily="18" charset="0"/>
                          </a:rPr>
                          <m:t>)</m:t>
                        </m:r>
                      </m:num>
                      <m:den>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1</m:t>
                            </m:r>
                          </m:num>
                          <m:den>
                            <m:r>
                              <a:rPr lang="en-US" b="0" i="1" dirty="0" smtClean="0">
                                <a:latin typeface="Cambria Math" panose="02040503050406030204" pitchFamily="18" charset="0"/>
                              </a:rPr>
                              <m:t>2</m:t>
                            </m:r>
                          </m:den>
                        </m:f>
                        <m:r>
                          <a:rPr lang="en-US" b="0" i="1" dirty="0" smtClean="0">
                            <a:latin typeface="Cambria Math" panose="02040503050406030204" pitchFamily="18" charset="0"/>
                          </a:rPr>
                          <m:t>ℙ</m:t>
                        </m:r>
                        <m:r>
                          <a:rPr lang="en-US" b="0" i="1" dirty="0" smtClean="0">
                            <a:latin typeface="Cambria Math" panose="02040503050406030204" pitchFamily="18" charset="0"/>
                          </a:rPr>
                          <m:t>(</m:t>
                        </m:r>
                        <m:bar>
                          <m:barPr>
                            <m:pos m:val="top"/>
                            <m:ctrlPr>
                              <a:rPr lang="en-US" b="0" i="1" dirty="0" smtClean="0">
                                <a:latin typeface="Cambria Math" panose="02040503050406030204" pitchFamily="18" charset="0"/>
                              </a:rPr>
                            </m:ctrlPr>
                          </m:barPr>
                          <m:e>
                            <m:r>
                              <a:rPr lang="en-US" b="0" i="1" dirty="0" smtClean="0">
                                <a:latin typeface="Cambria Math" panose="02040503050406030204" pitchFamily="18" charset="0"/>
                              </a:rPr>
                              <m:t>𝐶</m:t>
                            </m:r>
                          </m:e>
                        </m:bar>
                        <m:r>
                          <a:rPr lang="en-US" b="0" i="1" dirty="0" smtClean="0">
                            <a:latin typeface="Cambria Math" panose="02040503050406030204" pitchFamily="18" charset="0"/>
                          </a:rPr>
                          <m:t>) +1⋅</m:t>
                        </m:r>
                        <m:r>
                          <a:rPr lang="en-US" b="0" i="1" dirty="0" smtClean="0">
                            <a:latin typeface="Cambria Math" panose="02040503050406030204" pitchFamily="18" charset="0"/>
                          </a:rPr>
                          <m:t>ℙ</m:t>
                        </m:r>
                        <m:r>
                          <a:rPr lang="en-US" b="0" i="1" dirty="0" smtClean="0">
                            <a:latin typeface="Cambria Math" panose="02040503050406030204" pitchFamily="18" charset="0"/>
                          </a:rPr>
                          <m:t>(</m:t>
                        </m:r>
                        <m:r>
                          <a:rPr lang="en-US" b="0" i="1" dirty="0" smtClean="0">
                            <a:latin typeface="Cambria Math" panose="02040503050406030204" pitchFamily="18" charset="0"/>
                          </a:rPr>
                          <m:t>𝐶</m:t>
                        </m:r>
                        <m:r>
                          <a:rPr lang="en-US" b="0" i="1" dirty="0" smtClean="0">
                            <a:latin typeface="Cambria Math" panose="02040503050406030204" pitchFamily="18" charset="0"/>
                          </a:rPr>
                          <m:t>)</m:t>
                        </m:r>
                      </m:den>
                    </m:f>
                  </m:oMath>
                </a14:m>
                <a:endParaRPr lang="en-US" dirty="0"/>
              </a:p>
              <a:p>
                <a:endParaRPr lang="en-US" dirty="0"/>
              </a:p>
              <a:p>
                <a:r>
                  <a:rPr lang="en-US" dirty="0"/>
                  <a:t>Is this a substantial change?</a:t>
                </a:r>
              </a:p>
              <a:p>
                <a:r>
                  <a:rPr lang="en-US" dirty="0"/>
                  <a:t>No. For real world values (~15%) of </a:t>
                </a:r>
                <a14:m>
                  <m:oMath xmlns:m="http://schemas.openxmlformats.org/officeDocument/2006/math">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a14:m>
                <a:r>
                  <a:rPr lang="en-US" dirty="0"/>
                  <a:t>, the probability estimate would increase (to ~26%). But that isn’t too damaging. </a:t>
                </a:r>
              </a:p>
            </p:txBody>
          </p:sp>
        </mc:Choice>
        <mc:Fallback xmlns="">
          <p:sp>
            <p:nvSpPr>
              <p:cNvPr id="3" name="Content Placeholder 2">
                <a:extLst>
                  <a:ext uri="{FF2B5EF4-FFF2-40B4-BE49-F238E27FC236}">
                    <a16:creationId xmlns:a16="http://schemas.microsoft.com/office/drawing/2014/main" id="{C9C69CBB-D5B5-46FF-BAD4-BDA22ED7DADC}"/>
                  </a:ext>
                </a:extLst>
              </p:cNvPr>
              <p:cNvSpPr>
                <a:spLocks noGrp="1" noRot="1" noChangeAspect="1" noMove="1" noResize="1" noEditPoints="1" noAdjustHandles="1" noChangeArrowheads="1" noChangeShapeType="1" noTextEdit="1"/>
              </p:cNvSpPr>
              <p:nvPr>
                <p:ph idx="1"/>
              </p:nvPr>
            </p:nvSpPr>
            <p:spPr>
              <a:blipFill>
                <a:blip r:embed="rId3"/>
                <a:stretch>
                  <a:fillRect l="-708" t="-2138" r="-2179" b="-1761"/>
                </a:stretch>
              </a:blipFill>
            </p:spPr>
            <p:txBody>
              <a:bodyPr/>
              <a:lstStyle/>
              <a:p>
                <a:r>
                  <a:rPr lang="en-US">
                    <a:noFill/>
                  </a:rPr>
                  <a:t> </a:t>
                </a:r>
              </a:p>
            </p:txBody>
          </p:sp>
        </mc:Fallback>
      </mc:AlternateContent>
    </p:spTree>
    <p:extLst>
      <p:ext uri="{BB962C8B-B14F-4D97-AF65-F5344CB8AC3E}">
        <p14:creationId xmlns:p14="http://schemas.microsoft.com/office/powerpoint/2010/main" val="358167303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A2FC6-E90A-4B32-92EB-630F11CCF1AE}"/>
              </a:ext>
            </a:extLst>
          </p:cNvPr>
          <p:cNvSpPr>
            <a:spLocks noGrp="1"/>
          </p:cNvSpPr>
          <p:nvPr>
            <p:ph type="title"/>
          </p:nvPr>
        </p:nvSpPr>
        <p:spPr/>
        <p:txBody>
          <a:bodyPr/>
          <a:lstStyle/>
          <a:p>
            <a:r>
              <a:rPr lang="en-US" dirty="0"/>
              <a:t>But will it be accurate?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3AE0D02-0AF1-44AF-8B79-2C31F74A967B}"/>
                  </a:ext>
                </a:extLst>
              </p:cNvPr>
              <p:cNvSpPr>
                <a:spLocks noGrp="1"/>
              </p:cNvSpPr>
              <p:nvPr>
                <p:ph idx="1"/>
              </p:nvPr>
            </p:nvSpPr>
            <p:spPr/>
            <p:txBody>
              <a:bodyPr>
                <a:normAutofit/>
              </a:bodyPr>
              <a:lstStyle/>
              <a:p>
                <a:r>
                  <a:rPr lang="en-US" dirty="0"/>
                  <a:t>But we’ve lost our data haven’t we? People answered a different question. Can we still estimate how many people cheated?</a:t>
                </a:r>
              </a:p>
              <a:p>
                <a:r>
                  <a:rPr lang="en-US" dirty="0"/>
                  <a:t>Suppose you asked 100 people the “heads/tails” question, and 60 people said “heads.” What do you predict would be the number of people who cheated on a partner?</a:t>
                </a:r>
              </a:p>
              <a:p>
                <a:r>
                  <a:rPr lang="en-US" dirty="0"/>
                  <a:t>Can you generalize your idea for </a:t>
                </a:r>
                <a14:m>
                  <m:oMath xmlns:m="http://schemas.openxmlformats.org/officeDocument/2006/math">
                    <m:r>
                      <a:rPr lang="en-US" b="0" i="1" smtClean="0">
                        <a:latin typeface="Cambria Math" panose="02040503050406030204" pitchFamily="18" charset="0"/>
                      </a:rPr>
                      <m:t>𝑛</m:t>
                    </m:r>
                  </m:oMath>
                </a14:m>
                <a:r>
                  <a:rPr lang="en-US" dirty="0"/>
                  <a:t> people polled, and </a:t>
                </a:r>
                <a14:m>
                  <m:oMath xmlns:m="http://schemas.openxmlformats.org/officeDocument/2006/math">
                    <m:r>
                      <a:rPr lang="en-US" b="0" i="1" smtClean="0">
                        <a:latin typeface="Cambria Math" panose="02040503050406030204" pitchFamily="18" charset="0"/>
                      </a:rPr>
                      <m:t>𝑋</m:t>
                    </m:r>
                  </m:oMath>
                </a14:m>
                <a:r>
                  <a:rPr lang="en-US" dirty="0"/>
                  <a:t> the number of people that said “heads”?</a:t>
                </a:r>
              </a:p>
            </p:txBody>
          </p:sp>
        </mc:Choice>
        <mc:Fallback xmlns="">
          <p:sp>
            <p:nvSpPr>
              <p:cNvPr id="3" name="Content Placeholder 2">
                <a:extLst>
                  <a:ext uri="{FF2B5EF4-FFF2-40B4-BE49-F238E27FC236}">
                    <a16:creationId xmlns:a16="http://schemas.microsoft.com/office/drawing/2014/main" id="{53AE0D02-0AF1-44AF-8B79-2C31F74A967B}"/>
                  </a:ext>
                </a:extLst>
              </p:cNvPr>
              <p:cNvSpPr>
                <a:spLocks noGrp="1" noRot="1" noChangeAspect="1" noMove="1" noResize="1" noEditPoints="1" noAdjustHandles="1" noChangeArrowheads="1" noChangeShapeType="1" noTextEdit="1"/>
              </p:cNvSpPr>
              <p:nvPr>
                <p:ph idx="1"/>
              </p:nvPr>
            </p:nvSpPr>
            <p:spPr>
              <a:blipFill>
                <a:blip r:embed="rId3"/>
                <a:stretch>
                  <a:fillRect l="-708" t="-2138" r="-1035"/>
                </a:stretch>
              </a:blipFill>
            </p:spPr>
            <p:txBody>
              <a:bodyPr/>
              <a:lstStyle/>
              <a:p>
                <a:r>
                  <a:rPr lang="en-US">
                    <a:noFill/>
                  </a:rPr>
                  <a:t> </a:t>
                </a:r>
              </a:p>
            </p:txBody>
          </p:sp>
        </mc:Fallback>
      </mc:AlternateContent>
    </p:spTree>
    <p:extLst>
      <p:ext uri="{BB962C8B-B14F-4D97-AF65-F5344CB8AC3E}">
        <p14:creationId xmlns:p14="http://schemas.microsoft.com/office/powerpoint/2010/main" val="95264419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A2FC6-E90A-4B32-92EB-630F11CCF1AE}"/>
              </a:ext>
            </a:extLst>
          </p:cNvPr>
          <p:cNvSpPr>
            <a:spLocks noGrp="1"/>
          </p:cNvSpPr>
          <p:nvPr>
            <p:ph type="title"/>
          </p:nvPr>
        </p:nvSpPr>
        <p:spPr/>
        <p:txBody>
          <a:bodyPr/>
          <a:lstStyle/>
          <a:p>
            <a:r>
              <a:rPr lang="en-US" dirty="0"/>
              <a:t>But will it be accurate?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3AE0D02-0AF1-44AF-8B79-2C31F74A967B}"/>
                  </a:ext>
                </a:extLst>
              </p:cNvPr>
              <p:cNvSpPr>
                <a:spLocks noGrp="1"/>
              </p:cNvSpPr>
              <p:nvPr>
                <p:ph idx="1"/>
              </p:nvPr>
            </p:nvSpPr>
            <p:spPr/>
            <p:txBody>
              <a:bodyPr>
                <a:normAutofit fontScale="92500"/>
              </a:bodyPr>
              <a:lstStyle/>
              <a:p>
                <a:r>
                  <a:rPr lang="en-US" dirty="0"/>
                  <a:t>But we’ve lost our data haven’t we? People answered a different question. Can we still estimate how many people cheated?</a:t>
                </a:r>
              </a:p>
              <a:p>
                <a:r>
                  <a:rPr lang="en-US" dirty="0"/>
                  <a:t>Suppose you poll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 </m:t>
                    </m:r>
                  </m:oMath>
                </a14:m>
                <a:r>
                  <a:rPr lang="en-US" dirty="0"/>
                  <a:t>people, and let </a:t>
                </a:r>
                <a14:m>
                  <m:oMath xmlns:m="http://schemas.openxmlformats.org/officeDocument/2006/math">
                    <m:r>
                      <a:rPr lang="en-US" b="0" i="1" smtClean="0">
                        <a:latin typeface="Cambria Math" panose="02040503050406030204" pitchFamily="18" charset="0"/>
                      </a:rPr>
                      <m:t>𝑋</m:t>
                    </m:r>
                  </m:oMath>
                </a14:m>
                <a:r>
                  <a:rPr lang="en-US" dirty="0"/>
                  <a:t> be the number of people who said “heads” We’ll find an estimate </a:t>
                </a:r>
                <a14:m>
                  <m:oMath xmlns:m="http://schemas.openxmlformats.org/officeDocument/2006/math">
                    <m:r>
                      <a:rPr lang="en-US" b="0" i="1" smtClean="0">
                        <a:latin typeface="Cambria Math" panose="02040503050406030204" pitchFamily="18" charset="0"/>
                      </a:rPr>
                      <m:t>𝑌</m:t>
                    </m:r>
                  </m:oMath>
                </a14:m>
                <a:r>
                  <a:rPr lang="en-US" dirty="0"/>
                  <a:t> of the number of people who cheated in the sample, and let </a:t>
                </a:r>
                <a14:m>
                  <m:oMath xmlns:m="http://schemas.openxmlformats.org/officeDocument/2006/math">
                    <m:r>
                      <a:rPr lang="en-US" b="0" i="1" smtClean="0">
                        <a:latin typeface="Cambria Math" panose="02040503050406030204" pitchFamily="18" charset="0"/>
                      </a:rPr>
                      <m:t>𝑝</m:t>
                    </m:r>
                  </m:oMath>
                </a14:m>
                <a:r>
                  <a:rPr lang="en-US" dirty="0"/>
                  <a:t> be the true probability of cheating in the population.</a:t>
                </a:r>
                <a:br>
                  <a:rPr lang="en-US" dirty="0"/>
                </a:br>
                <a:r>
                  <a:rPr lang="en-US" dirty="0"/>
                  <a:t> What should </a:t>
                </a:r>
                <a14:m>
                  <m:oMath xmlns:m="http://schemas.openxmlformats.org/officeDocument/2006/math">
                    <m:r>
                      <a:rPr lang="en-US" b="0" i="1" smtClean="0">
                        <a:latin typeface="Cambria Math" panose="02040503050406030204" pitchFamily="18" charset="0"/>
                      </a:rPr>
                      <m:t>𝑌</m:t>
                    </m:r>
                  </m:oMath>
                </a14:m>
                <a:r>
                  <a:rPr lang="en-US" dirty="0"/>
                  <a:t> be? Can we draw a margin of error around </a:t>
                </a:r>
                <a14:m>
                  <m:oMath xmlns:m="http://schemas.openxmlformats.org/officeDocument/2006/math">
                    <m:r>
                      <a:rPr lang="en-US" b="0" i="1" smtClean="0">
                        <a:latin typeface="Cambria Math" panose="02040503050406030204" pitchFamily="18" charset="0"/>
                      </a:rPr>
                      <m:t>𝑌</m:t>
                    </m:r>
                  </m:oMath>
                </a14:m>
                <a:r>
                  <a:rPr lang="en-US" dirty="0"/>
                  <a:t>?</a:t>
                </a:r>
              </a:p>
              <a:p>
                <a14:m>
                  <m:oMath xmlns:m="http://schemas.openxmlformats.org/officeDocument/2006/math">
                    <m:r>
                      <a:rPr lang="en-US" b="0" i="1" smtClean="0">
                        <a:latin typeface="Cambria Math" panose="02040503050406030204" pitchFamily="18" charset="0"/>
                      </a:rPr>
                      <m:t>ℙ</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=1</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m:t>
                    </m:r>
                    <m:r>
                      <a:rPr lang="en-US" b="0" i="1" smtClean="0">
                        <a:latin typeface="Cambria Math" panose="02040503050406030204" pitchFamily="18" charset="0"/>
                      </a:rPr>
                      <m:t>𝑝</m:t>
                    </m:r>
                  </m:oMath>
                </a14:m>
                <a:endParaRPr lang="en-US" dirty="0"/>
              </a:p>
              <a:p>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oMath>
                </a14:m>
                <a:endParaRPr lang="en-US" b="0" dirty="0"/>
              </a:p>
              <a:p>
                <a:r>
                  <a:rPr lang="en-US" b="0" dirty="0"/>
                  <a:t>We’ll defin</a:t>
                </a:r>
                <a:r>
                  <a:rPr lang="en-US" dirty="0"/>
                  <a:t>e </a:t>
                </a:r>
                <a14:m>
                  <m:oMath xmlns:m="http://schemas.openxmlformats.org/officeDocument/2006/math">
                    <m:r>
                      <a:rPr lang="en-US" b="0" i="1" smtClean="0">
                        <a:latin typeface="Cambria Math" panose="02040503050406030204" pitchFamily="18" charset="0"/>
                      </a:rPr>
                      <m:t>𝑌</m:t>
                    </m:r>
                  </m:oMath>
                </a14:m>
                <a:r>
                  <a:rPr lang="en-US" b="0" dirty="0"/>
                  <a:t> to be: </a:t>
                </a:r>
                <a14:m>
                  <m:oMath xmlns:m="http://schemas.openxmlformats.org/officeDocument/2006/math">
                    <m:r>
                      <a:rPr lang="en-US" b="0" i="1" smtClean="0">
                        <a:latin typeface="Cambria Math" panose="02040503050406030204" pitchFamily="18" charset="0"/>
                      </a:rPr>
                      <m:t>𝑌</m:t>
                    </m:r>
                    <m:r>
                      <a:rPr lang="en-US" b="0" i="1" smtClean="0">
                        <a:latin typeface="Cambria Math" panose="02040503050406030204" pitchFamily="18" charset="0"/>
                      </a:rPr>
                      <m:t>=2</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2</m:t>
                            </m:r>
                          </m:den>
                        </m:f>
                      </m:e>
                    </m:d>
                  </m:oMath>
                </a14:m>
                <a:r>
                  <a:rPr lang="en-US" b="0" dirty="0"/>
                  <a:t>. </a:t>
                </a:r>
                <a:br>
                  <a:rPr lang="en-US" b="0" dirty="0"/>
                </a:br>
                <a:r>
                  <a:rPr lang="en-US" b="0" dirty="0"/>
                  <a:t>This is a </a:t>
                </a:r>
                <a:r>
                  <a:rPr lang="en-US" b="1" dirty="0"/>
                  <a:t>definition</a:t>
                </a:r>
                <a:r>
                  <a:rPr lang="en-US" b="0" dirty="0"/>
                  <a:t>, based on how the </a:t>
                </a:r>
                <a14:m>
                  <m:oMath xmlns:m="http://schemas.openxmlformats.org/officeDocument/2006/math">
                    <m:r>
                      <a:rPr lang="en-US" b="0" i="1" smtClean="0">
                        <a:latin typeface="Cambria Math" panose="02040503050406030204" pitchFamily="18" charset="0"/>
                      </a:rPr>
                      <m:t>𝔼</m:t>
                    </m:r>
                    <m:r>
                      <a:rPr lang="en-US" b="0" i="1" smtClean="0">
                        <a:latin typeface="Cambria Math" panose="02040503050406030204" pitchFamily="18" charset="0"/>
                      </a:rPr>
                      <m:t>[</m:t>
                    </m:r>
                    <m:r>
                      <a:rPr lang="en-US" b="0" i="1" smtClean="0">
                        <a:latin typeface="Cambria Math" panose="02040503050406030204" pitchFamily="18" charset="0"/>
                      </a:rPr>
                      <m:t>𝑌</m:t>
                    </m:r>
                    <m:r>
                      <a:rPr lang="en-US" b="0" i="1" smtClean="0">
                        <a:latin typeface="Cambria Math" panose="02040503050406030204" pitchFamily="18" charset="0"/>
                      </a:rPr>
                      <m:t>]</m:t>
                    </m:r>
                  </m:oMath>
                </a14:m>
                <a:r>
                  <a:rPr lang="en-US" b="0" dirty="0"/>
                  <a:t> should relate to the </a:t>
                </a:r>
                <a14:m>
                  <m:oMath xmlns:m="http://schemas.openxmlformats.org/officeDocument/2006/math">
                    <m:r>
                      <a:rPr lang="en-US" b="0" i="1" smtClean="0">
                        <a:latin typeface="Cambria Math" panose="02040503050406030204" pitchFamily="18" charset="0"/>
                      </a:rPr>
                      <m:t>𝔼</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r>
                  <a:rPr lang="en-US" b="0" dirty="0"/>
                  <a:t>.</a:t>
                </a:r>
              </a:p>
            </p:txBody>
          </p:sp>
        </mc:Choice>
        <mc:Fallback xmlns="">
          <p:sp>
            <p:nvSpPr>
              <p:cNvPr id="3" name="Content Placeholder 2">
                <a:extLst>
                  <a:ext uri="{FF2B5EF4-FFF2-40B4-BE49-F238E27FC236}">
                    <a16:creationId xmlns:a16="http://schemas.microsoft.com/office/drawing/2014/main" id="{53AE0D02-0AF1-44AF-8B79-2C31F74A967B}"/>
                  </a:ext>
                </a:extLst>
              </p:cNvPr>
              <p:cNvSpPr>
                <a:spLocks noGrp="1" noRot="1" noChangeAspect="1" noMove="1" noResize="1" noEditPoints="1" noAdjustHandles="1" noChangeArrowheads="1" noChangeShapeType="1" noTextEdit="1"/>
              </p:cNvSpPr>
              <p:nvPr>
                <p:ph idx="1"/>
              </p:nvPr>
            </p:nvSpPr>
            <p:spPr>
              <a:blipFill>
                <a:blip r:embed="rId3"/>
                <a:stretch>
                  <a:fillRect l="-545" t="-1887" r="-980" b="-3270"/>
                </a:stretch>
              </a:blipFill>
            </p:spPr>
            <p:txBody>
              <a:bodyPr/>
              <a:lstStyle/>
              <a:p>
                <a:r>
                  <a:rPr lang="en-US">
                    <a:noFill/>
                  </a:rPr>
                  <a:t> </a:t>
                </a:r>
              </a:p>
            </p:txBody>
          </p:sp>
        </mc:Fallback>
      </mc:AlternateContent>
    </p:spTree>
    <p:extLst>
      <p:ext uri="{BB962C8B-B14F-4D97-AF65-F5344CB8AC3E}">
        <p14:creationId xmlns:p14="http://schemas.microsoft.com/office/powerpoint/2010/main" val="2669801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A2FC6-E90A-4B32-92EB-630F11CCF1AE}"/>
              </a:ext>
            </a:extLst>
          </p:cNvPr>
          <p:cNvSpPr>
            <a:spLocks noGrp="1"/>
          </p:cNvSpPr>
          <p:nvPr>
            <p:ph type="title"/>
          </p:nvPr>
        </p:nvSpPr>
        <p:spPr/>
        <p:txBody>
          <a:bodyPr/>
          <a:lstStyle/>
          <a:p>
            <a:r>
              <a:rPr lang="en-US" dirty="0"/>
              <a:t>But will it be accurate?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3AE0D02-0AF1-44AF-8B79-2C31F74A967B}"/>
                  </a:ext>
                </a:extLst>
              </p:cNvPr>
              <p:cNvSpPr>
                <a:spLocks noGrp="1"/>
              </p:cNvSpPr>
              <p:nvPr>
                <p:ph idx="1"/>
              </p:nvPr>
            </p:nvSpPr>
            <p:spPr/>
            <p:txBody>
              <a:bodyPr>
                <a:normAutofit/>
              </a:bodyPr>
              <a:lstStyle/>
              <a:p>
                <a14:m>
                  <m:oMath xmlns:m="http://schemas.openxmlformats.org/officeDocument/2006/math">
                    <m:r>
                      <a:rPr lang="en-US" b="0" i="1" smtClean="0">
                        <a:latin typeface="Cambria Math" panose="02040503050406030204" pitchFamily="18" charset="0"/>
                      </a:rPr>
                      <m:t>𝑌</m:t>
                    </m:r>
                    <m:r>
                      <a:rPr lang="en-US" b="0" i="1" smtClean="0">
                        <a:latin typeface="Cambria Math" panose="02040503050406030204" pitchFamily="18" charset="0"/>
                      </a:rPr>
                      <m:t>=2</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2</m:t>
                            </m:r>
                          </m:den>
                        </m:f>
                      </m:e>
                    </m:d>
                  </m:oMath>
                </a14:m>
                <a:endParaRPr lang="en-US" dirty="0"/>
              </a:p>
              <a:p>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d>
                    <m:r>
                      <a:rPr lang="en-US" b="0" i="1" smtClean="0">
                        <a:latin typeface="Cambria Math" panose="02040503050406030204" pitchFamily="18" charset="0"/>
                      </a:rPr>
                      <m:t>=∑</m:t>
                    </m:r>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d>
                  </m:oMath>
                </a14:m>
                <a:endParaRPr lang="en-US" dirty="0"/>
              </a:p>
              <a:p>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d>
                  </m:oMath>
                </a14:m>
                <a:r>
                  <a:rPr lang="en-US" dirty="0"/>
                  <a:t>? It’s an indicator with parameter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𝑝</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𝑝</m:t>
                        </m:r>
                      </m:num>
                      <m:den>
                        <m:r>
                          <a:rPr lang="en-US" b="0" i="1" smtClean="0">
                            <a:latin typeface="Cambria Math" panose="02040503050406030204" pitchFamily="18" charset="0"/>
                          </a:rPr>
                          <m:t>2</m:t>
                        </m:r>
                      </m:den>
                    </m:f>
                  </m:oMath>
                </a14:m>
                <a:endParaRPr lang="en-US" dirty="0"/>
              </a:p>
              <a:p>
                <a:r>
                  <a:rPr lang="en-US" dirty="0"/>
                  <a:t>So </a:t>
                </a:r>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d>
                    <m:r>
                      <a:rPr lang="en-US" b="0" i="1" smtClean="0">
                        <a:latin typeface="Cambria Math" panose="02040503050406030204" pitchFamily="18" charset="0"/>
                      </a:rPr>
                      <m:t>=</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𝑝</m:t>
                            </m:r>
                          </m:num>
                          <m:den>
                            <m:r>
                              <a:rPr lang="en-US" b="0" i="1" smtClean="0">
                                <a:latin typeface="Cambria Math" panose="02040503050406030204" pitchFamily="18" charset="0"/>
                              </a:rPr>
                              <m:t>2</m:t>
                            </m:r>
                          </m:den>
                        </m:f>
                      </m:e>
                    </m:d>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𝑝</m:t>
                            </m:r>
                          </m:num>
                          <m:den>
                            <m:r>
                              <a:rPr lang="en-US" b="0" i="1" smtClean="0">
                                <a:latin typeface="Cambria Math" panose="02040503050406030204" pitchFamily="18" charset="0"/>
                              </a:rPr>
                              <m:t>2</m:t>
                            </m:r>
                          </m:den>
                        </m:f>
                      </m:e>
                    </m:d>
                  </m:oMath>
                </a14:m>
                <a:endParaRPr lang="en-US" dirty="0"/>
              </a:p>
              <a:p>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𝑌</m:t>
                        </m:r>
                      </m:e>
                    </m:d>
                    <m:r>
                      <a:rPr lang="en-US" b="0" i="1" smtClean="0">
                        <a:latin typeface="Cambria Math" panose="02040503050406030204" pitchFamily="18" charset="0"/>
                      </a:rPr>
                      <m:t>=4</m:t>
                    </m:r>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=4</m:t>
                    </m:r>
                    <m:r>
                      <a:rPr lang="en-US" b="0" i="1" smtClean="0">
                        <a:latin typeface="Cambria Math" panose="02040503050406030204" pitchFamily="18" charset="0"/>
                      </a:rPr>
                      <m:t>𝑛</m:t>
                    </m:r>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d>
                    <m:r>
                      <a:rPr lang="en-US" b="0" i="1" smtClean="0">
                        <a:latin typeface="Cambria Math" panose="02040503050406030204" pitchFamily="18" charset="0"/>
                      </a:rPr>
                      <m:t>=4</m:t>
                    </m:r>
                    <m:r>
                      <a:rPr lang="en-US" b="0" i="1" smtClean="0">
                        <a:latin typeface="Cambria Math" panose="02040503050406030204" pitchFamily="18" charset="0"/>
                      </a:rPr>
                      <m:t>𝑛</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𝑝</m:t>
                            </m:r>
                          </m:num>
                          <m:den>
                            <m:r>
                              <a:rPr lang="en-US" i="1">
                                <a:latin typeface="Cambria Math" panose="02040503050406030204" pitchFamily="18" charset="0"/>
                              </a:rPr>
                              <m:t>2</m:t>
                            </m:r>
                          </m:den>
                        </m:f>
                      </m:e>
                    </m:d>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𝑝</m:t>
                            </m:r>
                          </m:num>
                          <m:den>
                            <m:r>
                              <a:rPr lang="en-US" i="1">
                                <a:latin typeface="Cambria Math" panose="02040503050406030204" pitchFamily="18" charset="0"/>
                              </a:rPr>
                              <m:t>2</m:t>
                            </m:r>
                          </m:den>
                        </m:f>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4</m:t>
                        </m:r>
                        <m:r>
                          <a:rPr lang="en-US" b="0" i="1" smtClean="0">
                            <a:latin typeface="Cambria Math" panose="02040503050406030204" pitchFamily="18" charset="0"/>
                          </a:rPr>
                          <m:t>𝑛</m:t>
                        </m:r>
                      </m:num>
                      <m:den>
                        <m:r>
                          <a:rPr lang="en-US" b="0" i="1" smtClean="0">
                            <a:latin typeface="Cambria Math" panose="02040503050406030204" pitchFamily="18" charset="0"/>
                          </a:rPr>
                          <m:t>4</m:t>
                        </m:r>
                      </m:den>
                    </m:f>
                    <m:r>
                      <a:rPr lang="en-US" b="0" i="1" smtClean="0">
                        <a:latin typeface="Cambria Math" panose="02040503050406030204" pitchFamily="18" charset="0"/>
                      </a:rPr>
                      <m:t>=</m:t>
                    </m:r>
                    <m:r>
                      <a:rPr lang="en-US" b="0" i="1" smtClean="0">
                        <a:latin typeface="Cambria Math" panose="02040503050406030204" pitchFamily="18" charset="0"/>
                      </a:rPr>
                      <m:t>𝑛</m:t>
                    </m:r>
                  </m:oMath>
                </a14:m>
                <a:endParaRPr lang="en-US" dirty="0"/>
              </a:p>
              <a:p>
                <a:r>
                  <a:rPr lang="en-US" dirty="0"/>
                  <a:t>The variance is 4 times as much as it would have been for a non-anonymous poll.</a:t>
                </a:r>
              </a:p>
            </p:txBody>
          </p:sp>
        </mc:Choice>
        <mc:Fallback xmlns="">
          <p:sp>
            <p:nvSpPr>
              <p:cNvPr id="3" name="Content Placeholder 2">
                <a:extLst>
                  <a:ext uri="{FF2B5EF4-FFF2-40B4-BE49-F238E27FC236}">
                    <a16:creationId xmlns:a16="http://schemas.microsoft.com/office/drawing/2014/main" id="{53AE0D02-0AF1-44AF-8B79-2C31F74A967B}"/>
                  </a:ext>
                </a:extLst>
              </p:cNvPr>
              <p:cNvSpPr>
                <a:spLocks noGrp="1" noRot="1" noChangeAspect="1" noMove="1" noResize="1" noEditPoints="1" noAdjustHandles="1" noChangeArrowheads="1" noChangeShapeType="1" noTextEdit="1"/>
              </p:cNvSpPr>
              <p:nvPr>
                <p:ph idx="1"/>
              </p:nvPr>
            </p:nvSpPr>
            <p:spPr>
              <a:blipFill>
                <a:blip r:embed="rId2"/>
                <a:stretch>
                  <a:fillRect l="-708"/>
                </a:stretch>
              </a:blipFill>
            </p:spPr>
            <p:txBody>
              <a:bodyPr/>
              <a:lstStyle/>
              <a:p>
                <a:r>
                  <a:rPr lang="en-US">
                    <a:noFill/>
                  </a:rPr>
                  <a:t> </a:t>
                </a:r>
              </a:p>
            </p:txBody>
          </p:sp>
        </mc:Fallback>
      </mc:AlternateContent>
    </p:spTree>
    <p:extLst>
      <p:ext uri="{BB962C8B-B14F-4D97-AF65-F5344CB8AC3E}">
        <p14:creationId xmlns:p14="http://schemas.microsoft.com/office/powerpoint/2010/main" val="3763728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42319-4385-4590-BE97-6BF894658E13}"/>
              </a:ext>
            </a:extLst>
          </p:cNvPr>
          <p:cNvSpPr>
            <a:spLocks noGrp="1"/>
          </p:cNvSpPr>
          <p:nvPr>
            <p:ph type="title"/>
          </p:nvPr>
        </p:nvSpPr>
        <p:spPr/>
        <p:txBody>
          <a:bodyPr/>
          <a:lstStyle/>
          <a:p>
            <a:r>
              <a:rPr lang="en-US" dirty="0"/>
              <a:t>Can we use Chernoff?</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5E4E0DF-D7E5-4E2B-B1D6-8E6B574F2476}"/>
                  </a:ext>
                </a:extLst>
              </p:cNvPr>
              <p:cNvSpPr>
                <a:spLocks noGrp="1"/>
              </p:cNvSpPr>
              <p:nvPr>
                <p:ph idx="1"/>
              </p:nvPr>
            </p:nvSpPr>
            <p:spPr>
              <a:xfrm>
                <a:off x="575240" y="5087815"/>
                <a:ext cx="11187258" cy="1221546"/>
              </a:xfrm>
            </p:spPr>
            <p:txBody>
              <a:bodyPr/>
              <a:lstStyle/>
              <a:p>
                <a:r>
                  <a:rPr lang="en-US" dirty="0"/>
                  <a:t>What happens with </a:t>
                </a:r>
                <a14:m>
                  <m:oMath xmlns:m="http://schemas.openxmlformats.org/officeDocument/2006/math">
                    <m:r>
                      <m:rPr>
                        <m:sty m:val="p"/>
                      </m:rPr>
                      <a:rPr lang="en-US" b="0" i="0" smtClean="0">
                        <a:latin typeface="Cambria Math" panose="02040503050406030204" pitchFamily="18" charset="0"/>
                      </a:rPr>
                      <m:t>n</m:t>
                    </m:r>
                    <m:r>
                      <a:rPr lang="en-US" b="0" i="0" smtClean="0">
                        <a:latin typeface="Cambria Math" panose="02040503050406030204" pitchFamily="18" charset="0"/>
                      </a:rPr>
                      <m:t>=1000</m:t>
                    </m:r>
                  </m:oMath>
                </a14:m>
                <a:r>
                  <a:rPr lang="en-US" dirty="0"/>
                  <a:t> people?</a:t>
                </a:r>
              </a:p>
              <a:p>
                <a:r>
                  <a:rPr lang="en-US" dirty="0"/>
                  <a:t>What range will we be within at least </a:t>
                </a:r>
                <a14:m>
                  <m:oMath xmlns:m="http://schemas.openxmlformats.org/officeDocument/2006/math">
                    <m:r>
                      <a:rPr lang="en-US" b="0" i="1" smtClean="0">
                        <a:latin typeface="Cambria Math" panose="02040503050406030204" pitchFamily="18" charset="0"/>
                      </a:rPr>
                      <m:t>95%</m:t>
                    </m:r>
                  </m:oMath>
                </a14:m>
                <a:r>
                  <a:rPr lang="en-US" dirty="0"/>
                  <a:t> of the time?</a:t>
                </a:r>
              </a:p>
            </p:txBody>
          </p:sp>
        </mc:Choice>
        <mc:Fallback xmlns="">
          <p:sp>
            <p:nvSpPr>
              <p:cNvPr id="3" name="Content Placeholder 2">
                <a:extLst>
                  <a:ext uri="{FF2B5EF4-FFF2-40B4-BE49-F238E27FC236}">
                    <a16:creationId xmlns:a16="http://schemas.microsoft.com/office/drawing/2014/main" id="{B5E4E0DF-D7E5-4E2B-B1D6-8E6B574F2476}"/>
                  </a:ext>
                </a:extLst>
              </p:cNvPr>
              <p:cNvSpPr>
                <a:spLocks noGrp="1" noRot="1" noChangeAspect="1" noMove="1" noResize="1" noEditPoints="1" noAdjustHandles="1" noChangeArrowheads="1" noChangeShapeType="1" noTextEdit="1"/>
              </p:cNvSpPr>
              <p:nvPr>
                <p:ph idx="1"/>
              </p:nvPr>
            </p:nvSpPr>
            <p:spPr>
              <a:xfrm>
                <a:off x="575240" y="5087815"/>
                <a:ext cx="11187258" cy="1221546"/>
              </a:xfrm>
              <a:blipFill>
                <a:blip r:embed="rId2"/>
                <a:stretch>
                  <a:fillRect l="-654" t="-9000"/>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2667444A-B1CC-49BC-9266-236ED0EA3266}"/>
              </a:ext>
            </a:extLst>
          </p:cNvPr>
          <p:cNvGrpSpPr/>
          <p:nvPr/>
        </p:nvGrpSpPr>
        <p:grpSpPr>
          <a:xfrm>
            <a:off x="575239" y="1409995"/>
            <a:ext cx="11339157" cy="3545767"/>
            <a:chOff x="708005" y="3429000"/>
            <a:chExt cx="6589148" cy="1927846"/>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300DCB8D-9F2F-455D-8081-8EE96CEF8A13}"/>
                    </a:ext>
                  </a:extLst>
                </p:cNvPr>
                <p:cNvSpPr/>
                <p:nvPr/>
              </p:nvSpPr>
              <p:spPr>
                <a:xfrm>
                  <a:off x="708005" y="3429000"/>
                  <a:ext cx="6589148" cy="1927846"/>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Segoe UI Semibold" panose="020B0702040204020203" pitchFamily="34" charset="0"/>
                    <a:cs typeface="Segoe UI Semibold" panose="020B0702040204020203" pitchFamily="34" charset="0"/>
                  </a:endParaRPr>
                </a:p>
                <a:p>
                  <a:pPr algn="ctr"/>
                  <a:endParaRPr lang="en-US" sz="2800" dirty="0">
                    <a:latin typeface="Segoe UI Semibold" panose="020B0702040204020203" pitchFamily="34" charset="0"/>
                    <a:cs typeface="Segoe UI Semibold" panose="020B0702040204020203" pitchFamily="34" charset="0"/>
                  </a:endParaRPr>
                </a:p>
                <a:p>
                  <a:pPr algn="ctr"/>
                  <a:r>
                    <a:rPr lang="en-US" sz="2800" dirty="0">
                      <a:latin typeface="Segoe UI Semibold" panose="020B0702040204020203" pitchFamily="34" charset="0"/>
                      <a:cs typeface="Segoe UI Semibold" panose="020B0702040204020203" pitchFamily="34" charset="0"/>
                    </a:rPr>
                    <a:t>Let </a:t>
                  </a:r>
                  <a14:m>
                    <m:oMath xmlns:m="http://schemas.openxmlformats.org/officeDocument/2006/math">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1</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2</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𝑛</m:t>
                          </m:r>
                        </m:sub>
                      </m:sSub>
                    </m:oMath>
                  </a14:m>
                  <a:r>
                    <a:rPr lang="en-US" sz="2800" b="1" dirty="0">
                      <a:latin typeface="Segoe UI Semibold" panose="020B0702040204020203" pitchFamily="34" charset="0"/>
                      <a:cs typeface="Segoe UI Semibold" panose="020B0702040204020203" pitchFamily="34" charset="0"/>
                    </a:rPr>
                    <a:t> be </a:t>
                  </a:r>
                  <a:r>
                    <a:rPr lang="en-US" sz="2800" i="1" dirty="0">
                      <a:latin typeface="Segoe UI Semibold" panose="020B0702040204020203" pitchFamily="34" charset="0"/>
                      <a:cs typeface="Segoe UI Semibold" panose="020B0702040204020203" pitchFamily="34" charset="0"/>
                    </a:rPr>
                    <a:t>independent </a:t>
                  </a:r>
                  <a:r>
                    <a:rPr lang="en-US" sz="2800" dirty="0">
                      <a:latin typeface="Segoe UI Semibold" panose="020B0702040204020203" pitchFamily="34" charset="0"/>
                      <a:cs typeface="Segoe UI Semibold" panose="020B0702040204020203" pitchFamily="34" charset="0"/>
                    </a:rPr>
                    <a:t>Bernoulli random variables. </a:t>
                  </a:r>
                </a:p>
                <a:p>
                  <a:pPr algn="ctr"/>
                  <a:r>
                    <a:rPr lang="en-US" sz="2800" i="1" dirty="0">
                      <a:latin typeface="Segoe UI Semibold" panose="020B0702040204020203" pitchFamily="34" charset="0"/>
                      <a:cs typeface="Segoe UI Semibold" panose="020B0702040204020203" pitchFamily="34" charset="0"/>
                    </a:rPr>
                    <a:t>Let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𝑋</m:t>
                      </m:r>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𝑖</m:t>
                          </m:r>
                        </m:sub>
                      </m:sSub>
                    </m:oMath>
                  </a14:m>
                  <a:r>
                    <a:rPr lang="en-US" sz="2800" i="1" dirty="0">
                      <a:latin typeface="Segoe UI Semibold" panose="020B0702040204020203" pitchFamily="34" charset="0"/>
                      <a:cs typeface="Segoe UI Semibold" panose="020B0702040204020203" pitchFamily="34" charset="0"/>
                    </a:rPr>
                    <a:t>,  </a:t>
                  </a:r>
                  <a:r>
                    <a:rPr lang="en-US" sz="2800" dirty="0">
                      <a:latin typeface="Segoe UI Semibold" panose="020B0702040204020203" pitchFamily="34" charset="0"/>
                      <a:cs typeface="Segoe UI Semibold" panose="020B0702040204020203" pitchFamily="34" charset="0"/>
                    </a:rPr>
                    <a:t>and</a:t>
                  </a:r>
                  <a:r>
                    <a:rPr lang="en-US" sz="2800" i="1" dirty="0">
                      <a:latin typeface="Segoe UI Semibold" panose="020B0702040204020203" pitchFamily="34" charset="0"/>
                      <a:cs typeface="Segoe UI Semibold" panose="020B0702040204020203" pitchFamily="34" charset="0"/>
                    </a:rPr>
                    <a:t>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𝜇</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𝔼</m:t>
                      </m:r>
                      <m:d>
                        <m:dPr>
                          <m:begChr m:val="["/>
                          <m:endChr m:val="]"/>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𝑋</m:t>
                          </m:r>
                        </m:e>
                      </m:d>
                    </m:oMath>
                  </a14:m>
                  <a:r>
                    <a:rPr lang="en-US" sz="2800" i="1" dirty="0">
                      <a:latin typeface="Segoe UI Semibold" panose="020B0702040204020203" pitchFamily="34" charset="0"/>
                      <a:cs typeface="Segoe UI Semibold" panose="020B0702040204020203" pitchFamily="34" charset="0"/>
                    </a:rPr>
                    <a:t>. </a:t>
                  </a:r>
                  <a:r>
                    <a:rPr lang="en-US" sz="2800" dirty="0">
                      <a:latin typeface="Segoe UI Semibold" panose="020B0702040204020203" pitchFamily="34" charset="0"/>
                      <a:cs typeface="Segoe UI Semibold" panose="020B0702040204020203" pitchFamily="34" charset="0"/>
                    </a:rPr>
                    <a:t>For any</a:t>
                  </a:r>
                  <a:r>
                    <a:rPr lang="en-US" sz="2800" i="1" dirty="0">
                      <a:latin typeface="Segoe UI Semibold" panose="020B0702040204020203" pitchFamily="34" charset="0"/>
                      <a:cs typeface="Segoe UI Semibold" panose="020B0702040204020203" pitchFamily="34" charset="0"/>
                    </a:rPr>
                    <a:t>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0≤</m:t>
                      </m:r>
                      <m:r>
                        <a:rPr lang="en-US" sz="2800" b="0" i="1" smtClean="0">
                          <a:latin typeface="Cambria Math" panose="02040503050406030204" pitchFamily="18" charset="0"/>
                          <a:cs typeface="Segoe UI Semibold" panose="020B0702040204020203" pitchFamily="34" charset="0"/>
                        </a:rPr>
                        <m:t>𝛿</m:t>
                      </m:r>
                      <m:r>
                        <a:rPr lang="en-US" sz="2800" b="0" i="1" smtClean="0">
                          <a:latin typeface="Cambria Math" panose="02040503050406030204" pitchFamily="18" charset="0"/>
                          <a:cs typeface="Segoe UI Semibold" panose="020B0702040204020203" pitchFamily="34" charset="0"/>
                        </a:rPr>
                        <m:t>≤1</m:t>
                      </m:r>
                    </m:oMath>
                  </a14:m>
                  <a:endParaRPr lang="en-US" sz="2800" i="1" dirty="0">
                    <a:latin typeface="Segoe UI Semibold" panose="020B0702040204020203" pitchFamily="34" charset="0"/>
                    <a:cs typeface="Segoe UI Semibold" panose="020B0702040204020203" pitchFamily="34" charset="0"/>
                  </a:endParaRPr>
                </a:p>
                <a:p>
                  <a:pPr algn="ctr"/>
                  <a:endParaRPr lang="en-US" sz="2800" i="1" dirty="0">
                    <a:latin typeface="Segoe UI Semibold" panose="020B0702040204020203" pitchFamily="34" charset="0"/>
                    <a:cs typeface="Segoe UI Semibold" panose="020B0702040204020203" pitchFamily="34" charset="0"/>
                  </a:endParaRPr>
                </a:p>
                <a:p>
                  <a:pPr algn="ctr"/>
                  <a14:m>
                    <m:oMath xmlns:m="http://schemas.openxmlformats.org/officeDocument/2006/math">
                      <m:r>
                        <a:rPr lang="en-US" sz="2800" b="0" i="1" smtClean="0">
                          <a:latin typeface="Cambria Math" panose="02040503050406030204" pitchFamily="18" charset="0"/>
                          <a:cs typeface="Segoe UI Semibold" panose="020B0702040204020203" pitchFamily="34" charset="0"/>
                        </a:rPr>
                        <m:t>ℙ</m:t>
                      </m:r>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𝑋</m:t>
                          </m:r>
                          <m:r>
                            <a:rPr lang="en-US" sz="2800" b="0" i="1" smtClean="0">
                              <a:latin typeface="Cambria Math" panose="02040503050406030204" pitchFamily="18" charset="0"/>
                              <a:cs typeface="Segoe UI Semibold" panose="020B0702040204020203" pitchFamily="34" charset="0"/>
                            </a:rPr>
                            <m:t>≥</m:t>
                          </m:r>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1+</m:t>
                              </m:r>
                              <m:r>
                                <a:rPr lang="en-US" sz="2800" b="0" i="1" smtClean="0">
                                  <a:latin typeface="Cambria Math" panose="02040503050406030204" pitchFamily="18" charset="0"/>
                                  <a:cs typeface="Segoe UI Semibold" panose="020B0702040204020203" pitchFamily="34" charset="0"/>
                                </a:rPr>
                                <m:t>𝛿</m:t>
                              </m:r>
                            </m:e>
                          </m:d>
                          <m:r>
                            <a:rPr lang="en-US" sz="2800" b="0" i="1" smtClean="0">
                              <a:latin typeface="Cambria Math" panose="02040503050406030204" pitchFamily="18" charset="0"/>
                              <a:cs typeface="Segoe UI Semibold" panose="020B0702040204020203" pitchFamily="34" charset="0"/>
                            </a:rPr>
                            <m:t>𝜇</m:t>
                          </m:r>
                        </m:e>
                      </m:d>
                      <m:r>
                        <a:rPr lang="en-US" sz="2800" b="0" i="1" smtClean="0">
                          <a:latin typeface="Cambria Math" panose="02040503050406030204" pitchFamily="18" charset="0"/>
                          <a:cs typeface="Segoe UI Semibold" panose="020B0702040204020203" pitchFamily="34" charset="0"/>
                        </a:rPr>
                        <m:t>≤</m:t>
                      </m:r>
                      <m:func>
                        <m:funcPr>
                          <m:ctrlPr>
                            <a:rPr lang="en-US" sz="2800" b="0" i="0" smtClean="0">
                              <a:latin typeface="Cambria Math" panose="02040503050406030204" pitchFamily="18" charset="0"/>
                              <a:cs typeface="Segoe UI Semibold" panose="020B0702040204020203" pitchFamily="34" charset="0"/>
                            </a:rPr>
                          </m:ctrlPr>
                        </m:funcPr>
                        <m:fName>
                          <m:r>
                            <m:rPr>
                              <m:sty m:val="p"/>
                            </m:rPr>
                            <a:rPr lang="en-US" sz="2800" b="0" i="0" smtClean="0">
                              <a:latin typeface="Cambria Math" panose="02040503050406030204" pitchFamily="18" charset="0"/>
                              <a:cs typeface="Segoe UI Semibold" panose="020B0702040204020203" pitchFamily="34" charset="0"/>
                            </a:rPr>
                            <m:t>exp</m:t>
                          </m:r>
                        </m:fName>
                        <m:e>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m:t>
                              </m:r>
                              <m:f>
                                <m:fPr>
                                  <m:ctrlPr>
                                    <a:rPr lang="en-US" sz="2800" b="0" i="1" smtClean="0">
                                      <a:latin typeface="Cambria Math" panose="02040503050406030204" pitchFamily="18" charset="0"/>
                                      <a:cs typeface="Segoe UI Semibold" panose="020B0702040204020203" pitchFamily="34" charset="0"/>
                                    </a:rPr>
                                  </m:ctrlPr>
                                </m:fPr>
                                <m:num>
                                  <m:sSup>
                                    <m:sSupPr>
                                      <m:ctrlPr>
                                        <a:rPr lang="en-US" sz="2800" b="0" i="1" smtClean="0">
                                          <a:latin typeface="Cambria Math" panose="02040503050406030204" pitchFamily="18" charset="0"/>
                                          <a:cs typeface="Segoe UI Semibold" panose="020B0702040204020203" pitchFamily="34" charset="0"/>
                                        </a:rPr>
                                      </m:ctrlPr>
                                    </m:sSupPr>
                                    <m:e>
                                      <m:r>
                                        <a:rPr lang="en-US" sz="2800" b="0" i="1" smtClean="0">
                                          <a:latin typeface="Cambria Math" panose="02040503050406030204" pitchFamily="18" charset="0"/>
                                          <a:cs typeface="Segoe UI Semibold" panose="020B0702040204020203" pitchFamily="34" charset="0"/>
                                        </a:rPr>
                                        <m:t>𝛿</m:t>
                                      </m:r>
                                    </m:e>
                                    <m:sup>
                                      <m:r>
                                        <a:rPr lang="en-US" sz="2800" b="0" i="1" smtClean="0">
                                          <a:latin typeface="Cambria Math" panose="02040503050406030204" pitchFamily="18" charset="0"/>
                                          <a:cs typeface="Segoe UI Semibold" panose="020B0702040204020203" pitchFamily="34" charset="0"/>
                                        </a:rPr>
                                        <m:t>2</m:t>
                                      </m:r>
                                    </m:sup>
                                  </m:sSup>
                                  <m:r>
                                    <a:rPr lang="en-US" sz="2800" b="0" i="1" smtClean="0">
                                      <a:latin typeface="Cambria Math" panose="02040503050406030204" pitchFamily="18" charset="0"/>
                                      <a:cs typeface="Segoe UI Semibold" panose="020B0702040204020203" pitchFamily="34" charset="0"/>
                                    </a:rPr>
                                    <m:t>𝜇</m:t>
                                  </m:r>
                                </m:num>
                                <m:den>
                                  <m:r>
                                    <a:rPr lang="en-US" sz="2800" b="0" i="1" smtClean="0">
                                      <a:latin typeface="Cambria Math" panose="02040503050406030204" pitchFamily="18" charset="0"/>
                                      <a:cs typeface="Segoe UI Semibold" panose="020B0702040204020203" pitchFamily="34" charset="0"/>
                                    </a:rPr>
                                    <m:t>3</m:t>
                                  </m:r>
                                </m:den>
                              </m:f>
                            </m:e>
                          </m:d>
                        </m:e>
                      </m:func>
                    </m:oMath>
                  </a14:m>
                  <a:r>
                    <a:rPr lang="en-US" sz="2800" i="1" dirty="0">
                      <a:latin typeface="Segoe UI Semibold" panose="020B0702040204020203" pitchFamily="34" charset="0"/>
                      <a:cs typeface="Segoe UI Semibold" panose="020B0702040204020203" pitchFamily="34" charset="0"/>
                    </a:rPr>
                    <a:t> </a:t>
                  </a:r>
                  <a:r>
                    <a:rPr lang="en-US" sz="2800" dirty="0">
                      <a:latin typeface="Segoe UI Semibold" panose="020B0702040204020203" pitchFamily="34" charset="0"/>
                      <a:cs typeface="Segoe UI Semibold" panose="020B0702040204020203" pitchFamily="34" charset="0"/>
                    </a:rPr>
                    <a:t>and</a:t>
                  </a:r>
                  <a:r>
                    <a:rPr lang="en-US" sz="2800" i="1" dirty="0">
                      <a:latin typeface="Segoe UI Semibold" panose="020B0702040204020203" pitchFamily="34" charset="0"/>
                      <a:cs typeface="Segoe UI Semibold" panose="020B0702040204020203" pitchFamily="34" charset="0"/>
                    </a:rPr>
                    <a:t>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ℙ</m:t>
                      </m:r>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𝑋</m:t>
                          </m:r>
                          <m:r>
                            <a:rPr lang="en-US" sz="2800" b="0" i="1" smtClean="0">
                              <a:latin typeface="Cambria Math" panose="02040503050406030204" pitchFamily="18" charset="0"/>
                              <a:cs typeface="Segoe UI Semibold" panose="020B0702040204020203" pitchFamily="34" charset="0"/>
                            </a:rPr>
                            <m:t>≤</m:t>
                          </m:r>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1−</m:t>
                              </m:r>
                              <m:r>
                                <a:rPr lang="en-US" sz="2800" b="0" i="1" smtClean="0">
                                  <a:latin typeface="Cambria Math" panose="02040503050406030204" pitchFamily="18" charset="0"/>
                                  <a:cs typeface="Segoe UI Semibold" panose="020B0702040204020203" pitchFamily="34" charset="0"/>
                                </a:rPr>
                                <m:t>𝛿</m:t>
                              </m:r>
                            </m:e>
                          </m:d>
                          <m:r>
                            <a:rPr lang="en-US" sz="2800" b="0" i="1" smtClean="0">
                              <a:latin typeface="Cambria Math" panose="02040503050406030204" pitchFamily="18" charset="0"/>
                              <a:cs typeface="Segoe UI Semibold" panose="020B0702040204020203" pitchFamily="34" charset="0"/>
                            </a:rPr>
                            <m:t>𝜇</m:t>
                          </m:r>
                        </m:e>
                      </m:d>
                      <m:r>
                        <a:rPr lang="en-US" sz="2800" b="0" i="1" smtClean="0">
                          <a:latin typeface="Cambria Math" panose="02040503050406030204" pitchFamily="18" charset="0"/>
                          <a:cs typeface="Segoe UI Semibold" panose="020B0702040204020203" pitchFamily="34" charset="0"/>
                        </a:rPr>
                        <m:t>≤</m:t>
                      </m:r>
                      <m:func>
                        <m:funcPr>
                          <m:ctrlPr>
                            <a:rPr lang="en-US" sz="2800" b="0" i="0" smtClean="0">
                              <a:latin typeface="Cambria Math" panose="02040503050406030204" pitchFamily="18" charset="0"/>
                              <a:cs typeface="Segoe UI Semibold" panose="020B0702040204020203" pitchFamily="34" charset="0"/>
                            </a:rPr>
                          </m:ctrlPr>
                        </m:funcPr>
                        <m:fName>
                          <m:r>
                            <m:rPr>
                              <m:sty m:val="p"/>
                            </m:rPr>
                            <a:rPr lang="en-US" sz="2800" b="0" i="0" smtClean="0">
                              <a:latin typeface="Cambria Math" panose="02040503050406030204" pitchFamily="18" charset="0"/>
                              <a:cs typeface="Segoe UI Semibold" panose="020B0702040204020203" pitchFamily="34" charset="0"/>
                            </a:rPr>
                            <m:t>exp</m:t>
                          </m:r>
                        </m:fName>
                        <m:e>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m:t>
                              </m:r>
                              <m:f>
                                <m:fPr>
                                  <m:ctrlPr>
                                    <a:rPr lang="en-US" sz="2800" b="0" i="1" smtClean="0">
                                      <a:latin typeface="Cambria Math" panose="02040503050406030204" pitchFamily="18" charset="0"/>
                                      <a:cs typeface="Segoe UI Semibold" panose="020B0702040204020203" pitchFamily="34" charset="0"/>
                                    </a:rPr>
                                  </m:ctrlPr>
                                </m:fPr>
                                <m:num>
                                  <m:sSup>
                                    <m:sSupPr>
                                      <m:ctrlPr>
                                        <a:rPr lang="en-US" sz="2800" b="0" i="1" smtClean="0">
                                          <a:latin typeface="Cambria Math" panose="02040503050406030204" pitchFamily="18" charset="0"/>
                                          <a:cs typeface="Segoe UI Semibold" panose="020B0702040204020203" pitchFamily="34" charset="0"/>
                                        </a:rPr>
                                      </m:ctrlPr>
                                    </m:sSupPr>
                                    <m:e>
                                      <m:r>
                                        <a:rPr lang="en-US" sz="2800" b="0" i="1" smtClean="0">
                                          <a:latin typeface="Cambria Math" panose="02040503050406030204" pitchFamily="18" charset="0"/>
                                          <a:cs typeface="Segoe UI Semibold" panose="020B0702040204020203" pitchFamily="34" charset="0"/>
                                        </a:rPr>
                                        <m:t>𝛿</m:t>
                                      </m:r>
                                    </m:e>
                                    <m:sup>
                                      <m:r>
                                        <a:rPr lang="en-US" sz="2800" b="0" i="1" smtClean="0">
                                          <a:latin typeface="Cambria Math" panose="02040503050406030204" pitchFamily="18" charset="0"/>
                                          <a:cs typeface="Segoe UI Semibold" panose="020B0702040204020203" pitchFamily="34" charset="0"/>
                                        </a:rPr>
                                        <m:t>2</m:t>
                                      </m:r>
                                    </m:sup>
                                  </m:sSup>
                                  <m:r>
                                    <a:rPr lang="en-US" sz="2800" b="0" i="1" smtClean="0">
                                      <a:latin typeface="Cambria Math" panose="02040503050406030204" pitchFamily="18" charset="0"/>
                                      <a:cs typeface="Segoe UI Semibold" panose="020B0702040204020203" pitchFamily="34" charset="0"/>
                                    </a:rPr>
                                    <m:t>𝜇</m:t>
                                  </m:r>
                                </m:num>
                                <m:den>
                                  <m:r>
                                    <a:rPr lang="en-US" sz="2800" b="0" i="1" smtClean="0">
                                      <a:latin typeface="Cambria Math" panose="02040503050406030204" pitchFamily="18" charset="0"/>
                                      <a:cs typeface="Segoe UI Semibold" panose="020B0702040204020203" pitchFamily="34" charset="0"/>
                                    </a:rPr>
                                    <m:t>2</m:t>
                                  </m:r>
                                </m:den>
                              </m:f>
                            </m:e>
                          </m:d>
                        </m:e>
                      </m:func>
                    </m:oMath>
                  </a14:m>
                  <a:endParaRPr lang="en-US" sz="2800" i="1" dirty="0">
                    <a:latin typeface="Segoe UI Semibold" panose="020B0702040204020203" pitchFamily="34" charset="0"/>
                    <a:cs typeface="Segoe UI Semibold" panose="020B0702040204020203" pitchFamily="34" charset="0"/>
                  </a:endParaRPr>
                </a:p>
              </p:txBody>
            </p:sp>
          </mc:Choice>
          <mc:Fallback xmlns="">
            <p:sp>
              <p:nvSpPr>
                <p:cNvPr id="6" name="Rectangle 5">
                  <a:extLst>
                    <a:ext uri="{FF2B5EF4-FFF2-40B4-BE49-F238E27FC236}">
                      <a16:creationId xmlns:a16="http://schemas.microsoft.com/office/drawing/2014/main" id="{1562E252-D2E0-4F5C-9CBE-07E86FF49C1D}"/>
                    </a:ext>
                  </a:extLst>
                </p:cNvPr>
                <p:cNvSpPr>
                  <a:spLocks noRot="1" noChangeAspect="1" noMove="1" noResize="1" noEditPoints="1" noAdjustHandles="1" noChangeArrowheads="1" noChangeShapeType="1" noTextEdit="1"/>
                </p:cNvSpPr>
                <p:nvPr/>
              </p:nvSpPr>
              <p:spPr>
                <a:xfrm>
                  <a:off x="708005" y="3429000"/>
                  <a:ext cx="6589148" cy="1927846"/>
                </a:xfrm>
                <a:prstGeom prst="rect">
                  <a:avLst/>
                </a:prstGeom>
                <a:blipFill>
                  <a:blip r:embed="rId3"/>
                  <a:stretch>
                    <a:fillRect/>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41EB44ED-05E8-47F2-B04E-36EBD7CECCC1}"/>
                </a:ext>
              </a:extLst>
            </p:cNvPr>
            <p:cNvSpPr/>
            <p:nvPr/>
          </p:nvSpPr>
          <p:spPr>
            <a:xfrm>
              <a:off x="708005" y="3429001"/>
              <a:ext cx="6589148" cy="547235"/>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Segoe UI Semibold" panose="020B0702040204020203" pitchFamily="34" charset="0"/>
                  <a:cs typeface="Segoe UI Semibold" panose="020B0702040204020203" pitchFamily="34" charset="0"/>
                </a:rPr>
                <a:t>(Multiplicative) Chernoff Bound</a:t>
              </a:r>
            </a:p>
          </p:txBody>
        </p:sp>
      </p:grpSp>
    </p:spTree>
    <p:extLst>
      <p:ext uri="{BB962C8B-B14F-4D97-AF65-F5344CB8AC3E}">
        <p14:creationId xmlns:p14="http://schemas.microsoft.com/office/powerpoint/2010/main" val="215757988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108EE-30EB-4F24-9DD6-82AA9901A7F0}"/>
              </a:ext>
            </a:extLst>
          </p:cNvPr>
          <p:cNvSpPr>
            <a:spLocks noGrp="1"/>
          </p:cNvSpPr>
          <p:nvPr>
            <p:ph type="title"/>
          </p:nvPr>
        </p:nvSpPr>
        <p:spPr/>
        <p:txBody>
          <a:bodyPr/>
          <a:lstStyle/>
          <a:p>
            <a:r>
              <a:rPr lang="en-US" dirty="0"/>
              <a:t>A different inequality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37EC96E-FFCE-4D08-8124-7530E8A06478}"/>
                  </a:ext>
                </a:extLst>
              </p:cNvPr>
              <p:cNvSpPr>
                <a:spLocks noGrp="1"/>
              </p:cNvSpPr>
              <p:nvPr>
                <p:ph idx="1"/>
              </p:nvPr>
            </p:nvSpPr>
            <p:spPr/>
            <p:txBody>
              <a:bodyPr/>
              <a:lstStyle/>
              <a:p>
                <a:r>
                  <a:rPr lang="en-US" dirty="0"/>
                  <a:t>If we try to use Chernoff, we’ll hit a frustrating block.</a:t>
                </a:r>
              </a:p>
              <a:p>
                <a:r>
                  <a:rPr lang="en-US" dirty="0"/>
                  <a:t>Since </a:t>
                </a:r>
                <a14:m>
                  <m:oMath xmlns:m="http://schemas.openxmlformats.org/officeDocument/2006/math">
                    <m:r>
                      <a:rPr lang="en-US" b="0" i="1" smtClean="0">
                        <a:latin typeface="Cambria Math" panose="02040503050406030204" pitchFamily="18" charset="0"/>
                      </a:rPr>
                      <m:t>𝜇</m:t>
                    </m:r>
                  </m:oMath>
                </a14:m>
                <a:r>
                  <a:rPr lang="en-US" dirty="0"/>
                  <a:t> depends on </a:t>
                </a:r>
                <a14:m>
                  <m:oMath xmlns:m="http://schemas.openxmlformats.org/officeDocument/2006/math">
                    <m:r>
                      <a:rPr lang="en-US" b="0" i="1" smtClean="0">
                        <a:latin typeface="Cambria Math" panose="02040503050406030204" pitchFamily="18" charset="0"/>
                      </a:rPr>
                      <m:t>𝑝</m:t>
                    </m:r>
                  </m:oMath>
                </a14:m>
                <a:r>
                  <a:rPr lang="en-US" dirty="0"/>
                  <a:t>, </a:t>
                </a:r>
                <a14:m>
                  <m:oMath xmlns:m="http://schemas.openxmlformats.org/officeDocument/2006/math">
                    <m:r>
                      <a:rPr lang="en-US" b="0" i="1" smtClean="0">
                        <a:latin typeface="Cambria Math" panose="02040503050406030204" pitchFamily="18" charset="0"/>
                      </a:rPr>
                      <m:t>𝑝</m:t>
                    </m:r>
                  </m:oMath>
                </a14:m>
                <a:r>
                  <a:rPr lang="en-US" dirty="0"/>
                  <a:t> appears in the formula for </a:t>
                </a:r>
                <a14:m>
                  <m:oMath xmlns:m="http://schemas.openxmlformats.org/officeDocument/2006/math">
                    <m:r>
                      <a:rPr lang="en-US" b="0" i="1" smtClean="0">
                        <a:latin typeface="Cambria Math" panose="02040503050406030204" pitchFamily="18" charset="0"/>
                      </a:rPr>
                      <m:t>𝛿</m:t>
                    </m:r>
                  </m:oMath>
                </a14:m>
                <a:r>
                  <a:rPr lang="en-US" dirty="0"/>
                  <a:t>. And we wouldn’t get an absolute guarantee unless we could plug in a </a:t>
                </a:r>
                <a14:m>
                  <m:oMath xmlns:m="http://schemas.openxmlformats.org/officeDocument/2006/math">
                    <m:r>
                      <a:rPr lang="en-US" b="0" i="1" smtClean="0">
                        <a:latin typeface="Cambria Math" panose="02040503050406030204" pitchFamily="18" charset="0"/>
                      </a:rPr>
                      <m:t>𝑝</m:t>
                    </m:r>
                  </m:oMath>
                </a14:m>
                <a:r>
                  <a:rPr lang="en-US" dirty="0"/>
                  <a:t>.</a:t>
                </a:r>
              </a:p>
              <a:p>
                <a:r>
                  <a:rPr lang="en-US" dirty="0"/>
                  <a:t>And it’ll turn out that as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→0</m:t>
                    </m:r>
                  </m:oMath>
                </a14:m>
                <a:r>
                  <a:rPr lang="en-US" dirty="0"/>
                  <a:t> that </a:t>
                </a:r>
                <a14:m>
                  <m:oMath xmlns:m="http://schemas.openxmlformats.org/officeDocument/2006/math">
                    <m:r>
                      <a:rPr lang="en-US" b="0" i="1" smtClean="0">
                        <a:latin typeface="Cambria Math" panose="02040503050406030204" pitchFamily="18" charset="0"/>
                      </a:rPr>
                      <m:t>𝛿</m:t>
                    </m:r>
                    <m:r>
                      <a:rPr lang="en-US" b="0" i="1" smtClean="0">
                        <a:latin typeface="Cambria Math" panose="02040503050406030204" pitchFamily="18" charset="0"/>
                      </a:rPr>
                      <m:t>→∞</m:t>
                    </m:r>
                  </m:oMath>
                </a14:m>
                <a:r>
                  <a:rPr lang="en-US" dirty="0"/>
                  <a:t> so we don’t say anything then.</a:t>
                </a:r>
              </a:p>
              <a:p>
                <a:endParaRPr lang="en-US" dirty="0"/>
              </a:p>
              <a:p>
                <a:r>
                  <a:rPr lang="en-US" dirty="0"/>
                  <a:t>Luckily, there’s always another bound…</a:t>
                </a:r>
              </a:p>
            </p:txBody>
          </p:sp>
        </mc:Choice>
        <mc:Fallback xmlns="">
          <p:sp>
            <p:nvSpPr>
              <p:cNvPr id="3" name="Content Placeholder 2">
                <a:extLst>
                  <a:ext uri="{FF2B5EF4-FFF2-40B4-BE49-F238E27FC236}">
                    <a16:creationId xmlns:a16="http://schemas.microsoft.com/office/drawing/2014/main" id="{E37EC96E-FFCE-4D08-8124-7530E8A06478}"/>
                  </a:ext>
                </a:extLst>
              </p:cNvPr>
              <p:cNvSpPr>
                <a:spLocks noGrp="1" noRot="1" noChangeAspect="1" noMove="1" noResize="1" noEditPoints="1" noAdjustHandles="1" noChangeArrowheads="1" noChangeShapeType="1" noTextEdit="1"/>
              </p:cNvSpPr>
              <p:nvPr>
                <p:ph idx="1"/>
              </p:nvPr>
            </p:nvSpPr>
            <p:spPr>
              <a:blipFill>
                <a:blip r:embed="rId2"/>
                <a:stretch>
                  <a:fillRect l="-708" t="-2138" r="-654"/>
                </a:stretch>
              </a:blipFill>
            </p:spPr>
            <p:txBody>
              <a:bodyPr/>
              <a:lstStyle/>
              <a:p>
                <a:r>
                  <a:rPr lang="en-US">
                    <a:noFill/>
                  </a:rPr>
                  <a:t> </a:t>
                </a:r>
              </a:p>
            </p:txBody>
          </p:sp>
        </mc:Fallback>
      </mc:AlternateContent>
    </p:spTree>
    <p:extLst>
      <p:ext uri="{BB962C8B-B14F-4D97-AF65-F5344CB8AC3E}">
        <p14:creationId xmlns:p14="http://schemas.microsoft.com/office/powerpoint/2010/main" val="3506452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C4D6F-9F4A-8DAC-CC45-FA20BBE1874D}"/>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16629DD-F20B-F324-81B0-FFDC4D17661E}"/>
              </a:ext>
            </a:extLst>
          </p:cNvPr>
          <p:cNvSpPr>
            <a:spLocks noGrp="1"/>
          </p:cNvSpPr>
          <p:nvPr>
            <p:ph type="title"/>
          </p:nvPr>
        </p:nvSpPr>
        <p:spPr/>
        <p:txBody>
          <a:bodyPr>
            <a:normAutofit/>
          </a:bodyPr>
          <a:lstStyle/>
          <a:p>
            <a:r>
              <a:rPr lang="en-US" dirty="0"/>
              <a:t>Markov Property</a:t>
            </a:r>
          </a:p>
        </p:txBody>
      </p:sp>
      <p:sp>
        <p:nvSpPr>
          <p:cNvPr id="7" name="Slide Number Placeholder 6">
            <a:extLst>
              <a:ext uri="{FF2B5EF4-FFF2-40B4-BE49-F238E27FC236}">
                <a16:creationId xmlns:a16="http://schemas.microsoft.com/office/drawing/2014/main" id="{589BD493-BA0A-F487-C4A7-7091737978D7}"/>
              </a:ext>
            </a:extLst>
          </p:cNvPr>
          <p:cNvSpPr>
            <a:spLocks noGrp="1"/>
          </p:cNvSpPr>
          <p:nvPr>
            <p:ph type="sldNum" sz="quarter" idx="12"/>
          </p:nvPr>
        </p:nvSpPr>
        <p:spPr/>
        <p:txBody>
          <a:bodyPr/>
          <a:lstStyle/>
          <a:p>
            <a:fld id="{39E65F0E-D8D0-8548-A870-8F1E432EFAAD}" type="slidenum">
              <a:rPr lang="en-US" smtClean="0"/>
              <a:t>9</a:t>
            </a:fld>
            <a:endParaRPr lang="en-US" dirty="0"/>
          </a:p>
        </p:txBody>
      </p:sp>
      <mc:AlternateContent xmlns:mc="http://schemas.openxmlformats.org/markup-compatibility/2006" xmlns:a14="http://schemas.microsoft.com/office/drawing/2010/main">
        <mc:Choice Requires="a14">
          <p:sp>
            <p:nvSpPr>
              <p:cNvPr id="12" name="Content Placeholder 13">
                <a:extLst>
                  <a:ext uri="{FF2B5EF4-FFF2-40B4-BE49-F238E27FC236}">
                    <a16:creationId xmlns:a16="http://schemas.microsoft.com/office/drawing/2014/main" id="{0A6C638E-EA4A-3FDB-C1D3-965B3AED4DDA}"/>
                  </a:ext>
                </a:extLst>
              </p:cNvPr>
              <p:cNvSpPr txBox="1">
                <a:spLocks/>
              </p:cNvSpPr>
              <p:nvPr/>
            </p:nvSpPr>
            <p:spPr>
              <a:xfrm>
                <a:off x="609599" y="1510747"/>
                <a:ext cx="10911841" cy="5198165"/>
              </a:xfrm>
              <a:prstGeom prst="rect">
                <a:avLst/>
              </a:prstGeom>
            </p:spPr>
            <p:txBody>
              <a:bodyPr>
                <a:noAutofit/>
              </a:bodyPr>
              <a:lstStyle>
                <a:lvl1pPr marL="342900" indent="-342900" algn="l" defTabSz="457200" rtl="0" eaLnBrk="1" latinLnBrk="0" hangingPunct="1">
                  <a:spcBef>
                    <a:spcPct val="20000"/>
                  </a:spcBef>
                  <a:buFont typeface="Arial"/>
                  <a:buChar char="•"/>
                  <a:defRPr sz="32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1pPr>
                <a:lvl2pPr marL="742950" indent="-285750" algn="l" defTabSz="457200" rtl="0" eaLnBrk="1" latinLnBrk="0" hangingPunct="1">
                  <a:spcBef>
                    <a:spcPct val="20000"/>
                  </a:spcBef>
                  <a:buFont typeface="Arial"/>
                  <a:buChar char="–"/>
                  <a:defRPr sz="28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2pPr>
                <a:lvl3pPr marL="1143000" indent="-228600" algn="l" defTabSz="457200" rtl="0" eaLnBrk="1" latinLnBrk="0" hangingPunct="1">
                  <a:spcBef>
                    <a:spcPct val="20000"/>
                  </a:spcBef>
                  <a:buFont typeface="Arial"/>
                  <a:buChar char="•"/>
                  <a:defRPr sz="24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3pPr>
                <a:lvl4pPr marL="1600200" indent="-228600" algn="l" defTabSz="457200" rtl="0" eaLnBrk="1" latinLnBrk="0" hangingPunct="1">
                  <a:spcBef>
                    <a:spcPct val="20000"/>
                  </a:spcBef>
                  <a:buFont typeface="Arial"/>
                  <a:buChar char="–"/>
                  <a:defRPr sz="20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4pPr>
                <a:lvl5pPr marL="2057400" indent="-228600" algn="l" defTabSz="457200" rtl="0" eaLnBrk="1" latinLnBrk="0" hangingPunct="1">
                  <a:spcBef>
                    <a:spcPct val="20000"/>
                  </a:spcBef>
                  <a:buFont typeface="Arial"/>
                  <a:buChar char="»"/>
                  <a:defRPr sz="2000" b="0" i="0" kern="1200">
                    <a:solidFill>
                      <a:schemeClr val="tx1"/>
                    </a:solidFill>
                    <a:latin typeface="Candara" panose="020E0502030303020204" pitchFamily="34" charset="0"/>
                    <a:ea typeface="Candara" panose="020E0502030303020204" pitchFamily="34" charset="0"/>
                    <a:cs typeface="Candara" panose="020E0502030303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800" dirty="0">
                    <a:latin typeface="Segoe UI Semilight" panose="020B0402040204020203" pitchFamily="34" charset="0"/>
                    <a:cs typeface="Segoe UI Semilight" panose="020B0402040204020203" pitchFamily="34" charset="0"/>
                  </a:rPr>
                  <a:t>The future is conditionally independent of the past, given the present.</a:t>
                </a:r>
              </a:p>
              <a:p>
                <a:pPr marL="0" indent="0">
                  <a:buNone/>
                </a:pPr>
                <a:endParaRPr lang="en-US" sz="2800" dirty="0">
                  <a:latin typeface="Segoe UI Semilight" panose="020B0402040204020203" pitchFamily="34" charset="0"/>
                  <a:cs typeface="Segoe UI Semilight" panose="020B0402040204020203" pitchFamily="34" charset="0"/>
                </a:endParaRPr>
              </a:p>
              <a:p>
                <a:pPr marL="0" indent="0">
                  <a:buNone/>
                </a:pPr>
                <a14:m>
                  <m:oMathPara xmlns:m="http://schemas.openxmlformats.org/officeDocument/2006/math">
                    <m:oMath>
                      <m:r>
                        <a:rPr lang="en-US" sz="2800" i="1">
                          <a:latin typeface="Cambria Math" panose="02040503050406030204" pitchFamily="18" charset="0"/>
                          <a:ea typeface="Cambria Math" panose="02040503050406030204" pitchFamily="18" charset="0"/>
                          <a:cs typeface="Segoe UI Semilight" panose="020B0402040204020203" pitchFamily="34" charset="0"/>
                        </a:rPr>
                        <m:t>ℙ</m:t>
                      </m:r>
                      <m:d>
                        <m:dPr>
                          <m:endChr m:val="|"/>
                          <m:ctrlPr>
                            <a:rPr lang="en-US" sz="2800" b="0" i="1" smtClean="0">
                              <a:latin typeface="Cambria Math" panose="02040503050406030204" pitchFamily="18" charset="0"/>
                              <a:cs typeface="Segoe UI Semilight" panose="020B0402040204020203" pitchFamily="34" charset="0"/>
                            </a:rPr>
                          </m:ctrlPr>
                        </m:dPr>
                        <m:e>
                          <m:sSub>
                            <m:sSubPr>
                              <m:ctrlPr>
                                <a:rPr lang="en-US" sz="2800" b="0" i="1" smtClean="0">
                                  <a:latin typeface="Cambria Math" panose="02040503050406030204" pitchFamily="18" charset="0"/>
                                  <a:cs typeface="Segoe UI Semilight" panose="020B0402040204020203" pitchFamily="34" charset="0"/>
                                </a:rPr>
                              </m:ctrlPr>
                            </m:sSubPr>
                            <m:e>
                              <m:r>
                                <a:rPr lang="en-US" sz="2800" b="0" i="1" smtClean="0">
                                  <a:latin typeface="Cambria Math" panose="02040503050406030204" pitchFamily="18" charset="0"/>
                                  <a:cs typeface="Segoe UI Semilight" panose="020B0402040204020203" pitchFamily="34" charset="0"/>
                                </a:rPr>
                                <m:t>𝑋</m:t>
                              </m:r>
                            </m:e>
                            <m:sub>
                              <m:r>
                                <a:rPr lang="en-US" sz="2800" b="0" i="1" smtClean="0">
                                  <a:latin typeface="Cambria Math" panose="02040503050406030204" pitchFamily="18" charset="0"/>
                                  <a:cs typeface="Segoe UI Semilight" panose="020B0402040204020203" pitchFamily="34" charset="0"/>
                                </a:rPr>
                                <m:t>𝑡</m:t>
                              </m:r>
                              <m:r>
                                <a:rPr lang="en-US" sz="2800" b="0" i="1" smtClean="0">
                                  <a:latin typeface="Cambria Math" panose="02040503050406030204" pitchFamily="18" charset="0"/>
                                  <a:cs typeface="Segoe UI Semilight" panose="020B0402040204020203" pitchFamily="34" charset="0"/>
                                </a:rPr>
                                <m:t>+1</m:t>
                              </m:r>
                            </m:sub>
                          </m:sSub>
                          <m:r>
                            <a:rPr lang="en-US" sz="2800" b="0" i="1" smtClean="0">
                              <a:latin typeface="Cambria Math" panose="02040503050406030204" pitchFamily="18" charset="0"/>
                              <a:cs typeface="Segoe UI Semilight" panose="020B0402040204020203" pitchFamily="34" charset="0"/>
                            </a:rPr>
                            <m:t>=</m:t>
                          </m:r>
                          <m:sSub>
                            <m:sSubPr>
                              <m:ctrlPr>
                                <a:rPr lang="en-US" sz="2800" b="0" i="1" smtClean="0">
                                  <a:latin typeface="Cambria Math" panose="02040503050406030204" pitchFamily="18" charset="0"/>
                                  <a:cs typeface="Segoe UI Semilight" panose="020B0402040204020203" pitchFamily="34" charset="0"/>
                                </a:rPr>
                              </m:ctrlPr>
                            </m:sSubPr>
                            <m:e>
                              <m:r>
                                <a:rPr lang="en-US" sz="2800" b="0" i="1" smtClean="0">
                                  <a:latin typeface="Cambria Math" panose="02040503050406030204" pitchFamily="18" charset="0"/>
                                  <a:cs typeface="Segoe UI Semilight" panose="020B0402040204020203" pitchFamily="34" charset="0"/>
                                </a:rPr>
                                <m:t>𝑥</m:t>
                              </m:r>
                            </m:e>
                            <m:sub>
                              <m:r>
                                <a:rPr lang="en-US" sz="2800" b="0" i="1" smtClean="0">
                                  <a:latin typeface="Cambria Math" panose="02040503050406030204" pitchFamily="18" charset="0"/>
                                  <a:cs typeface="Segoe UI Semilight" panose="020B0402040204020203" pitchFamily="34" charset="0"/>
                                </a:rPr>
                                <m:t>𝑡</m:t>
                              </m:r>
                              <m:r>
                                <a:rPr lang="en-US" sz="2800" b="0" i="1" smtClean="0">
                                  <a:latin typeface="Cambria Math" panose="02040503050406030204" pitchFamily="18" charset="0"/>
                                  <a:cs typeface="Segoe UI Semilight" panose="020B0402040204020203" pitchFamily="34" charset="0"/>
                                </a:rPr>
                                <m:t>+1</m:t>
                              </m:r>
                            </m:sub>
                          </m:sSub>
                        </m:e>
                      </m:d>
                      <m:sSub>
                        <m:sSubPr>
                          <m:ctrlPr>
                            <a:rPr lang="en-US" sz="2800" b="0" i="1" smtClean="0">
                              <a:latin typeface="Cambria Math" panose="02040503050406030204" pitchFamily="18" charset="0"/>
                              <a:cs typeface="Segoe UI Semilight" panose="020B0402040204020203" pitchFamily="34" charset="0"/>
                            </a:rPr>
                          </m:ctrlPr>
                        </m:sSubPr>
                        <m:e>
                          <m:r>
                            <a:rPr lang="en-US" sz="2800" b="0" i="1" smtClean="0">
                              <a:latin typeface="Cambria Math" panose="02040503050406030204" pitchFamily="18" charset="0"/>
                              <a:cs typeface="Segoe UI Semilight" panose="020B0402040204020203" pitchFamily="34" charset="0"/>
                            </a:rPr>
                            <m:t>𝑋</m:t>
                          </m:r>
                        </m:e>
                        <m:sub>
                          <m:r>
                            <a:rPr lang="en-US" sz="2800" b="0" i="1" smtClean="0">
                              <a:latin typeface="Cambria Math" panose="02040503050406030204" pitchFamily="18" charset="0"/>
                              <a:cs typeface="Segoe UI Semilight" panose="020B0402040204020203" pitchFamily="34" charset="0"/>
                            </a:rPr>
                            <m:t>0</m:t>
                          </m:r>
                        </m:sub>
                      </m:sSub>
                      <m:r>
                        <a:rPr lang="en-US" sz="2800" b="0" i="1" smtClean="0">
                          <a:latin typeface="Cambria Math" panose="02040503050406030204" pitchFamily="18" charset="0"/>
                          <a:cs typeface="Segoe UI Semilight" panose="020B0402040204020203" pitchFamily="34" charset="0"/>
                        </a:rPr>
                        <m:t>=</m:t>
                      </m:r>
                      <m:sSub>
                        <m:sSubPr>
                          <m:ctrlPr>
                            <a:rPr lang="en-US" sz="2800" b="0" i="1" smtClean="0">
                              <a:latin typeface="Cambria Math" panose="02040503050406030204" pitchFamily="18" charset="0"/>
                              <a:cs typeface="Segoe UI Semilight" panose="020B0402040204020203" pitchFamily="34" charset="0"/>
                            </a:rPr>
                          </m:ctrlPr>
                        </m:sSubPr>
                        <m:e>
                          <m:r>
                            <a:rPr lang="en-US" sz="2800" b="0" i="1" smtClean="0">
                              <a:latin typeface="Cambria Math" panose="02040503050406030204" pitchFamily="18" charset="0"/>
                              <a:cs typeface="Segoe UI Semilight" panose="020B0402040204020203" pitchFamily="34" charset="0"/>
                            </a:rPr>
                            <m:t>𝑥</m:t>
                          </m:r>
                        </m:e>
                        <m:sub>
                          <m:r>
                            <a:rPr lang="en-US" sz="2800" b="0" i="1" smtClean="0">
                              <a:latin typeface="Cambria Math" panose="02040503050406030204" pitchFamily="18" charset="0"/>
                              <a:cs typeface="Segoe UI Semilight" panose="020B0402040204020203" pitchFamily="34" charset="0"/>
                            </a:rPr>
                            <m:t>0</m:t>
                          </m:r>
                        </m:sub>
                      </m:sSub>
                      <m:r>
                        <a:rPr lang="en-US" sz="2800" b="0" i="1" smtClean="0">
                          <a:latin typeface="Cambria Math" panose="02040503050406030204" pitchFamily="18" charset="0"/>
                          <a:cs typeface="Segoe UI Semilight" panose="020B0402040204020203" pitchFamily="34" charset="0"/>
                        </a:rPr>
                        <m:t>, …, </m:t>
                      </m:r>
                      <m:sSub>
                        <m:sSubPr>
                          <m:ctrlPr>
                            <a:rPr lang="en-US" sz="2800" b="0" i="1" smtClean="0">
                              <a:latin typeface="Cambria Math" panose="02040503050406030204" pitchFamily="18" charset="0"/>
                              <a:cs typeface="Segoe UI Semilight" panose="020B0402040204020203" pitchFamily="34" charset="0"/>
                            </a:rPr>
                          </m:ctrlPr>
                        </m:sSubPr>
                        <m:e>
                          <m:r>
                            <a:rPr lang="en-US" sz="2800" b="0" i="1" smtClean="0">
                              <a:latin typeface="Cambria Math" panose="02040503050406030204" pitchFamily="18" charset="0"/>
                              <a:cs typeface="Segoe UI Semilight" panose="020B0402040204020203" pitchFamily="34" charset="0"/>
                            </a:rPr>
                            <m:t>𝑋</m:t>
                          </m:r>
                        </m:e>
                        <m:sub>
                          <m:r>
                            <a:rPr lang="en-US" sz="2800" b="0" i="1" smtClean="0">
                              <a:latin typeface="Cambria Math" panose="02040503050406030204" pitchFamily="18" charset="0"/>
                              <a:cs typeface="Segoe UI Semilight" panose="020B0402040204020203" pitchFamily="34" charset="0"/>
                            </a:rPr>
                            <m:t>𝑡</m:t>
                          </m:r>
                        </m:sub>
                      </m:sSub>
                      <m:r>
                        <a:rPr lang="en-US" sz="2800" b="0" i="1" smtClean="0">
                          <a:latin typeface="Cambria Math" panose="02040503050406030204" pitchFamily="18" charset="0"/>
                          <a:cs typeface="Segoe UI Semilight" panose="020B0402040204020203" pitchFamily="34" charset="0"/>
                        </a:rPr>
                        <m:t>=</m:t>
                      </m:r>
                      <m:sSub>
                        <m:sSubPr>
                          <m:ctrlPr>
                            <a:rPr lang="en-US" sz="2800" b="0" i="1" smtClean="0">
                              <a:latin typeface="Cambria Math" panose="02040503050406030204" pitchFamily="18" charset="0"/>
                              <a:cs typeface="Segoe UI Semilight" panose="020B0402040204020203" pitchFamily="34" charset="0"/>
                            </a:rPr>
                          </m:ctrlPr>
                        </m:sSubPr>
                        <m:e>
                          <m:r>
                            <a:rPr lang="en-US" sz="2800" b="0" i="1" smtClean="0">
                              <a:latin typeface="Cambria Math" panose="02040503050406030204" pitchFamily="18" charset="0"/>
                              <a:cs typeface="Segoe UI Semilight" panose="020B0402040204020203" pitchFamily="34" charset="0"/>
                            </a:rPr>
                            <m:t>𝑥</m:t>
                          </m:r>
                        </m:e>
                        <m:sub>
                          <m:r>
                            <a:rPr lang="en-US" sz="2800" b="0" i="1" smtClean="0">
                              <a:latin typeface="Cambria Math" panose="02040503050406030204" pitchFamily="18" charset="0"/>
                              <a:cs typeface="Segoe UI Semilight" panose="020B0402040204020203" pitchFamily="34" charset="0"/>
                            </a:rPr>
                            <m:t>𝑡</m:t>
                          </m:r>
                        </m:sub>
                      </m:sSub>
                      <m:r>
                        <a:rPr lang="en-US" sz="2800" b="0" i="1" smtClean="0">
                          <a:latin typeface="Cambria Math" panose="02040503050406030204" pitchFamily="18" charset="0"/>
                          <a:cs typeface="Segoe UI Semilight" panose="020B0402040204020203" pitchFamily="34" charset="0"/>
                        </a:rPr>
                        <m:t>)=</m:t>
                      </m:r>
                      <m:r>
                        <a:rPr lang="en-US" sz="2800" b="0" i="1" smtClean="0">
                          <a:latin typeface="Cambria Math" panose="02040503050406030204" pitchFamily="18" charset="0"/>
                          <a:ea typeface="Cambria Math" panose="02040503050406030204" pitchFamily="18" charset="0"/>
                          <a:cs typeface="Segoe UI Semilight" panose="020B0402040204020203" pitchFamily="34" charset="0"/>
                        </a:rPr>
                        <m:t>ℙ</m:t>
                      </m:r>
                      <m:r>
                        <a:rPr lang="en-US" sz="2800" b="0" i="1" smtClean="0">
                          <a:latin typeface="Cambria Math" panose="02040503050406030204" pitchFamily="18" charset="0"/>
                          <a:cs typeface="Segoe UI Semilight" panose="020B0402040204020203" pitchFamily="34" charset="0"/>
                        </a:rPr>
                        <m:t>(</m:t>
                      </m:r>
                      <m:sSub>
                        <m:sSubPr>
                          <m:ctrlPr>
                            <a:rPr lang="en-US" sz="2800" b="0" i="1" smtClean="0">
                              <a:latin typeface="Cambria Math" panose="02040503050406030204" pitchFamily="18" charset="0"/>
                              <a:cs typeface="Segoe UI Semilight" panose="020B0402040204020203" pitchFamily="34" charset="0"/>
                            </a:rPr>
                          </m:ctrlPr>
                        </m:sSubPr>
                        <m:e>
                          <m:r>
                            <a:rPr lang="en-US" sz="2800" b="0" i="1" smtClean="0">
                              <a:latin typeface="Cambria Math" panose="02040503050406030204" pitchFamily="18" charset="0"/>
                              <a:cs typeface="Segoe UI Semilight" panose="020B0402040204020203" pitchFamily="34" charset="0"/>
                            </a:rPr>
                            <m:t>𝑋</m:t>
                          </m:r>
                        </m:e>
                        <m:sub>
                          <m:r>
                            <a:rPr lang="en-US" sz="2800" b="0" i="1" smtClean="0">
                              <a:latin typeface="Cambria Math" panose="02040503050406030204" pitchFamily="18" charset="0"/>
                              <a:cs typeface="Segoe UI Semilight" panose="020B0402040204020203" pitchFamily="34" charset="0"/>
                            </a:rPr>
                            <m:t>𝑡</m:t>
                          </m:r>
                          <m:r>
                            <a:rPr lang="en-US" sz="2800" b="0" i="1" smtClean="0">
                              <a:latin typeface="Cambria Math" panose="02040503050406030204" pitchFamily="18" charset="0"/>
                              <a:cs typeface="Segoe UI Semilight" panose="020B0402040204020203" pitchFamily="34" charset="0"/>
                            </a:rPr>
                            <m:t>+1</m:t>
                          </m:r>
                        </m:sub>
                      </m:sSub>
                      <m:r>
                        <a:rPr lang="en-US" sz="2800" b="0" i="1" smtClean="0">
                          <a:latin typeface="Cambria Math" panose="02040503050406030204" pitchFamily="18" charset="0"/>
                          <a:cs typeface="Segoe UI Semilight" panose="020B0402040204020203" pitchFamily="34" charset="0"/>
                        </a:rPr>
                        <m:t>=</m:t>
                      </m:r>
                      <m:sSub>
                        <m:sSubPr>
                          <m:ctrlPr>
                            <a:rPr lang="en-US" sz="2800" b="0" i="1" smtClean="0">
                              <a:latin typeface="Cambria Math" panose="02040503050406030204" pitchFamily="18" charset="0"/>
                              <a:cs typeface="Segoe UI Semilight" panose="020B0402040204020203" pitchFamily="34" charset="0"/>
                            </a:rPr>
                          </m:ctrlPr>
                        </m:sSubPr>
                        <m:e>
                          <m:r>
                            <a:rPr lang="en-US" sz="2800" b="0" i="1" smtClean="0">
                              <a:latin typeface="Cambria Math" panose="02040503050406030204" pitchFamily="18" charset="0"/>
                              <a:cs typeface="Segoe UI Semilight" panose="020B0402040204020203" pitchFamily="34" charset="0"/>
                            </a:rPr>
                            <m:t>𝑥</m:t>
                          </m:r>
                        </m:e>
                        <m:sub>
                          <m:r>
                            <a:rPr lang="en-US" sz="2800" b="0" i="1" smtClean="0">
                              <a:latin typeface="Cambria Math" panose="02040503050406030204" pitchFamily="18" charset="0"/>
                              <a:cs typeface="Segoe UI Semilight" panose="020B0402040204020203" pitchFamily="34" charset="0"/>
                            </a:rPr>
                            <m:t>𝑡</m:t>
                          </m:r>
                          <m:r>
                            <a:rPr lang="en-US" sz="2800" b="0" i="1" smtClean="0">
                              <a:latin typeface="Cambria Math" panose="02040503050406030204" pitchFamily="18" charset="0"/>
                              <a:cs typeface="Segoe UI Semilight" panose="020B0402040204020203" pitchFamily="34" charset="0"/>
                            </a:rPr>
                            <m:t>+1</m:t>
                          </m:r>
                        </m:sub>
                      </m:sSub>
                      <m:d>
                        <m:dPr>
                          <m:begChr m:val="|"/>
                          <m:ctrlPr>
                            <a:rPr lang="en-US" sz="2800" b="0" i="1" smtClean="0">
                              <a:latin typeface="Cambria Math" panose="02040503050406030204" pitchFamily="18" charset="0"/>
                              <a:cs typeface="Segoe UI Semilight" panose="020B0402040204020203" pitchFamily="34" charset="0"/>
                            </a:rPr>
                          </m:ctrlPr>
                        </m:dPr>
                        <m:e>
                          <m:sSub>
                            <m:sSubPr>
                              <m:ctrlPr>
                                <a:rPr lang="en-US" sz="2800" b="0" i="1" smtClean="0">
                                  <a:latin typeface="Cambria Math" panose="02040503050406030204" pitchFamily="18" charset="0"/>
                                  <a:cs typeface="Segoe UI Semilight" panose="020B0402040204020203" pitchFamily="34" charset="0"/>
                                </a:rPr>
                              </m:ctrlPr>
                            </m:sSubPr>
                            <m:e>
                              <m:r>
                                <a:rPr lang="en-US" sz="2800" b="0" i="1" smtClean="0">
                                  <a:latin typeface="Cambria Math" panose="02040503050406030204" pitchFamily="18" charset="0"/>
                                  <a:cs typeface="Segoe UI Semilight" panose="020B0402040204020203" pitchFamily="34" charset="0"/>
                                </a:rPr>
                                <m:t>𝑋</m:t>
                              </m:r>
                            </m:e>
                            <m:sub>
                              <m:r>
                                <a:rPr lang="en-US" sz="2800" b="0" i="1" smtClean="0">
                                  <a:latin typeface="Cambria Math" panose="02040503050406030204" pitchFamily="18" charset="0"/>
                                  <a:cs typeface="Segoe UI Semilight" panose="020B0402040204020203" pitchFamily="34" charset="0"/>
                                </a:rPr>
                                <m:t>𝑡</m:t>
                              </m:r>
                            </m:sub>
                          </m:sSub>
                          <m:r>
                            <a:rPr lang="en-US" sz="2800" b="0" i="1" smtClean="0">
                              <a:latin typeface="Cambria Math" panose="02040503050406030204" pitchFamily="18" charset="0"/>
                              <a:cs typeface="Segoe UI Semilight" panose="020B0402040204020203" pitchFamily="34" charset="0"/>
                            </a:rPr>
                            <m:t>=</m:t>
                          </m:r>
                          <m:sSub>
                            <m:sSubPr>
                              <m:ctrlPr>
                                <a:rPr lang="en-US" sz="2800" b="0" i="1" smtClean="0">
                                  <a:latin typeface="Cambria Math" panose="02040503050406030204" pitchFamily="18" charset="0"/>
                                  <a:cs typeface="Segoe UI Semilight" panose="020B0402040204020203" pitchFamily="34" charset="0"/>
                                </a:rPr>
                              </m:ctrlPr>
                            </m:sSubPr>
                            <m:e>
                              <m:r>
                                <a:rPr lang="en-US" sz="2800" b="0" i="1" smtClean="0">
                                  <a:latin typeface="Cambria Math" panose="02040503050406030204" pitchFamily="18" charset="0"/>
                                  <a:cs typeface="Segoe UI Semilight" panose="020B0402040204020203" pitchFamily="34" charset="0"/>
                                </a:rPr>
                                <m:t>𝑥</m:t>
                              </m:r>
                            </m:e>
                            <m:sub>
                              <m:r>
                                <a:rPr lang="en-US" sz="2800" b="0" i="1" smtClean="0">
                                  <a:latin typeface="Cambria Math" panose="02040503050406030204" pitchFamily="18" charset="0"/>
                                  <a:cs typeface="Segoe UI Semilight" panose="020B0402040204020203" pitchFamily="34" charset="0"/>
                                </a:rPr>
                                <m:t>𝑡</m:t>
                              </m:r>
                            </m:sub>
                          </m:sSub>
                        </m:e>
                      </m:d>
                    </m:oMath>
                  </m:oMathPara>
                </a14:m>
                <a:endParaRPr lang="en-US" sz="2800" dirty="0">
                  <a:latin typeface="Segoe UI Semilight" panose="020B0402040204020203" pitchFamily="34" charset="0"/>
                  <a:cs typeface="Segoe UI Semilight" panose="020B0402040204020203" pitchFamily="34" charset="0"/>
                </a:endParaRPr>
              </a:p>
            </p:txBody>
          </p:sp>
        </mc:Choice>
        <mc:Fallback xmlns="">
          <p:sp>
            <p:nvSpPr>
              <p:cNvPr id="12" name="Content Placeholder 13">
                <a:extLst>
                  <a:ext uri="{FF2B5EF4-FFF2-40B4-BE49-F238E27FC236}">
                    <a16:creationId xmlns:a16="http://schemas.microsoft.com/office/drawing/2014/main" id="{0A6C638E-EA4A-3FDB-C1D3-965B3AED4DDA}"/>
                  </a:ext>
                </a:extLst>
              </p:cNvPr>
              <p:cNvSpPr txBox="1">
                <a:spLocks noRot="1" noChangeAspect="1" noMove="1" noResize="1" noEditPoints="1" noAdjustHandles="1" noChangeArrowheads="1" noChangeShapeType="1" noTextEdit="1"/>
              </p:cNvSpPr>
              <p:nvPr/>
            </p:nvSpPr>
            <p:spPr>
              <a:xfrm>
                <a:off x="609599" y="1510747"/>
                <a:ext cx="10911841" cy="5198165"/>
              </a:xfrm>
              <a:prstGeom prst="rect">
                <a:avLst/>
              </a:prstGeom>
              <a:blipFill>
                <a:blip r:embed="rId2"/>
                <a:stretch>
                  <a:fillRect l="-1117" t="-1290"/>
                </a:stretch>
              </a:blipFill>
            </p:spPr>
            <p:txBody>
              <a:bodyPr/>
              <a:lstStyle/>
              <a:p>
                <a:r>
                  <a:rPr lang="en-US">
                    <a:noFill/>
                  </a:rPr>
                  <a:t> </a:t>
                </a:r>
              </a:p>
            </p:txBody>
          </p:sp>
        </mc:Fallback>
      </mc:AlternateContent>
    </p:spTree>
    <p:extLst>
      <p:ext uri="{BB962C8B-B14F-4D97-AF65-F5344CB8AC3E}">
        <p14:creationId xmlns:p14="http://schemas.microsoft.com/office/powerpoint/2010/main" val="4126739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7C60A550-512C-478F-86CF-054D902232E5}"/>
                  </a:ext>
                </a:extLst>
              </p:cNvPr>
              <p:cNvSpPr>
                <a:spLocks noGrp="1"/>
              </p:cNvSpPr>
              <p:nvPr>
                <p:ph type="title"/>
              </p:nvPr>
            </p:nvSpPr>
            <p:spPr/>
            <p:txBody>
              <a:bodyPr>
                <a:normAutofit/>
              </a:bodyPr>
              <a:lstStyle/>
              <a:p>
                <a:r>
                  <a:rPr lang="en-US" dirty="0">
                    <a:sym typeface="Wingdings" panose="05000000000000000000" pitchFamily="2" charset="2"/>
                  </a:rPr>
                  <a:t> Can’t bound </a:t>
                </a:r>
                <a14:m>
                  <m:oMath xmlns:m="http://schemas.openxmlformats.org/officeDocument/2006/math">
                    <m:r>
                      <a:rPr lang="en-US" b="0" i="1" smtClean="0">
                        <a:latin typeface="Cambria Math" panose="02040503050406030204" pitchFamily="18" charset="0"/>
                        <a:sym typeface="Wingdings" panose="05000000000000000000" pitchFamily="2" charset="2"/>
                      </a:rPr>
                      <m:t>𝛿</m:t>
                    </m:r>
                  </m:oMath>
                </a14:m>
                <a:r>
                  <a:rPr lang="en-US" dirty="0"/>
                  <a:t> without bounding </a:t>
                </a:r>
                <a14:m>
                  <m:oMath xmlns:m="http://schemas.openxmlformats.org/officeDocument/2006/math">
                    <m:r>
                      <a:rPr lang="en-US" b="0" i="1" smtClean="0">
                        <a:latin typeface="Cambria Math" panose="02040503050406030204" pitchFamily="18" charset="0"/>
                      </a:rPr>
                      <m:t>𝑝</m:t>
                    </m:r>
                  </m:oMath>
                </a14:m>
                <a:endParaRPr lang="en-US" dirty="0"/>
              </a:p>
            </p:txBody>
          </p:sp>
        </mc:Choice>
        <mc:Fallback xmlns="">
          <p:sp>
            <p:nvSpPr>
              <p:cNvPr id="2" name="Title 1">
                <a:extLst>
                  <a:ext uri="{FF2B5EF4-FFF2-40B4-BE49-F238E27FC236}">
                    <a16:creationId xmlns:a16="http://schemas.microsoft.com/office/drawing/2014/main" id="{7C60A550-512C-478F-86CF-054D902232E5}"/>
                  </a:ext>
                </a:extLst>
              </p:cNvPr>
              <p:cNvSpPr>
                <a:spLocks noGrp="1" noRot="1" noChangeAspect="1" noMove="1" noResize="1" noEditPoints="1" noAdjustHandles="1" noChangeArrowheads="1" noChangeShapeType="1" noTextEdit="1"/>
              </p:cNvSpPr>
              <p:nvPr>
                <p:ph type="title"/>
              </p:nvPr>
            </p:nvSpPr>
            <p:spPr>
              <a:blipFill>
                <a:blip r:embed="rId2"/>
                <a:stretch>
                  <a:fillRect l="-2179" t="-7186" b="-9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B40D577-CFBE-4D42-9176-72FBD18CAAFF}"/>
                  </a:ext>
                </a:extLst>
              </p:cNvPr>
              <p:cNvSpPr>
                <a:spLocks noGrp="1"/>
              </p:cNvSpPr>
              <p:nvPr>
                <p:ph idx="1"/>
              </p:nvPr>
            </p:nvSpPr>
            <p:spPr/>
            <p:txBody>
              <a:bodyPr/>
              <a:lstStyle/>
              <a:p>
                <a:r>
                  <a:rPr lang="en-US" b="0" dirty="0">
                    <a:latin typeface="Cambria Math" panose="02040503050406030204" pitchFamily="18" charset="0"/>
                  </a:rPr>
                  <a:t>The right tail is the looser bound, so ensuring the right tail is less than </a:t>
                </a:r>
                <a14:m>
                  <m:oMath xmlns:m="http://schemas.openxmlformats.org/officeDocument/2006/math">
                    <m:r>
                      <a:rPr lang="en-US" b="0" i="1" smtClean="0">
                        <a:latin typeface="Cambria Math" panose="02040503050406030204" pitchFamily="18" charset="0"/>
                      </a:rPr>
                      <m:t>2.5</m:t>
                    </m:r>
                  </m:oMath>
                </a14:m>
                <a:r>
                  <a:rPr lang="en-US" b="0" dirty="0">
                    <a:latin typeface="Cambria Math" panose="02040503050406030204" pitchFamily="18" charset="0"/>
                  </a:rPr>
                  <a:t>% gives us the needed guarantee.</a:t>
                </a:r>
              </a:p>
              <a:p>
                <a14:m>
                  <m:oMath xmlns:m="http://schemas.openxmlformats.org/officeDocument/2006/math">
                    <m:r>
                      <a:rPr lang="en-US" b="0"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𝛿</m:t>
                            </m:r>
                          </m:e>
                        </m:d>
                        <m:r>
                          <a:rPr lang="en-US" b="0" i="1" smtClean="0">
                            <a:latin typeface="Cambria Math" panose="02040503050406030204" pitchFamily="18" charset="0"/>
                          </a:rPr>
                          <m:t>𝜇</m:t>
                        </m:r>
                      </m:e>
                    </m:d>
                    <m:r>
                      <a:rPr lang="en-US" b="0" i="1" smtClean="0">
                        <a:latin typeface="Cambria Math" panose="02040503050406030204" pitchFamily="18" charset="0"/>
                      </a:rPr>
                      <m:t>≤</m:t>
                    </m:r>
                    <m:func>
                      <m:funcPr>
                        <m:ctrlPr>
                          <a:rPr lang="en-US" b="0" i="0" smtClean="0">
                            <a:latin typeface="Cambria Math" panose="02040503050406030204" pitchFamily="18" charset="0"/>
                          </a:rPr>
                        </m:ctrlPr>
                      </m:funcPr>
                      <m:fName>
                        <m:r>
                          <m:rPr>
                            <m:sty m:val="p"/>
                          </m:rPr>
                          <a:rPr lang="en-US" b="0" i="0" smtClean="0">
                            <a:latin typeface="Cambria Math" panose="02040503050406030204" pitchFamily="18" charset="0"/>
                          </a:rPr>
                          <m:t>exp</m:t>
                        </m:r>
                      </m:fName>
                      <m:e>
                        <m:d>
                          <m:dPr>
                            <m:ctrlPr>
                              <a:rPr lang="en-US" b="0" i="1" smtClean="0">
                                <a:latin typeface="Cambria Math" panose="02040503050406030204" pitchFamily="18" charset="0"/>
                              </a:rPr>
                            </m:ctrlPr>
                          </m:dPr>
                          <m:e>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𝛿</m:t>
                                    </m:r>
                                  </m:e>
                                  <m:sup>
                                    <m:r>
                                      <a:rPr lang="en-US" b="0" i="1" smtClean="0">
                                        <a:latin typeface="Cambria Math" panose="02040503050406030204" pitchFamily="18" charset="0"/>
                                      </a:rPr>
                                      <m:t>2</m:t>
                                    </m:r>
                                  </m:sup>
                                </m:sSup>
                                <m:r>
                                  <a:rPr lang="en-US" b="0" i="1" smtClean="0">
                                    <a:latin typeface="Cambria Math" panose="02040503050406030204" pitchFamily="18" charset="0"/>
                                  </a:rPr>
                                  <m:t>𝜇</m:t>
                                </m:r>
                              </m:num>
                              <m:den>
                                <m:r>
                                  <a:rPr lang="en-US" b="0" i="1" smtClean="0">
                                    <a:latin typeface="Cambria Math" panose="02040503050406030204" pitchFamily="18" charset="0"/>
                                  </a:rPr>
                                  <m:t>3</m:t>
                                </m:r>
                              </m:den>
                            </m:f>
                          </m:e>
                        </m:d>
                      </m:e>
                    </m:func>
                    <m:r>
                      <a:rPr lang="en-US" b="0" i="1" smtClean="0">
                        <a:latin typeface="Cambria Math" panose="02040503050406030204" pitchFamily="18" charset="0"/>
                      </a:rPr>
                      <m:t>=</m:t>
                    </m:r>
                    <m:func>
                      <m:funcPr>
                        <m:ctrlPr>
                          <a:rPr lang="en-US" b="0" i="0" smtClean="0">
                            <a:latin typeface="Cambria Math" panose="02040503050406030204" pitchFamily="18" charset="0"/>
                          </a:rPr>
                        </m:ctrlPr>
                      </m:funcPr>
                      <m:fName>
                        <m:r>
                          <m:rPr>
                            <m:sty m:val="p"/>
                          </m:rPr>
                          <a:rPr lang="en-US" b="0" i="0" smtClean="0">
                            <a:latin typeface="Cambria Math" panose="02040503050406030204" pitchFamily="18" charset="0"/>
                          </a:rPr>
                          <m:t>exp</m:t>
                        </m:r>
                      </m:fName>
                      <m:e>
                        <m:d>
                          <m:dPr>
                            <m:ctrlPr>
                              <a:rPr lang="en-US" b="0" i="1" smtClean="0">
                                <a:latin typeface="Cambria Math" panose="02040503050406030204" pitchFamily="18" charset="0"/>
                              </a:rPr>
                            </m:ctrlPr>
                          </m:dPr>
                          <m:e>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𝛿</m:t>
                                    </m:r>
                                  </m:e>
                                  <m:sup>
                                    <m:r>
                                      <a:rPr lang="en-US" b="0" i="1" smtClean="0">
                                        <a:latin typeface="Cambria Math" panose="02040503050406030204" pitchFamily="18" charset="0"/>
                                      </a:rPr>
                                      <m:t>2</m:t>
                                    </m:r>
                                  </m:sup>
                                </m:sSup>
                                <m:r>
                                  <a:rPr lang="en-US" b="0" i="1" smtClean="0">
                                    <a:latin typeface="Cambria Math" panose="02040503050406030204" pitchFamily="18" charset="0"/>
                                  </a:rPr>
                                  <m:t>1000</m:t>
                                </m:r>
                                <m:r>
                                  <a:rPr lang="en-US" b="0" i="1" smtClean="0">
                                    <a:latin typeface="Cambria Math" panose="02040503050406030204" pitchFamily="18" charset="0"/>
                                  </a:rPr>
                                  <m:t>𝑝</m:t>
                                </m:r>
                              </m:num>
                              <m:den>
                                <m:r>
                                  <a:rPr lang="en-US" b="0" i="1" smtClean="0">
                                    <a:latin typeface="Cambria Math" panose="02040503050406030204" pitchFamily="18" charset="0"/>
                                  </a:rPr>
                                  <m:t>3</m:t>
                                </m:r>
                              </m:den>
                            </m:f>
                          </m:e>
                        </m:d>
                      </m:e>
                    </m:func>
                    <m:r>
                      <a:rPr lang="en-US" b="0" i="1" smtClean="0">
                        <a:latin typeface="Cambria Math" panose="02040503050406030204" pitchFamily="18" charset="0"/>
                      </a:rPr>
                      <m:t>≤.025</m:t>
                    </m:r>
                  </m:oMath>
                </a14:m>
                <a:endParaRPr lang="en-US" dirty="0"/>
              </a:p>
              <a:p>
                <a14:m>
                  <m:oMath xmlns:m="http://schemas.openxmlformats.org/officeDocument/2006/math">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𝛿</m:t>
                            </m:r>
                          </m:e>
                          <m:sup>
                            <m:r>
                              <a:rPr lang="en-US" b="0" i="1" smtClean="0">
                                <a:latin typeface="Cambria Math" panose="02040503050406030204" pitchFamily="18" charset="0"/>
                              </a:rPr>
                              <m:t>2</m:t>
                            </m:r>
                          </m:sup>
                        </m:sSup>
                        <m:r>
                          <a:rPr lang="en-US" b="0" i="1" smtClean="0">
                            <a:latin typeface="Cambria Math" panose="02040503050406030204" pitchFamily="18" charset="0"/>
                          </a:rPr>
                          <m:t>1000</m:t>
                        </m:r>
                        <m:r>
                          <a:rPr lang="en-US" b="0" i="1" smtClean="0">
                            <a:latin typeface="Cambria Math" panose="02040503050406030204" pitchFamily="18" charset="0"/>
                          </a:rPr>
                          <m:t>𝑝</m:t>
                        </m:r>
                      </m:num>
                      <m:den>
                        <m:r>
                          <a:rPr lang="en-US" b="0" i="1" smtClean="0">
                            <a:latin typeface="Cambria Math" panose="02040503050406030204" pitchFamily="18" charset="0"/>
                          </a:rPr>
                          <m:t>3</m:t>
                        </m:r>
                      </m:den>
                    </m:f>
                    <m:r>
                      <a:rPr lang="en-US" b="0" i="1" smtClean="0">
                        <a:latin typeface="Cambria Math" panose="02040503050406030204" pitchFamily="18" charset="0"/>
                      </a:rPr>
                      <m:t>≤</m:t>
                    </m:r>
                    <m:r>
                      <m:rPr>
                        <m:sty m:val="p"/>
                      </m:rPr>
                      <a:rPr lang="en-US" b="0" i="0" smtClean="0">
                        <a:latin typeface="Cambria Math" panose="02040503050406030204" pitchFamily="18" charset="0"/>
                      </a:rPr>
                      <m:t>ln</m:t>
                    </m:r>
                    <m:r>
                      <a:rPr lang="en-US" b="0" i="1" smtClean="0">
                        <a:latin typeface="Cambria Math" panose="02040503050406030204" pitchFamily="18" charset="0"/>
                      </a:rPr>
                      <m:t>⁡(.025)</m:t>
                    </m:r>
                  </m:oMath>
                </a14:m>
                <a:endParaRPr lang="en-US" dirty="0"/>
              </a:p>
              <a:p>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m:t>
                        </m:r>
                        <m:r>
                          <a:rPr lang="en-US" b="0" i="1" smtClean="0">
                            <a:latin typeface="Cambria Math" panose="02040503050406030204" pitchFamily="18" charset="0"/>
                          </a:rPr>
                          <m:t>𝛿</m:t>
                        </m:r>
                      </m:e>
                      <m:sup>
                        <m:r>
                          <a:rPr lang="en-US" b="0" i="1" smtClean="0">
                            <a:latin typeface="Cambria Math" panose="02040503050406030204" pitchFamily="18" charset="0"/>
                          </a:rPr>
                          <m:t>2</m:t>
                        </m:r>
                      </m:sup>
                    </m:sSup>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3⋅</m:t>
                        </m:r>
                        <m:func>
                          <m:funcPr>
                            <m:ctrlPr>
                              <a:rPr lang="en-US" b="0" i="0" smtClean="0">
                                <a:latin typeface="Cambria Math" panose="02040503050406030204" pitchFamily="18" charset="0"/>
                              </a:rPr>
                            </m:ctrlPr>
                          </m:funcPr>
                          <m:fName>
                            <m:r>
                              <m:rPr>
                                <m:sty m:val="p"/>
                              </m:rPr>
                              <a:rPr lang="en-US" b="0" i="0" smtClean="0">
                                <a:latin typeface="Cambria Math" panose="02040503050406030204" pitchFamily="18" charset="0"/>
                              </a:rPr>
                              <m:t>ln</m:t>
                            </m:r>
                          </m:fName>
                          <m:e>
                            <m:d>
                              <m:dPr>
                                <m:ctrlPr>
                                  <a:rPr lang="en-US" b="0" i="1" smtClean="0">
                                    <a:latin typeface="Cambria Math" panose="02040503050406030204" pitchFamily="18" charset="0"/>
                                  </a:rPr>
                                </m:ctrlPr>
                              </m:dPr>
                              <m:e>
                                <m:r>
                                  <a:rPr lang="en-US" b="0" i="1" smtClean="0">
                                    <a:latin typeface="Cambria Math" panose="02040503050406030204" pitchFamily="18" charset="0"/>
                                  </a:rPr>
                                  <m:t>.025</m:t>
                                </m:r>
                              </m:e>
                            </m:d>
                          </m:e>
                        </m:func>
                      </m:num>
                      <m:den>
                        <m:r>
                          <a:rPr lang="en-US" b="0" i="1" smtClean="0">
                            <a:latin typeface="Cambria Math" panose="02040503050406030204" pitchFamily="18" charset="0"/>
                          </a:rPr>
                          <m:t>1000</m:t>
                        </m:r>
                        <m:r>
                          <a:rPr lang="en-US" b="0" i="1" smtClean="0">
                            <a:latin typeface="Cambria Math" panose="02040503050406030204" pitchFamily="18" charset="0"/>
                          </a:rPr>
                          <m:t>𝑝</m:t>
                        </m:r>
                      </m:den>
                    </m:f>
                  </m:oMath>
                </a14:m>
                <a:endParaRPr lang="en-US" dirty="0"/>
              </a:p>
              <a:p>
                <a14:m>
                  <m:oMath xmlns:m="http://schemas.openxmlformats.org/officeDocument/2006/math">
                    <m:r>
                      <a:rPr lang="en-US" b="0" i="1" smtClean="0">
                        <a:latin typeface="Cambria Math" panose="02040503050406030204" pitchFamily="18" charset="0"/>
                      </a:rPr>
                      <m:t>𝛿</m:t>
                    </m:r>
                    <m:r>
                      <a:rPr lang="en-US" b="0" i="1" smtClean="0">
                        <a:latin typeface="Cambria Math" panose="02040503050406030204" pitchFamily="18" charset="0"/>
                      </a:rPr>
                      <m:t>≥</m:t>
                    </m:r>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r>
                              <a:rPr lang="en-US" b="0" i="1" smtClean="0">
                                <a:latin typeface="Cambria Math" panose="02040503050406030204" pitchFamily="18" charset="0"/>
                              </a:rPr>
                              <m:t>−3</m:t>
                            </m:r>
                            <m:r>
                              <m:rPr>
                                <m:sty m:val="p"/>
                              </m:rPr>
                              <a:rPr lang="en-US" b="0" i="0" smtClean="0">
                                <a:latin typeface="Cambria Math" panose="02040503050406030204" pitchFamily="18" charset="0"/>
                              </a:rPr>
                              <m:t>ln</m:t>
                            </m:r>
                            <m:r>
                              <a:rPr lang="en-US" b="0" i="1" smtClean="0">
                                <a:latin typeface="Cambria Math" panose="02040503050406030204" pitchFamily="18" charset="0"/>
                              </a:rPr>
                              <m:t>⁡(.025)</m:t>
                            </m:r>
                          </m:num>
                          <m:den>
                            <m:r>
                              <a:rPr lang="en-US" b="0" i="1" smtClean="0">
                                <a:latin typeface="Cambria Math" panose="02040503050406030204" pitchFamily="18" charset="0"/>
                              </a:rPr>
                              <m:t>1000</m:t>
                            </m:r>
                            <m:r>
                              <a:rPr lang="en-US" b="0" i="1" smtClean="0">
                                <a:latin typeface="Cambria Math" panose="02040503050406030204" pitchFamily="18" charset="0"/>
                              </a:rPr>
                              <m:t>𝑝</m:t>
                            </m:r>
                          </m:den>
                        </m:f>
                      </m:e>
                    </m:rad>
                  </m:oMath>
                </a14:m>
                <a:endParaRPr lang="en-US" dirty="0"/>
              </a:p>
              <a:p>
                <a:r>
                  <a:rPr lang="en-US" dirty="0"/>
                  <a:t>As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→0</m:t>
                    </m:r>
                  </m:oMath>
                </a14:m>
                <a:r>
                  <a:rPr lang="en-US" dirty="0"/>
                  <a:t>, </a:t>
                </a:r>
                <a14:m>
                  <m:oMath xmlns:m="http://schemas.openxmlformats.org/officeDocument/2006/math">
                    <m:r>
                      <a:rPr lang="en-US" b="0" i="1" smtClean="0">
                        <a:latin typeface="Cambria Math" panose="02040503050406030204" pitchFamily="18" charset="0"/>
                      </a:rPr>
                      <m:t>𝛿</m:t>
                    </m:r>
                    <m:r>
                      <a:rPr lang="en-US" b="0" i="1" smtClean="0">
                        <a:latin typeface="Cambria Math" panose="02040503050406030204" pitchFamily="18" charset="0"/>
                      </a:rPr>
                      <m:t>→∞</m:t>
                    </m:r>
                  </m:oMath>
                </a14:m>
                <a:r>
                  <a:rPr lang="en-US" dirty="0"/>
                  <a:t> – we’re not actually making a claim anymore.</a:t>
                </a:r>
              </a:p>
            </p:txBody>
          </p:sp>
        </mc:Choice>
        <mc:Fallback xmlns="">
          <p:sp>
            <p:nvSpPr>
              <p:cNvPr id="3" name="Content Placeholder 2">
                <a:extLst>
                  <a:ext uri="{FF2B5EF4-FFF2-40B4-BE49-F238E27FC236}">
                    <a16:creationId xmlns:a16="http://schemas.microsoft.com/office/drawing/2014/main" id="{4B40D577-CFBE-4D42-9176-72FBD18CAAFF}"/>
                  </a:ext>
                </a:extLst>
              </p:cNvPr>
              <p:cNvSpPr>
                <a:spLocks noGrp="1" noRot="1" noChangeAspect="1" noMove="1" noResize="1" noEditPoints="1" noAdjustHandles="1" noChangeArrowheads="1" noChangeShapeType="1" noTextEdit="1"/>
              </p:cNvSpPr>
              <p:nvPr>
                <p:ph idx="1"/>
              </p:nvPr>
            </p:nvSpPr>
            <p:spPr>
              <a:blipFill>
                <a:blip r:embed="rId3"/>
                <a:stretch>
                  <a:fillRect l="-708" t="-2138" b="-2642"/>
                </a:stretch>
              </a:blipFill>
            </p:spPr>
            <p:txBody>
              <a:bodyPr/>
              <a:lstStyle/>
              <a:p>
                <a:r>
                  <a:rPr lang="en-US">
                    <a:noFill/>
                  </a:rPr>
                  <a:t> </a:t>
                </a:r>
              </a:p>
            </p:txBody>
          </p:sp>
        </mc:Fallback>
      </mc:AlternateContent>
    </p:spTree>
    <p:extLst>
      <p:ext uri="{BB962C8B-B14F-4D97-AF65-F5344CB8AC3E}">
        <p14:creationId xmlns:p14="http://schemas.microsoft.com/office/powerpoint/2010/main" val="60484384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29349-912D-48CA-9790-6DB08A1EFBB0}"/>
              </a:ext>
            </a:extLst>
          </p:cNvPr>
          <p:cNvSpPr>
            <a:spLocks noGrp="1"/>
          </p:cNvSpPr>
          <p:nvPr>
            <p:ph type="title"/>
          </p:nvPr>
        </p:nvSpPr>
        <p:spPr/>
        <p:txBody>
          <a:bodyPr/>
          <a:lstStyle/>
          <a:p>
            <a:r>
              <a:rPr lang="en-US" dirty="0" err="1"/>
              <a:t>Hoeffding’s</a:t>
            </a:r>
            <a:r>
              <a:rPr lang="en-US" dirty="0"/>
              <a:t> Inequality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F2A294B-1505-49A9-ABB8-B84B24412524}"/>
                  </a:ext>
                </a:extLst>
              </p:cNvPr>
              <p:cNvSpPr>
                <a:spLocks noGrp="1"/>
              </p:cNvSpPr>
              <p:nvPr>
                <p:ph idx="1"/>
              </p:nvPr>
            </p:nvSpPr>
            <p:spPr>
              <a:xfrm>
                <a:off x="575240" y="5142523"/>
                <a:ext cx="11187258" cy="1166838"/>
              </a:xfrm>
            </p:spPr>
            <p:txBody>
              <a:bodyPr/>
              <a:lstStyle/>
              <a:p>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r>
                      <a:rPr lang="en-US" b="0" i="1" smtClean="0">
                        <a:latin typeface="Cambria Math" panose="02040503050406030204" pitchFamily="18" charset="0"/>
                      </a:rPr>
                      <m:t>≥</m:t>
                    </m:r>
                    <m:r>
                      <a:rPr lang="en-US" b="0" i="1" smtClean="0">
                        <a:latin typeface="Cambria Math" panose="02040503050406030204" pitchFamily="18" charset="0"/>
                      </a:rPr>
                      <m:t>𝑡</m:t>
                    </m:r>
                  </m:oMath>
                </a14:m>
                <a:r>
                  <a:rPr lang="en-US" dirty="0"/>
                  <a:t> if and only if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r>
                      <a:rPr lang="en-US" b="0" i="1" smtClean="0">
                        <a:latin typeface="Cambria Math" panose="02040503050406030204" pitchFamily="18" charset="0"/>
                      </a:rPr>
                      <m:t>|≥2</m:t>
                    </m:r>
                    <m:r>
                      <a:rPr lang="en-US" b="0" i="1" smtClean="0">
                        <a:latin typeface="Cambria Math" panose="02040503050406030204" pitchFamily="18" charset="0"/>
                      </a:rPr>
                      <m:t>𝑡</m:t>
                    </m:r>
                  </m:oMath>
                </a14:m>
                <a:r>
                  <a:rPr lang="en-US" dirty="0"/>
                  <a:t>. Why?</a:t>
                </a:r>
              </a:p>
            </p:txBody>
          </p:sp>
        </mc:Choice>
        <mc:Fallback xmlns="">
          <p:sp>
            <p:nvSpPr>
              <p:cNvPr id="3" name="Content Placeholder 2">
                <a:extLst>
                  <a:ext uri="{FF2B5EF4-FFF2-40B4-BE49-F238E27FC236}">
                    <a16:creationId xmlns:a16="http://schemas.microsoft.com/office/drawing/2014/main" id="{FF2A294B-1505-49A9-ABB8-B84B24412524}"/>
                  </a:ext>
                </a:extLst>
              </p:cNvPr>
              <p:cNvSpPr>
                <a:spLocks noGrp="1" noRot="1" noChangeAspect="1" noMove="1" noResize="1" noEditPoints="1" noAdjustHandles="1" noChangeArrowheads="1" noChangeShapeType="1" noTextEdit="1"/>
              </p:cNvSpPr>
              <p:nvPr>
                <p:ph idx="1"/>
              </p:nvPr>
            </p:nvSpPr>
            <p:spPr>
              <a:xfrm>
                <a:off x="575240" y="5142523"/>
                <a:ext cx="11187258" cy="1166838"/>
              </a:xfrm>
              <a:blipFill>
                <a:blip r:embed="rId2"/>
                <a:stretch>
                  <a:fillRect t="-9424"/>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F17DB420-0FD3-4873-ACC0-00C54B14EB50}"/>
              </a:ext>
            </a:extLst>
          </p:cNvPr>
          <p:cNvGrpSpPr/>
          <p:nvPr/>
        </p:nvGrpSpPr>
        <p:grpSpPr>
          <a:xfrm>
            <a:off x="575239" y="1409995"/>
            <a:ext cx="11339157" cy="3545767"/>
            <a:chOff x="708005" y="3429000"/>
            <a:chExt cx="6589148" cy="1927846"/>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45DAF5E9-D951-47E8-89CD-73BB1AC63649}"/>
                    </a:ext>
                  </a:extLst>
                </p:cNvPr>
                <p:cNvSpPr/>
                <p:nvPr/>
              </p:nvSpPr>
              <p:spPr>
                <a:xfrm>
                  <a:off x="708005" y="3429000"/>
                  <a:ext cx="6589148" cy="1927846"/>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Segoe UI Semibold" panose="020B0702040204020203" pitchFamily="34" charset="0"/>
                    <a:cs typeface="Segoe UI Semibold" panose="020B0702040204020203" pitchFamily="34" charset="0"/>
                  </a:endParaRPr>
                </a:p>
                <a:p>
                  <a:pPr algn="ctr"/>
                  <a:endParaRPr lang="en-US" sz="2800" dirty="0">
                    <a:latin typeface="Segoe UI Semibold" panose="020B0702040204020203" pitchFamily="34" charset="0"/>
                    <a:cs typeface="Segoe UI Semibold" panose="020B0702040204020203" pitchFamily="34" charset="0"/>
                  </a:endParaRPr>
                </a:p>
                <a:p>
                  <a:pPr algn="ctr"/>
                  <a:r>
                    <a:rPr lang="en-US" sz="2800" dirty="0">
                      <a:latin typeface="Segoe UI Semibold" panose="020B0702040204020203" pitchFamily="34" charset="0"/>
                      <a:cs typeface="Segoe UI Semibold" panose="020B0702040204020203" pitchFamily="34" charset="0"/>
                    </a:rPr>
                    <a:t>Let </a:t>
                  </a:r>
                  <a14:m>
                    <m:oMath xmlns:m="http://schemas.openxmlformats.org/officeDocument/2006/math">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1</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2</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𝑛</m:t>
                          </m:r>
                        </m:sub>
                      </m:sSub>
                    </m:oMath>
                  </a14:m>
                  <a:r>
                    <a:rPr lang="en-US" sz="2800" b="1" dirty="0">
                      <a:latin typeface="Segoe UI Semibold" panose="020B0702040204020203" pitchFamily="34" charset="0"/>
                      <a:cs typeface="Segoe UI Semibold" panose="020B0702040204020203" pitchFamily="34" charset="0"/>
                    </a:rPr>
                    <a:t> be </a:t>
                  </a:r>
                  <a:r>
                    <a:rPr lang="en-US" sz="2800" i="1" dirty="0">
                      <a:latin typeface="Segoe UI Semibold" panose="020B0702040204020203" pitchFamily="34" charset="0"/>
                      <a:cs typeface="Segoe UI Semibold" panose="020B0702040204020203" pitchFamily="34" charset="0"/>
                    </a:rPr>
                    <a:t>independent </a:t>
                  </a:r>
                  <a:r>
                    <a:rPr lang="en-US" sz="2800" dirty="0">
                      <a:latin typeface="Segoe UI Semibold" panose="020B0702040204020203" pitchFamily="34" charset="0"/>
                      <a:cs typeface="Segoe UI Semibold" panose="020B0702040204020203" pitchFamily="34" charset="0"/>
                    </a:rPr>
                    <a:t>RVs, each with range</a:t>
                  </a:r>
                  <a14:m>
                    <m:oMath xmlns:m="http://schemas.openxmlformats.org/officeDocument/2006/math">
                      <m:r>
                        <a:rPr lang="en-US" sz="2800" b="0" i="0" smtClean="0">
                          <a:latin typeface="Cambria Math" panose="02040503050406030204" pitchFamily="18" charset="0"/>
                          <a:cs typeface="Segoe UI Semibold" panose="020B0702040204020203" pitchFamily="34" charset="0"/>
                        </a:rPr>
                        <m:t> </m:t>
                      </m:r>
                      <m:r>
                        <a:rPr lang="en-US" sz="2800" b="0" i="1" smtClean="0">
                          <a:latin typeface="Cambria Math" panose="02040503050406030204" pitchFamily="18" charset="0"/>
                          <a:cs typeface="Segoe UI Semibold" panose="020B0702040204020203" pitchFamily="34" charset="0"/>
                        </a:rPr>
                        <m:t>[0,1]</m:t>
                      </m:r>
                    </m:oMath>
                  </a14:m>
                  <a:r>
                    <a:rPr lang="en-US" sz="2800" dirty="0">
                      <a:latin typeface="Segoe UI Semibold" panose="020B0702040204020203" pitchFamily="34" charset="0"/>
                      <a:cs typeface="Segoe UI Semibold" panose="020B0702040204020203" pitchFamily="34" charset="0"/>
                    </a:rPr>
                    <a:t>. </a:t>
                  </a:r>
                </a:p>
                <a:p>
                  <a:pPr algn="ctr"/>
                  <a:r>
                    <a:rPr lang="en-US" sz="2800" i="1" dirty="0">
                      <a:latin typeface="Segoe UI Semibold" panose="020B0702040204020203" pitchFamily="34" charset="0"/>
                      <a:cs typeface="Segoe UI Semibold" panose="020B0702040204020203" pitchFamily="34" charset="0"/>
                    </a:rPr>
                    <a:t>Let </a:t>
                  </a:r>
                  <a14:m>
                    <m:oMath xmlns:m="http://schemas.openxmlformats.org/officeDocument/2006/math">
                      <m:acc>
                        <m:accPr>
                          <m:chr m:val="̅"/>
                          <m:ctrlPr>
                            <a:rPr lang="en-US" sz="2800" b="0" i="1" smtClean="0">
                              <a:latin typeface="Cambria Math" panose="02040503050406030204" pitchFamily="18" charset="0"/>
                              <a:cs typeface="Segoe UI Semibold" panose="020B0702040204020203" pitchFamily="34" charset="0"/>
                            </a:rPr>
                          </m:ctrlPr>
                        </m:accPr>
                        <m:e>
                          <m:r>
                            <a:rPr lang="en-US" sz="2800" b="0" i="1" smtClean="0">
                              <a:latin typeface="Cambria Math" panose="02040503050406030204" pitchFamily="18" charset="0"/>
                              <a:cs typeface="Segoe UI Semibold" panose="020B0702040204020203" pitchFamily="34" charset="0"/>
                            </a:rPr>
                            <m:t>𝑋</m:t>
                          </m:r>
                        </m:e>
                      </m:acc>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𝑖</m:t>
                          </m:r>
                        </m:sub>
                      </m:sSub>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𝑛</m:t>
                      </m:r>
                    </m:oMath>
                  </a14:m>
                  <a:r>
                    <a:rPr lang="en-US" sz="2800" i="1" dirty="0">
                      <a:latin typeface="Segoe UI Semibold" panose="020B0702040204020203" pitchFamily="34" charset="0"/>
                      <a:cs typeface="Segoe UI Semibold" panose="020B0702040204020203" pitchFamily="34" charset="0"/>
                    </a:rPr>
                    <a:t>,  </a:t>
                  </a:r>
                  <a:r>
                    <a:rPr lang="en-US" sz="2800" dirty="0">
                      <a:latin typeface="Segoe UI Semibold" panose="020B0702040204020203" pitchFamily="34" charset="0"/>
                      <a:cs typeface="Segoe UI Semibold" panose="020B0702040204020203" pitchFamily="34" charset="0"/>
                    </a:rPr>
                    <a:t>and</a:t>
                  </a:r>
                  <a:r>
                    <a:rPr lang="en-US" sz="2800" i="1" dirty="0">
                      <a:latin typeface="Segoe UI Semibold" panose="020B0702040204020203" pitchFamily="34" charset="0"/>
                      <a:cs typeface="Segoe UI Semibold" panose="020B0702040204020203" pitchFamily="34" charset="0"/>
                    </a:rPr>
                    <a:t>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𝜇</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𝔼</m:t>
                      </m:r>
                      <m:d>
                        <m:dPr>
                          <m:begChr m:val="["/>
                          <m:endChr m:val="]"/>
                          <m:ctrlPr>
                            <a:rPr lang="en-US" sz="2800" i="1">
                              <a:latin typeface="Cambria Math" panose="02040503050406030204" pitchFamily="18" charset="0"/>
                              <a:cs typeface="Segoe UI Semibold" panose="020B0702040204020203" pitchFamily="34" charset="0"/>
                            </a:rPr>
                          </m:ctrlPr>
                        </m:dPr>
                        <m:e>
                          <m:acc>
                            <m:accPr>
                              <m:chr m:val="̅"/>
                              <m:ctrlPr>
                                <a:rPr lang="en-US" sz="2800" i="1">
                                  <a:latin typeface="Cambria Math" panose="02040503050406030204" pitchFamily="18" charset="0"/>
                                  <a:cs typeface="Segoe UI Semibold" panose="020B0702040204020203" pitchFamily="34" charset="0"/>
                                </a:rPr>
                              </m:ctrlPr>
                            </m:accPr>
                            <m:e>
                              <m:r>
                                <a:rPr lang="en-US" sz="2800" i="1">
                                  <a:latin typeface="Cambria Math" panose="02040503050406030204" pitchFamily="18" charset="0"/>
                                  <a:cs typeface="Segoe UI Semibold" panose="020B0702040204020203" pitchFamily="34" charset="0"/>
                                </a:rPr>
                                <m:t>𝑋</m:t>
                              </m:r>
                            </m:e>
                          </m:acc>
                        </m:e>
                      </m:d>
                    </m:oMath>
                  </a14:m>
                  <a:r>
                    <a:rPr lang="en-US" sz="2800" i="1" dirty="0">
                      <a:latin typeface="Segoe UI Semibold" panose="020B0702040204020203" pitchFamily="34" charset="0"/>
                      <a:cs typeface="Segoe UI Semibold" panose="020B0702040204020203" pitchFamily="34" charset="0"/>
                    </a:rPr>
                    <a:t>. </a:t>
                  </a:r>
                  <a:r>
                    <a:rPr lang="en-US" sz="2800" dirty="0">
                      <a:latin typeface="Segoe UI Semibold" panose="020B0702040204020203" pitchFamily="34" charset="0"/>
                      <a:cs typeface="Segoe UI Semibold" panose="020B0702040204020203" pitchFamily="34" charset="0"/>
                    </a:rPr>
                    <a:t>For any</a:t>
                  </a:r>
                  <a:r>
                    <a:rPr lang="en-US" sz="2800" i="1" dirty="0">
                      <a:latin typeface="Segoe UI Semibold" panose="020B0702040204020203" pitchFamily="34" charset="0"/>
                      <a:cs typeface="Segoe UI Semibold" panose="020B0702040204020203" pitchFamily="34" charset="0"/>
                    </a:rPr>
                    <a:t>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𝑡</m:t>
                      </m:r>
                      <m:r>
                        <a:rPr lang="en-US" sz="2800" b="0" i="1" smtClean="0">
                          <a:latin typeface="Cambria Math" panose="02040503050406030204" pitchFamily="18" charset="0"/>
                          <a:cs typeface="Segoe UI Semibold" panose="020B0702040204020203" pitchFamily="34" charset="0"/>
                        </a:rPr>
                        <m:t>≥0</m:t>
                      </m:r>
                    </m:oMath>
                  </a14:m>
                  <a:endParaRPr lang="en-US" sz="2800" i="1" dirty="0">
                    <a:latin typeface="Segoe UI Semibold" panose="020B0702040204020203" pitchFamily="34" charset="0"/>
                    <a:cs typeface="Segoe UI Semibold" panose="020B0702040204020203" pitchFamily="34" charset="0"/>
                  </a:endParaRPr>
                </a:p>
                <a:p>
                  <a:pPr algn="ctr"/>
                  <a:endParaRPr lang="en-US" sz="2800" i="1" dirty="0">
                    <a:latin typeface="Segoe UI Semibold" panose="020B0702040204020203" pitchFamily="34" charset="0"/>
                    <a:cs typeface="Segoe UI Semibold" panose="020B0702040204020203" pitchFamily="34" charset="0"/>
                  </a:endParaRPr>
                </a:p>
                <a:p>
                  <a:pPr algn="ctr"/>
                  <a14:m>
                    <m:oMathPara xmlns:m="http://schemas.openxmlformats.org/officeDocument/2006/math">
                      <m:oMath>
                        <m:r>
                          <a:rPr lang="en-US" sz="2800" b="0" i="1" smtClean="0">
                            <a:latin typeface="Cambria Math" panose="02040503050406030204" pitchFamily="18" charset="0"/>
                            <a:cs typeface="Segoe UI Semibold" panose="020B0702040204020203" pitchFamily="34" charset="0"/>
                          </a:rPr>
                          <m:t>ℙ</m:t>
                        </m:r>
                        <m:d>
                          <m:dPr>
                            <m:ctrlPr>
                              <a:rPr lang="en-US" sz="2800" i="1">
                                <a:latin typeface="Cambria Math" panose="02040503050406030204" pitchFamily="18" charset="0"/>
                                <a:cs typeface="Segoe UI Semibold" panose="020B0702040204020203" pitchFamily="34" charset="0"/>
                              </a:rPr>
                            </m:ctrlPr>
                          </m:dPr>
                          <m:e>
                            <m:d>
                              <m:dPr>
                                <m:begChr m:val="|"/>
                                <m:endChr m:val="|"/>
                                <m:ctrlPr>
                                  <a:rPr lang="en-US" sz="2800" i="1">
                                    <a:latin typeface="Cambria Math" panose="02040503050406030204" pitchFamily="18" charset="0"/>
                                    <a:cs typeface="Segoe UI Semibold" panose="020B0702040204020203" pitchFamily="34" charset="0"/>
                                  </a:rPr>
                                </m:ctrlPr>
                              </m:dPr>
                              <m:e>
                                <m:acc>
                                  <m:accPr>
                                    <m:chr m:val="̅"/>
                                    <m:ctrlPr>
                                      <a:rPr lang="en-US" sz="2800" i="1">
                                        <a:latin typeface="Cambria Math" panose="02040503050406030204" pitchFamily="18" charset="0"/>
                                        <a:cs typeface="Segoe UI Semibold" panose="020B0702040204020203" pitchFamily="34" charset="0"/>
                                      </a:rPr>
                                    </m:ctrlPr>
                                  </m:accPr>
                                  <m:e>
                                    <m:r>
                                      <a:rPr lang="en-US" sz="2800" i="1">
                                        <a:latin typeface="Cambria Math" panose="02040503050406030204" pitchFamily="18" charset="0"/>
                                        <a:cs typeface="Segoe UI Semibold" panose="020B0702040204020203" pitchFamily="34" charset="0"/>
                                      </a:rPr>
                                      <m:t>𝑋</m:t>
                                    </m:r>
                                  </m:e>
                                </m:acc>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𝔼</m:t>
                                </m:r>
                                <m:d>
                                  <m:dPr>
                                    <m:begChr m:val="["/>
                                    <m:endChr m:val="]"/>
                                    <m:ctrlPr>
                                      <a:rPr lang="en-US" sz="2800" i="1">
                                        <a:latin typeface="Cambria Math" panose="02040503050406030204" pitchFamily="18" charset="0"/>
                                        <a:cs typeface="Segoe UI Semibold" panose="020B0702040204020203" pitchFamily="34" charset="0"/>
                                      </a:rPr>
                                    </m:ctrlPr>
                                  </m:dPr>
                                  <m:e>
                                    <m:acc>
                                      <m:accPr>
                                        <m:chr m:val="̅"/>
                                        <m:ctrlPr>
                                          <a:rPr lang="en-US" sz="2800" i="1">
                                            <a:latin typeface="Cambria Math" panose="02040503050406030204" pitchFamily="18" charset="0"/>
                                            <a:cs typeface="Segoe UI Semibold" panose="020B0702040204020203" pitchFamily="34" charset="0"/>
                                          </a:rPr>
                                        </m:ctrlPr>
                                      </m:accPr>
                                      <m:e>
                                        <m:r>
                                          <a:rPr lang="en-US" sz="2800" i="1">
                                            <a:latin typeface="Cambria Math" panose="02040503050406030204" pitchFamily="18" charset="0"/>
                                            <a:cs typeface="Segoe UI Semibold" panose="020B0702040204020203" pitchFamily="34" charset="0"/>
                                          </a:rPr>
                                          <m:t>𝑋</m:t>
                                        </m:r>
                                      </m:e>
                                    </m:acc>
                                  </m:e>
                                </m:d>
                              </m:e>
                            </m:d>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𝑡</m:t>
                            </m:r>
                          </m:e>
                        </m:d>
                        <m:r>
                          <a:rPr lang="en-US" sz="2800" b="0" i="1" smtClean="0">
                            <a:latin typeface="Cambria Math" panose="02040503050406030204" pitchFamily="18" charset="0"/>
                            <a:cs typeface="Segoe UI Semibold" panose="020B0702040204020203" pitchFamily="34" charset="0"/>
                          </a:rPr>
                          <m:t>≤2</m:t>
                        </m:r>
                        <m:func>
                          <m:funcPr>
                            <m:ctrlPr>
                              <a:rPr lang="en-US" sz="2800" b="0" i="0" smtClean="0">
                                <a:latin typeface="Cambria Math" panose="02040503050406030204" pitchFamily="18" charset="0"/>
                                <a:cs typeface="Segoe UI Semibold" panose="020B0702040204020203" pitchFamily="34" charset="0"/>
                              </a:rPr>
                            </m:ctrlPr>
                          </m:funcPr>
                          <m:fName>
                            <m:r>
                              <m:rPr>
                                <m:sty m:val="p"/>
                              </m:rPr>
                              <a:rPr lang="en-US" sz="2800" b="0" i="0" smtClean="0">
                                <a:latin typeface="Cambria Math" panose="02040503050406030204" pitchFamily="18" charset="0"/>
                                <a:cs typeface="Segoe UI Semibold" panose="020B0702040204020203" pitchFamily="34" charset="0"/>
                              </a:rPr>
                              <m:t>exp</m:t>
                            </m:r>
                          </m:fName>
                          <m:e>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−2</m:t>
                                </m:r>
                                <m:r>
                                  <a:rPr lang="en-US" sz="2800" b="0" i="1" smtClean="0">
                                    <a:latin typeface="Cambria Math" panose="02040503050406030204" pitchFamily="18" charset="0"/>
                                    <a:cs typeface="Segoe UI Semibold" panose="020B0702040204020203" pitchFamily="34" charset="0"/>
                                  </a:rPr>
                                  <m:t>𝑛</m:t>
                                </m:r>
                                <m:sSup>
                                  <m:sSupPr>
                                    <m:ctrlPr>
                                      <a:rPr lang="en-US" sz="2800" b="0" i="1" smtClean="0">
                                        <a:latin typeface="Cambria Math" panose="02040503050406030204" pitchFamily="18" charset="0"/>
                                        <a:cs typeface="Segoe UI Semibold" panose="020B0702040204020203" pitchFamily="34" charset="0"/>
                                      </a:rPr>
                                    </m:ctrlPr>
                                  </m:sSupPr>
                                  <m:e>
                                    <m:r>
                                      <a:rPr lang="en-US" sz="2800" b="0" i="1" smtClean="0">
                                        <a:latin typeface="Cambria Math" panose="02040503050406030204" pitchFamily="18" charset="0"/>
                                        <a:cs typeface="Segoe UI Semibold" panose="020B0702040204020203" pitchFamily="34" charset="0"/>
                                      </a:rPr>
                                      <m:t>𝑡</m:t>
                                    </m:r>
                                  </m:e>
                                  <m:sup>
                                    <m:r>
                                      <a:rPr lang="en-US" sz="2800" b="0" i="1" smtClean="0">
                                        <a:latin typeface="Cambria Math" panose="02040503050406030204" pitchFamily="18" charset="0"/>
                                        <a:cs typeface="Segoe UI Semibold" panose="020B0702040204020203" pitchFamily="34" charset="0"/>
                                      </a:rPr>
                                      <m:t>2</m:t>
                                    </m:r>
                                  </m:sup>
                                </m:sSup>
                              </m:e>
                            </m:d>
                          </m:e>
                        </m:func>
                      </m:oMath>
                    </m:oMathPara>
                  </a14:m>
                  <a:endParaRPr lang="en-US" sz="2800" i="1"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45DAF5E9-D951-47E8-89CD-73BB1AC63649}"/>
                    </a:ext>
                  </a:extLst>
                </p:cNvPr>
                <p:cNvSpPr>
                  <a:spLocks noRot="1" noChangeAspect="1" noMove="1" noResize="1" noEditPoints="1" noAdjustHandles="1" noChangeArrowheads="1" noChangeShapeType="1" noTextEdit="1"/>
                </p:cNvSpPr>
                <p:nvPr/>
              </p:nvSpPr>
              <p:spPr>
                <a:xfrm>
                  <a:off x="708005" y="3429000"/>
                  <a:ext cx="6589148" cy="1927846"/>
                </a:xfrm>
                <a:prstGeom prst="rect">
                  <a:avLst/>
                </a:prstGeom>
                <a:blipFill>
                  <a:blip r:embed="rId3"/>
                  <a:stretch>
                    <a:fillRect/>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5833F463-9019-40B7-B611-7F3E388078B4}"/>
                </a:ext>
              </a:extLst>
            </p:cNvPr>
            <p:cNvSpPr/>
            <p:nvPr/>
          </p:nvSpPr>
          <p:spPr>
            <a:xfrm>
              <a:off x="708005" y="3429000"/>
              <a:ext cx="6589148" cy="547235"/>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latin typeface="Segoe UI Semibold" panose="020B0702040204020203" pitchFamily="34" charset="0"/>
                  <a:cs typeface="Segoe UI Semibold" panose="020B0702040204020203" pitchFamily="34" charset="0"/>
                </a:rPr>
                <a:t>Hoeffding’s</a:t>
              </a:r>
              <a:r>
                <a:rPr lang="en-US" sz="3200" b="1" dirty="0">
                  <a:latin typeface="Segoe UI Semibold" panose="020B0702040204020203" pitchFamily="34" charset="0"/>
                  <a:cs typeface="Segoe UI Semibold" panose="020B0702040204020203" pitchFamily="34" charset="0"/>
                </a:rPr>
                <a:t> Inequality</a:t>
              </a:r>
            </a:p>
          </p:txBody>
        </p:sp>
      </p:grpSp>
    </p:spTree>
    <p:extLst>
      <p:ext uri="{BB962C8B-B14F-4D97-AF65-F5344CB8AC3E}">
        <p14:creationId xmlns:p14="http://schemas.microsoft.com/office/powerpoint/2010/main" val="290933837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4DCA2F64-5432-4F2B-828B-026954D644D2}"/>
                  </a:ext>
                </a:extLst>
              </p:cNvPr>
              <p:cNvSpPr>
                <a:spLocks noGrp="1"/>
              </p:cNvSpPr>
              <p:nvPr>
                <p:ph type="title"/>
              </p:nvPr>
            </p:nvSpPr>
            <p:spPr/>
            <p:txBody>
              <a:bodyPr>
                <a:normAutofit/>
              </a:bodyPr>
              <a:lstStyle/>
              <a:p>
                <a14:m>
                  <m:oMath xmlns:m="http://schemas.openxmlformats.org/officeDocument/2006/math">
                    <m:r>
                      <a:rPr lang="en-US" i="1" smtClean="0">
                        <a:latin typeface="Cambria Math" panose="02040503050406030204" pitchFamily="18" charset="0"/>
                      </a:rPr>
                      <m:t>𝑌</m:t>
                    </m:r>
                    <m:r>
                      <a:rPr lang="en-US" i="1" smtClean="0">
                        <a:latin typeface="Cambria Math" panose="02040503050406030204" pitchFamily="18" charset="0"/>
                      </a:rPr>
                      <m:t>=2</m:t>
                    </m:r>
                    <m:d>
                      <m:dPr>
                        <m:ctrlPr>
                          <a:rPr lang="en-US" i="1">
                            <a:latin typeface="Cambria Math" panose="02040503050406030204" pitchFamily="18" charset="0"/>
                          </a:rPr>
                        </m:ctrlPr>
                      </m:dPr>
                      <m:e>
                        <m:r>
                          <a:rPr lang="en-US" i="1">
                            <a:latin typeface="Cambria Math" panose="02040503050406030204" pitchFamily="18" charset="0"/>
                          </a:rPr>
                          <m:t>𝑋</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𝑛</m:t>
                            </m:r>
                          </m:num>
                          <m:den>
                            <m:r>
                              <a:rPr lang="en-US" i="1">
                                <a:latin typeface="Cambria Math" panose="02040503050406030204" pitchFamily="18" charset="0"/>
                              </a:rPr>
                              <m:t>2</m:t>
                            </m:r>
                          </m:den>
                        </m:f>
                      </m:e>
                    </m:d>
                  </m:oMath>
                </a14:m>
                <a:r>
                  <a:rPr lang="en-US" dirty="0"/>
                  <a:t> or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𝑛</m:t>
                        </m:r>
                      </m:num>
                      <m:den>
                        <m:r>
                          <a:rPr lang="en-US" b="0" i="1" smtClean="0">
                            <a:latin typeface="Cambria Math" panose="02040503050406030204" pitchFamily="18" charset="0"/>
                          </a:rPr>
                          <m:t>2</m:t>
                        </m:r>
                      </m:den>
                    </m:f>
                  </m:oMath>
                </a14:m>
                <a:endParaRPr lang="en-US" dirty="0"/>
              </a:p>
            </p:txBody>
          </p:sp>
        </mc:Choice>
        <mc:Fallback xmlns="">
          <p:sp>
            <p:nvSpPr>
              <p:cNvPr id="2" name="Title 1">
                <a:extLst>
                  <a:ext uri="{FF2B5EF4-FFF2-40B4-BE49-F238E27FC236}">
                    <a16:creationId xmlns:a16="http://schemas.microsoft.com/office/drawing/2014/main" id="{4DCA2F64-5432-4F2B-828B-026954D644D2}"/>
                  </a:ext>
                </a:extLst>
              </p:cNvPr>
              <p:cNvSpPr>
                <a:spLocks noGrp="1" noRot="1" noChangeAspect="1" noMove="1" noResize="1" noEditPoints="1" noAdjustHandles="1" noChangeArrowheads="1" noChangeShapeType="1" noTextEdit="1"/>
              </p:cNvSpPr>
              <p:nvPr>
                <p:ph type="title"/>
              </p:nvPr>
            </p:nvSpPr>
            <p:spPr>
              <a:blipFill>
                <a:blip r:embed="rId2"/>
                <a:stretch>
                  <a:fillRect t="-7784" b="-838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760D97E-4EEA-48C5-B30A-5DA2552A6ED9}"/>
                  </a:ext>
                </a:extLst>
              </p:cNvPr>
              <p:cNvSpPr>
                <a:spLocks noGrp="1"/>
              </p:cNvSpPr>
              <p:nvPr>
                <p:ph idx="1"/>
              </p:nvPr>
            </p:nvSpPr>
            <p:spPr/>
            <p:txBody>
              <a:bodyPr/>
              <a:lstStyle/>
              <a:p>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oMath>
                </a14:m>
                <a:endParaRPr lang="en-US" b="0" dirty="0"/>
              </a:p>
              <a:p>
                <a14:m>
                  <m:oMath xmlns:m="http://schemas.openxmlformats.org/officeDocument/2006/math">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𝑛</m:t>
                            </m:r>
                          </m:num>
                          <m:den>
                            <m:r>
                              <a:rPr lang="en-US" b="0" i="1" smtClean="0">
                                <a:latin typeface="Cambria Math" panose="02040503050406030204" pitchFamily="18" charset="0"/>
                              </a:rPr>
                              <m:t>2</m:t>
                            </m:r>
                          </m:den>
                        </m:f>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𝑛</m:t>
                                </m:r>
                              </m:num>
                              <m:den>
                                <m:r>
                                  <a:rPr lang="en-US" b="0" i="1" smtClean="0">
                                    <a:latin typeface="Cambria Math" panose="02040503050406030204" pitchFamily="18" charset="0"/>
                                  </a:rPr>
                                  <m:t>2</m:t>
                                </m:r>
                              </m:den>
                            </m:f>
                          </m:e>
                        </m:d>
                      </m:e>
                    </m:d>
                  </m:oMath>
                </a14:m>
                <a:endParaRPr lang="en-US" dirty="0"/>
              </a:p>
              <a:p>
                <a14:m>
                  <m:oMath xmlns:m="http://schemas.openxmlformats.org/officeDocument/2006/math">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𝑛</m:t>
                            </m:r>
                          </m:num>
                          <m:den>
                            <m:r>
                              <a:rPr lang="en-US" b="0" i="1" smtClean="0">
                                <a:latin typeface="Cambria Math" panose="02040503050406030204" pitchFamily="18" charset="0"/>
                              </a:rPr>
                              <m:t>2</m:t>
                            </m:r>
                          </m:den>
                        </m:f>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𝑌</m:t>
                                </m:r>
                              </m:num>
                              <m:den>
                                <m:r>
                                  <a:rPr lang="en-US" b="0" i="1" smtClean="0">
                                    <a:latin typeface="Cambria Math" panose="02040503050406030204" pitchFamily="18" charset="0"/>
                                  </a:rPr>
                                  <m:t>2</m:t>
                                </m:r>
                              </m:den>
                            </m:f>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2</m:t>
                            </m:r>
                          </m:den>
                        </m:f>
                      </m:e>
                    </m:d>
                  </m:oMath>
                </a14:m>
                <a:endParaRPr lang="en-US" dirty="0"/>
              </a:p>
              <a:p>
                <a14:m>
                  <m:oMath xmlns:m="http://schemas.openxmlformats.org/officeDocument/2006/math">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𝑌</m:t>
                            </m:r>
                          </m:num>
                          <m:den>
                            <m:r>
                              <a:rPr lang="en-US" b="0" i="1" smtClean="0">
                                <a:latin typeface="Cambria Math" panose="02040503050406030204" pitchFamily="18" charset="0"/>
                              </a:rPr>
                              <m:t>2</m:t>
                            </m:r>
                          </m:den>
                        </m:f>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𝑌</m:t>
                                </m:r>
                              </m:num>
                              <m:den>
                                <m:r>
                                  <a:rPr lang="en-US" b="0" i="1" smtClean="0">
                                    <a:latin typeface="Cambria Math" panose="02040503050406030204" pitchFamily="18" charset="0"/>
                                  </a:rPr>
                                  <m:t>2</m:t>
                                </m:r>
                              </m:den>
                            </m:f>
                          </m:e>
                        </m:d>
                      </m:e>
                    </m:d>
                  </m:oMath>
                </a14:m>
                <a:endParaRPr lang="en-US" dirty="0"/>
              </a:p>
              <a:p>
                <a14:m>
                  <m:oMath xmlns:m="http://schemas.openxmlformats.org/officeDocument/2006/math">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e>
                    </m:d>
                    <m:r>
                      <a:rPr lang="en-US" b="0" i="1" smtClean="0">
                        <a:latin typeface="Cambria Math" panose="02040503050406030204" pitchFamily="18" charset="0"/>
                      </a:rPr>
                      <m:t> </m:t>
                    </m:r>
                  </m:oMath>
                </a14:m>
                <a:endParaRPr lang="en-US" dirty="0"/>
              </a:p>
              <a:p>
                <a:endParaRPr lang="en-US" dirty="0"/>
              </a:p>
              <a:p>
                <a:r>
                  <a:rPr lang="en-US" dirty="0"/>
                  <a:t>So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r>
                      <a:rPr lang="en-US" b="0" i="1" smtClean="0">
                        <a:latin typeface="Cambria Math" panose="02040503050406030204" pitchFamily="18" charset="0"/>
                      </a:rPr>
                      <m:t>≥</m:t>
                    </m:r>
                    <m:r>
                      <a:rPr lang="en-US" b="0" i="1" smtClean="0">
                        <a:latin typeface="Cambria Math" panose="02040503050406030204" pitchFamily="18" charset="0"/>
                      </a:rPr>
                      <m:t>𝑡</m:t>
                    </m:r>
                  </m:oMath>
                </a14:m>
                <a:r>
                  <a:rPr lang="en-US" dirty="0"/>
                  <a:t> if and only if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e>
                    </m:d>
                    <m:r>
                      <a:rPr lang="en-US" b="0" i="1" smtClean="0">
                        <a:latin typeface="Cambria Math" panose="02040503050406030204" pitchFamily="18" charset="0"/>
                      </a:rPr>
                      <m:t>≥</m:t>
                    </m:r>
                    <m:r>
                      <a:rPr lang="en-US" b="0" i="1" smtClean="0">
                        <a:latin typeface="Cambria Math" panose="02040503050406030204" pitchFamily="18" charset="0"/>
                      </a:rPr>
                      <m:t>𝑡</m:t>
                    </m:r>
                  </m:oMath>
                </a14:m>
                <a:r>
                  <a:rPr lang="en-US" dirty="0"/>
                  <a:t> </a:t>
                </a:r>
                <a:r>
                  <a:rPr lang="en-US" dirty="0" err="1"/>
                  <a:t>iff</a:t>
                </a:r>
                <a:r>
                  <a:rPr lang="en-US" dirty="0"/>
                  <a:t>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e>
                    </m:d>
                    <m:r>
                      <a:rPr lang="en-US" b="0" i="1" smtClean="0">
                        <a:latin typeface="Cambria Math" panose="02040503050406030204" pitchFamily="18" charset="0"/>
                      </a:rPr>
                      <m:t>≥2</m:t>
                    </m:r>
                    <m:r>
                      <a:rPr lang="en-US" b="0" i="1" smtClean="0">
                        <a:latin typeface="Cambria Math" panose="02040503050406030204" pitchFamily="18" charset="0"/>
                      </a:rPr>
                      <m:t>𝑡</m:t>
                    </m:r>
                  </m:oMath>
                </a14:m>
                <a:r>
                  <a:rPr lang="en-US" dirty="0"/>
                  <a:t>.</a:t>
                </a:r>
              </a:p>
            </p:txBody>
          </p:sp>
        </mc:Choice>
        <mc:Fallback xmlns="">
          <p:sp>
            <p:nvSpPr>
              <p:cNvPr id="3" name="Content Placeholder 2">
                <a:extLst>
                  <a:ext uri="{FF2B5EF4-FFF2-40B4-BE49-F238E27FC236}">
                    <a16:creationId xmlns:a16="http://schemas.microsoft.com/office/drawing/2014/main" id="{7760D97E-4EEA-48C5-B30A-5DA2552A6ED9}"/>
                  </a:ext>
                </a:extLst>
              </p:cNvPr>
              <p:cNvSpPr>
                <a:spLocks noGrp="1" noRot="1" noChangeAspect="1" noMove="1" noResize="1" noEditPoints="1" noAdjustHandles="1" noChangeArrowheads="1" noChangeShapeType="1" noTextEdit="1"/>
              </p:cNvSpPr>
              <p:nvPr>
                <p:ph idx="1"/>
              </p:nvPr>
            </p:nvSpPr>
            <p:spPr>
              <a:blipFill>
                <a:blip r:embed="rId3"/>
                <a:stretch>
                  <a:fillRect l="-654"/>
                </a:stretch>
              </a:blipFill>
            </p:spPr>
            <p:txBody>
              <a:bodyPr/>
              <a:lstStyle/>
              <a:p>
                <a:r>
                  <a:rPr lang="en-US">
                    <a:noFill/>
                  </a:rPr>
                  <a:t> </a:t>
                </a:r>
              </a:p>
            </p:txBody>
          </p:sp>
        </mc:Fallback>
      </mc:AlternateContent>
    </p:spTree>
    <p:extLst>
      <p:ext uri="{BB962C8B-B14F-4D97-AF65-F5344CB8AC3E}">
        <p14:creationId xmlns:p14="http://schemas.microsoft.com/office/powerpoint/2010/main" val="424068275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29349-912D-48CA-9790-6DB08A1EFBB0}"/>
              </a:ext>
            </a:extLst>
          </p:cNvPr>
          <p:cNvSpPr>
            <a:spLocks noGrp="1"/>
          </p:cNvSpPr>
          <p:nvPr>
            <p:ph type="title"/>
          </p:nvPr>
        </p:nvSpPr>
        <p:spPr/>
        <p:txBody>
          <a:bodyPr/>
          <a:lstStyle/>
          <a:p>
            <a:r>
              <a:rPr lang="en-US" dirty="0" err="1"/>
              <a:t>Hoeffding’s</a:t>
            </a:r>
            <a:r>
              <a:rPr lang="en-US" dirty="0"/>
              <a:t> Inequality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F2A294B-1505-49A9-ABB8-B84B24412524}"/>
                  </a:ext>
                </a:extLst>
              </p:cNvPr>
              <p:cNvSpPr>
                <a:spLocks noGrp="1"/>
              </p:cNvSpPr>
              <p:nvPr>
                <p:ph idx="1"/>
              </p:nvPr>
            </p:nvSpPr>
            <p:spPr>
              <a:xfrm>
                <a:off x="575240" y="5142523"/>
                <a:ext cx="11187258" cy="1166838"/>
              </a:xfrm>
            </p:spPr>
            <p:txBody>
              <a:bodyPr>
                <a:normAutofit/>
              </a:bodyPr>
              <a:lstStyle/>
              <a:p>
                <a:pPr marL="0" indent="0">
                  <a:buNone/>
                </a:pPr>
                <a:r>
                  <a:rPr lang="en-US" dirty="0">
                    <a:latin typeface="Cambria Math" panose="02040503050406030204" pitchFamily="18" charset="0"/>
                  </a:rPr>
                  <a:t>How close will we be with</a:t>
                </a:r>
                <a:r>
                  <a:rPr lang="en-US" i="1" dirty="0">
                    <a:latin typeface="Cambria Math" panose="02040503050406030204" pitchFamily="18" charset="0"/>
                  </a:rPr>
                  <a:t> </a:t>
                </a:r>
                <a:r>
                  <a:rPr lang="en-US" dirty="0">
                    <a:latin typeface="Cambria Math" panose="02040503050406030204" pitchFamily="18" charset="0"/>
                  </a:rPr>
                  <a:t>n=1000 with probability at least </a:t>
                </a:r>
                <a14:m>
                  <m:oMath xmlns:m="http://schemas.openxmlformats.org/officeDocument/2006/math">
                    <m:r>
                      <a:rPr lang="en-US" b="0" i="1" smtClean="0">
                        <a:latin typeface="Cambria Math" panose="02040503050406030204" pitchFamily="18" charset="0"/>
                      </a:rPr>
                      <m:t>.95</m:t>
                    </m:r>
                  </m:oMath>
                </a14:m>
                <a:r>
                  <a:rPr lang="en-US" b="0" dirty="0">
                    <a:latin typeface="Cambria Math" panose="02040503050406030204" pitchFamily="18" charset="0"/>
                  </a:rPr>
                  <a:t>?</a:t>
                </a:r>
              </a:p>
              <a:p>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r>
                      <a:rPr lang="en-US" b="0" i="1" smtClean="0">
                        <a:latin typeface="Cambria Math" panose="02040503050406030204" pitchFamily="18" charset="0"/>
                      </a:rPr>
                      <m:t>≥</m:t>
                    </m:r>
                    <m:r>
                      <a:rPr lang="en-US" b="0" i="1" smtClean="0">
                        <a:latin typeface="Cambria Math" panose="02040503050406030204" pitchFamily="18" charset="0"/>
                      </a:rPr>
                      <m:t>𝑡</m:t>
                    </m:r>
                  </m:oMath>
                </a14:m>
                <a:r>
                  <a:rPr lang="en-US" dirty="0"/>
                  <a:t> if and only if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r>
                      <a:rPr lang="en-US" b="0" i="1" smtClean="0">
                        <a:latin typeface="Cambria Math" panose="02040503050406030204" pitchFamily="18" charset="0"/>
                      </a:rPr>
                      <m:t>|≥2</m:t>
                    </m:r>
                    <m:r>
                      <a:rPr lang="en-US" b="0" i="1" smtClean="0">
                        <a:latin typeface="Cambria Math" panose="02040503050406030204" pitchFamily="18" charset="0"/>
                      </a:rPr>
                      <m:t>𝑡</m:t>
                    </m:r>
                  </m:oMath>
                </a14:m>
                <a:r>
                  <a:rPr lang="en-US" dirty="0"/>
                  <a:t>. </a:t>
                </a:r>
              </a:p>
            </p:txBody>
          </p:sp>
        </mc:Choice>
        <mc:Fallback xmlns="">
          <p:sp>
            <p:nvSpPr>
              <p:cNvPr id="3" name="Content Placeholder 2">
                <a:extLst>
                  <a:ext uri="{FF2B5EF4-FFF2-40B4-BE49-F238E27FC236}">
                    <a16:creationId xmlns:a16="http://schemas.microsoft.com/office/drawing/2014/main" id="{FF2A294B-1505-49A9-ABB8-B84B24412524}"/>
                  </a:ext>
                </a:extLst>
              </p:cNvPr>
              <p:cNvSpPr>
                <a:spLocks noGrp="1" noRot="1" noChangeAspect="1" noMove="1" noResize="1" noEditPoints="1" noAdjustHandles="1" noChangeArrowheads="1" noChangeShapeType="1" noTextEdit="1"/>
              </p:cNvSpPr>
              <p:nvPr>
                <p:ph idx="1"/>
              </p:nvPr>
            </p:nvSpPr>
            <p:spPr>
              <a:xfrm>
                <a:off x="575240" y="5142523"/>
                <a:ext cx="11187258" cy="1166838"/>
              </a:xfrm>
              <a:blipFill>
                <a:blip r:embed="rId2"/>
                <a:stretch>
                  <a:fillRect l="-1587" t="-9783" b="-43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62B507CC-BE21-4228-81A9-2BC9007019DA}"/>
                  </a:ext>
                </a:extLst>
              </p:cNvPr>
              <p:cNvSpPr/>
              <p:nvPr/>
            </p:nvSpPr>
            <p:spPr>
              <a:xfrm>
                <a:off x="575239" y="1409995"/>
                <a:ext cx="11339157" cy="3545767"/>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Segoe UI Semibold" panose="020B0702040204020203" pitchFamily="34" charset="0"/>
                  <a:cs typeface="Segoe UI Semibold" panose="020B0702040204020203" pitchFamily="34" charset="0"/>
                </a:endParaRPr>
              </a:p>
              <a:p>
                <a:pPr algn="ctr"/>
                <a:endParaRPr lang="en-US" sz="2800" dirty="0">
                  <a:latin typeface="Segoe UI Semibold" panose="020B0702040204020203" pitchFamily="34" charset="0"/>
                  <a:cs typeface="Segoe UI Semibold" panose="020B0702040204020203" pitchFamily="34" charset="0"/>
                </a:endParaRPr>
              </a:p>
              <a:p>
                <a:pPr algn="ctr"/>
                <a:r>
                  <a:rPr lang="en-US" sz="2800" dirty="0">
                    <a:latin typeface="Segoe UI Semibold" panose="020B0702040204020203" pitchFamily="34" charset="0"/>
                    <a:cs typeface="Segoe UI Semibold" panose="020B0702040204020203" pitchFamily="34" charset="0"/>
                  </a:rPr>
                  <a:t>Let </a:t>
                </a:r>
                <a14:m>
                  <m:oMath xmlns:m="http://schemas.openxmlformats.org/officeDocument/2006/math">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1</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2</m:t>
                        </m:r>
                      </m:sub>
                    </m:sSub>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𝑛</m:t>
                        </m:r>
                      </m:sub>
                    </m:sSub>
                  </m:oMath>
                </a14:m>
                <a:r>
                  <a:rPr lang="en-US" sz="2800" b="1" dirty="0">
                    <a:latin typeface="Segoe UI Semibold" panose="020B0702040204020203" pitchFamily="34" charset="0"/>
                    <a:cs typeface="Segoe UI Semibold" panose="020B0702040204020203" pitchFamily="34" charset="0"/>
                  </a:rPr>
                  <a:t> be </a:t>
                </a:r>
                <a:r>
                  <a:rPr lang="en-US" sz="2800" i="1" dirty="0">
                    <a:latin typeface="Segoe UI Semibold" panose="020B0702040204020203" pitchFamily="34" charset="0"/>
                    <a:cs typeface="Segoe UI Semibold" panose="020B0702040204020203" pitchFamily="34" charset="0"/>
                  </a:rPr>
                  <a:t>independent </a:t>
                </a:r>
                <a:r>
                  <a:rPr lang="en-US" sz="2800" dirty="0">
                    <a:latin typeface="Segoe UI Semibold" panose="020B0702040204020203" pitchFamily="34" charset="0"/>
                    <a:cs typeface="Segoe UI Semibold" panose="020B0702040204020203" pitchFamily="34" charset="0"/>
                  </a:rPr>
                  <a:t>RVs, each with range</a:t>
                </a:r>
                <a14:m>
                  <m:oMath xmlns:m="http://schemas.openxmlformats.org/officeDocument/2006/math">
                    <m:r>
                      <a:rPr lang="en-US" sz="2800" b="0" i="0" smtClean="0">
                        <a:latin typeface="Cambria Math" panose="02040503050406030204" pitchFamily="18" charset="0"/>
                        <a:cs typeface="Segoe UI Semibold" panose="020B0702040204020203" pitchFamily="34" charset="0"/>
                      </a:rPr>
                      <m:t> </m:t>
                    </m:r>
                    <m:r>
                      <a:rPr lang="en-US" sz="2800" b="0" i="1" smtClean="0">
                        <a:latin typeface="Cambria Math" panose="02040503050406030204" pitchFamily="18" charset="0"/>
                        <a:cs typeface="Segoe UI Semibold" panose="020B0702040204020203" pitchFamily="34" charset="0"/>
                      </a:rPr>
                      <m:t>[0,1]</m:t>
                    </m:r>
                  </m:oMath>
                </a14:m>
                <a:r>
                  <a:rPr lang="en-US" sz="2800" dirty="0">
                    <a:latin typeface="Segoe UI Semibold" panose="020B0702040204020203" pitchFamily="34" charset="0"/>
                    <a:cs typeface="Segoe UI Semibold" panose="020B0702040204020203" pitchFamily="34" charset="0"/>
                  </a:rPr>
                  <a:t>. </a:t>
                </a:r>
              </a:p>
              <a:p>
                <a:pPr algn="ctr"/>
                <a:r>
                  <a:rPr lang="en-US" sz="2800" i="1" dirty="0">
                    <a:latin typeface="Segoe UI Semibold" panose="020B0702040204020203" pitchFamily="34" charset="0"/>
                    <a:cs typeface="Segoe UI Semibold" panose="020B0702040204020203" pitchFamily="34" charset="0"/>
                  </a:rPr>
                  <a:t>Let </a:t>
                </a:r>
                <a14:m>
                  <m:oMath xmlns:m="http://schemas.openxmlformats.org/officeDocument/2006/math">
                    <m:acc>
                      <m:accPr>
                        <m:chr m:val="̅"/>
                        <m:ctrlPr>
                          <a:rPr lang="en-US" sz="2800" b="0" i="1" smtClean="0">
                            <a:latin typeface="Cambria Math" panose="02040503050406030204" pitchFamily="18" charset="0"/>
                            <a:cs typeface="Segoe UI Semibold" panose="020B0702040204020203" pitchFamily="34" charset="0"/>
                          </a:rPr>
                        </m:ctrlPr>
                      </m:accPr>
                      <m:e>
                        <m:r>
                          <a:rPr lang="en-US" sz="2800" b="0" i="1" smtClean="0">
                            <a:latin typeface="Cambria Math" panose="02040503050406030204" pitchFamily="18" charset="0"/>
                            <a:cs typeface="Segoe UI Semibold" panose="020B0702040204020203" pitchFamily="34" charset="0"/>
                          </a:rPr>
                          <m:t>𝑋</m:t>
                        </m:r>
                      </m:e>
                    </m:acc>
                    <m:r>
                      <a:rPr lang="en-US" sz="2800" b="0" i="1" smtClean="0">
                        <a:latin typeface="Cambria Math" panose="02040503050406030204" pitchFamily="18" charset="0"/>
                        <a:cs typeface="Segoe UI Semibold" panose="020B0702040204020203" pitchFamily="34" charset="0"/>
                      </a:rPr>
                      <m:t>=∑</m:t>
                    </m:r>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𝑖</m:t>
                        </m:r>
                      </m:sub>
                    </m:sSub>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𝑛</m:t>
                    </m:r>
                  </m:oMath>
                </a14:m>
                <a:r>
                  <a:rPr lang="en-US" sz="2800" i="1" dirty="0">
                    <a:latin typeface="Segoe UI Semibold" panose="020B0702040204020203" pitchFamily="34" charset="0"/>
                    <a:cs typeface="Segoe UI Semibold" panose="020B0702040204020203" pitchFamily="34" charset="0"/>
                  </a:rPr>
                  <a:t>,  </a:t>
                </a:r>
                <a:r>
                  <a:rPr lang="en-US" sz="2800" dirty="0">
                    <a:latin typeface="Segoe UI Semibold" panose="020B0702040204020203" pitchFamily="34" charset="0"/>
                    <a:cs typeface="Segoe UI Semibold" panose="020B0702040204020203" pitchFamily="34" charset="0"/>
                  </a:rPr>
                  <a:t>and</a:t>
                </a:r>
                <a:r>
                  <a:rPr lang="en-US" sz="2800" i="1" dirty="0">
                    <a:latin typeface="Segoe UI Semibold" panose="020B0702040204020203" pitchFamily="34" charset="0"/>
                    <a:cs typeface="Segoe UI Semibold" panose="020B0702040204020203" pitchFamily="34" charset="0"/>
                  </a:rPr>
                  <a:t>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𝜇</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𝔼</m:t>
                    </m:r>
                    <m:d>
                      <m:dPr>
                        <m:begChr m:val="["/>
                        <m:endChr m:val="]"/>
                        <m:ctrlPr>
                          <a:rPr lang="en-US" sz="2800" i="1">
                            <a:latin typeface="Cambria Math" panose="02040503050406030204" pitchFamily="18" charset="0"/>
                            <a:cs typeface="Segoe UI Semibold" panose="020B0702040204020203" pitchFamily="34" charset="0"/>
                          </a:rPr>
                        </m:ctrlPr>
                      </m:dPr>
                      <m:e>
                        <m:acc>
                          <m:accPr>
                            <m:chr m:val="̅"/>
                            <m:ctrlPr>
                              <a:rPr lang="en-US" sz="2800" i="1">
                                <a:latin typeface="Cambria Math" panose="02040503050406030204" pitchFamily="18" charset="0"/>
                                <a:cs typeface="Segoe UI Semibold" panose="020B0702040204020203" pitchFamily="34" charset="0"/>
                              </a:rPr>
                            </m:ctrlPr>
                          </m:accPr>
                          <m:e>
                            <m:r>
                              <a:rPr lang="en-US" sz="2800" i="1">
                                <a:latin typeface="Cambria Math" panose="02040503050406030204" pitchFamily="18" charset="0"/>
                                <a:cs typeface="Segoe UI Semibold" panose="020B0702040204020203" pitchFamily="34" charset="0"/>
                              </a:rPr>
                              <m:t>𝑋</m:t>
                            </m:r>
                          </m:e>
                        </m:acc>
                      </m:e>
                    </m:d>
                  </m:oMath>
                </a14:m>
                <a:r>
                  <a:rPr lang="en-US" sz="2800" i="1" dirty="0">
                    <a:latin typeface="Segoe UI Semibold" panose="020B0702040204020203" pitchFamily="34" charset="0"/>
                    <a:cs typeface="Segoe UI Semibold" panose="020B0702040204020203" pitchFamily="34" charset="0"/>
                  </a:rPr>
                  <a:t>. </a:t>
                </a:r>
                <a:r>
                  <a:rPr lang="en-US" sz="2800" dirty="0">
                    <a:latin typeface="Segoe UI Semibold" panose="020B0702040204020203" pitchFamily="34" charset="0"/>
                    <a:cs typeface="Segoe UI Semibold" panose="020B0702040204020203" pitchFamily="34" charset="0"/>
                  </a:rPr>
                  <a:t>For any</a:t>
                </a:r>
                <a:r>
                  <a:rPr lang="en-US" sz="2800" i="1" dirty="0">
                    <a:latin typeface="Segoe UI Semibold" panose="020B0702040204020203" pitchFamily="34" charset="0"/>
                    <a:cs typeface="Segoe UI Semibold" panose="020B0702040204020203" pitchFamily="34" charset="0"/>
                  </a:rPr>
                  <a:t>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𝑡</m:t>
                    </m:r>
                    <m:r>
                      <a:rPr lang="en-US" sz="2800" b="0" i="1" smtClean="0">
                        <a:latin typeface="Cambria Math" panose="02040503050406030204" pitchFamily="18" charset="0"/>
                        <a:cs typeface="Segoe UI Semibold" panose="020B0702040204020203" pitchFamily="34" charset="0"/>
                      </a:rPr>
                      <m:t>≥0</m:t>
                    </m:r>
                  </m:oMath>
                </a14:m>
                <a:endParaRPr lang="en-US" sz="2800" i="1" dirty="0">
                  <a:latin typeface="Segoe UI Semibold" panose="020B0702040204020203" pitchFamily="34" charset="0"/>
                  <a:cs typeface="Segoe UI Semibold" panose="020B0702040204020203" pitchFamily="34" charset="0"/>
                </a:endParaRPr>
              </a:p>
              <a:p>
                <a:pPr algn="ctr"/>
                <a:endParaRPr lang="en-US" sz="2800" i="1" dirty="0">
                  <a:latin typeface="Segoe UI Semibold" panose="020B0702040204020203" pitchFamily="34" charset="0"/>
                  <a:cs typeface="Segoe UI Semibold" panose="020B0702040204020203" pitchFamily="34" charset="0"/>
                </a:endParaRPr>
              </a:p>
              <a:p>
                <a:pPr algn="ctr"/>
                <a14:m>
                  <m:oMathPara xmlns:m="http://schemas.openxmlformats.org/officeDocument/2006/math">
                    <m:oMath>
                      <m:r>
                        <a:rPr lang="en-US" sz="2800" b="0" i="1" smtClean="0">
                          <a:latin typeface="Cambria Math" panose="02040503050406030204" pitchFamily="18" charset="0"/>
                          <a:cs typeface="Segoe UI Semibold" panose="020B0702040204020203" pitchFamily="34" charset="0"/>
                        </a:rPr>
                        <m:t>ℙ</m:t>
                      </m:r>
                      <m:d>
                        <m:dPr>
                          <m:ctrlPr>
                            <a:rPr lang="en-US" sz="2800" i="1">
                              <a:latin typeface="Cambria Math" panose="02040503050406030204" pitchFamily="18" charset="0"/>
                              <a:cs typeface="Segoe UI Semibold" panose="020B0702040204020203" pitchFamily="34" charset="0"/>
                            </a:rPr>
                          </m:ctrlPr>
                        </m:dPr>
                        <m:e>
                          <m:d>
                            <m:dPr>
                              <m:begChr m:val="|"/>
                              <m:endChr m:val="|"/>
                              <m:ctrlPr>
                                <a:rPr lang="en-US" sz="2800" i="1">
                                  <a:latin typeface="Cambria Math" panose="02040503050406030204" pitchFamily="18" charset="0"/>
                                  <a:cs typeface="Segoe UI Semibold" panose="020B0702040204020203" pitchFamily="34" charset="0"/>
                                </a:rPr>
                              </m:ctrlPr>
                            </m:dPr>
                            <m:e>
                              <m:acc>
                                <m:accPr>
                                  <m:chr m:val="̅"/>
                                  <m:ctrlPr>
                                    <a:rPr lang="en-US" sz="2800" i="1">
                                      <a:latin typeface="Cambria Math" panose="02040503050406030204" pitchFamily="18" charset="0"/>
                                      <a:cs typeface="Segoe UI Semibold" panose="020B0702040204020203" pitchFamily="34" charset="0"/>
                                    </a:rPr>
                                  </m:ctrlPr>
                                </m:accPr>
                                <m:e>
                                  <m:r>
                                    <a:rPr lang="en-US" sz="2800" i="1">
                                      <a:latin typeface="Cambria Math" panose="02040503050406030204" pitchFamily="18" charset="0"/>
                                      <a:cs typeface="Segoe UI Semibold" panose="020B0702040204020203" pitchFamily="34" charset="0"/>
                                    </a:rPr>
                                    <m:t>𝑋</m:t>
                                  </m:r>
                                </m:e>
                              </m:acc>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𝔼</m:t>
                              </m:r>
                              <m:d>
                                <m:dPr>
                                  <m:begChr m:val="["/>
                                  <m:endChr m:val="]"/>
                                  <m:ctrlPr>
                                    <a:rPr lang="en-US" sz="2800" i="1">
                                      <a:latin typeface="Cambria Math" panose="02040503050406030204" pitchFamily="18" charset="0"/>
                                      <a:cs typeface="Segoe UI Semibold" panose="020B0702040204020203" pitchFamily="34" charset="0"/>
                                    </a:rPr>
                                  </m:ctrlPr>
                                </m:dPr>
                                <m:e>
                                  <m:acc>
                                    <m:accPr>
                                      <m:chr m:val="̅"/>
                                      <m:ctrlPr>
                                        <a:rPr lang="en-US" sz="2800" i="1">
                                          <a:latin typeface="Cambria Math" panose="02040503050406030204" pitchFamily="18" charset="0"/>
                                          <a:cs typeface="Segoe UI Semibold" panose="020B0702040204020203" pitchFamily="34" charset="0"/>
                                        </a:rPr>
                                      </m:ctrlPr>
                                    </m:accPr>
                                    <m:e>
                                      <m:r>
                                        <a:rPr lang="en-US" sz="2800" i="1">
                                          <a:latin typeface="Cambria Math" panose="02040503050406030204" pitchFamily="18" charset="0"/>
                                          <a:cs typeface="Segoe UI Semibold" panose="020B0702040204020203" pitchFamily="34" charset="0"/>
                                        </a:rPr>
                                        <m:t>𝑋</m:t>
                                      </m:r>
                                    </m:e>
                                  </m:acc>
                                </m:e>
                              </m:d>
                            </m:e>
                          </m:d>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𝑡</m:t>
                          </m:r>
                        </m:e>
                      </m:d>
                      <m:r>
                        <a:rPr lang="en-US" sz="2800" b="0" i="1" smtClean="0">
                          <a:latin typeface="Cambria Math" panose="02040503050406030204" pitchFamily="18" charset="0"/>
                          <a:cs typeface="Segoe UI Semibold" panose="020B0702040204020203" pitchFamily="34" charset="0"/>
                        </a:rPr>
                        <m:t>≤2</m:t>
                      </m:r>
                      <m:func>
                        <m:funcPr>
                          <m:ctrlPr>
                            <a:rPr lang="en-US" sz="2800" b="0" i="0" smtClean="0">
                              <a:latin typeface="Cambria Math" panose="02040503050406030204" pitchFamily="18" charset="0"/>
                              <a:cs typeface="Segoe UI Semibold" panose="020B0702040204020203" pitchFamily="34" charset="0"/>
                            </a:rPr>
                          </m:ctrlPr>
                        </m:funcPr>
                        <m:fName>
                          <m:r>
                            <m:rPr>
                              <m:sty m:val="p"/>
                            </m:rPr>
                            <a:rPr lang="en-US" sz="2800" b="0" i="0" smtClean="0">
                              <a:latin typeface="Cambria Math" panose="02040503050406030204" pitchFamily="18" charset="0"/>
                              <a:cs typeface="Segoe UI Semibold" panose="020B0702040204020203" pitchFamily="34" charset="0"/>
                            </a:rPr>
                            <m:t>exp</m:t>
                          </m:r>
                        </m:fName>
                        <m:e>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−2</m:t>
                              </m:r>
                              <m:r>
                                <a:rPr lang="en-US" sz="2800" b="0" i="1" smtClean="0">
                                  <a:latin typeface="Cambria Math" panose="02040503050406030204" pitchFamily="18" charset="0"/>
                                  <a:cs typeface="Segoe UI Semibold" panose="020B0702040204020203" pitchFamily="34" charset="0"/>
                                </a:rPr>
                                <m:t>𝑛</m:t>
                              </m:r>
                              <m:sSup>
                                <m:sSupPr>
                                  <m:ctrlPr>
                                    <a:rPr lang="en-US" sz="2800" b="0" i="1" smtClean="0">
                                      <a:latin typeface="Cambria Math" panose="02040503050406030204" pitchFamily="18" charset="0"/>
                                      <a:cs typeface="Segoe UI Semibold" panose="020B0702040204020203" pitchFamily="34" charset="0"/>
                                    </a:rPr>
                                  </m:ctrlPr>
                                </m:sSupPr>
                                <m:e>
                                  <m:r>
                                    <a:rPr lang="en-US" sz="2800" b="0" i="1" smtClean="0">
                                      <a:latin typeface="Cambria Math" panose="02040503050406030204" pitchFamily="18" charset="0"/>
                                      <a:cs typeface="Segoe UI Semibold" panose="020B0702040204020203" pitchFamily="34" charset="0"/>
                                    </a:rPr>
                                    <m:t>𝑡</m:t>
                                  </m:r>
                                </m:e>
                                <m:sup>
                                  <m:r>
                                    <a:rPr lang="en-US" sz="2800" b="0" i="1" smtClean="0">
                                      <a:latin typeface="Cambria Math" panose="02040503050406030204" pitchFamily="18" charset="0"/>
                                      <a:cs typeface="Segoe UI Semibold" panose="020B0702040204020203" pitchFamily="34" charset="0"/>
                                    </a:rPr>
                                    <m:t>2</m:t>
                                  </m:r>
                                </m:sup>
                              </m:sSup>
                            </m:e>
                          </m:d>
                        </m:e>
                      </m:func>
                    </m:oMath>
                  </m:oMathPara>
                </a14:m>
                <a:endParaRPr lang="en-US" sz="2800" i="1" dirty="0">
                  <a:latin typeface="Segoe UI Semibold" panose="020B0702040204020203" pitchFamily="34" charset="0"/>
                  <a:cs typeface="Segoe UI Semibold" panose="020B0702040204020203" pitchFamily="34" charset="0"/>
                </a:endParaRPr>
              </a:p>
            </p:txBody>
          </p:sp>
        </mc:Choice>
        <mc:Fallback xmlns="">
          <p:sp>
            <p:nvSpPr>
              <p:cNvPr id="7" name="Rectangle 6">
                <a:extLst>
                  <a:ext uri="{FF2B5EF4-FFF2-40B4-BE49-F238E27FC236}">
                    <a16:creationId xmlns:a16="http://schemas.microsoft.com/office/drawing/2014/main" id="{62B507CC-BE21-4228-81A9-2BC9007019DA}"/>
                  </a:ext>
                </a:extLst>
              </p:cNvPr>
              <p:cNvSpPr>
                <a:spLocks noRot="1" noChangeAspect="1" noMove="1" noResize="1" noEditPoints="1" noAdjustHandles="1" noChangeArrowheads="1" noChangeShapeType="1" noTextEdit="1"/>
              </p:cNvSpPr>
              <p:nvPr/>
            </p:nvSpPr>
            <p:spPr>
              <a:xfrm>
                <a:off x="575239" y="1409995"/>
                <a:ext cx="11339157" cy="3545767"/>
              </a:xfrm>
              <a:prstGeom prst="rect">
                <a:avLst/>
              </a:prstGeom>
              <a:blipFill>
                <a:blip r:embed="rId3"/>
                <a:stretch>
                  <a:fillRect/>
                </a:stretch>
              </a:blipFill>
              <a:ln>
                <a:noFill/>
              </a:ln>
            </p:spPr>
            <p:txBody>
              <a:bodyPr/>
              <a:lstStyle/>
              <a:p>
                <a:r>
                  <a:rPr lang="en-US">
                    <a:noFill/>
                  </a:rPr>
                  <a:t> </a:t>
                </a:r>
              </a:p>
            </p:txBody>
          </p:sp>
        </mc:Fallback>
      </mc:AlternateContent>
      <p:sp>
        <p:nvSpPr>
          <p:cNvPr id="8" name="Rectangle 7">
            <a:extLst>
              <a:ext uri="{FF2B5EF4-FFF2-40B4-BE49-F238E27FC236}">
                <a16:creationId xmlns:a16="http://schemas.microsoft.com/office/drawing/2014/main" id="{650CDF8F-9A4A-47D0-945C-21FC8397C59B}"/>
              </a:ext>
            </a:extLst>
          </p:cNvPr>
          <p:cNvSpPr/>
          <p:nvPr/>
        </p:nvSpPr>
        <p:spPr>
          <a:xfrm>
            <a:off x="575239" y="1409995"/>
            <a:ext cx="11339157" cy="1006495"/>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latin typeface="Segoe UI Semibold" panose="020B0702040204020203" pitchFamily="34" charset="0"/>
                <a:cs typeface="Segoe UI Semibold" panose="020B0702040204020203" pitchFamily="34" charset="0"/>
              </a:rPr>
              <a:t>Hoeffding’s</a:t>
            </a:r>
            <a:r>
              <a:rPr lang="en-US" sz="3200" b="1" dirty="0">
                <a:latin typeface="Segoe UI Semibold" panose="020B0702040204020203" pitchFamily="34" charset="0"/>
                <a:cs typeface="Segoe UI Semibold" panose="020B0702040204020203" pitchFamily="34" charset="0"/>
              </a:rPr>
              <a:t> Inequality</a:t>
            </a:r>
          </a:p>
        </p:txBody>
      </p:sp>
    </p:spTree>
    <p:extLst>
      <p:ext uri="{BB962C8B-B14F-4D97-AF65-F5344CB8AC3E}">
        <p14:creationId xmlns:p14="http://schemas.microsoft.com/office/powerpoint/2010/main" val="57247341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12730-A9B6-4C33-8EE3-D7B3A8C0972B}"/>
              </a:ext>
            </a:extLst>
          </p:cNvPr>
          <p:cNvSpPr>
            <a:spLocks noGrp="1"/>
          </p:cNvSpPr>
          <p:nvPr>
            <p:ph type="title"/>
          </p:nvPr>
        </p:nvSpPr>
        <p:spPr/>
        <p:txBody>
          <a:bodyPr/>
          <a:lstStyle/>
          <a:p>
            <a:r>
              <a:rPr lang="en-US" dirty="0"/>
              <a:t>Margin of Error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B6A0549-FDDB-427B-B35B-F17321DD519A}"/>
                  </a:ext>
                </a:extLst>
              </p:cNvPr>
              <p:cNvSpPr>
                <a:spLocks noGrp="1"/>
              </p:cNvSpPr>
              <p:nvPr>
                <p:ph idx="1"/>
              </p:nvPr>
            </p:nvSpPr>
            <p:spPr/>
            <p:txBody>
              <a:bodyPr>
                <a:normAutofit lnSpcReduction="10000"/>
              </a:bodyPr>
              <a:lstStyle/>
              <a:p>
                <a14:m>
                  <m:oMath xmlns:m="http://schemas.openxmlformats.org/officeDocument/2006/math">
                    <m:r>
                      <a:rPr lang="en-US" b="0" i="1" smtClean="0">
                        <a:latin typeface="Cambria Math" panose="02040503050406030204" pitchFamily="18" charset="0"/>
                        <a:cs typeface="Segoe UI Semibold" panose="020B0702040204020203" pitchFamily="34" charset="0"/>
                      </a:rPr>
                      <m:t>ℙ</m:t>
                    </m:r>
                    <m:d>
                      <m:dPr>
                        <m:ctrlPr>
                          <a:rPr lang="en-US" i="1">
                            <a:latin typeface="Cambria Math" panose="02040503050406030204" pitchFamily="18" charset="0"/>
                            <a:cs typeface="Segoe UI Semibold" panose="020B0702040204020203" pitchFamily="34" charset="0"/>
                          </a:rPr>
                        </m:ctrlPr>
                      </m:dPr>
                      <m:e>
                        <m:d>
                          <m:dPr>
                            <m:begChr m:val="|"/>
                            <m:endChr m:val="|"/>
                            <m:ctrlPr>
                              <a:rPr lang="en-US" i="1">
                                <a:latin typeface="Cambria Math" panose="02040503050406030204" pitchFamily="18" charset="0"/>
                                <a:cs typeface="Segoe UI Semibold" panose="020B0702040204020203" pitchFamily="34" charset="0"/>
                              </a:rPr>
                            </m:ctrlPr>
                          </m:dPr>
                          <m:e>
                            <m:r>
                              <a:rPr lang="en-US" i="1">
                                <a:latin typeface="Cambria Math" panose="02040503050406030204" pitchFamily="18" charset="0"/>
                                <a:cs typeface="Segoe UI Semibold" panose="020B0702040204020203" pitchFamily="34" charset="0"/>
                              </a:rPr>
                              <m:t>𝑌</m:t>
                            </m:r>
                            <m:r>
                              <a:rPr lang="en-US" i="1">
                                <a:latin typeface="Cambria Math" panose="02040503050406030204" pitchFamily="18" charset="0"/>
                                <a:cs typeface="Segoe UI Semibold" panose="020B0702040204020203" pitchFamily="34" charset="0"/>
                              </a:rPr>
                              <m:t>−</m:t>
                            </m:r>
                            <m:r>
                              <a:rPr lang="en-US" i="1">
                                <a:latin typeface="Cambria Math" panose="02040503050406030204" pitchFamily="18" charset="0"/>
                                <a:cs typeface="Segoe UI Semibold" panose="020B0702040204020203" pitchFamily="34" charset="0"/>
                              </a:rPr>
                              <m:t>𝔼</m:t>
                            </m:r>
                            <m:d>
                              <m:dPr>
                                <m:begChr m:val="["/>
                                <m:endChr m:val="]"/>
                                <m:ctrlPr>
                                  <a:rPr lang="en-US" i="1">
                                    <a:latin typeface="Cambria Math" panose="02040503050406030204" pitchFamily="18" charset="0"/>
                                    <a:cs typeface="Segoe UI Semibold" panose="020B0702040204020203" pitchFamily="34" charset="0"/>
                                  </a:rPr>
                                </m:ctrlPr>
                              </m:dPr>
                              <m:e>
                                <m:r>
                                  <a:rPr lang="en-US" i="1">
                                    <a:latin typeface="Cambria Math" panose="02040503050406030204" pitchFamily="18" charset="0"/>
                                    <a:cs typeface="Segoe UI Semibold" panose="020B0702040204020203" pitchFamily="34" charset="0"/>
                                  </a:rPr>
                                  <m:t>𝑌</m:t>
                                </m:r>
                              </m:e>
                            </m:d>
                          </m:e>
                        </m:d>
                        <m:r>
                          <a:rPr lang="en-US" i="1">
                            <a:latin typeface="Cambria Math" panose="02040503050406030204" pitchFamily="18" charset="0"/>
                            <a:cs typeface="Segoe UI Semibold" panose="020B0702040204020203" pitchFamily="34" charset="0"/>
                          </a:rPr>
                          <m:t>≥</m:t>
                        </m:r>
                        <m:r>
                          <a:rPr lang="en-US" i="1">
                            <a:latin typeface="Cambria Math" panose="02040503050406030204" pitchFamily="18" charset="0"/>
                            <a:cs typeface="Segoe UI Semibold" panose="020B0702040204020203" pitchFamily="34" charset="0"/>
                          </a:rPr>
                          <m:t>𝑡</m:t>
                        </m:r>
                      </m:e>
                    </m:d>
                    <m:r>
                      <a:rPr lang="en-US" b="0" i="1" smtClean="0">
                        <a:latin typeface="Cambria Math" panose="02040503050406030204" pitchFamily="18" charset="0"/>
                        <a:cs typeface="Segoe UI Semibold" panose="020B0702040204020203" pitchFamily="34" charset="0"/>
                      </a:rPr>
                      <m:t>=</m:t>
                    </m:r>
                    <m:r>
                      <a:rPr lang="en-US" i="1">
                        <a:latin typeface="Cambria Math" panose="02040503050406030204" pitchFamily="18" charset="0"/>
                        <a:cs typeface="Segoe UI Semibold" panose="020B0702040204020203" pitchFamily="34" charset="0"/>
                      </a:rPr>
                      <m:t>ℙ</m:t>
                    </m:r>
                    <m:d>
                      <m:dPr>
                        <m:ctrlPr>
                          <a:rPr lang="en-US" i="1">
                            <a:latin typeface="Cambria Math" panose="02040503050406030204" pitchFamily="18" charset="0"/>
                            <a:cs typeface="Segoe UI Semibold" panose="020B0702040204020203" pitchFamily="34" charset="0"/>
                          </a:rPr>
                        </m:ctrlPr>
                      </m:dPr>
                      <m:e>
                        <m:d>
                          <m:dPr>
                            <m:begChr m:val="|"/>
                            <m:endChr m:val="|"/>
                            <m:ctrlPr>
                              <a:rPr lang="en-US" i="1">
                                <a:latin typeface="Cambria Math" panose="02040503050406030204" pitchFamily="18" charset="0"/>
                                <a:cs typeface="Segoe UI Semibold" panose="020B0702040204020203" pitchFamily="34" charset="0"/>
                              </a:rPr>
                            </m:ctrlPr>
                          </m:dPr>
                          <m:e>
                            <m:r>
                              <a:rPr lang="en-US" i="1">
                                <a:latin typeface="Cambria Math" panose="02040503050406030204" pitchFamily="18" charset="0"/>
                                <a:cs typeface="Segoe UI Semibold" panose="020B0702040204020203" pitchFamily="34" charset="0"/>
                              </a:rPr>
                              <m:t>𝑋</m:t>
                            </m:r>
                            <m:r>
                              <a:rPr lang="en-US" i="1">
                                <a:latin typeface="Cambria Math" panose="02040503050406030204" pitchFamily="18" charset="0"/>
                                <a:cs typeface="Segoe UI Semibold" panose="020B0702040204020203" pitchFamily="34" charset="0"/>
                              </a:rPr>
                              <m:t>−</m:t>
                            </m:r>
                            <m:r>
                              <a:rPr lang="en-US" i="1">
                                <a:latin typeface="Cambria Math" panose="02040503050406030204" pitchFamily="18" charset="0"/>
                                <a:cs typeface="Segoe UI Semibold" panose="020B0702040204020203" pitchFamily="34" charset="0"/>
                              </a:rPr>
                              <m:t>𝔼</m:t>
                            </m:r>
                            <m:d>
                              <m:dPr>
                                <m:begChr m:val="["/>
                                <m:endChr m:val="]"/>
                                <m:ctrlPr>
                                  <a:rPr lang="en-US" i="1">
                                    <a:latin typeface="Cambria Math" panose="02040503050406030204" pitchFamily="18" charset="0"/>
                                    <a:cs typeface="Segoe UI Semibold" panose="020B0702040204020203" pitchFamily="34" charset="0"/>
                                  </a:rPr>
                                </m:ctrlPr>
                              </m:dPr>
                              <m:e>
                                <m:r>
                                  <a:rPr lang="en-US" i="1">
                                    <a:latin typeface="Cambria Math" panose="02040503050406030204" pitchFamily="18" charset="0"/>
                                    <a:cs typeface="Segoe UI Semibold" panose="020B0702040204020203" pitchFamily="34" charset="0"/>
                                  </a:rPr>
                                  <m:t>𝑋</m:t>
                                </m:r>
                              </m:e>
                            </m:d>
                          </m:e>
                        </m:d>
                        <m:r>
                          <a:rPr lang="en-US" i="1">
                            <a:latin typeface="Cambria Math" panose="02040503050406030204" pitchFamily="18" charset="0"/>
                            <a:cs typeface="Segoe UI Semibold" panose="020B0702040204020203" pitchFamily="34" charset="0"/>
                          </a:rPr>
                          <m:t>≥</m:t>
                        </m:r>
                        <m:r>
                          <a:rPr lang="en-US" i="1">
                            <a:latin typeface="Cambria Math" panose="02040503050406030204" pitchFamily="18" charset="0"/>
                            <a:cs typeface="Segoe UI Semibold" panose="020B0702040204020203" pitchFamily="34" charset="0"/>
                          </a:rPr>
                          <m:t>𝑡</m:t>
                        </m:r>
                        <m:r>
                          <a:rPr lang="en-US" b="0" i="1" smtClean="0">
                            <a:latin typeface="Cambria Math" panose="02040503050406030204" pitchFamily="18" charset="0"/>
                            <a:cs typeface="Segoe UI Semibold" panose="020B0702040204020203" pitchFamily="34" charset="0"/>
                          </a:rPr>
                          <m:t>/2</m:t>
                        </m:r>
                      </m:e>
                    </m:d>
                    <m:r>
                      <a:rPr lang="en-US" i="1">
                        <a:latin typeface="Cambria Math" panose="02040503050406030204" pitchFamily="18" charset="0"/>
                        <a:cs typeface="Segoe UI Semibold" panose="020B0702040204020203" pitchFamily="34" charset="0"/>
                      </a:rPr>
                      <m:t>≤2</m:t>
                    </m:r>
                    <m:func>
                      <m:funcPr>
                        <m:ctrlPr>
                          <a:rPr lang="en-US">
                            <a:latin typeface="Cambria Math" panose="02040503050406030204" pitchFamily="18" charset="0"/>
                            <a:cs typeface="Segoe UI Semibold" panose="020B0702040204020203" pitchFamily="34" charset="0"/>
                          </a:rPr>
                        </m:ctrlPr>
                      </m:funcPr>
                      <m:fName>
                        <m:r>
                          <m:rPr>
                            <m:sty m:val="p"/>
                          </m:rPr>
                          <a:rPr lang="en-US">
                            <a:latin typeface="Cambria Math" panose="02040503050406030204" pitchFamily="18" charset="0"/>
                            <a:cs typeface="Segoe UI Semibold" panose="020B0702040204020203" pitchFamily="34" charset="0"/>
                          </a:rPr>
                          <m:t>exp</m:t>
                        </m:r>
                      </m:fName>
                      <m:e>
                        <m:d>
                          <m:dPr>
                            <m:ctrlPr>
                              <a:rPr lang="en-US" i="1">
                                <a:latin typeface="Cambria Math" panose="02040503050406030204" pitchFamily="18" charset="0"/>
                                <a:cs typeface="Segoe UI Semibold" panose="020B0702040204020203" pitchFamily="34" charset="0"/>
                              </a:rPr>
                            </m:ctrlPr>
                          </m:dPr>
                          <m:e>
                            <m:r>
                              <a:rPr lang="en-US" i="1">
                                <a:latin typeface="Cambria Math" panose="02040503050406030204" pitchFamily="18" charset="0"/>
                                <a:cs typeface="Segoe UI Semibold" panose="020B0702040204020203" pitchFamily="34" charset="0"/>
                              </a:rPr>
                              <m:t>−</m:t>
                            </m:r>
                            <m:r>
                              <a:rPr lang="en-US" b="0" i="1" smtClean="0">
                                <a:latin typeface="Cambria Math" panose="02040503050406030204" pitchFamily="18" charset="0"/>
                                <a:cs typeface="Segoe UI Semibold" panose="020B0702040204020203" pitchFamily="34" charset="0"/>
                              </a:rPr>
                              <m:t>2</m:t>
                            </m:r>
                            <m:r>
                              <a:rPr lang="en-US" b="0" i="1" smtClean="0">
                                <a:latin typeface="Cambria Math" panose="02040503050406030204" pitchFamily="18" charset="0"/>
                                <a:cs typeface="Segoe UI Semibold" panose="020B0702040204020203" pitchFamily="34" charset="0"/>
                              </a:rPr>
                              <m:t>𝑛</m:t>
                            </m:r>
                            <m:sSup>
                              <m:sSupPr>
                                <m:ctrlPr>
                                  <a:rPr lang="en-US" b="0" i="1" smtClean="0">
                                    <a:latin typeface="Cambria Math" panose="02040503050406030204" pitchFamily="18" charset="0"/>
                                    <a:cs typeface="Segoe UI Semibold" panose="020B0702040204020203" pitchFamily="34" charset="0"/>
                                  </a:rPr>
                                </m:ctrlPr>
                              </m:sSupPr>
                              <m:e>
                                <m:r>
                                  <a:rPr lang="en-US" b="0" i="1" smtClean="0">
                                    <a:latin typeface="Cambria Math" panose="02040503050406030204" pitchFamily="18" charset="0"/>
                                    <a:cs typeface="Segoe UI Semibold" panose="020B0702040204020203" pitchFamily="34" charset="0"/>
                                  </a:rPr>
                                  <m:t>𝑡</m:t>
                                </m:r>
                              </m:e>
                              <m:sup>
                                <m:r>
                                  <a:rPr lang="en-US" b="0" i="1" smtClean="0">
                                    <a:latin typeface="Cambria Math" panose="02040503050406030204" pitchFamily="18" charset="0"/>
                                    <a:cs typeface="Segoe UI Semibold" panose="020B0702040204020203" pitchFamily="34" charset="0"/>
                                  </a:rPr>
                                  <m:t>2</m:t>
                                </m:r>
                              </m:sup>
                            </m:sSup>
                          </m:e>
                        </m:d>
                      </m:e>
                    </m:func>
                    <m:r>
                      <a:rPr lang="en-US" b="0" i="1" smtClean="0">
                        <a:latin typeface="Cambria Math" panose="02040503050406030204" pitchFamily="18" charset="0"/>
                        <a:cs typeface="Segoe UI Semibold" panose="020B0702040204020203" pitchFamily="34" charset="0"/>
                      </a:rPr>
                      <m:t>≤.05</m:t>
                    </m:r>
                  </m:oMath>
                </a14:m>
                <a:endParaRPr lang="en-US" i="1" dirty="0">
                  <a:latin typeface="Segoe UI Semibold" panose="020B0702040204020203" pitchFamily="34" charset="0"/>
                  <a:cs typeface="Segoe UI Semibold" panose="020B0702040204020203" pitchFamily="34" charset="0"/>
                </a:endParaRPr>
              </a:p>
              <a:p>
                <a:r>
                  <a:rPr lang="en-US" dirty="0"/>
                  <a:t>For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=1000</m:t>
                    </m:r>
                  </m:oMath>
                </a14:m>
                <a:r>
                  <a:rPr lang="en-US" dirty="0"/>
                  <a:t>, we get:</a:t>
                </a:r>
              </a:p>
              <a:p>
                <a14:m>
                  <m:oMath xmlns:m="http://schemas.openxmlformats.org/officeDocument/2006/math">
                    <m:r>
                      <a:rPr lang="en-US" b="0" i="1" smtClean="0">
                        <a:latin typeface="Cambria Math" panose="02040503050406030204" pitchFamily="18" charset="0"/>
                      </a:rPr>
                      <m:t>2</m:t>
                    </m:r>
                    <m:func>
                      <m:funcPr>
                        <m:ctrlPr>
                          <a:rPr lang="en-US" b="0" i="0" smtClean="0">
                            <a:latin typeface="Cambria Math" panose="02040503050406030204" pitchFamily="18" charset="0"/>
                          </a:rPr>
                        </m:ctrlPr>
                      </m:funcPr>
                      <m:fName>
                        <m:r>
                          <m:rPr>
                            <m:sty m:val="p"/>
                          </m:rPr>
                          <a:rPr lang="en-US" b="0" i="0" smtClean="0">
                            <a:latin typeface="Cambria Math" panose="02040503050406030204" pitchFamily="18" charset="0"/>
                          </a:rPr>
                          <m:t>exp</m:t>
                        </m:r>
                      </m:fName>
                      <m:e>
                        <m:d>
                          <m:dPr>
                            <m:ctrlPr>
                              <a:rPr lang="en-US" b="0" i="1" smtClean="0">
                                <a:latin typeface="Cambria Math" panose="02040503050406030204" pitchFamily="18" charset="0"/>
                              </a:rPr>
                            </m:ctrlPr>
                          </m:dPr>
                          <m:e>
                            <m:r>
                              <a:rPr lang="en-US" b="0" i="1" smtClean="0">
                                <a:latin typeface="Cambria Math" panose="02040503050406030204" pitchFamily="18" charset="0"/>
                              </a:rPr>
                              <m:t>−2</m:t>
                            </m:r>
                            <m:r>
                              <a:rPr lang="en-US" b="0" i="1" smtClean="0">
                                <a:latin typeface="Cambria Math" panose="02040503050406030204" pitchFamily="18" charset="0"/>
                              </a:rPr>
                              <m:t>𝑛</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𝑡</m:t>
                                        </m:r>
                                      </m:num>
                                      <m:den>
                                        <m:r>
                                          <a:rPr lang="en-US" b="0" i="1" smtClean="0">
                                            <a:latin typeface="Cambria Math" panose="02040503050406030204" pitchFamily="18" charset="0"/>
                                          </a:rPr>
                                          <m:t>2</m:t>
                                        </m:r>
                                      </m:den>
                                    </m:f>
                                  </m:e>
                                </m:d>
                              </m:e>
                              <m:sup>
                                <m:r>
                                  <a:rPr lang="en-US" b="0" i="1" smtClean="0">
                                    <a:latin typeface="Cambria Math" panose="02040503050406030204" pitchFamily="18" charset="0"/>
                                  </a:rPr>
                                  <m:t>2</m:t>
                                </m:r>
                              </m:sup>
                            </m:sSup>
                          </m:e>
                        </m:d>
                      </m:e>
                    </m:func>
                    <m:r>
                      <a:rPr lang="en-US" b="0" i="1" smtClean="0">
                        <a:latin typeface="Cambria Math" panose="02040503050406030204" pitchFamily="18" charset="0"/>
                      </a:rPr>
                      <m:t>≤.05</m:t>
                    </m:r>
                  </m:oMath>
                </a14:m>
                <a:r>
                  <a:rPr lang="en-US" dirty="0"/>
                  <a:t> </a:t>
                </a:r>
                <a14:m>
                  <m:oMath xmlns:m="http://schemas.openxmlformats.org/officeDocument/2006/math">
                    <m:r>
                      <a:rPr lang="en-US" b="0"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2000</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𝑡</m:t>
                            </m:r>
                          </m:e>
                          <m:sup>
                            <m:r>
                              <a:rPr lang="en-US" b="0" i="1" dirty="0" smtClean="0">
                                <a:latin typeface="Cambria Math" panose="02040503050406030204" pitchFamily="18" charset="0"/>
                              </a:rPr>
                              <m:t>2</m:t>
                            </m:r>
                          </m:sup>
                        </m:sSup>
                      </m:num>
                      <m:den>
                        <m:r>
                          <a:rPr lang="en-US" b="0" i="1" dirty="0" smtClean="0">
                            <a:latin typeface="Cambria Math" panose="02040503050406030204" pitchFamily="18" charset="0"/>
                          </a:rPr>
                          <m:t>4</m:t>
                        </m:r>
                      </m:den>
                    </m:f>
                    <m:r>
                      <a:rPr lang="en-US" b="0" i="1" dirty="0" smtClean="0">
                        <a:latin typeface="Cambria Math" panose="02040503050406030204" pitchFamily="18" charset="0"/>
                      </a:rPr>
                      <m:t>≤</m:t>
                    </m:r>
                    <m:func>
                      <m:funcPr>
                        <m:ctrlPr>
                          <a:rPr lang="en-US" b="0" i="0" dirty="0" smtClean="0">
                            <a:latin typeface="Cambria Math" panose="02040503050406030204" pitchFamily="18" charset="0"/>
                          </a:rPr>
                        </m:ctrlPr>
                      </m:funcPr>
                      <m:fName>
                        <m:r>
                          <m:rPr>
                            <m:sty m:val="p"/>
                          </m:rPr>
                          <a:rPr lang="en-US" b="0" i="0" dirty="0" smtClean="0">
                            <a:latin typeface="Cambria Math" panose="02040503050406030204" pitchFamily="18" charset="0"/>
                          </a:rPr>
                          <m:t>ln</m:t>
                        </m:r>
                      </m:fName>
                      <m:e>
                        <m:d>
                          <m:dPr>
                            <m:ctrlPr>
                              <a:rPr lang="en-US" b="0" i="1" dirty="0" smtClean="0">
                                <a:latin typeface="Cambria Math" panose="02040503050406030204" pitchFamily="18" charset="0"/>
                              </a:rPr>
                            </m:ctrlPr>
                          </m:dPr>
                          <m:e>
                            <m:r>
                              <a:rPr lang="en-US" b="0" i="1" dirty="0" smtClean="0">
                                <a:latin typeface="Cambria Math" panose="02040503050406030204" pitchFamily="18" charset="0"/>
                              </a:rPr>
                              <m:t>.025</m:t>
                            </m:r>
                          </m:e>
                        </m:d>
                      </m:e>
                    </m:func>
                    <m:r>
                      <a:rPr lang="en-US" b="0" i="1" dirty="0" smtClean="0">
                        <a:latin typeface="Cambria Math" panose="02040503050406030204" pitchFamily="18" charset="0"/>
                      </a:rPr>
                      <m:t>⇒</m:t>
                    </m:r>
                    <m:r>
                      <a:rPr lang="en-US" b="0" i="1" dirty="0" smtClean="0">
                        <a:latin typeface="Cambria Math" panose="02040503050406030204" pitchFamily="18" charset="0"/>
                      </a:rPr>
                      <m:t>𝑡</m:t>
                    </m:r>
                    <m:r>
                      <a:rPr lang="en-US" b="0" i="1" dirty="0" smtClean="0">
                        <a:latin typeface="Cambria Math" panose="02040503050406030204" pitchFamily="18" charset="0"/>
                      </a:rPr>
                      <m:t>≤.086</m:t>
                    </m:r>
                  </m:oMath>
                </a14:m>
                <a:r>
                  <a:rPr lang="en-US" dirty="0"/>
                  <a:t>. </a:t>
                </a:r>
              </a:p>
              <a:p>
                <a14:m>
                  <m:oMath xmlns:m="http://schemas.openxmlformats.org/officeDocument/2006/math">
                    <m:r>
                      <a:rPr lang="en-US" b="0" i="1" smtClean="0">
                        <a:latin typeface="Cambria Math" panose="02040503050406030204" pitchFamily="18" charset="0"/>
                      </a:rPr>
                      <m:t>ℙ</m:t>
                    </m:r>
                    <m:d>
                      <m:dPr>
                        <m:ctrlPr>
                          <a:rPr lang="en-US" b="0" i="1" smtClean="0">
                            <a:latin typeface="Cambria Math" panose="02040503050406030204" pitchFamily="18" charset="0"/>
                          </a:rPr>
                        </m:ctrlPr>
                      </m:d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e>
                        </m:d>
                        <m:r>
                          <a:rPr lang="en-US" b="0" i="1" smtClean="0">
                            <a:latin typeface="Cambria Math" panose="02040503050406030204" pitchFamily="18" charset="0"/>
                          </a:rPr>
                          <m:t>≥.086</m:t>
                        </m:r>
                      </m:e>
                    </m:d>
                    <m:r>
                      <a:rPr lang="en-US" b="0" i="1" smtClean="0">
                        <a:latin typeface="Cambria Math" panose="02040503050406030204" pitchFamily="18" charset="0"/>
                      </a:rPr>
                      <m:t>≤.05</m:t>
                    </m:r>
                  </m:oMath>
                </a14:m>
                <a:endParaRPr lang="en-US" dirty="0"/>
              </a:p>
              <a:p>
                <a:r>
                  <a:rPr lang="en-US" dirty="0"/>
                  <a:t>So our margin of error is about 8.6%.</a:t>
                </a:r>
              </a:p>
              <a:p>
                <a:pPr marL="0" indent="0">
                  <a:buNone/>
                </a:pPr>
                <a:endParaRPr lang="en-US" dirty="0"/>
              </a:p>
              <a:p>
                <a:pPr marL="0" indent="0">
                  <a:buNone/>
                </a:pPr>
                <a:r>
                  <a:rPr lang="en-US" dirty="0"/>
                  <a:t>To get a margin-of-error of </a:t>
                </a:r>
                <a14:m>
                  <m:oMath xmlns:m="http://schemas.openxmlformats.org/officeDocument/2006/math">
                    <m:r>
                      <a:rPr lang="en-US" b="0" i="0" smtClean="0">
                        <a:latin typeface="Cambria Math" panose="02040503050406030204" pitchFamily="18" charset="0"/>
                      </a:rPr>
                      <m:t>5</m:t>
                    </m:r>
                    <m:r>
                      <a:rPr lang="en-US" b="0" i="1" smtClean="0">
                        <a:latin typeface="Cambria Math" panose="02040503050406030204" pitchFamily="18" charset="0"/>
                      </a:rPr>
                      <m:t>%</m:t>
                    </m:r>
                  </m:oMath>
                </a14:m>
                <a:r>
                  <a:rPr lang="en-US" dirty="0"/>
                  <a:t> need </a:t>
                </a:r>
                <a14:m>
                  <m:oMath xmlns:m="http://schemas.openxmlformats.org/officeDocument/2006/math">
                    <m:r>
                      <a:rPr lang="en-US" b="0" i="1" smtClean="0">
                        <a:latin typeface="Cambria Math" panose="02040503050406030204" pitchFamily="18" charset="0"/>
                      </a:rPr>
                      <m:t>2</m:t>
                    </m:r>
                    <m:func>
                      <m:funcPr>
                        <m:ctrlPr>
                          <a:rPr lang="en-US" b="0" i="0" smtClean="0">
                            <a:latin typeface="Cambria Math" panose="02040503050406030204" pitchFamily="18" charset="0"/>
                          </a:rPr>
                        </m:ctrlPr>
                      </m:funcPr>
                      <m:fName>
                        <m:r>
                          <m:rPr>
                            <m:sty m:val="p"/>
                          </m:rPr>
                          <a:rPr lang="en-US" b="0" i="0" smtClean="0">
                            <a:latin typeface="Cambria Math" panose="02040503050406030204" pitchFamily="18" charset="0"/>
                          </a:rPr>
                          <m:t>exp</m:t>
                        </m:r>
                      </m:fName>
                      <m:e>
                        <m:d>
                          <m:dPr>
                            <m:ctrlPr>
                              <a:rPr lang="en-US" b="0" i="1" smtClean="0">
                                <a:latin typeface="Cambria Math" panose="02040503050406030204" pitchFamily="18" charset="0"/>
                              </a:rPr>
                            </m:ctrlPr>
                          </m:dPr>
                          <m:e>
                            <m:r>
                              <a:rPr lang="en-US" b="0" i="1" smtClean="0">
                                <a:latin typeface="Cambria Math" panose="02040503050406030204" pitchFamily="18" charset="0"/>
                              </a:rPr>
                              <m:t>−2</m:t>
                            </m:r>
                            <m:r>
                              <a:rPr lang="en-US" b="0" i="1" smtClean="0">
                                <a:latin typeface="Cambria Math" panose="02040503050406030204" pitchFamily="18" charset="0"/>
                              </a:rPr>
                              <m:t>𝑛</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.05</m:t>
                                        </m:r>
                                      </m:num>
                                      <m:den>
                                        <m:r>
                                          <a:rPr lang="en-US" b="0" i="1" smtClean="0">
                                            <a:latin typeface="Cambria Math" panose="02040503050406030204" pitchFamily="18" charset="0"/>
                                          </a:rPr>
                                          <m:t>2</m:t>
                                        </m:r>
                                      </m:den>
                                    </m:f>
                                  </m:e>
                                </m:d>
                              </m:e>
                              <m:sup>
                                <m:r>
                                  <a:rPr lang="en-US" b="0" i="1" smtClean="0">
                                    <a:latin typeface="Cambria Math" panose="02040503050406030204" pitchFamily="18" charset="0"/>
                                  </a:rPr>
                                  <m:t>2</m:t>
                                </m:r>
                              </m:sup>
                            </m:sSup>
                          </m:e>
                        </m:d>
                      </m:e>
                    </m:func>
                    <m:r>
                      <a:rPr lang="en-US" b="0" i="1" smtClean="0">
                        <a:latin typeface="Cambria Math" panose="02040503050406030204" pitchFamily="18" charset="0"/>
                      </a:rPr>
                      <m:t>≤.05</m:t>
                    </m:r>
                  </m:oMath>
                </a14:m>
                <a:endParaRPr lang="en-US" dirty="0"/>
              </a:p>
              <a:p>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≥2952</m:t>
                    </m:r>
                  </m:oMath>
                </a14:m>
                <a:endParaRPr lang="en-US" dirty="0"/>
              </a:p>
            </p:txBody>
          </p:sp>
        </mc:Choice>
        <mc:Fallback xmlns="">
          <p:sp>
            <p:nvSpPr>
              <p:cNvPr id="3" name="Content Placeholder 2">
                <a:extLst>
                  <a:ext uri="{FF2B5EF4-FFF2-40B4-BE49-F238E27FC236}">
                    <a16:creationId xmlns:a16="http://schemas.microsoft.com/office/drawing/2014/main" id="{7B6A0549-FDDB-427B-B35B-F17321DD519A}"/>
                  </a:ext>
                </a:extLst>
              </p:cNvPr>
              <p:cNvSpPr>
                <a:spLocks noGrp="1" noRot="1" noChangeAspect="1" noMove="1" noResize="1" noEditPoints="1" noAdjustHandles="1" noChangeArrowheads="1" noChangeShapeType="1" noTextEdit="1"/>
              </p:cNvSpPr>
              <p:nvPr>
                <p:ph idx="1"/>
              </p:nvPr>
            </p:nvSpPr>
            <p:spPr>
              <a:blipFill>
                <a:blip r:embed="rId2"/>
                <a:stretch>
                  <a:fillRect l="-1587" t="-1832" b="-2094"/>
                </a:stretch>
              </a:blipFill>
            </p:spPr>
            <p:txBody>
              <a:bodyPr/>
              <a:lstStyle/>
              <a:p>
                <a:r>
                  <a:rPr lang="en-US">
                    <a:noFill/>
                  </a:rPr>
                  <a:t> </a:t>
                </a:r>
              </a:p>
            </p:txBody>
          </p:sp>
        </mc:Fallback>
      </mc:AlternateContent>
    </p:spTree>
    <p:extLst>
      <p:ext uri="{BB962C8B-B14F-4D97-AF65-F5344CB8AC3E}">
        <p14:creationId xmlns:p14="http://schemas.microsoft.com/office/powerpoint/2010/main" val="48220952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28D72-8A21-411D-A5E7-81A4B29AC741}"/>
              </a:ext>
            </a:extLst>
          </p:cNvPr>
          <p:cNvSpPr>
            <a:spLocks noGrp="1"/>
          </p:cNvSpPr>
          <p:nvPr>
            <p:ph type="title"/>
          </p:nvPr>
        </p:nvSpPr>
        <p:spPr/>
        <p:txBody>
          <a:bodyPr/>
          <a:lstStyle/>
          <a:p>
            <a:r>
              <a:rPr lang="en-US" dirty="0"/>
              <a:t>How much do we lose?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7F39F77-38FA-4898-BC11-32955C4FCC0E}"/>
                  </a:ext>
                </a:extLst>
              </p:cNvPr>
              <p:cNvSpPr>
                <a:spLocks noGrp="1"/>
              </p:cNvSpPr>
              <p:nvPr>
                <p:ph idx="1"/>
              </p:nvPr>
            </p:nvSpPr>
            <p:spPr/>
            <p:txBody>
              <a:bodyPr/>
              <a:lstStyle/>
              <a:p>
                <a:r>
                  <a:rPr lang="en-US" dirty="0"/>
                  <a:t>We lose a factor of two in the length of the margin (equivalently, we’d need to talk to </a:t>
                </a:r>
                <a14:m>
                  <m:oMath xmlns:m="http://schemas.openxmlformats.org/officeDocument/2006/math">
                    <m:r>
                      <a:rPr lang="en-US" b="0" i="1" smtClean="0">
                        <a:latin typeface="Cambria Math" panose="02040503050406030204" pitchFamily="18" charset="0"/>
                      </a:rPr>
                      <m:t>4</m:t>
                    </m:r>
                  </m:oMath>
                </a14:m>
                <a:r>
                  <a:rPr lang="en-US" dirty="0"/>
                  <a:t> times as many people to have the same confidence.</a:t>
                </a:r>
              </a:p>
              <a:p>
                <a:endParaRPr lang="en-US" dirty="0"/>
              </a:p>
              <a:p>
                <a:r>
                  <a:rPr lang="en-US" dirty="0"/>
                  <a:t>You can also control this tradeoff. </a:t>
                </a:r>
              </a:p>
              <a:p>
                <a:r>
                  <a:rPr lang="en-US" dirty="0"/>
                  <a:t>Want more accuracy? Make it roll a die: report 1 if cheated (truth o/w)</a:t>
                </a:r>
              </a:p>
              <a:p>
                <a:r>
                  <a:rPr lang="en-US" dirty="0"/>
                  <a:t>Want more security? Make it Bernoulli with probability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oMath>
                </a14:m>
                <a:r>
                  <a:rPr lang="en-US" dirty="0"/>
                  <a:t> or cheated have the same report (e.g. report “die roll 1 [and didn’t cheat]” or “die roll 2-6 [or did cheat]”</a:t>
                </a:r>
              </a:p>
            </p:txBody>
          </p:sp>
        </mc:Choice>
        <mc:Fallback xmlns="">
          <p:sp>
            <p:nvSpPr>
              <p:cNvPr id="3" name="Content Placeholder 2">
                <a:extLst>
                  <a:ext uri="{FF2B5EF4-FFF2-40B4-BE49-F238E27FC236}">
                    <a16:creationId xmlns:a16="http://schemas.microsoft.com/office/drawing/2014/main" id="{F7F39F77-38FA-4898-BC11-32955C4FCC0E}"/>
                  </a:ext>
                </a:extLst>
              </p:cNvPr>
              <p:cNvSpPr>
                <a:spLocks noGrp="1" noRot="1" noChangeAspect="1" noMove="1" noResize="1" noEditPoints="1" noAdjustHandles="1" noChangeArrowheads="1" noChangeShapeType="1" noTextEdit="1"/>
              </p:cNvSpPr>
              <p:nvPr>
                <p:ph idx="1"/>
              </p:nvPr>
            </p:nvSpPr>
            <p:spPr>
              <a:blipFill>
                <a:blip r:embed="rId2"/>
                <a:stretch>
                  <a:fillRect l="-708" t="-2138" r="-1416"/>
                </a:stretch>
              </a:blipFill>
            </p:spPr>
            <p:txBody>
              <a:bodyPr/>
              <a:lstStyle/>
              <a:p>
                <a:r>
                  <a:rPr lang="en-US">
                    <a:noFill/>
                  </a:rPr>
                  <a:t> </a:t>
                </a:r>
              </a:p>
            </p:txBody>
          </p:sp>
        </mc:Fallback>
      </mc:AlternateContent>
    </p:spTree>
    <p:extLst>
      <p:ext uri="{BB962C8B-B14F-4D97-AF65-F5344CB8AC3E}">
        <p14:creationId xmlns:p14="http://schemas.microsoft.com/office/powerpoint/2010/main" val="225058739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6D800-56EF-40FB-B92E-7CC7CCA29E15}"/>
              </a:ext>
            </a:extLst>
          </p:cNvPr>
          <p:cNvSpPr>
            <a:spLocks noGrp="1"/>
          </p:cNvSpPr>
          <p:nvPr>
            <p:ph type="title"/>
          </p:nvPr>
        </p:nvSpPr>
        <p:spPr/>
        <p:txBody>
          <a:bodyPr/>
          <a:lstStyle/>
          <a:p>
            <a:r>
              <a:rPr lang="en-US" dirty="0"/>
              <a:t>In The Real World</a:t>
            </a:r>
          </a:p>
        </p:txBody>
      </p:sp>
      <p:sp>
        <p:nvSpPr>
          <p:cNvPr id="3" name="Content Placeholder 2">
            <a:extLst>
              <a:ext uri="{FF2B5EF4-FFF2-40B4-BE49-F238E27FC236}">
                <a16:creationId xmlns:a16="http://schemas.microsoft.com/office/drawing/2014/main" id="{83D0F262-FA45-478C-89CC-775833517DED}"/>
              </a:ext>
            </a:extLst>
          </p:cNvPr>
          <p:cNvSpPr>
            <a:spLocks noGrp="1"/>
          </p:cNvSpPr>
          <p:nvPr>
            <p:ph idx="1"/>
          </p:nvPr>
        </p:nvSpPr>
        <p:spPr/>
        <p:txBody>
          <a:bodyPr/>
          <a:lstStyle/>
          <a:p>
            <a:r>
              <a:rPr lang="en-US" dirty="0"/>
              <a:t>Injecting randomness to preserve privacy is a real thing.</a:t>
            </a:r>
          </a:p>
          <a:p>
            <a:r>
              <a:rPr lang="en-US" dirty="0"/>
              <a:t>Instead of having everyone flip a coin, “random noise” can be inserted after all the data has been collected.</a:t>
            </a:r>
          </a:p>
          <a:p>
            <a:r>
              <a:rPr lang="en-US" b="1" dirty="0"/>
              <a:t>Differential privacy </a:t>
            </a:r>
            <a:r>
              <a:rPr lang="en-US" dirty="0"/>
              <a:t>is being used to protect the 2020 Census data. </a:t>
            </a:r>
          </a:p>
          <a:p>
            <a:r>
              <a:rPr lang="en-US" dirty="0"/>
              <a:t>The overall count of people in each state is exact (well, exactly the data they collected). But the data per block or per city will be randomized to protect against revealing who lives where. 	</a:t>
            </a:r>
          </a:p>
          <a:p>
            <a:r>
              <a:rPr lang="en-US" dirty="0">
                <a:hlinkClick r:id="rId2"/>
              </a:rPr>
              <a:t>This video</a:t>
            </a:r>
            <a:r>
              <a:rPr lang="en-US" dirty="0"/>
              <a:t> nicely explains what’s involved. Notice that the accuracy guarantees come in the same “inside-margin-of-error-with-probability” guarantees we’ve been giving for our randomness (just much stronger).</a:t>
            </a:r>
          </a:p>
        </p:txBody>
      </p:sp>
    </p:spTree>
    <p:extLst>
      <p:ext uri="{BB962C8B-B14F-4D97-AF65-F5344CB8AC3E}">
        <p14:creationId xmlns:p14="http://schemas.microsoft.com/office/powerpoint/2010/main" val="439727818"/>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headEnd type="none" w="med" len="med"/>
          <a:tailEnd type="stealth" w="lg" len="lg"/>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400" b="0" dirty="0" err="1" smtClean="0">
            <a:latin typeface="Candara" panose="020E0502030303020204" pitchFamily="34" charset="0"/>
            <a:ea typeface="Helvetica" charset="0"/>
            <a:cs typeface="Helvetica" charset="0"/>
          </a:defRPr>
        </a:defPPr>
      </a:lstStyle>
    </a:txDef>
  </a:objectDefaults>
  <a:extraClrSchemeLst/>
</a:theme>
</file>

<file path=ppt/theme/theme2.xml><?xml version="1.0" encoding="utf-8"?>
<a:theme xmlns:a="http://schemas.openxmlformats.org/drawingml/2006/main" name="Integral">
  <a:themeElements>
    <a:clrScheme name="UW-accents">
      <a:dk1>
        <a:sysClr val="windowText" lastClr="000000"/>
      </a:dk1>
      <a:lt1>
        <a:sysClr val="window" lastClr="FFFFFF"/>
      </a:lt1>
      <a:dk2>
        <a:srgbClr val="335B74"/>
      </a:dk2>
      <a:lt2>
        <a:srgbClr val="DFE3E5"/>
      </a:lt2>
      <a:accent1>
        <a:srgbClr val="1CADE4"/>
      </a:accent1>
      <a:accent2>
        <a:srgbClr val="A48DD3"/>
      </a:accent2>
      <a:accent3>
        <a:srgbClr val="4C3282"/>
      </a:accent3>
      <a:accent4>
        <a:srgbClr val="B6A479"/>
      </a:accent4>
      <a:accent5>
        <a:srgbClr val="3E8853"/>
      </a:accent5>
      <a:accent6>
        <a:srgbClr val="62A39F"/>
      </a:accent6>
      <a:hlink>
        <a:srgbClr val="33006F"/>
      </a:hlink>
      <a:folHlink>
        <a:srgbClr val="9A7B4C"/>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312_template" id="{E9E1C34E-321A-4CCF-AB4F-B7BF45CD4E83}" vid="{4E8A6AA9-08E3-46AB-AEAF-6FC73982C91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33006E"/>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274606</TotalTime>
  <Words>6287</Words>
  <Application>Microsoft Office PowerPoint</Application>
  <PresentationFormat>Widescreen</PresentationFormat>
  <Paragraphs>1036</Paragraphs>
  <Slides>96</Slides>
  <Notes>29</Notes>
  <HiddenSlides>11</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96</vt:i4>
      </vt:variant>
    </vt:vector>
  </HeadingPairs>
  <TitlesOfParts>
    <vt:vector size="112" baseType="lpstr">
      <vt:lpstr>Arial</vt:lpstr>
      <vt:lpstr>Calibri</vt:lpstr>
      <vt:lpstr>Cambria Math</vt:lpstr>
      <vt:lpstr>Candara</vt:lpstr>
      <vt:lpstr>Helvetica</vt:lpstr>
      <vt:lpstr>Segoe UI</vt:lpstr>
      <vt:lpstr>Segoe UI Light</vt:lpstr>
      <vt:lpstr>Segoe UI Semibold</vt:lpstr>
      <vt:lpstr>Segoe UI Semilight</vt:lpstr>
      <vt:lpstr>Source Code Pro</vt:lpstr>
      <vt:lpstr>Tw Cen MT</vt:lpstr>
      <vt:lpstr>Wingdings</vt:lpstr>
      <vt:lpstr>Wingdings 3</vt:lpstr>
      <vt:lpstr>Custom Design</vt:lpstr>
      <vt:lpstr>Integral</vt:lpstr>
      <vt:lpstr>Office Theme</vt:lpstr>
      <vt:lpstr>Markov Chains</vt:lpstr>
      <vt:lpstr>So far: “one-shot” processes</vt:lpstr>
      <vt:lpstr>So far: “one-shot” processes</vt:lpstr>
      <vt:lpstr>Stochastic processes</vt:lpstr>
      <vt:lpstr>A typical day in my life</vt:lpstr>
      <vt:lpstr>Our first Markov Chain</vt:lpstr>
      <vt:lpstr>Hey! That looks familiar to me!</vt:lpstr>
      <vt:lpstr>State Space</vt:lpstr>
      <vt:lpstr>Markov Property</vt:lpstr>
      <vt:lpstr>Stationary Transition Probabilities</vt:lpstr>
      <vt:lpstr>Transition Probability Matrix (TPM)</vt:lpstr>
      <vt:lpstr>Transition Probability Matrix (TPM)</vt:lpstr>
      <vt:lpstr>Transition Probability Matrix (TPM)</vt:lpstr>
      <vt:lpstr>Extending the time…</vt:lpstr>
      <vt:lpstr>Extending the time…</vt:lpstr>
      <vt:lpstr>Extending the time…</vt:lpstr>
      <vt:lpstr>A Linear Algebra Perspective</vt:lpstr>
      <vt:lpstr>A Linear Algebra Perspective</vt:lpstr>
      <vt:lpstr>A Linear Algebra Perspective</vt:lpstr>
      <vt:lpstr>A Linear Algebra Perspective</vt:lpstr>
      <vt:lpstr>A Linear Algebra Perspective</vt:lpstr>
      <vt:lpstr>A Linear Algebra Perspective</vt:lpstr>
      <vt:lpstr>General Vector-Matrix Multiplication</vt:lpstr>
      <vt:lpstr>A little bit of induction</vt:lpstr>
      <vt:lpstr>A little bit of induction</vt:lpstr>
      <vt:lpstr>Another example:</vt:lpstr>
      <vt:lpstr>Markov Chain Questions</vt:lpstr>
      <vt:lpstr>M^t as t grows</vt:lpstr>
      <vt:lpstr>What does this say about q^((t) )=q^((0) ) M^t ?</vt:lpstr>
      <vt:lpstr>Observation</vt:lpstr>
      <vt:lpstr>Solving for Stationary Distribution</vt:lpstr>
      <vt:lpstr>Markov Chains in general</vt:lpstr>
      <vt:lpstr>The Fundamental Theorem of Markov Chains </vt:lpstr>
      <vt:lpstr>Example: Random Walks</vt:lpstr>
      <vt:lpstr>Example: Random Walks on an Undirected Graph</vt:lpstr>
      <vt:lpstr>Example: Random Walks on an Undirected Graph</vt:lpstr>
      <vt:lpstr>Markov Chain Monte Carlo (MCMC)</vt:lpstr>
      <vt:lpstr>Markov Chain Monte Carlo</vt:lpstr>
      <vt:lpstr>Markov Chain Monte Carlo</vt:lpstr>
      <vt:lpstr>The 0-1 knapsack problem</vt:lpstr>
      <vt:lpstr>The 0-1 knapsack problem</vt:lpstr>
      <vt:lpstr>MCMC formalization</vt:lpstr>
      <vt:lpstr>MCMC formalization</vt:lpstr>
      <vt:lpstr>MCMC formalization</vt:lpstr>
      <vt:lpstr>MCMC formalization</vt:lpstr>
      <vt:lpstr>Knapsack: Starter Algorithm</vt:lpstr>
      <vt:lpstr>MCMC Strategy (for optimization)</vt:lpstr>
      <vt:lpstr>A Better Algorithm</vt:lpstr>
      <vt:lpstr>A Better Algorithm</vt:lpstr>
      <vt:lpstr>A Better Algorithm</vt:lpstr>
      <vt:lpstr>PageRank</vt:lpstr>
      <vt:lpstr>PageRank: Some History</vt:lpstr>
      <vt:lpstr>The Problem</vt:lpstr>
      <vt:lpstr>The Fix: Ranking Results</vt:lpstr>
      <vt:lpstr>Both groups had the same brilliant idea </vt:lpstr>
      <vt:lpstr>PageRank - Idea</vt:lpstr>
      <vt:lpstr>PageRank – Idea (try 1)</vt:lpstr>
      <vt:lpstr>PageRank – Idea 1 doesn’t work</vt:lpstr>
      <vt:lpstr>PageRank – Idea (try 2)</vt:lpstr>
      <vt:lpstr>Inching towards PageRank</vt:lpstr>
      <vt:lpstr>Inching towards PageRank  (importance)</vt:lpstr>
      <vt:lpstr>This gives the following equations</vt:lpstr>
      <vt:lpstr>Issues with PageRank</vt:lpstr>
      <vt:lpstr>Final PageRank Algorithm</vt:lpstr>
      <vt:lpstr>PageRank - Example</vt:lpstr>
      <vt:lpstr>It Gets More Complicated</vt:lpstr>
      <vt:lpstr>A Sample Application of Markov Chains</vt:lpstr>
      <vt:lpstr>Computing the Stationary Distribution</vt:lpstr>
      <vt:lpstr>Computing the Stationary Distribution (math)</vt:lpstr>
      <vt:lpstr>A little more algebra</vt:lpstr>
      <vt:lpstr>Another stationary distribution example</vt:lpstr>
      <vt:lpstr>Another stationary distribution example (answer)</vt:lpstr>
      <vt:lpstr>Why doesn’t it converge?</vt:lpstr>
      <vt:lpstr>Another Example: Random Walks</vt:lpstr>
      <vt:lpstr>Example: Random Walks on an Undirected Graph</vt:lpstr>
      <vt:lpstr>Example: Random Walks on an Undirected Graph (answer)</vt:lpstr>
      <vt:lpstr>Activity (Random Walk)</vt:lpstr>
      <vt:lpstr>Differential Privacy</vt:lpstr>
      <vt:lpstr>Privacy Preservation</vt:lpstr>
      <vt:lpstr>Privacy Preservation with Randomness</vt:lpstr>
      <vt:lpstr>What’s the problem?</vt:lpstr>
      <vt:lpstr>Doing Better With Randomness</vt:lpstr>
      <vt:lpstr>Will it be private?</vt:lpstr>
      <vt:lpstr>Will it be private?</vt:lpstr>
      <vt:lpstr>But will it be accurate?</vt:lpstr>
      <vt:lpstr>But will it be accurate?</vt:lpstr>
      <vt:lpstr>But will it be accurate?</vt:lpstr>
      <vt:lpstr>Can we use Chernoff?</vt:lpstr>
      <vt:lpstr>A different inequality</vt:lpstr>
      <vt:lpstr> Can’t bound δ without bounding p</vt:lpstr>
      <vt:lpstr>Hoeffding’s Inequality</vt:lpstr>
      <vt:lpstr>Y=2(X-n/2) or X=(Y+n)/2</vt:lpstr>
      <vt:lpstr>Hoeffding’s Inequality</vt:lpstr>
      <vt:lpstr>Margin of Error</vt:lpstr>
      <vt:lpstr>How much do we lose?</vt:lpstr>
      <vt:lpstr>In The Real World</vt:lpstr>
    </vt:vector>
  </TitlesOfParts>
  <Company>UC Santa Barbara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Build a Block Cipher</dc:title>
  <dc:creator>Stefano Tessaro</dc:creator>
  <cp:lastModifiedBy>Jolie Zhou</cp:lastModifiedBy>
  <cp:revision>6633</cp:revision>
  <cp:lastPrinted>2026-03-10T21:46:43Z</cp:lastPrinted>
  <dcterms:created xsi:type="dcterms:W3CDTF">2015-04-17T01:19:23Z</dcterms:created>
  <dcterms:modified xsi:type="dcterms:W3CDTF">2026-08-17T12:22:27Z</dcterms:modified>
</cp:coreProperties>
</file>