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8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94" r:id="rId30"/>
    <p:sldId id="295" r:id="rId31"/>
    <p:sldId id="289" r:id="rId32"/>
    <p:sldId id="290" r:id="rId33"/>
    <p:sldId id="291" r:id="rId34"/>
    <p:sldId id="285" r:id="rId35"/>
    <p:sldId id="286" r:id="rId36"/>
    <p:sldId id="287" r:id="rId37"/>
    <p:sldId id="292" r:id="rId38"/>
    <p:sldId id="293" r:id="rId3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951" autoAdjust="0"/>
  </p:normalViewPr>
  <p:slideViewPr>
    <p:cSldViewPr>
      <p:cViewPr varScale="1">
        <p:scale>
          <a:sx n="89" d="100"/>
          <a:sy n="89" d="100"/>
        </p:scale>
        <p:origin x="1398"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2C05351-A9A3-48D4-9170-511465B106B6}" type="datetimeFigureOut">
              <a:rPr lang="en-US" smtClean="0"/>
              <a:t>8/14/2026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9E6F1FDD-2844-4D85-B5A0-2B051D1CC3D0}" type="slidenum">
              <a:rPr lang="en-US" smtClean="0"/>
              <a:t>‹#›</a:t>
            </a:fld>
            <a:endParaRPr lang="en-US"/>
          </a:p>
        </p:txBody>
      </p:sp>
    </p:spTree>
    <p:extLst>
      <p:ext uri="{BB962C8B-B14F-4D97-AF65-F5344CB8AC3E}">
        <p14:creationId xmlns:p14="http://schemas.microsoft.com/office/powerpoint/2010/main" val="317761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14:m>
                  <m:oMath xmlns:m="http://schemas.openxmlformats.org/officeDocument/2006/math">
                    <m:r>
                      <a:rPr lang="en-US" i="0" smtClean="0">
                        <a:latin typeface="Cambria Math" panose="02040503050406030204" pitchFamily="18" charset="0"/>
                      </a:rPr>
                      <m:t>𝐿</m:t>
                    </m:r>
                    <m:d>
                      <m:dPr>
                        <m:ctrlPr>
                          <a:rPr lang="en-US" i="0" smtClean="0">
                            <a:latin typeface="Cambria Math" panose="02040503050406030204" pitchFamily="18" charset="0"/>
                          </a:rPr>
                        </m:ctrlPr>
                      </m:dPr>
                      <m:e>
                        <m:sSub>
                          <m:sSubPr>
                            <m:ctrlPr>
                              <a:rPr lang="en-US" i="0" smtClean="0">
                                <a:latin typeface="Cambria Math" panose="02040503050406030204" pitchFamily="18" charset="0"/>
                              </a:rPr>
                            </m:ctrlPr>
                          </m:sSubPr>
                          <m:e>
                            <m:r>
                              <a:rPr lang="en-US" i="0" smtClean="0">
                                <a:latin typeface="Cambria Math" panose="02040503050406030204" pitchFamily="18" charset="0"/>
                              </a:rPr>
                              <m:t>𝑥</m:t>
                            </m:r>
                          </m:e>
                          <m:sub>
                            <m:r>
                              <a:rPr lang="en-US" i="0" smtClean="0">
                                <a:latin typeface="Cambria Math" panose="02040503050406030204" pitchFamily="18" charset="0"/>
                              </a:rPr>
                              <m:t>1</m:t>
                            </m:r>
                          </m:sub>
                        </m:sSub>
                        <m:r>
                          <a:rPr lang="en-US" i="0" smtClean="0">
                            <a:latin typeface="Cambria Math" panose="02040503050406030204" pitchFamily="18" charset="0"/>
                          </a:rPr>
                          <m:t>,...,</m:t>
                        </m:r>
                        <m:sSub>
                          <m:sSubPr>
                            <m:ctrlPr>
                              <a:rPr lang="en-US" i="0" smtClean="0">
                                <a:latin typeface="Cambria Math" panose="02040503050406030204" pitchFamily="18" charset="0"/>
                              </a:rPr>
                            </m:ctrlPr>
                          </m:sSubPr>
                          <m:e>
                            <m:r>
                              <a:rPr lang="en-US" i="0" smtClean="0">
                                <a:latin typeface="Cambria Math" panose="02040503050406030204" pitchFamily="18" charset="0"/>
                              </a:rPr>
                              <m:t>𝑥</m:t>
                            </m:r>
                          </m:e>
                          <m:sub>
                            <m:r>
                              <a:rPr lang="en-US" i="0" smtClean="0">
                                <a:latin typeface="Cambria Math" panose="02040503050406030204" pitchFamily="18" charset="0"/>
                              </a:rPr>
                              <m:t>𝑛</m:t>
                            </m:r>
                          </m:sub>
                        </m:sSub>
                        <m:r>
                          <a:rPr lang="en-US" i="0" smtClean="0">
                            <a:latin typeface="Cambria Math" panose="02040503050406030204" pitchFamily="18" charset="0"/>
                          </a:rPr>
                          <m:t>;</m:t>
                        </m:r>
                        <m:sSub>
                          <m:sSubPr>
                            <m:ctrlPr>
                              <a:rPr lang="en-US" i="0" smtClean="0">
                                <a:latin typeface="Cambria Math" panose="02040503050406030204" pitchFamily="18" charset="0"/>
                              </a:rPr>
                            </m:ctrlPr>
                          </m:sSubPr>
                          <m:e>
                            <m:r>
                              <a:rPr lang="en-US" i="0" smtClean="0">
                                <a:latin typeface="Cambria Math" panose="02040503050406030204" pitchFamily="18" charset="0"/>
                              </a:rPr>
                              <m:t>𝜃</m:t>
                            </m:r>
                          </m:e>
                          <m:sub>
                            <m:r>
                              <a:rPr lang="en-US" i="0" smtClean="0">
                                <a:latin typeface="Cambria Math" panose="02040503050406030204" pitchFamily="18" charset="0"/>
                              </a:rPr>
                              <m:t>1</m:t>
                            </m:r>
                          </m:sub>
                        </m:sSub>
                        <m:r>
                          <a:rPr lang="en-US" i="0" smtClean="0">
                            <a:latin typeface="Cambria Math" panose="02040503050406030204" pitchFamily="18" charset="0"/>
                          </a:rPr>
                          <m:t>,</m:t>
                        </m:r>
                        <m:sSub>
                          <m:sSubPr>
                            <m:ctrlPr>
                              <a:rPr lang="en-US" i="0" smtClean="0">
                                <a:latin typeface="Cambria Math" panose="02040503050406030204" pitchFamily="18" charset="0"/>
                              </a:rPr>
                            </m:ctrlPr>
                          </m:sSubPr>
                          <m:e>
                            <m:r>
                              <a:rPr lang="en-US" i="0" smtClean="0">
                                <a:latin typeface="Cambria Math" panose="02040503050406030204" pitchFamily="18" charset="0"/>
                              </a:rPr>
                              <m:t>𝜃</m:t>
                            </m:r>
                          </m:e>
                          <m:sub>
                            <m:r>
                              <a:rPr lang="en-US" i="0" smtClean="0">
                                <a:latin typeface="Cambria Math" panose="02040503050406030204" pitchFamily="18" charset="0"/>
                              </a:rPr>
                              <m:t>2</m:t>
                            </m:r>
                          </m:sub>
                        </m:sSub>
                      </m:e>
                    </m:d>
                    <m:r>
                      <a:rPr lang="en-US" i="0" smtClean="0">
                        <a:latin typeface="Cambria Math" panose="02040503050406030204" pitchFamily="18" charset="0"/>
                      </a:rPr>
                      <m:t>=</m:t>
                    </m:r>
                    <m:sSup>
                      <m:sSupPr>
                        <m:ctrlPr>
                          <a:rPr lang="en-US" i="0" smtClean="0">
                            <a:latin typeface="Cambria Math" panose="02040503050406030204" pitchFamily="18" charset="0"/>
                          </a:rPr>
                        </m:ctrlPr>
                      </m:sSupPr>
                      <m:e>
                        <m:d>
                          <m:dPr>
                            <m:ctrlPr>
                              <a:rPr lang="en-US" i="0" smtClean="0">
                                <a:latin typeface="Cambria Math" panose="02040503050406030204" pitchFamily="18" charset="0"/>
                              </a:rPr>
                            </m:ctrlPr>
                          </m:dPr>
                          <m:e>
                            <m:sSub>
                              <m:sSubPr>
                                <m:ctrlPr>
                                  <a:rPr lang="en-US" i="0" smtClean="0">
                                    <a:latin typeface="Cambria Math" panose="02040503050406030204" pitchFamily="18" charset="0"/>
                                  </a:rPr>
                                </m:ctrlPr>
                              </m:sSubPr>
                              <m:e>
                                <m:r>
                                  <a:rPr lang="en-US" i="0" smtClean="0">
                                    <a:latin typeface="Cambria Math" panose="02040503050406030204" pitchFamily="18" charset="0"/>
                                  </a:rPr>
                                  <m:t>𝜃</m:t>
                                </m:r>
                              </m:e>
                              <m:sub>
                                <m:r>
                                  <a:rPr lang="en-US" i="0" smtClean="0">
                                    <a:latin typeface="Cambria Math" panose="02040503050406030204" pitchFamily="18" charset="0"/>
                                  </a:rPr>
                                  <m:t>1</m:t>
                                </m:r>
                              </m:sub>
                            </m:sSub>
                          </m:e>
                        </m:d>
                      </m:e>
                      <m:sup>
                        <m:r>
                          <a:rPr lang="en-US" i="0" smtClean="0">
                            <a:latin typeface="Cambria Math" panose="02040503050406030204" pitchFamily="18" charset="0"/>
                          </a:rPr>
                          <m:t>10</m:t>
                        </m:r>
                      </m:sup>
                    </m:sSup>
                    <m:sSup>
                      <m:sSupPr>
                        <m:ctrlPr>
                          <a:rPr lang="en-US" i="0" smtClean="0">
                            <a:latin typeface="Cambria Math" panose="02040503050406030204" pitchFamily="18" charset="0"/>
                          </a:rPr>
                        </m:ctrlPr>
                      </m:sSupPr>
                      <m:e>
                        <m:d>
                          <m:dPr>
                            <m:ctrlPr>
                              <a:rPr lang="en-US" i="0" smtClean="0">
                                <a:latin typeface="Cambria Math" panose="02040503050406030204" pitchFamily="18" charset="0"/>
                              </a:rPr>
                            </m:ctrlPr>
                          </m:dPr>
                          <m:e>
                            <m:sSub>
                              <m:sSubPr>
                                <m:ctrlPr>
                                  <a:rPr lang="en-US" i="0" smtClean="0">
                                    <a:latin typeface="Cambria Math" panose="02040503050406030204" pitchFamily="18" charset="0"/>
                                  </a:rPr>
                                </m:ctrlPr>
                              </m:sSubPr>
                              <m:e>
                                <m:r>
                                  <a:rPr lang="en-US" i="0" smtClean="0">
                                    <a:latin typeface="Cambria Math" panose="02040503050406030204" pitchFamily="18" charset="0"/>
                                  </a:rPr>
                                  <m:t>𝜃</m:t>
                                </m:r>
                              </m:e>
                              <m:sub>
                                <m:r>
                                  <a:rPr lang="en-US" i="0" smtClean="0">
                                    <a:latin typeface="Cambria Math" panose="02040503050406030204" pitchFamily="18" charset="0"/>
                                  </a:rPr>
                                  <m:t>2</m:t>
                                </m:r>
                              </m:sub>
                            </m:sSub>
                            <m:r>
                              <a:rPr lang="en-US" b="0" i="0" smtClean="0">
                                <a:latin typeface="Cambria Math" panose="02040503050406030204" pitchFamily="18" charset="0"/>
                              </a:rPr>
                              <m:t> </m:t>
                            </m:r>
                          </m:e>
                        </m:d>
                      </m:e>
                      <m:sup>
                        <m:r>
                          <a:rPr lang="en-US" i="0" smtClean="0">
                            <a:latin typeface="Cambria Math" panose="02040503050406030204" pitchFamily="18" charset="0"/>
                          </a:rPr>
                          <m:t>20</m:t>
                        </m:r>
                      </m:sup>
                    </m:sSup>
                    <m:sSup>
                      <m:sSupPr>
                        <m:ctrlPr>
                          <a:rPr lang="en-US" i="0" smtClean="0">
                            <a:latin typeface="Cambria Math" panose="02040503050406030204" pitchFamily="18" charset="0"/>
                          </a:rPr>
                        </m:ctrlPr>
                      </m:sSupPr>
                      <m:e>
                        <m:d>
                          <m:dPr>
                            <m:ctrlPr>
                              <a:rPr lang="en-US" i="0" smtClean="0">
                                <a:latin typeface="Cambria Math" panose="02040503050406030204" pitchFamily="18" charset="0"/>
                              </a:rPr>
                            </m:ctrlPr>
                          </m:dPr>
                          <m:e>
                            <m:r>
                              <a:rPr lang="en-US" i="0" smtClean="0">
                                <a:latin typeface="Cambria Math" panose="02040503050406030204" pitchFamily="18" charset="0"/>
                              </a:rPr>
                              <m:t>1−</m:t>
                            </m:r>
                            <m:sSub>
                              <m:sSubPr>
                                <m:ctrlPr>
                                  <a:rPr lang="en-US" i="0" smtClean="0">
                                    <a:latin typeface="Cambria Math" panose="02040503050406030204" pitchFamily="18" charset="0"/>
                                  </a:rPr>
                                </m:ctrlPr>
                              </m:sSubPr>
                              <m:e>
                                <m:r>
                                  <a:rPr lang="en-US" i="0" smtClean="0">
                                    <a:latin typeface="Cambria Math" panose="02040503050406030204" pitchFamily="18" charset="0"/>
                                  </a:rPr>
                                  <m:t>𝜃</m:t>
                                </m:r>
                              </m:e>
                              <m:sub>
                                <m:r>
                                  <a:rPr lang="en-US" i="0" smtClean="0">
                                    <a:latin typeface="Cambria Math" panose="02040503050406030204" pitchFamily="18" charset="0"/>
                                  </a:rPr>
                                  <m:t>1</m:t>
                                </m:r>
                              </m:sub>
                            </m:sSub>
                            <m:r>
                              <a:rPr lang="en-US" i="0" smtClean="0">
                                <a:latin typeface="Cambria Math" panose="02040503050406030204" pitchFamily="18" charset="0"/>
                              </a:rPr>
                              <m:t>−</m:t>
                            </m:r>
                            <m:sSub>
                              <m:sSubPr>
                                <m:ctrlPr>
                                  <a:rPr lang="en-US" i="0" smtClean="0">
                                    <a:latin typeface="Cambria Math" panose="02040503050406030204" pitchFamily="18" charset="0"/>
                                  </a:rPr>
                                </m:ctrlPr>
                              </m:sSubPr>
                              <m:e>
                                <m:r>
                                  <a:rPr lang="en-US" i="0" smtClean="0">
                                    <a:latin typeface="Cambria Math" panose="02040503050406030204" pitchFamily="18" charset="0"/>
                                  </a:rPr>
                                  <m:t>𝜃</m:t>
                                </m:r>
                              </m:e>
                              <m:sub>
                                <m:r>
                                  <a:rPr lang="en-US" i="0" smtClean="0">
                                    <a:latin typeface="Cambria Math" panose="02040503050406030204" pitchFamily="18" charset="0"/>
                                  </a:rPr>
                                  <m:t>2</m:t>
                                </m:r>
                              </m:sub>
                            </m:sSub>
                          </m:e>
                        </m:d>
                      </m:e>
                      <m:sup>
                        <m:r>
                          <a:rPr lang="en-US" i="0" smtClean="0">
                            <a:latin typeface="Cambria Math" panose="02040503050406030204" pitchFamily="18" charset="0"/>
                          </a:rPr>
                          <m:t>5</m:t>
                        </m:r>
                      </m:sup>
                    </m:sSup>
                  </m:oMath>
                </a14:m>
                <a:r>
                  <a:rPr lang="en-US" dirty="0"/>
                  <a:t> </a:t>
                </a:r>
              </a:p>
              <a:p>
                <a:endParaRPr lang="en-US" dirty="0"/>
              </a:p>
              <a:p>
                <a14:m>
                  <m:oMath xmlns:m="http://schemas.openxmlformats.org/officeDocument/2006/math">
                    <m:func>
                      <m:funcPr>
                        <m:ctrlPr>
                          <a:rPr lang="en-US" i="0" smtClean="0">
                            <a:latin typeface="Cambria Math" panose="02040503050406030204" pitchFamily="18" charset="0"/>
                          </a:rPr>
                        </m:ctrlPr>
                      </m:funcPr>
                      <m:fName>
                        <m:r>
                          <m:rPr>
                            <m:sty m:val="p"/>
                          </m:rPr>
                          <a:rPr lang="en-US" i="0" smtClean="0">
                            <a:latin typeface="Cambria Math" panose="02040503050406030204" pitchFamily="18" charset="0"/>
                          </a:rPr>
                          <m:t>ln</m:t>
                        </m:r>
                      </m:fName>
                      <m:e>
                        <m:d>
                          <m:dPr>
                            <m:ctrlPr>
                              <a:rPr lang="en-US" i="1" smtClean="0">
                                <a:latin typeface="Cambria Math" panose="02040503050406030204" pitchFamily="18" charset="0"/>
                              </a:rPr>
                            </m:ctrlPr>
                          </m:dPr>
                          <m:e>
                            <m:r>
                              <a:rPr lang="en-US" i="1" smtClean="0">
                                <a:latin typeface="Cambria Math" panose="02040503050406030204" pitchFamily="18" charset="0"/>
                              </a:rPr>
                              <m:t>𝐿</m:t>
                            </m:r>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i="1" smtClean="0">
                                        <a:latin typeface="Cambria Math" panose="02040503050406030204" pitchFamily="18" charset="0"/>
                                      </a:rPr>
                                      <m:t>𝑥</m:t>
                                    </m:r>
                                  </m:e>
                                  <m:sub>
                                    <m:r>
                                      <a:rPr lang="en-US" i="0" smtClean="0">
                                        <a:latin typeface="Cambria Math" panose="02040503050406030204" pitchFamily="18" charset="0"/>
                                      </a:rPr>
                                      <m:t>1</m:t>
                                    </m:r>
                                  </m:sub>
                                </m:sSub>
                                <m:r>
                                  <a:rPr lang="en-US" i="0" smtClean="0">
                                    <a:latin typeface="Cambria Math" panose="02040503050406030204" pitchFamily="18" charset="0"/>
                                  </a:rPr>
                                  <m:t>,...,</m:t>
                                </m:r>
                                <m:sSub>
                                  <m:sSubPr>
                                    <m:ctrlPr>
                                      <a:rPr lang="en-US" i="1" smtClean="0">
                                        <a:latin typeface="Cambria Math" panose="02040503050406030204" pitchFamily="18" charset="0"/>
                                      </a:rPr>
                                    </m:ctrlPr>
                                  </m:sSubPr>
                                  <m:e>
                                    <m:r>
                                      <a:rPr lang="en-US" i="1" smtClean="0">
                                        <a:latin typeface="Cambria Math" panose="02040503050406030204" pitchFamily="18" charset="0"/>
                                      </a:rPr>
                                      <m:t>𝑥</m:t>
                                    </m:r>
                                  </m:e>
                                  <m:sub>
                                    <m:r>
                                      <a:rPr lang="en-US" i="1" smtClean="0">
                                        <a:latin typeface="Cambria Math" panose="02040503050406030204" pitchFamily="18" charset="0"/>
                                      </a:rPr>
                                      <m:t>𝑛</m:t>
                                    </m:r>
                                  </m:sub>
                                </m:sSub>
                                <m:r>
                                  <a:rPr lang="en-US" i="0" smtClean="0">
                                    <a:latin typeface="Cambria Math" panose="02040503050406030204" pitchFamily="18" charset="0"/>
                                  </a:rPr>
                                  <m:t>;</m:t>
                                </m:r>
                                <m:sSub>
                                  <m:sSubPr>
                                    <m:ctrlPr>
                                      <a:rPr lang="en-US" i="1" smtClean="0">
                                        <a:latin typeface="Cambria Math" panose="02040503050406030204" pitchFamily="18" charset="0"/>
                                      </a:rPr>
                                    </m:ctrlPr>
                                  </m:sSubPr>
                                  <m:e>
                                    <m:r>
                                      <a:rPr lang="en-US" i="1" smtClean="0">
                                        <a:latin typeface="Cambria Math" panose="02040503050406030204" pitchFamily="18" charset="0"/>
                                      </a:rPr>
                                      <m:t>𝜃</m:t>
                                    </m:r>
                                  </m:e>
                                  <m:sub>
                                    <m:r>
                                      <a:rPr lang="en-US" i="0" smtClean="0">
                                        <a:latin typeface="Cambria Math" panose="02040503050406030204" pitchFamily="18" charset="0"/>
                                      </a:rPr>
                                      <m:t>1</m:t>
                                    </m:r>
                                  </m:sub>
                                </m:sSub>
                                <m:r>
                                  <a:rPr lang="en-US" i="0" smtClean="0">
                                    <a:latin typeface="Cambria Math" panose="02040503050406030204" pitchFamily="18" charset="0"/>
                                  </a:rPr>
                                  <m:t>,</m:t>
                                </m:r>
                                <m:sSub>
                                  <m:sSubPr>
                                    <m:ctrlPr>
                                      <a:rPr lang="en-US" i="1" smtClean="0">
                                        <a:latin typeface="Cambria Math" panose="02040503050406030204" pitchFamily="18" charset="0"/>
                                      </a:rPr>
                                    </m:ctrlPr>
                                  </m:sSubPr>
                                  <m:e>
                                    <m:r>
                                      <a:rPr lang="en-US" i="1" smtClean="0">
                                        <a:latin typeface="Cambria Math" panose="02040503050406030204" pitchFamily="18" charset="0"/>
                                      </a:rPr>
                                      <m:t>𝜃</m:t>
                                    </m:r>
                                  </m:e>
                                  <m:sub>
                                    <m:r>
                                      <a:rPr lang="en-US" i="0" smtClean="0">
                                        <a:latin typeface="Cambria Math" panose="02040503050406030204" pitchFamily="18" charset="0"/>
                                      </a:rPr>
                                      <m:t>2</m:t>
                                    </m:r>
                                  </m:sub>
                                </m:sSub>
                              </m:e>
                            </m:d>
                            <m:r>
                              <a:rPr lang="en-US" i="0" smtClean="0">
                                <a:latin typeface="Cambria Math" panose="02040503050406030204" pitchFamily="18" charset="0"/>
                              </a:rPr>
                              <m:t>)=10⋅</m:t>
                            </m:r>
                            <m:func>
                              <m:funcPr>
                                <m:ctrlPr>
                                  <a:rPr lang="en-US" i="0" smtClean="0">
                                    <a:latin typeface="Cambria Math" panose="02040503050406030204" pitchFamily="18" charset="0"/>
                                  </a:rPr>
                                </m:ctrlPr>
                              </m:funcPr>
                              <m:fName>
                                <m:r>
                                  <m:rPr>
                                    <m:sty m:val="p"/>
                                  </m:rPr>
                                  <a:rPr lang="en-US" i="0" smtClean="0">
                                    <a:latin typeface="Cambria Math" panose="02040503050406030204" pitchFamily="18" charset="0"/>
                                  </a:rPr>
                                  <m:t>ln</m:t>
                                </m:r>
                              </m:fName>
                              <m:e>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i="1" smtClean="0">
                                            <a:latin typeface="Cambria Math" panose="02040503050406030204" pitchFamily="18" charset="0"/>
                                          </a:rPr>
                                          <m:t>𝜃</m:t>
                                        </m:r>
                                      </m:e>
                                      <m:sub>
                                        <m:r>
                                          <a:rPr lang="en-US" i="0" smtClean="0">
                                            <a:latin typeface="Cambria Math" panose="02040503050406030204" pitchFamily="18" charset="0"/>
                                          </a:rPr>
                                          <m:t>1</m:t>
                                        </m:r>
                                      </m:sub>
                                    </m:sSub>
                                  </m:e>
                                </m:d>
                              </m:e>
                            </m:func>
                            <m:r>
                              <a:rPr lang="en-US" i="0" smtClean="0">
                                <a:latin typeface="Cambria Math" panose="02040503050406030204" pitchFamily="18" charset="0"/>
                              </a:rPr>
                              <m:t>+20⋅</m:t>
                            </m:r>
                            <m:func>
                              <m:funcPr>
                                <m:ctrlPr>
                                  <a:rPr lang="en-US" i="0" smtClean="0">
                                    <a:latin typeface="Cambria Math" panose="02040503050406030204" pitchFamily="18" charset="0"/>
                                  </a:rPr>
                                </m:ctrlPr>
                              </m:funcPr>
                              <m:fName>
                                <m:r>
                                  <m:rPr>
                                    <m:sty m:val="p"/>
                                  </m:rPr>
                                  <a:rPr lang="en-US" i="0" smtClean="0">
                                    <a:latin typeface="Cambria Math" panose="02040503050406030204" pitchFamily="18" charset="0"/>
                                  </a:rPr>
                                  <m:t>ln</m:t>
                                </m:r>
                              </m:fName>
                              <m:e>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i="1" smtClean="0">
                                            <a:latin typeface="Cambria Math" panose="02040503050406030204" pitchFamily="18" charset="0"/>
                                          </a:rPr>
                                          <m:t>𝜃</m:t>
                                        </m:r>
                                      </m:e>
                                      <m:sub>
                                        <m:r>
                                          <a:rPr lang="en-US" i="0" smtClean="0">
                                            <a:latin typeface="Cambria Math" panose="02040503050406030204" pitchFamily="18" charset="0"/>
                                          </a:rPr>
                                          <m:t>2</m:t>
                                        </m:r>
                                      </m:sub>
                                    </m:sSub>
                                  </m:e>
                                </m:d>
                              </m:e>
                            </m:func>
                            <m:r>
                              <a:rPr lang="en-US" i="0" smtClean="0">
                                <a:latin typeface="Cambria Math" panose="02040503050406030204" pitchFamily="18" charset="0"/>
                              </a:rPr>
                              <m:t>+5⋅</m:t>
                            </m:r>
                            <m:func>
                              <m:funcPr>
                                <m:ctrlPr>
                                  <a:rPr lang="en-US" i="0" smtClean="0">
                                    <a:latin typeface="Cambria Math" panose="02040503050406030204" pitchFamily="18" charset="0"/>
                                  </a:rPr>
                                </m:ctrlPr>
                              </m:funcPr>
                              <m:fName>
                                <m:r>
                                  <m:rPr>
                                    <m:sty m:val="p"/>
                                  </m:rPr>
                                  <a:rPr lang="en-US" i="0" smtClean="0">
                                    <a:latin typeface="Cambria Math" panose="02040503050406030204" pitchFamily="18" charset="0"/>
                                  </a:rPr>
                                  <m:t>ln</m:t>
                                </m:r>
                              </m:fName>
                              <m:e>
                                <m:d>
                                  <m:dPr>
                                    <m:ctrlPr>
                                      <a:rPr lang="en-US" i="0" smtClean="0">
                                        <a:latin typeface="Cambria Math" panose="02040503050406030204" pitchFamily="18" charset="0"/>
                                      </a:rPr>
                                    </m:ctrlPr>
                                  </m:dPr>
                                  <m:e>
                                    <m:r>
                                      <a:rPr lang="en-US" i="0" smtClean="0">
                                        <a:latin typeface="Cambria Math" panose="02040503050406030204" pitchFamily="18" charset="0"/>
                                      </a:rPr>
                                      <m:t>1−</m:t>
                                    </m:r>
                                    <m:sSub>
                                      <m:sSubPr>
                                        <m:ctrlPr>
                                          <a:rPr lang="en-US" i="1" smtClean="0">
                                            <a:latin typeface="Cambria Math" panose="02040503050406030204" pitchFamily="18" charset="0"/>
                                          </a:rPr>
                                        </m:ctrlPr>
                                      </m:sSubPr>
                                      <m:e>
                                        <m:r>
                                          <a:rPr lang="en-US" i="1" smtClean="0">
                                            <a:latin typeface="Cambria Math" panose="02040503050406030204" pitchFamily="18" charset="0"/>
                                          </a:rPr>
                                          <m:t>𝜃</m:t>
                                        </m:r>
                                      </m:e>
                                      <m:sub>
                                        <m:r>
                                          <a:rPr lang="en-US" i="0" smtClean="0">
                                            <a:latin typeface="Cambria Math" panose="02040503050406030204" pitchFamily="18" charset="0"/>
                                          </a:rPr>
                                          <m:t>1</m:t>
                                        </m:r>
                                      </m:sub>
                                    </m:sSub>
                                    <m:r>
                                      <a:rPr lang="en-US" i="0" smtClean="0">
                                        <a:latin typeface="Cambria Math" panose="02040503050406030204" pitchFamily="18" charset="0"/>
                                      </a:rPr>
                                      <m:t>−</m:t>
                                    </m:r>
                                    <m:sSub>
                                      <m:sSubPr>
                                        <m:ctrlPr>
                                          <a:rPr lang="en-US" i="1" smtClean="0">
                                            <a:latin typeface="Cambria Math" panose="02040503050406030204" pitchFamily="18" charset="0"/>
                                          </a:rPr>
                                        </m:ctrlPr>
                                      </m:sSubPr>
                                      <m:e>
                                        <m:r>
                                          <a:rPr lang="en-US" i="1" smtClean="0">
                                            <a:latin typeface="Cambria Math" panose="02040503050406030204" pitchFamily="18" charset="0"/>
                                          </a:rPr>
                                          <m:t>𝜃</m:t>
                                        </m:r>
                                      </m:e>
                                      <m:sub>
                                        <m:r>
                                          <a:rPr lang="en-US" i="0" smtClean="0">
                                            <a:latin typeface="Cambria Math" panose="02040503050406030204" pitchFamily="18" charset="0"/>
                                          </a:rPr>
                                          <m:t>2</m:t>
                                        </m:r>
                                      </m:sub>
                                    </m:sSub>
                                  </m:e>
                                </m:d>
                              </m:e>
                            </m:func>
                          </m:e>
                        </m:d>
                      </m:e>
                    </m:func>
                  </m:oMath>
                </a14:m>
                <a:r>
                  <a:rPr lang="en-US" dirty="0"/>
                  <a:t> </a:t>
                </a:r>
              </a:p>
              <a:p>
                <a:endParaRPr lang="en-US" dirty="0"/>
              </a:p>
              <a:p>
                <a14:m>
                  <m:oMath xmlns:m="http://schemas.openxmlformats.org/officeDocument/2006/math">
                    <m:f>
                      <m:fPr>
                        <m:ctrlPr>
                          <a:rPr lang="en-US" sz="1200" b="0" i="1" smtClean="0">
                            <a:latin typeface="Cambria Math" panose="02040503050406030204" pitchFamily="18" charset="0"/>
                            <a:cs typeface="Segoe UI Semilight"/>
                          </a:rPr>
                        </m:ctrlPr>
                      </m:fPr>
                      <m:num>
                        <m:r>
                          <a:rPr lang="en-US" sz="1200" b="0" i="1" smtClean="0">
                            <a:latin typeface="Cambria Math" panose="02040503050406030204" pitchFamily="18" charset="0"/>
                            <a:cs typeface="Segoe UI Semilight"/>
                          </a:rPr>
                          <m:t>10</m:t>
                        </m:r>
                      </m:num>
                      <m:den>
                        <m:acc>
                          <m:accPr>
                            <m:chr m:val="̂"/>
                            <m:ctrlPr>
                              <a:rPr lang="en-US" sz="1200" b="0" i="1" smtClean="0">
                                <a:latin typeface="Cambria Math" panose="02040503050406030204" pitchFamily="18" charset="0"/>
                                <a:cs typeface="Segoe UI Semilight"/>
                              </a:rPr>
                            </m:ctrlPr>
                          </m:accPr>
                          <m:e>
                            <m:sSub>
                              <m:sSubPr>
                                <m:ctrlPr>
                                  <a:rPr lang="en-US" sz="1200" b="0" i="1" smtClean="0">
                                    <a:latin typeface="Cambria Math" panose="02040503050406030204" pitchFamily="18" charset="0"/>
                                    <a:cs typeface="Segoe UI Semilight"/>
                                  </a:rPr>
                                </m:ctrlPr>
                              </m:sSubPr>
                              <m:e>
                                <m:r>
                                  <a:rPr lang="en-US" sz="1200" b="0" i="1" smtClean="0">
                                    <a:latin typeface="Cambria Math" panose="02040503050406030204" pitchFamily="18" charset="0"/>
                                    <a:cs typeface="Segoe UI Semilight"/>
                                  </a:rPr>
                                  <m:t>𝜃</m:t>
                                </m:r>
                              </m:e>
                              <m:sub>
                                <m:r>
                                  <a:rPr lang="en-US" sz="1200" b="0" i="1" smtClean="0">
                                    <a:latin typeface="Cambria Math" panose="02040503050406030204" pitchFamily="18" charset="0"/>
                                    <a:cs typeface="Segoe UI Semilight"/>
                                  </a:rPr>
                                  <m:t>1</m:t>
                                </m:r>
                              </m:sub>
                            </m:sSub>
                          </m:e>
                        </m:acc>
                      </m:den>
                    </m:f>
                    <m:r>
                      <a:rPr lang="en-US" sz="1200" b="0" i="1" smtClean="0">
                        <a:latin typeface="Cambria Math" panose="02040503050406030204" pitchFamily="18" charset="0"/>
                        <a:cs typeface="Segoe UI Semilight"/>
                      </a:rPr>
                      <m:t>−</m:t>
                    </m:r>
                    <m:f>
                      <m:fPr>
                        <m:ctrlPr>
                          <a:rPr lang="en-US" sz="1200" b="0" i="1" smtClean="0">
                            <a:latin typeface="Cambria Math" panose="02040503050406030204" pitchFamily="18" charset="0"/>
                            <a:cs typeface="Segoe UI Semilight"/>
                          </a:rPr>
                        </m:ctrlPr>
                      </m:fPr>
                      <m:num>
                        <m:r>
                          <a:rPr lang="en-US" sz="1200" b="0" i="1" smtClean="0">
                            <a:latin typeface="Cambria Math" panose="02040503050406030204" pitchFamily="18" charset="0"/>
                            <a:cs typeface="Segoe UI Semilight"/>
                          </a:rPr>
                          <m:t>5</m:t>
                        </m:r>
                      </m:num>
                      <m:den>
                        <m:r>
                          <a:rPr lang="en-US" sz="1200" b="0" i="1" smtClean="0">
                            <a:latin typeface="Cambria Math" panose="02040503050406030204" pitchFamily="18" charset="0"/>
                            <a:cs typeface="Segoe UI Semilight"/>
                          </a:rPr>
                          <m:t>1−</m:t>
                        </m:r>
                        <m:acc>
                          <m:accPr>
                            <m:chr m:val="̂"/>
                            <m:ctrlPr>
                              <a:rPr lang="en-US" sz="1200" b="0" i="1" smtClean="0">
                                <a:latin typeface="Cambria Math" panose="02040503050406030204" pitchFamily="18" charset="0"/>
                                <a:cs typeface="Segoe UI Semilight"/>
                              </a:rPr>
                            </m:ctrlPr>
                          </m:accPr>
                          <m:e>
                            <m:sSub>
                              <m:sSubPr>
                                <m:ctrlPr>
                                  <a:rPr lang="en-US" sz="1200" b="0" i="1" smtClean="0">
                                    <a:latin typeface="Cambria Math" panose="02040503050406030204" pitchFamily="18" charset="0"/>
                                    <a:cs typeface="Segoe UI Semilight"/>
                                  </a:rPr>
                                </m:ctrlPr>
                              </m:sSubPr>
                              <m:e>
                                <m:r>
                                  <a:rPr lang="en-US" sz="1200" b="0" i="1" smtClean="0">
                                    <a:latin typeface="Cambria Math" panose="02040503050406030204" pitchFamily="18" charset="0"/>
                                    <a:cs typeface="Segoe UI Semilight"/>
                                  </a:rPr>
                                  <m:t>𝜃</m:t>
                                </m:r>
                              </m:e>
                              <m:sub>
                                <m:r>
                                  <a:rPr lang="en-US" sz="1200" b="0" i="1" smtClean="0">
                                    <a:latin typeface="Cambria Math" panose="02040503050406030204" pitchFamily="18" charset="0"/>
                                    <a:cs typeface="Segoe UI Semilight"/>
                                  </a:rPr>
                                  <m:t>1</m:t>
                                </m:r>
                              </m:sub>
                            </m:sSub>
                          </m:e>
                        </m:acc>
                        <m:r>
                          <a:rPr lang="en-US" sz="1200" b="0" i="1" smtClean="0">
                            <a:latin typeface="Cambria Math" panose="02040503050406030204" pitchFamily="18" charset="0"/>
                            <a:cs typeface="Segoe UI Semilight"/>
                          </a:rPr>
                          <m:t>−</m:t>
                        </m:r>
                        <m:acc>
                          <m:accPr>
                            <m:chr m:val="̂"/>
                            <m:ctrlPr>
                              <a:rPr lang="en-US" sz="1200" b="0" i="1" smtClean="0">
                                <a:latin typeface="Cambria Math" panose="02040503050406030204" pitchFamily="18" charset="0"/>
                                <a:cs typeface="Segoe UI Semilight"/>
                              </a:rPr>
                            </m:ctrlPr>
                          </m:accPr>
                          <m:e>
                            <m:sSub>
                              <m:sSubPr>
                                <m:ctrlPr>
                                  <a:rPr lang="en-US" sz="1200" b="0" i="1" smtClean="0">
                                    <a:latin typeface="Cambria Math" panose="02040503050406030204" pitchFamily="18" charset="0"/>
                                    <a:cs typeface="Segoe UI Semilight"/>
                                  </a:rPr>
                                </m:ctrlPr>
                              </m:sSubPr>
                              <m:e>
                                <m:r>
                                  <a:rPr lang="en-US" sz="1200" b="0" i="1" smtClean="0">
                                    <a:latin typeface="Cambria Math" panose="02040503050406030204" pitchFamily="18" charset="0"/>
                                    <a:cs typeface="Segoe UI Semilight"/>
                                  </a:rPr>
                                  <m:t>𝜃</m:t>
                                </m:r>
                              </m:e>
                              <m:sub>
                                <m:r>
                                  <a:rPr lang="en-US" sz="1200" b="0" i="1" smtClean="0">
                                    <a:latin typeface="Cambria Math" panose="02040503050406030204" pitchFamily="18" charset="0"/>
                                    <a:cs typeface="Segoe UI Semilight"/>
                                  </a:rPr>
                                  <m:t>2</m:t>
                                </m:r>
                              </m:sub>
                            </m:sSub>
                          </m:e>
                        </m:acc>
                      </m:den>
                    </m:f>
                    <m:r>
                      <a:rPr lang="en-US" sz="1200" b="0" i="1" smtClean="0">
                        <a:latin typeface="Cambria Math" panose="02040503050406030204" pitchFamily="18" charset="0"/>
                        <a:cs typeface="Segoe UI Semilight"/>
                      </a:rPr>
                      <m:t>=0</m:t>
                    </m:r>
                  </m:oMath>
                </a14:m>
                <a:r>
                  <a:rPr lang="en-US" sz="1200" dirty="0">
                    <a:latin typeface="Segoe UI Semilight"/>
                    <a:cs typeface="Segoe UI Semilight"/>
                  </a:rPr>
                  <a:t> and </a:t>
                </a:r>
                <a14:m>
                  <m:oMath xmlns:m="http://schemas.openxmlformats.org/officeDocument/2006/math">
                    <m:f>
                      <m:fPr>
                        <m:ctrlPr>
                          <a:rPr lang="en-US" sz="1200" b="0" i="1" smtClean="0">
                            <a:latin typeface="Cambria Math" panose="02040503050406030204" pitchFamily="18" charset="0"/>
                            <a:cs typeface="Segoe UI Semilight"/>
                          </a:rPr>
                        </m:ctrlPr>
                      </m:fPr>
                      <m:num>
                        <m:r>
                          <a:rPr lang="en-US" sz="1200" b="0" i="1" smtClean="0">
                            <a:latin typeface="Cambria Math" panose="02040503050406030204" pitchFamily="18" charset="0"/>
                            <a:cs typeface="Segoe UI Semilight"/>
                          </a:rPr>
                          <m:t>20</m:t>
                        </m:r>
                      </m:num>
                      <m:den>
                        <m:acc>
                          <m:accPr>
                            <m:chr m:val="̂"/>
                            <m:ctrlPr>
                              <a:rPr lang="en-US" sz="1200" b="0" i="1" smtClean="0">
                                <a:latin typeface="Cambria Math" panose="02040503050406030204" pitchFamily="18" charset="0"/>
                                <a:cs typeface="Segoe UI Semilight"/>
                              </a:rPr>
                            </m:ctrlPr>
                          </m:accPr>
                          <m:e>
                            <m:sSub>
                              <m:sSubPr>
                                <m:ctrlPr>
                                  <a:rPr lang="en-US" sz="1200" b="0" i="1" smtClean="0">
                                    <a:latin typeface="Cambria Math" panose="02040503050406030204" pitchFamily="18" charset="0"/>
                                    <a:cs typeface="Segoe UI Semilight"/>
                                  </a:rPr>
                                </m:ctrlPr>
                              </m:sSubPr>
                              <m:e>
                                <m:r>
                                  <a:rPr lang="en-US" sz="1200" b="0" i="1" smtClean="0">
                                    <a:latin typeface="Cambria Math" panose="02040503050406030204" pitchFamily="18" charset="0"/>
                                    <a:cs typeface="Segoe UI Semilight"/>
                                  </a:rPr>
                                  <m:t>𝜃</m:t>
                                </m:r>
                              </m:e>
                              <m:sub>
                                <m:r>
                                  <a:rPr lang="en-US" sz="1200" b="0" i="1" smtClean="0">
                                    <a:latin typeface="Cambria Math" panose="02040503050406030204" pitchFamily="18" charset="0"/>
                                    <a:cs typeface="Segoe UI Semilight"/>
                                  </a:rPr>
                                  <m:t>2</m:t>
                                </m:r>
                              </m:sub>
                            </m:sSub>
                          </m:e>
                        </m:acc>
                      </m:den>
                    </m:f>
                    <m:r>
                      <a:rPr lang="en-US" sz="1200" b="0" i="1" smtClean="0">
                        <a:latin typeface="Cambria Math" panose="02040503050406030204" pitchFamily="18" charset="0"/>
                        <a:cs typeface="Segoe UI Semilight"/>
                      </a:rPr>
                      <m:t>−</m:t>
                    </m:r>
                    <m:f>
                      <m:fPr>
                        <m:ctrlPr>
                          <a:rPr lang="en-US" sz="1200" b="0" i="1" smtClean="0">
                            <a:latin typeface="Cambria Math" panose="02040503050406030204" pitchFamily="18" charset="0"/>
                            <a:cs typeface="Segoe UI Semilight"/>
                          </a:rPr>
                        </m:ctrlPr>
                      </m:fPr>
                      <m:num>
                        <m:r>
                          <a:rPr lang="en-US" sz="1200" b="0" i="1" smtClean="0">
                            <a:latin typeface="Cambria Math" panose="02040503050406030204" pitchFamily="18" charset="0"/>
                            <a:cs typeface="Segoe UI Semilight"/>
                          </a:rPr>
                          <m:t>5</m:t>
                        </m:r>
                      </m:num>
                      <m:den>
                        <m:r>
                          <a:rPr lang="en-US" sz="1200" b="0" i="1" smtClean="0">
                            <a:latin typeface="Cambria Math" panose="02040503050406030204" pitchFamily="18" charset="0"/>
                            <a:cs typeface="Segoe UI Semilight"/>
                          </a:rPr>
                          <m:t>1−</m:t>
                        </m:r>
                        <m:acc>
                          <m:accPr>
                            <m:chr m:val="̂"/>
                            <m:ctrlPr>
                              <a:rPr lang="en-US" sz="1200" b="0" i="1" smtClean="0">
                                <a:latin typeface="Cambria Math" panose="02040503050406030204" pitchFamily="18" charset="0"/>
                                <a:cs typeface="Segoe UI Semilight"/>
                              </a:rPr>
                            </m:ctrlPr>
                          </m:accPr>
                          <m:e>
                            <m:sSub>
                              <m:sSubPr>
                                <m:ctrlPr>
                                  <a:rPr lang="en-US" sz="1200" b="0" i="1" smtClean="0">
                                    <a:latin typeface="Cambria Math" panose="02040503050406030204" pitchFamily="18" charset="0"/>
                                    <a:cs typeface="Segoe UI Semilight"/>
                                  </a:rPr>
                                </m:ctrlPr>
                              </m:sSubPr>
                              <m:e>
                                <m:r>
                                  <a:rPr lang="en-US" sz="1200" b="0" i="1" smtClean="0">
                                    <a:latin typeface="Cambria Math" panose="02040503050406030204" pitchFamily="18" charset="0"/>
                                    <a:cs typeface="Segoe UI Semilight"/>
                                  </a:rPr>
                                  <m:t>𝜃</m:t>
                                </m:r>
                              </m:e>
                              <m:sub>
                                <m:r>
                                  <a:rPr lang="en-US" sz="1200" b="0" i="1" smtClean="0">
                                    <a:latin typeface="Cambria Math" panose="02040503050406030204" pitchFamily="18" charset="0"/>
                                    <a:cs typeface="Segoe UI Semilight"/>
                                  </a:rPr>
                                  <m:t>1</m:t>
                                </m:r>
                              </m:sub>
                            </m:sSub>
                          </m:e>
                        </m:acc>
                        <m:r>
                          <a:rPr lang="en-US" sz="1200" b="0" i="1" smtClean="0">
                            <a:latin typeface="Cambria Math" panose="02040503050406030204" pitchFamily="18" charset="0"/>
                            <a:cs typeface="Segoe UI Semilight"/>
                          </a:rPr>
                          <m:t>−</m:t>
                        </m:r>
                        <m:acc>
                          <m:accPr>
                            <m:chr m:val="̂"/>
                            <m:ctrlPr>
                              <a:rPr lang="en-US" sz="1200" b="0" i="1" smtClean="0">
                                <a:latin typeface="Cambria Math" panose="02040503050406030204" pitchFamily="18" charset="0"/>
                                <a:cs typeface="Segoe UI Semilight"/>
                              </a:rPr>
                            </m:ctrlPr>
                          </m:accPr>
                          <m:e>
                            <m:sSub>
                              <m:sSubPr>
                                <m:ctrlPr>
                                  <a:rPr lang="en-US" sz="1200" b="0" i="1" smtClean="0">
                                    <a:latin typeface="Cambria Math" panose="02040503050406030204" pitchFamily="18" charset="0"/>
                                    <a:cs typeface="Segoe UI Semilight"/>
                                  </a:rPr>
                                </m:ctrlPr>
                              </m:sSubPr>
                              <m:e>
                                <m:r>
                                  <a:rPr lang="en-US" sz="1200" b="0" i="1" smtClean="0">
                                    <a:latin typeface="Cambria Math" panose="02040503050406030204" pitchFamily="18" charset="0"/>
                                    <a:cs typeface="Segoe UI Semilight"/>
                                  </a:rPr>
                                  <m:t>𝜃</m:t>
                                </m:r>
                              </m:e>
                              <m:sub>
                                <m:r>
                                  <a:rPr lang="en-US" sz="1200" b="0" i="1" smtClean="0">
                                    <a:latin typeface="Cambria Math" panose="02040503050406030204" pitchFamily="18" charset="0"/>
                                    <a:cs typeface="Segoe UI Semilight"/>
                                  </a:rPr>
                                  <m:t>2</m:t>
                                </m:r>
                              </m:sub>
                            </m:sSub>
                          </m:e>
                        </m:acc>
                      </m:den>
                    </m:f>
                  </m:oMath>
                </a14:m>
                <a:endParaRPr lang="en-US" dirty="0"/>
              </a:p>
              <a:p>
                <a:endParaRPr lang="en-US" dirty="0"/>
              </a:p>
            </p:txBody>
          </p:sp>
        </mc:Choice>
        <mc:Fallback>
          <p:sp>
            <p:nvSpPr>
              <p:cNvPr id="3" name="Notes Placeholder 2"/>
              <p:cNvSpPr>
                <a:spLocks noGrp="1"/>
              </p:cNvSpPr>
              <p:nvPr>
                <p:ph type="body" idx="1"/>
              </p:nvPr>
            </p:nvSpPr>
            <p:spPr/>
            <p:txBody>
              <a:bodyPr/>
              <a:lstStyle/>
              <a:p>
                <a:r>
                  <a:rPr lang="en-US" i="0">
                    <a:latin typeface="Cambria Math" panose="02040503050406030204" pitchFamily="18" charset="0"/>
                  </a:rPr>
                  <a:t>𝐿(𝑥_1,...,𝑥_𝑛;𝜃_1,𝜃_2 )=(𝜃_1 )^10 (𝜃_2</a:t>
                </a:r>
                <a:r>
                  <a:rPr lang="en-US" b="0" i="0">
                    <a:latin typeface="Cambria Math" panose="02040503050406030204" pitchFamily="18" charset="0"/>
                  </a:rPr>
                  <a:t>  )^</a:t>
                </a:r>
                <a:r>
                  <a:rPr lang="en-US" i="0">
                    <a:latin typeface="Cambria Math" panose="02040503050406030204" pitchFamily="18" charset="0"/>
                  </a:rPr>
                  <a:t>20 (1−𝜃_1−𝜃_2 )^5</a:t>
                </a:r>
                <a:r>
                  <a:rPr lang="en-US" dirty="0"/>
                  <a:t> </a:t>
                </a:r>
              </a:p>
              <a:p>
                <a:endParaRPr lang="en-US" dirty="0"/>
              </a:p>
              <a:p>
                <a:r>
                  <a:rPr lang="en-US" i="0">
                    <a:latin typeface="Cambria Math" panose="02040503050406030204" pitchFamily="18" charset="0"/>
                  </a:rPr>
                  <a:t>ln⁡(𝐿(𝑥_1,...,𝑥_𝑛;𝜃_1,𝜃_2 ))=10⋅ln⁡(𝜃_1 )+20⋅ln⁡(𝜃_2 )+5⋅ln⁡(1−𝜃_1−𝜃_2 ) )</a:t>
                </a:r>
                <a:r>
                  <a:rPr lang="en-US" dirty="0"/>
                  <a:t> </a:t>
                </a:r>
              </a:p>
              <a:p>
                <a:endParaRPr lang="en-US" dirty="0"/>
              </a:p>
              <a:p>
                <a:r>
                  <a:rPr lang="en-US" sz="1200" b="0" i="0">
                    <a:latin typeface="Cambria Math" panose="02040503050406030204" pitchFamily="18" charset="0"/>
                    <a:cs typeface="Segoe UI Semilight"/>
                  </a:rPr>
                  <a:t>10/(𝜃_1 ) ̂ −5/(1−(𝜃_1 ) ̂−(𝜃_2 ) ̂ )=0</a:t>
                </a:r>
                <a:r>
                  <a:rPr lang="en-US" sz="1200" dirty="0">
                    <a:latin typeface="Segoe UI Semilight"/>
                    <a:cs typeface="Segoe UI Semilight"/>
                  </a:rPr>
                  <a:t> and </a:t>
                </a:r>
                <a:r>
                  <a:rPr lang="en-US" sz="1200" b="0" i="0">
                    <a:latin typeface="Cambria Math" panose="02040503050406030204" pitchFamily="18" charset="0"/>
                    <a:cs typeface="Segoe UI Semilight"/>
                  </a:rPr>
                  <a:t>20/(𝜃_2 ) ̂ −5/(1−(𝜃_1 ) ̂−(𝜃_2 ) ̂ )</a:t>
                </a:r>
                <a:endParaRPr lang="en-US" dirty="0"/>
              </a:p>
              <a:p>
                <a:endParaRPr lang="en-US" dirty="0"/>
              </a:p>
            </p:txBody>
          </p:sp>
        </mc:Fallback>
      </mc:AlternateContent>
      <p:sp>
        <p:nvSpPr>
          <p:cNvPr id="4" name="Slide Number Placeholder 3"/>
          <p:cNvSpPr>
            <a:spLocks noGrp="1"/>
          </p:cNvSpPr>
          <p:nvPr>
            <p:ph type="sldNum" sz="quarter" idx="5"/>
          </p:nvPr>
        </p:nvSpPr>
        <p:spPr/>
        <p:txBody>
          <a:bodyPr/>
          <a:lstStyle/>
          <a:p>
            <a:fld id="{9E6F1FDD-2844-4D85-B5A0-2B051D1CC3D0}" type="slidenum">
              <a:rPr lang="en-US" smtClean="0"/>
              <a:t>14</a:t>
            </a:fld>
            <a:endParaRPr lang="en-US"/>
          </a:p>
        </p:txBody>
      </p:sp>
    </p:spTree>
    <p:extLst>
      <p:ext uri="{BB962C8B-B14F-4D97-AF65-F5344CB8AC3E}">
        <p14:creationId xmlns:p14="http://schemas.microsoft.com/office/powerpoint/2010/main" val="1671221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Rearrange to get system</a:t>
            </a:r>
          </a:p>
          <a:p>
            <a:endParaRPr lang="en-US" dirty="0"/>
          </a:p>
          <a:p>
            <a:r>
              <a:rPr lang="en-US" dirty="0"/>
              <a:t>2=3θ^1​+2θ^2</a:t>
            </a:r>
          </a:p>
          <a:p>
            <a:r>
              <a:rPr lang="en-US" dirty="0"/>
              <a:t>4=4θ^1​+5θ^2</a:t>
            </a:r>
          </a:p>
          <a:p>
            <a:endParaRPr lang="en-US" dirty="0"/>
          </a:p>
          <a:p>
            <a:r>
              <a:rPr lang="en-US" dirty="0"/>
              <a:t>10=15θ^1​+10θ^2</a:t>
            </a:r>
          </a:p>
          <a:p>
            <a:r>
              <a:rPr lang="en-US" dirty="0"/>
              <a:t>8=8θ^1​+10θ^2</a:t>
            </a:r>
          </a:p>
          <a:p>
            <a:endParaRPr lang="en-US" dirty="0"/>
          </a:p>
          <a:p>
            <a:r>
              <a:rPr lang="en-US" dirty="0"/>
              <a:t>Theta1 = 2/7</a:t>
            </a:r>
          </a:p>
          <a:p>
            <a:endParaRPr lang="en-US" dirty="0"/>
          </a:p>
          <a:p>
            <a:r>
              <a:rPr lang="en-US" dirty="0"/>
              <a:t>2 = 3 * 2/7 + 2 theta2</a:t>
            </a:r>
          </a:p>
          <a:p>
            <a:r>
              <a:rPr lang="en-US" dirty="0"/>
              <a:t>2 = 6/7 + 2 theta2</a:t>
            </a:r>
          </a:p>
          <a:p>
            <a:r>
              <a:rPr lang="en-US" dirty="0"/>
              <a:t>8/7 = 2 theta2</a:t>
            </a:r>
          </a:p>
          <a:p>
            <a:endParaRPr lang="en-US" dirty="0"/>
          </a:p>
          <a:p>
            <a:r>
              <a:rPr lang="en-US" dirty="0"/>
              <a:t>Theta2 = 4/7</a:t>
            </a:r>
          </a:p>
        </p:txBody>
      </p:sp>
      <p:sp>
        <p:nvSpPr>
          <p:cNvPr id="4" name="Slide Number Placeholder 3"/>
          <p:cNvSpPr>
            <a:spLocks noGrp="1"/>
          </p:cNvSpPr>
          <p:nvPr>
            <p:ph type="sldNum" sz="quarter" idx="5"/>
          </p:nvPr>
        </p:nvSpPr>
        <p:spPr/>
        <p:txBody>
          <a:bodyPr/>
          <a:lstStyle/>
          <a:p>
            <a:fld id="{9E6F1FDD-2844-4D85-B5A0-2B051D1CC3D0}" type="slidenum">
              <a:rPr lang="en-US" smtClean="0"/>
              <a:t>15</a:t>
            </a:fld>
            <a:endParaRPr lang="en-US"/>
          </a:p>
        </p:txBody>
      </p:sp>
    </p:spTree>
    <p:extLst>
      <p:ext uri="{BB962C8B-B14F-4D97-AF65-F5344CB8AC3E}">
        <p14:creationId xmlns:p14="http://schemas.microsoft.com/office/powerpoint/2010/main" val="1149707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6F1FDD-2844-4D85-B5A0-2B051D1CC3D0}" type="slidenum">
              <a:rPr lang="en-US" smtClean="0"/>
              <a:t>16</a:t>
            </a:fld>
            <a:endParaRPr lang="en-US"/>
          </a:p>
        </p:txBody>
      </p:sp>
    </p:spTree>
    <p:extLst>
      <p:ext uri="{BB962C8B-B14F-4D97-AF65-F5344CB8AC3E}">
        <p14:creationId xmlns:p14="http://schemas.microsoft.com/office/powerpoint/2010/main" val="3511325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14:m>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e>
                    </m:acc>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m:rPr>
                            <m:brk m:alnAt="23"/>
                          </m:rPr>
                          <a:rPr lang="en-US" b="0" i="1" smtClean="0">
                            <a:latin typeface="Cambria Math" panose="02040503050406030204" pitchFamily="18" charset="0"/>
                          </a:rPr>
                          <m:t>=</m:t>
                        </m:r>
                        <m:r>
                          <m:rPr>
                            <m:brk m:alnAt="23"/>
                          </m:rPr>
                          <a:rPr lang="en-US" b="0" i="1" smtClean="0">
                            <a:latin typeface="Cambria Math" panose="02040503050406030204" pitchFamily="18" charset="0"/>
                          </a:rPr>
                          <m:t>1</m:t>
                        </m:r>
                      </m:sub>
                      <m:sup>
                        <m:r>
                          <a:rPr lang="en-US" b="0" i="1" smtClean="0">
                            <a:latin typeface="Cambria Math" panose="02040503050406030204" pitchFamily="18" charset="0"/>
                          </a:rPr>
                          <m:t>35</m:t>
                        </m:r>
                      </m:sup>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𝑖</m:t>
                                </m:r>
                              </m:sub>
                            </m:sSub>
                          </m:num>
                          <m:den>
                            <m:r>
                              <a:rPr lang="en-US" b="0" i="1" smtClean="0">
                                <a:latin typeface="Cambria Math" panose="02040503050406030204" pitchFamily="18" charset="0"/>
                              </a:rPr>
                              <m:t>35</m:t>
                            </m:r>
                          </m:den>
                        </m:f>
                      </m:e>
                    </m:nary>
                  </m:oMath>
                </a14:m>
                <a:r>
                  <a:rPr lang="en-US" dirty="0">
                    <a:latin typeface="Segoe UI Semilight" panose="020B0402040204020203" pitchFamily="34" charset="0"/>
                    <a:cs typeface="Segoe UI Semilight" panose="020B0402040204020203" pitchFamily="34" charset="0"/>
                  </a:rPr>
                  <a:t>, </a:t>
                </a:r>
              </a:p>
              <a:p>
                <a:r>
                  <a:rPr lang="en-US" dirty="0">
                    <a:latin typeface="Segoe UI Semilight" panose="020B0402040204020203" pitchFamily="34" charset="0"/>
                    <a:cs typeface="Segoe UI Semilight" panose="020B0402040204020203" pitchFamily="34" charset="0"/>
                  </a:rPr>
                  <a:t>where </a:t>
                </a:r>
                <a14:m>
                  <m:oMath xmlns:m="http://schemas.openxmlformats.org/officeDocument/2006/math">
                    <m:r>
                      <a:rPr lang="en-US" b="0" i="1" smtClean="0">
                        <a:latin typeface="Cambria Math" panose="02040503050406030204" pitchFamily="18" charset="0"/>
                        <a:cs typeface="Segoe UI Semilight" panose="020B0402040204020203" pitchFamily="34" charset="0"/>
                      </a:rPr>
                      <m:t>𝐸</m:t>
                    </m:r>
                    <m:d>
                      <m:dPr>
                        <m:begChr m:val="["/>
                        <m:endChr m:val="]"/>
                        <m:ctrlPr>
                          <a:rPr lang="en-US" b="0" i="1" smtClean="0">
                            <a:latin typeface="Cambria Math" panose="02040503050406030204" pitchFamily="18" charset="0"/>
                            <a:cs typeface="Segoe UI Semilight" panose="020B0402040204020203" pitchFamily="34" charset="0"/>
                          </a:rPr>
                        </m:ctrlPr>
                      </m:dPr>
                      <m:e>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𝑌</m:t>
                            </m:r>
                          </m:e>
                          <m:sub>
                            <m:r>
                              <a:rPr lang="en-US" b="0" i="1" smtClean="0">
                                <a:latin typeface="Cambria Math" panose="02040503050406030204" pitchFamily="18" charset="0"/>
                                <a:cs typeface="Segoe UI Semilight" panose="020B0402040204020203" pitchFamily="34" charset="0"/>
                              </a:rPr>
                              <m:t>𝑖</m:t>
                            </m:r>
                          </m:sub>
                        </m:sSub>
                      </m:e>
                    </m:d>
                    <m:r>
                      <a:rPr lang="en-US" b="0" i="1" smtClean="0">
                        <a:latin typeface="Cambria Math" panose="02040503050406030204" pitchFamily="18" charset="0"/>
                        <a:cs typeface="Segoe UI Semilight" panose="020B0402040204020203" pitchFamily="34" charset="0"/>
                      </a:rPr>
                      <m:t>=</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oMath>
                </a14:m>
                <a:r>
                  <a:rPr lang="en-US" dirty="0">
                    <a:latin typeface="Segoe UI Semilight" panose="020B0402040204020203" pitchFamily="34" charset="0"/>
                    <a:cs typeface="Segoe UI Semilight" panose="020B0402040204020203" pitchFamily="34" charset="0"/>
                  </a:rPr>
                  <a:t>, </a:t>
                </a:r>
                <a14:m>
                  <m:oMath xmlns:m="http://schemas.openxmlformats.org/officeDocument/2006/math">
                    <m:r>
                      <a:rPr lang="en-US" b="0" i="1" smtClean="0">
                        <a:latin typeface="Cambria Math" panose="02040503050406030204" pitchFamily="18" charset="0"/>
                        <a:cs typeface="Segoe UI Semilight" panose="020B0402040204020203" pitchFamily="34" charset="0"/>
                      </a:rPr>
                      <m:t>𝑉𝑎𝑟</m:t>
                    </m:r>
                    <m:d>
                      <m:dPr>
                        <m:ctrlPr>
                          <a:rPr lang="en-US" b="0" i="1" smtClean="0">
                            <a:latin typeface="Cambria Math" panose="02040503050406030204" pitchFamily="18" charset="0"/>
                            <a:cs typeface="Segoe UI Semilight" panose="020B0402040204020203" pitchFamily="34" charset="0"/>
                          </a:rPr>
                        </m:ctrlPr>
                      </m:dPr>
                      <m:e>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𝑌</m:t>
                            </m:r>
                          </m:e>
                          <m:sub>
                            <m:r>
                              <a:rPr lang="en-US" b="0" i="1" smtClean="0">
                                <a:latin typeface="Cambria Math" panose="02040503050406030204" pitchFamily="18" charset="0"/>
                                <a:cs typeface="Segoe UI Semilight" panose="020B0402040204020203" pitchFamily="34" charset="0"/>
                              </a:rPr>
                              <m:t>𝑖</m:t>
                            </m:r>
                          </m:sub>
                        </m:sSub>
                      </m:e>
                    </m:d>
                    <m:r>
                      <a:rPr lang="en-US" b="0" i="1" smtClean="0">
                        <a:latin typeface="Cambria Math" panose="02040503050406030204" pitchFamily="18" charset="0"/>
                        <a:cs typeface="Segoe UI Semilight" panose="020B0402040204020203" pitchFamily="34" charset="0"/>
                      </a:rPr>
                      <m:t>=</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d>
                      <m:dPr>
                        <m:ctrlPr>
                          <a:rPr lang="en-US" b="0" i="1" smtClean="0">
                            <a:latin typeface="Cambria Math" panose="02040503050406030204" pitchFamily="18" charset="0"/>
                            <a:cs typeface="Segoe UI Semilight" panose="020B0402040204020203" pitchFamily="34" charset="0"/>
                          </a:rPr>
                        </m:ctrlPr>
                      </m:dPr>
                      <m:e>
                        <m:r>
                          <a:rPr lang="en-US" b="0" i="1" smtClean="0">
                            <a:latin typeface="Cambria Math" panose="02040503050406030204" pitchFamily="18" charset="0"/>
                            <a:cs typeface="Segoe UI Semilight" panose="020B0402040204020203" pitchFamily="34" charset="0"/>
                          </a:rPr>
                          <m:t>1−</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d>
                  </m:oMath>
                </a14:m>
                <a:endParaRPr lang="en-US" dirty="0">
                  <a:latin typeface="Segoe UI Semilight" panose="020B0402040204020203" pitchFamily="34" charset="0"/>
                  <a:cs typeface="Segoe UI Semilight" panose="020B0402040204020203" pitchFamily="34" charset="0"/>
                </a:endParaRPr>
              </a:p>
              <a:p>
                <a:r>
                  <a:rPr lang="en-US" dirty="0">
                    <a:latin typeface="Segoe UI Semilight" panose="020B0402040204020203" pitchFamily="34" charset="0"/>
                    <a:cs typeface="Segoe UI Semilight" panose="020B0402040204020203" pitchFamily="34" charset="0"/>
                  </a:rPr>
                  <a:t>     so </a:t>
                </a:r>
                <a14:m>
                  <m:oMath xmlns:m="http://schemas.openxmlformats.org/officeDocument/2006/math">
                    <m:r>
                      <a:rPr lang="en-US" b="0" i="1" smtClean="0">
                        <a:latin typeface="Cambria Math" panose="02040503050406030204" pitchFamily="18" charset="0"/>
                        <a:cs typeface="Segoe UI Semilight" panose="020B0402040204020203" pitchFamily="34" charset="0"/>
                      </a:rPr>
                      <m:t>𝐸</m:t>
                    </m:r>
                    <m:d>
                      <m:dPr>
                        <m:begChr m:val="["/>
                        <m:endChr m:val="]"/>
                        <m:ctrlPr>
                          <a:rPr lang="en-US" b="0" i="1" smtClean="0">
                            <a:latin typeface="Cambria Math" panose="02040503050406030204" pitchFamily="18" charset="0"/>
                            <a:cs typeface="Segoe UI Semilight" panose="020B0402040204020203" pitchFamily="34" charset="0"/>
                          </a:rPr>
                        </m:ctrlPr>
                      </m:dPr>
                      <m:e>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𝑌</m:t>
                                </m:r>
                              </m:e>
                              <m:sub>
                                <m:r>
                                  <a:rPr lang="en-US" b="0" i="1" smtClean="0">
                                    <a:latin typeface="Cambria Math" panose="02040503050406030204" pitchFamily="18" charset="0"/>
                                    <a:cs typeface="Segoe UI Semilight" panose="020B0402040204020203" pitchFamily="34" charset="0"/>
                                  </a:rPr>
                                  <m:t>𝑖</m:t>
                                </m:r>
                              </m:sub>
                            </m:sSub>
                          </m:num>
                          <m:den>
                            <m:r>
                              <a:rPr lang="en-US" b="0" i="1" smtClean="0">
                                <a:latin typeface="Cambria Math" panose="02040503050406030204" pitchFamily="18" charset="0"/>
                                <a:cs typeface="Segoe UI Semilight" panose="020B0402040204020203" pitchFamily="34" charset="0"/>
                              </a:rPr>
                              <m:t>35</m:t>
                            </m:r>
                          </m:den>
                        </m:f>
                      </m:e>
                    </m:d>
                    <m:r>
                      <a:rPr lang="en-US" b="0" i="1" smtClean="0">
                        <a:latin typeface="Cambria Math" panose="02040503050406030204" pitchFamily="18" charset="0"/>
                        <a:cs typeface="Segoe UI Semilight" panose="020B0402040204020203" pitchFamily="34" charset="0"/>
                      </a:rPr>
                      <m:t>=</m:t>
                    </m:r>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num>
                      <m:den>
                        <m:r>
                          <a:rPr lang="en-US" b="0" i="1" smtClean="0">
                            <a:latin typeface="Cambria Math" panose="02040503050406030204" pitchFamily="18" charset="0"/>
                            <a:cs typeface="Segoe UI Semilight" panose="020B0402040204020203" pitchFamily="34" charset="0"/>
                          </a:rPr>
                          <m:t>35</m:t>
                        </m:r>
                      </m:den>
                    </m:f>
                  </m:oMath>
                </a14:m>
                <a:r>
                  <a:rPr lang="en-US" dirty="0">
                    <a:latin typeface="Segoe UI Semilight" panose="020B0402040204020203" pitchFamily="34" charset="0"/>
                    <a:cs typeface="Segoe UI Semilight" panose="020B0402040204020203" pitchFamily="34" charset="0"/>
                  </a:rPr>
                  <a:t>, </a:t>
                </a:r>
                <a14:m>
                  <m:oMath xmlns:m="http://schemas.openxmlformats.org/officeDocument/2006/math">
                    <m:r>
                      <a:rPr lang="en-US" b="0" i="1" smtClean="0">
                        <a:latin typeface="Cambria Math" panose="02040503050406030204" pitchFamily="18" charset="0"/>
                        <a:cs typeface="Segoe UI Semilight" panose="020B0402040204020203" pitchFamily="34" charset="0"/>
                      </a:rPr>
                      <m:t>𝑉𝑎𝑟</m:t>
                    </m:r>
                    <m:d>
                      <m:dPr>
                        <m:ctrlPr>
                          <a:rPr lang="en-US" b="0" i="1" smtClean="0">
                            <a:latin typeface="Cambria Math" panose="02040503050406030204" pitchFamily="18" charset="0"/>
                            <a:cs typeface="Segoe UI Semilight" panose="020B0402040204020203" pitchFamily="34" charset="0"/>
                          </a:rPr>
                        </m:ctrlPr>
                      </m:dPr>
                      <m:e>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𝑌</m:t>
                                </m:r>
                              </m:e>
                              <m:sub>
                                <m:r>
                                  <a:rPr lang="en-US" b="0" i="1" smtClean="0">
                                    <a:latin typeface="Cambria Math" panose="02040503050406030204" pitchFamily="18" charset="0"/>
                                    <a:cs typeface="Segoe UI Semilight" panose="020B0402040204020203" pitchFamily="34" charset="0"/>
                                  </a:rPr>
                                  <m:t>𝑖</m:t>
                                </m:r>
                              </m:sub>
                            </m:sSub>
                          </m:num>
                          <m:den>
                            <m:r>
                              <a:rPr lang="en-US" b="0" i="1" smtClean="0">
                                <a:latin typeface="Cambria Math" panose="02040503050406030204" pitchFamily="18" charset="0"/>
                                <a:cs typeface="Segoe UI Semilight" panose="020B0402040204020203" pitchFamily="34" charset="0"/>
                              </a:rPr>
                              <m:t>35</m:t>
                            </m:r>
                          </m:den>
                        </m:f>
                      </m:e>
                    </m:d>
                    <m:r>
                      <a:rPr lang="en-US" b="0" i="1" smtClean="0">
                        <a:latin typeface="Cambria Math" panose="02040503050406030204" pitchFamily="18" charset="0"/>
                        <a:cs typeface="Segoe UI Semilight" panose="020B0402040204020203" pitchFamily="34" charset="0"/>
                      </a:rPr>
                      <m:t>=</m:t>
                    </m:r>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d>
                          <m:dPr>
                            <m:ctrlPr>
                              <a:rPr lang="en-US" b="0" i="1" smtClean="0">
                                <a:latin typeface="Cambria Math" panose="02040503050406030204" pitchFamily="18" charset="0"/>
                                <a:cs typeface="Segoe UI Semilight" panose="020B0402040204020203" pitchFamily="34" charset="0"/>
                              </a:rPr>
                            </m:ctrlPr>
                          </m:dPr>
                          <m:e>
                            <m:r>
                              <a:rPr lang="en-US" b="0" i="1" smtClean="0">
                                <a:latin typeface="Cambria Math" panose="02040503050406030204" pitchFamily="18" charset="0"/>
                                <a:cs typeface="Segoe UI Semilight" panose="020B0402040204020203" pitchFamily="34" charset="0"/>
                              </a:rPr>
                              <m:t>1−</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d>
                      </m:num>
                      <m:den>
                        <m:sSup>
                          <m:sSupPr>
                            <m:ctrlPr>
                              <a:rPr lang="en-US" b="0" i="1" smtClean="0">
                                <a:latin typeface="Cambria Math" panose="02040503050406030204" pitchFamily="18" charset="0"/>
                                <a:cs typeface="Segoe UI Semilight" panose="020B0402040204020203" pitchFamily="34" charset="0"/>
                              </a:rPr>
                            </m:ctrlPr>
                          </m:sSupPr>
                          <m:e>
                            <m:r>
                              <a:rPr lang="en-US" b="0" i="1" smtClean="0">
                                <a:latin typeface="Cambria Math" panose="02040503050406030204" pitchFamily="18" charset="0"/>
                                <a:cs typeface="Segoe UI Semilight" panose="020B0402040204020203" pitchFamily="34" charset="0"/>
                              </a:rPr>
                              <m:t>35</m:t>
                            </m:r>
                          </m:e>
                          <m:sup>
                            <m:r>
                              <a:rPr lang="en-US" b="0" i="1" smtClean="0">
                                <a:latin typeface="Cambria Math" panose="02040503050406030204" pitchFamily="18" charset="0"/>
                                <a:cs typeface="Segoe UI Semilight" panose="020B0402040204020203" pitchFamily="34" charset="0"/>
                              </a:rPr>
                              <m:t>2</m:t>
                            </m:r>
                          </m:sup>
                        </m:sSup>
                      </m:den>
                    </m:f>
                  </m:oMath>
                </a14:m>
                <a:endParaRPr lang="en-US" dirty="0">
                  <a:latin typeface="Segoe UI Semilight" panose="020B0402040204020203" pitchFamily="34" charset="0"/>
                  <a:cs typeface="Segoe UI Semilight" panose="020B0402040204020203" pitchFamily="34" charset="0"/>
                </a:endParaRPr>
              </a:p>
              <a:p>
                <a:endParaRPr lang="en-US" dirty="0"/>
              </a:p>
              <a:p>
                <a:endParaRPr lang="en-US" dirty="0"/>
              </a:p>
              <a:p>
                <a:r>
                  <a:rPr lang="en-US" dirty="0">
                    <a:latin typeface="Segoe UI Semilight" panose="020B0402040204020203" pitchFamily="34" charset="0"/>
                    <a:cs typeface="Segoe UI Semilight" panose="020B0402040204020203" pitchFamily="34" charset="0"/>
                  </a:rPr>
                  <a:t>Let </a:t>
                </a:r>
                <a14:m>
                  <m:oMath xmlns:m="http://schemas.openxmlformats.org/officeDocument/2006/math">
                    <m:r>
                      <a:rPr lang="en-US" b="0" i="1" smtClean="0">
                        <a:latin typeface="Cambria Math" panose="02040503050406030204" pitchFamily="18" charset="0"/>
                        <a:cs typeface="Segoe UI Semilight" panose="020B0402040204020203" pitchFamily="34" charset="0"/>
                      </a:rPr>
                      <m:t>𝑊</m:t>
                    </m:r>
                    <m:r>
                      <a:rPr lang="en-US" b="0" i="1" smtClean="0">
                        <a:latin typeface="Cambria Math" panose="02040503050406030204" pitchFamily="18" charset="0"/>
                        <a:cs typeface="Segoe UI Semilight" panose="020B0402040204020203" pitchFamily="34" charset="0"/>
                      </a:rPr>
                      <m:t>~</m:t>
                    </m:r>
                    <m:r>
                      <a:rPr lang="en-US" b="0" i="1" smtClean="0">
                        <a:latin typeface="Cambria Math" panose="02040503050406030204" pitchFamily="18" charset="0"/>
                        <a:cs typeface="Segoe UI Semilight" panose="020B0402040204020203" pitchFamily="34" charset="0"/>
                      </a:rPr>
                      <m:t>𝑁</m:t>
                    </m:r>
                    <m:d>
                      <m:dPr>
                        <m:ctrlPr>
                          <a:rPr lang="en-US" b="0" i="1" smtClean="0">
                            <a:latin typeface="Cambria Math" panose="02040503050406030204" pitchFamily="18" charset="0"/>
                            <a:cs typeface="Segoe UI Semilight" panose="020B0402040204020203" pitchFamily="34" charset="0"/>
                          </a:rPr>
                        </m:ctrlPr>
                      </m:dPr>
                      <m:e>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r>
                          <a:rPr lang="en-US" b="0" i="1" smtClean="0">
                            <a:latin typeface="Cambria Math" panose="02040503050406030204" pitchFamily="18" charset="0"/>
                            <a:cs typeface="Segoe UI Semilight" panose="020B0402040204020203" pitchFamily="34" charset="0"/>
                          </a:rPr>
                          <m:t>,</m:t>
                        </m:r>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d>
                              <m:dPr>
                                <m:ctrlPr>
                                  <a:rPr lang="en-US" b="0" i="1" smtClean="0">
                                    <a:latin typeface="Cambria Math" panose="02040503050406030204" pitchFamily="18" charset="0"/>
                                    <a:cs typeface="Segoe UI Semilight" panose="020B0402040204020203" pitchFamily="34" charset="0"/>
                                  </a:rPr>
                                </m:ctrlPr>
                              </m:dPr>
                              <m:e>
                                <m:r>
                                  <a:rPr lang="en-US" b="0" i="1" smtClean="0">
                                    <a:latin typeface="Cambria Math" panose="02040503050406030204" pitchFamily="18" charset="0"/>
                                    <a:cs typeface="Segoe UI Semilight" panose="020B0402040204020203" pitchFamily="34" charset="0"/>
                                  </a:rPr>
                                  <m:t>1−</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d>
                          </m:num>
                          <m:den>
                            <m:r>
                              <a:rPr lang="en-US" b="0" i="1" smtClean="0">
                                <a:latin typeface="Cambria Math" panose="02040503050406030204" pitchFamily="18" charset="0"/>
                                <a:cs typeface="Segoe UI Semilight" panose="020B0402040204020203" pitchFamily="34" charset="0"/>
                              </a:rPr>
                              <m:t>35</m:t>
                            </m:r>
                          </m:den>
                        </m:f>
                      </m:e>
                    </m:d>
                  </m:oMath>
                </a14:m>
                <a:endParaRPr lang="en-US" dirty="0">
                  <a:latin typeface="Segoe UI Semilight" panose="020B0402040204020203" pitchFamily="34" charset="0"/>
                  <a:cs typeface="Segoe UI Semilight" panose="020B0402040204020203" pitchFamily="34" charset="0"/>
                </a:endParaRPr>
              </a:p>
              <a:p>
                <a:r>
                  <a:rPr lang="en-US" dirty="0">
                    <a:latin typeface="Segoe UI Semilight" panose="020B0402040204020203" pitchFamily="34" charset="0"/>
                    <a:cs typeface="Segoe UI Semilight" panose="020B0402040204020203" pitchFamily="34" charset="0"/>
                  </a:rPr>
                  <a:t>By CLT, </a:t>
                </a:r>
                <a14:m>
                  <m:oMath xmlns:m="http://schemas.openxmlformats.org/officeDocument/2006/math">
                    <m:acc>
                      <m:accPr>
                        <m:chr m:val="̂"/>
                        <m:ctrlPr>
                          <a:rPr lang="en-US" b="0" i="1" smtClean="0">
                            <a:latin typeface="Cambria Math" panose="02040503050406030204" pitchFamily="18" charset="0"/>
                            <a:cs typeface="Segoe UI Semilight" panose="020B0402040204020203" pitchFamily="34" charset="0"/>
                          </a:rPr>
                        </m:ctrlPr>
                      </m:accPr>
                      <m:e>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acc>
                    <m:r>
                      <a:rPr lang="en-US" b="0" i="1" smtClean="0">
                        <a:latin typeface="Cambria Math" panose="02040503050406030204" pitchFamily="18" charset="0"/>
                        <a:cs typeface="Segoe UI Semilight" panose="020B0402040204020203" pitchFamily="34" charset="0"/>
                      </a:rPr>
                      <m:t>≈</m:t>
                    </m:r>
                    <m:r>
                      <a:rPr lang="en-US" b="0" i="1" smtClean="0">
                        <a:latin typeface="Cambria Math" panose="02040503050406030204" pitchFamily="18" charset="0"/>
                        <a:cs typeface="Segoe UI Semilight" panose="020B0402040204020203" pitchFamily="34" charset="0"/>
                      </a:rPr>
                      <m:t>𝑊</m:t>
                    </m:r>
                  </m:oMath>
                </a14:m>
                <a:endParaRPr lang="en-US" dirty="0">
                  <a:latin typeface="Segoe UI Semilight" panose="020B0402040204020203" pitchFamily="34" charset="0"/>
                  <a:cs typeface="Segoe UI Semilight" panose="020B0402040204020203" pitchFamily="34" charset="0"/>
                </a:endParaRPr>
              </a:p>
              <a:p>
                <a:endParaRPr lang="en-US" dirty="0"/>
              </a:p>
            </p:txBody>
          </p:sp>
        </mc:Choice>
        <mc:Fallback>
          <p:sp>
            <p:nvSpPr>
              <p:cNvPr id="3" name="Notes Placeholder 2"/>
              <p:cNvSpPr>
                <a:spLocks noGrp="1"/>
              </p:cNvSpPr>
              <p:nvPr>
                <p:ph type="body" idx="1"/>
              </p:nvPr>
            </p:nvSpPr>
            <p:spPr/>
            <p:txBody>
              <a:bodyPr/>
              <a:lstStyle/>
              <a:p>
                <a:r>
                  <a:rPr lang="en-US" b="0" i="0">
                    <a:latin typeface="Cambria Math" panose="02040503050406030204" pitchFamily="18" charset="0"/>
                  </a:rPr>
                  <a:t>(𝜃_2 ) ̂=∑_(𝑖=1)^35▒𝑌_𝑖/35</a:t>
                </a:r>
                <a:r>
                  <a:rPr lang="en-US" dirty="0">
                    <a:latin typeface="Segoe UI Semilight" panose="020B0402040204020203" pitchFamily="34" charset="0"/>
                    <a:cs typeface="Segoe UI Semilight" panose="020B0402040204020203" pitchFamily="34" charset="0"/>
                  </a:rPr>
                  <a:t>, </a:t>
                </a:r>
              </a:p>
              <a:p>
                <a:r>
                  <a:rPr lang="en-US" dirty="0">
                    <a:latin typeface="Segoe UI Semilight" panose="020B0402040204020203" pitchFamily="34" charset="0"/>
                    <a:cs typeface="Segoe UI Semilight" panose="020B0402040204020203" pitchFamily="34" charset="0"/>
                  </a:rPr>
                  <a:t>where </a:t>
                </a:r>
                <a:r>
                  <a:rPr lang="en-US" b="0" i="0">
                    <a:latin typeface="Cambria Math" panose="02040503050406030204" pitchFamily="18" charset="0"/>
                    <a:cs typeface="Segoe UI Semilight" panose="020B0402040204020203" pitchFamily="34" charset="0"/>
                  </a:rPr>
                  <a:t>𝐸[𝑌_𝑖 ]=𝜃_2</a:t>
                </a:r>
                <a:r>
                  <a:rPr lang="en-US" dirty="0">
                    <a:latin typeface="Segoe UI Semilight" panose="020B0402040204020203" pitchFamily="34" charset="0"/>
                    <a:cs typeface="Segoe UI Semilight" panose="020B0402040204020203" pitchFamily="34" charset="0"/>
                  </a:rPr>
                  <a:t>, </a:t>
                </a:r>
                <a:r>
                  <a:rPr lang="en-US" b="0" i="0">
                    <a:latin typeface="Cambria Math" panose="02040503050406030204" pitchFamily="18" charset="0"/>
                    <a:cs typeface="Segoe UI Semilight" panose="020B0402040204020203" pitchFamily="34" charset="0"/>
                  </a:rPr>
                  <a:t>𝑉𝑎𝑟(𝑌_𝑖 )=𝜃_2 (1−𝜃_2 )</a:t>
                </a:r>
                <a:endParaRPr lang="en-US" dirty="0">
                  <a:latin typeface="Segoe UI Semilight" panose="020B0402040204020203" pitchFamily="34" charset="0"/>
                  <a:cs typeface="Segoe UI Semilight" panose="020B0402040204020203" pitchFamily="34" charset="0"/>
                </a:endParaRPr>
              </a:p>
              <a:p>
                <a:r>
                  <a:rPr lang="en-US" dirty="0">
                    <a:latin typeface="Segoe UI Semilight" panose="020B0402040204020203" pitchFamily="34" charset="0"/>
                    <a:cs typeface="Segoe UI Semilight" panose="020B0402040204020203" pitchFamily="34" charset="0"/>
                  </a:rPr>
                  <a:t>     so </a:t>
                </a:r>
                <a:r>
                  <a:rPr lang="en-US" b="0" i="0">
                    <a:latin typeface="Cambria Math" panose="02040503050406030204" pitchFamily="18" charset="0"/>
                    <a:cs typeface="Segoe UI Semilight" panose="020B0402040204020203" pitchFamily="34" charset="0"/>
                  </a:rPr>
                  <a:t>𝐸[𝑌_𝑖/35]=𝜃_2/35</a:t>
                </a:r>
                <a:r>
                  <a:rPr lang="en-US" dirty="0">
                    <a:latin typeface="Segoe UI Semilight" panose="020B0402040204020203" pitchFamily="34" charset="0"/>
                    <a:cs typeface="Segoe UI Semilight" panose="020B0402040204020203" pitchFamily="34" charset="0"/>
                  </a:rPr>
                  <a:t>, </a:t>
                </a:r>
                <a:r>
                  <a:rPr lang="en-US" b="0" i="0">
                    <a:latin typeface="Cambria Math" panose="02040503050406030204" pitchFamily="18" charset="0"/>
                    <a:cs typeface="Segoe UI Semilight" panose="020B0402040204020203" pitchFamily="34" charset="0"/>
                  </a:rPr>
                  <a:t>𝑉𝑎𝑟(𝑌_𝑖/35)=(𝜃_2 (1−𝜃_2 ))/35^2 </a:t>
                </a:r>
                <a:endParaRPr lang="en-US" dirty="0">
                  <a:latin typeface="Segoe UI Semilight" panose="020B0402040204020203" pitchFamily="34" charset="0"/>
                  <a:cs typeface="Segoe UI Semilight" panose="020B0402040204020203" pitchFamily="34" charset="0"/>
                </a:endParaRPr>
              </a:p>
              <a:p>
                <a:endParaRPr lang="en-US" dirty="0"/>
              </a:p>
              <a:p>
                <a:endParaRPr lang="en-US" dirty="0"/>
              </a:p>
              <a:p>
                <a:r>
                  <a:rPr lang="en-US" dirty="0">
                    <a:latin typeface="Segoe UI Semilight" panose="020B0402040204020203" pitchFamily="34" charset="0"/>
                    <a:cs typeface="Segoe UI Semilight" panose="020B0402040204020203" pitchFamily="34" charset="0"/>
                  </a:rPr>
                  <a:t>Let </a:t>
                </a:r>
                <a:r>
                  <a:rPr lang="en-US" b="0" i="0">
                    <a:latin typeface="Cambria Math" panose="02040503050406030204" pitchFamily="18" charset="0"/>
                    <a:cs typeface="Segoe UI Semilight" panose="020B0402040204020203" pitchFamily="34" charset="0"/>
                  </a:rPr>
                  <a:t>𝑊~𝑁(𝜃_2,(𝜃_2 (1−𝜃_2 ))/35)</a:t>
                </a:r>
                <a:endParaRPr lang="en-US" dirty="0">
                  <a:latin typeface="Segoe UI Semilight" panose="020B0402040204020203" pitchFamily="34" charset="0"/>
                  <a:cs typeface="Segoe UI Semilight" panose="020B0402040204020203" pitchFamily="34" charset="0"/>
                </a:endParaRPr>
              </a:p>
              <a:p>
                <a:r>
                  <a:rPr lang="en-US" dirty="0">
                    <a:latin typeface="Segoe UI Semilight" panose="020B0402040204020203" pitchFamily="34" charset="0"/>
                    <a:cs typeface="Segoe UI Semilight" panose="020B0402040204020203" pitchFamily="34" charset="0"/>
                  </a:rPr>
                  <a:t>By CLT, </a:t>
                </a:r>
                <a:r>
                  <a:rPr lang="en-US" b="0" i="0">
                    <a:latin typeface="Cambria Math" panose="02040503050406030204" pitchFamily="18" charset="0"/>
                    <a:cs typeface="Segoe UI Semilight" panose="020B0402040204020203" pitchFamily="34" charset="0"/>
                  </a:rPr>
                  <a:t>(𝜃_2 ) ̂≈𝑊</a:t>
                </a:r>
                <a:endParaRPr lang="en-US" dirty="0">
                  <a:latin typeface="Segoe UI Semilight" panose="020B0402040204020203" pitchFamily="34" charset="0"/>
                  <a:cs typeface="Segoe UI Semilight" panose="020B0402040204020203" pitchFamily="34" charset="0"/>
                </a:endParaRPr>
              </a:p>
              <a:p>
                <a:endParaRPr lang="en-US" dirty="0"/>
              </a:p>
            </p:txBody>
          </p:sp>
        </mc:Fallback>
      </mc:AlternateContent>
      <p:sp>
        <p:nvSpPr>
          <p:cNvPr id="4" name="Slide Number Placeholder 3"/>
          <p:cNvSpPr>
            <a:spLocks noGrp="1"/>
          </p:cNvSpPr>
          <p:nvPr>
            <p:ph type="sldNum" sz="quarter" idx="5"/>
          </p:nvPr>
        </p:nvSpPr>
        <p:spPr/>
        <p:txBody>
          <a:bodyPr/>
          <a:lstStyle/>
          <a:p>
            <a:fld id="{9E6F1FDD-2844-4D85-B5A0-2B051D1CC3D0}" type="slidenum">
              <a:rPr lang="en-US" smtClean="0"/>
              <a:t>27</a:t>
            </a:fld>
            <a:endParaRPr lang="en-US"/>
          </a:p>
        </p:txBody>
      </p:sp>
    </p:spTree>
    <p:extLst>
      <p:ext uri="{BB962C8B-B14F-4D97-AF65-F5344CB8AC3E}">
        <p14:creationId xmlns:p14="http://schemas.microsoft.com/office/powerpoint/2010/main" val="3776697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r>
                  <a:rPr lang="en-US" b="0" i="1" dirty="0">
                    <a:latin typeface="Segoe UI Semilight" panose="020B0402040204020203" pitchFamily="34" charset="0"/>
                    <a:cs typeface="Segoe UI Semilight" panose="020B0402040204020203" pitchFamily="34" charset="0"/>
                  </a:rPr>
                  <a:t>Let </a:t>
                </a:r>
                <a14:m>
                  <m:oMath xmlns:m="http://schemas.openxmlformats.org/officeDocument/2006/math">
                    <m:r>
                      <a:rPr lang="en-US" b="0" i="1" smtClean="0">
                        <a:latin typeface="Cambria Math" panose="02040503050406030204" pitchFamily="18" charset="0"/>
                        <a:cs typeface="Segoe UI Semilight" panose="020B0402040204020203" pitchFamily="34" charset="0"/>
                      </a:rPr>
                      <m:t>𝜎</m:t>
                    </m:r>
                    <m:r>
                      <a:rPr lang="en-US" b="0" i="1" smtClean="0">
                        <a:latin typeface="Cambria Math" panose="02040503050406030204" pitchFamily="18" charset="0"/>
                        <a:cs typeface="Segoe UI Semilight" panose="020B0402040204020203" pitchFamily="34" charset="0"/>
                      </a:rPr>
                      <m:t>=</m:t>
                    </m:r>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d>
                          <m:dPr>
                            <m:ctrlPr>
                              <a:rPr lang="en-US" b="0" i="1" smtClean="0">
                                <a:latin typeface="Cambria Math" panose="02040503050406030204" pitchFamily="18" charset="0"/>
                                <a:cs typeface="Segoe UI Semilight" panose="020B0402040204020203" pitchFamily="34" charset="0"/>
                              </a:rPr>
                            </m:ctrlPr>
                          </m:dPr>
                          <m:e>
                            <m:r>
                              <a:rPr lang="en-US" b="0" i="1" smtClean="0">
                                <a:latin typeface="Cambria Math" panose="02040503050406030204" pitchFamily="18" charset="0"/>
                                <a:cs typeface="Segoe UI Semilight" panose="020B0402040204020203" pitchFamily="34" charset="0"/>
                              </a:rPr>
                              <m:t>1−</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d>
                      </m:num>
                      <m:den>
                        <m:r>
                          <a:rPr lang="en-US" b="0" i="1" smtClean="0">
                            <a:latin typeface="Cambria Math" panose="02040503050406030204" pitchFamily="18" charset="0"/>
                            <a:cs typeface="Segoe UI Semilight" panose="020B0402040204020203" pitchFamily="34" charset="0"/>
                          </a:rPr>
                          <m:t>35</m:t>
                        </m:r>
                      </m:den>
                    </m:f>
                  </m:oMath>
                </a14:m>
                <a:endParaRPr lang="en-US" b="0" i="1" dirty="0">
                  <a:latin typeface="Segoe UI Semilight" panose="020B0402040204020203" pitchFamily="34" charset="0"/>
                  <a:cs typeface="Segoe UI Semilight" panose="020B0402040204020203" pitchFamily="34" charset="0"/>
                </a:endParaRPr>
              </a:p>
              <a:p>
                <a:pP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num>
                          <m:den>
                            <m:r>
                              <a:rPr lang="en-US" b="0" i="1" smtClean="0">
                                <a:latin typeface="Cambria Math" panose="02040503050406030204" pitchFamily="18" charset="0"/>
                              </a:rPr>
                              <m:t>𝜎</m:t>
                            </m:r>
                          </m:den>
                        </m:f>
                        <m:r>
                          <a:rPr lang="en-US" b="0" i="1" smtClean="0">
                            <a:latin typeface="Cambria Math" panose="02040503050406030204" pitchFamily="18" charset="0"/>
                          </a:rPr>
                          <m:t>≤</m:t>
                        </m:r>
                        <m:r>
                          <a:rPr lang="en-US" b="0" i="1" smtClean="0">
                            <a:latin typeface="Cambria Math" panose="02040503050406030204" pitchFamily="18" charset="0"/>
                          </a:rPr>
                          <m:t>𝑍</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num>
                          <m:den>
                            <m:r>
                              <a:rPr lang="en-US" b="0" i="1" smtClean="0">
                                <a:latin typeface="Cambria Math" panose="02040503050406030204" pitchFamily="18" charset="0"/>
                              </a:rPr>
                              <m:t>𝜎</m:t>
                            </m:r>
                          </m:den>
                        </m:f>
                      </m:e>
                    </m:d>
                  </m:oMath>
                </a14:m>
                <a:r>
                  <a:rPr lang="en-US" dirty="0">
                    <a:latin typeface="Segoe UI Semilight" panose="020B0402040204020203" pitchFamily="34" charset="0"/>
                    <a:cs typeface="Segoe UI Semilight" panose="020B0402040204020203" pitchFamily="34" charset="0"/>
                  </a:rPr>
                  <a:t> </a:t>
                </a:r>
              </a:p>
              <a:p>
                <a:pPr/>
                <a14:m>
                  <m:oMathPara xmlns:m="http://schemas.openxmlformats.org/officeDocument/2006/math">
                    <m:oMathParaPr>
                      <m:jc m:val="left"/>
                    </m:oMathParaPr>
                    <m:oMath>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oMath>
                  </m:oMathPara>
                </a14:m>
                <a:endParaRPr lang="en-US" b="0" dirty="0"/>
              </a:p>
              <a:p>
                <a:pPr/>
                <a14:m>
                  <m:oMathPara xmlns:m="http://schemas.openxmlformats.org/officeDocument/2006/math">
                    <m:oMathParaPr>
                      <m:jc m:val="left"/>
                    </m:oMathParaPr>
                    <m:oMath>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e>
                      </m:d>
                    </m:oMath>
                  </m:oMathPara>
                </a14:m>
                <a:endParaRPr lang="en-US" b="0" dirty="0"/>
              </a:p>
              <a:p>
                <a:pPr/>
                <a14:m>
                  <m:oMathPara xmlns:m="http://schemas.openxmlformats.org/officeDocument/2006/math">
                    <m:oMathParaPr>
                      <m:jc m:val="left"/>
                    </m:oMathParaPr>
                    <m:oMath>
                      <m:r>
                        <a:rPr lang="en-US" b="0" i="1" smtClean="0">
                          <a:latin typeface="Cambria Math" panose="02040503050406030204" pitchFamily="18" charset="0"/>
                        </a:rPr>
                        <m:t>=2</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−1</m:t>
                      </m:r>
                    </m:oMath>
                  </m:oMathPara>
                </a14:m>
                <a:endParaRPr lang="en-US" dirty="0"/>
              </a:p>
              <a:p>
                <a:endParaRPr lang="en-US" dirty="0"/>
              </a:p>
              <a:p>
                <a:endParaRPr lang="en-US" dirty="0"/>
              </a:p>
              <a:p>
                <a:pPr/>
                <a14:m>
                  <m:oMathPara xmlns:m="http://schemas.openxmlformats.org/officeDocument/2006/math">
                    <m:oMathParaPr>
                      <m:jc m:val="left"/>
                    </m:oMathParaPr>
                    <m:oMath>
                      <m:r>
                        <a:rPr lang="en-US" b="0" i="0" smtClean="0">
                          <a:latin typeface="Cambria Math" panose="02040503050406030204" pitchFamily="18" charset="0"/>
                        </a:rPr>
                        <m:t>2</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−1≥0.95</m:t>
                      </m:r>
                    </m:oMath>
                  </m:oMathPara>
                </a14:m>
                <a:endParaRPr lang="en-US" b="0" i="0" dirty="0">
                  <a:latin typeface="Cambria Math" panose="02040503050406030204" pitchFamily="18" charset="0"/>
                </a:endParaRPr>
              </a:p>
              <a:p>
                <a:pPr/>
                <a14:m>
                  <m:oMathPara xmlns:m="http://schemas.openxmlformats.org/officeDocument/2006/math">
                    <m:oMathParaPr>
                      <m:jc m:val="left"/>
                    </m:oMathParaPr>
                    <m:oMath>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≥0.975</m:t>
                      </m:r>
                    </m:oMath>
                  </m:oMathPara>
                </a14:m>
                <a:endParaRPr lang="en-US" b="0" dirty="0"/>
              </a:p>
              <a:p>
                <a:pPr/>
                <a14:m>
                  <m:oMathPara xmlns:m="http://schemas.openxmlformats.org/officeDocument/2006/math">
                    <m:oMathParaPr>
                      <m:jc m:val="left"/>
                    </m:oMathParaPr>
                    <m:oMath>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r>
                        <a:rPr lang="en-US" b="0" i="1" smtClean="0">
                          <a:latin typeface="Cambria Math" panose="02040503050406030204" pitchFamily="18" charset="0"/>
                        </a:rPr>
                        <m:t>≥1.96</m:t>
                      </m:r>
                    </m:oMath>
                  </m:oMathPara>
                </a14:m>
                <a:endParaRPr lang="en-US" dirty="0"/>
              </a:p>
              <a:p>
                <a:pPr/>
                <a14:m>
                  <m:oMathPara xmlns:m="http://schemas.openxmlformats.org/officeDocument/2006/math">
                    <m:oMathParaPr>
                      <m:jc m:val="left"/>
                    </m:oMathParaPr>
                    <m:oMath>
                      <m:r>
                        <a:rPr lang="en-US" b="0" i="1" smtClean="0">
                          <a:latin typeface="Cambria Math" panose="02040503050406030204" pitchFamily="18" charset="0"/>
                        </a:rPr>
                        <m:t>𝑎</m:t>
                      </m:r>
                      <m:r>
                        <a:rPr lang="en-US" b="0" i="1" smtClean="0">
                          <a:latin typeface="Cambria Math" panose="02040503050406030204" pitchFamily="18" charset="0"/>
                        </a:rPr>
                        <m:t>≥1.96⋅</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e>
                              </m:d>
                            </m:num>
                            <m:den>
                              <m:r>
                                <a:rPr lang="en-US" b="0" i="1" smtClean="0">
                                  <a:latin typeface="Cambria Math" panose="02040503050406030204" pitchFamily="18" charset="0"/>
                                </a:rPr>
                                <m:t>35</m:t>
                              </m:r>
                            </m:den>
                          </m:f>
                        </m:e>
                      </m:rad>
                    </m:oMath>
                  </m:oMathPara>
                </a14:m>
                <a:endParaRPr lang="en-US" dirty="0"/>
              </a:p>
              <a:p>
                <a:endParaRPr lang="en-US" dirty="0"/>
              </a:p>
            </p:txBody>
          </p:sp>
        </mc:Choice>
        <mc:Fallback>
          <p:sp>
            <p:nvSpPr>
              <p:cNvPr id="3" name="Notes Placeholder 2"/>
              <p:cNvSpPr>
                <a:spLocks noGrp="1"/>
              </p:cNvSpPr>
              <p:nvPr>
                <p:ph type="body" idx="1"/>
              </p:nvPr>
            </p:nvSpPr>
            <p:spPr/>
            <p:txBody>
              <a:bodyPr/>
              <a:lstStyle/>
              <a:p>
                <a:r>
                  <a:rPr lang="en-US" b="0" i="1" dirty="0">
                    <a:latin typeface="Segoe UI Semilight" panose="020B0402040204020203" pitchFamily="34" charset="0"/>
                    <a:cs typeface="Segoe UI Semilight" panose="020B0402040204020203" pitchFamily="34" charset="0"/>
                  </a:rPr>
                  <a:t>Let </a:t>
                </a:r>
                <a:r>
                  <a:rPr lang="en-US" b="0" i="0">
                    <a:latin typeface="Cambria Math" panose="02040503050406030204" pitchFamily="18" charset="0"/>
                    <a:cs typeface="Segoe UI Semilight" panose="020B0402040204020203" pitchFamily="34" charset="0"/>
                  </a:rPr>
                  <a:t>𝜎=(𝜃_2 (1−𝜃_2 ))/35</a:t>
                </a:r>
                <a:endParaRPr lang="en-US" b="0" i="1" dirty="0">
                  <a:latin typeface="Segoe UI Semilight" panose="020B0402040204020203" pitchFamily="34" charset="0"/>
                  <a:cs typeface="Segoe UI Semilight" panose="020B0402040204020203" pitchFamily="34" charset="0"/>
                </a:endParaRPr>
              </a:p>
              <a:p>
                <a:pPr/>
                <a:r>
                  <a:rPr lang="en-US" b="0" i="0">
                    <a:latin typeface="Cambria Math" panose="02040503050406030204" pitchFamily="18" charset="0"/>
                  </a:rPr>
                  <a:t>𝑃(𝜃_2−𝑎≤𝑊≤𝜃_2+𝑎)=𝑃((𝜃_2−𝑎−𝜃_2)/𝜎≤𝑍≤(𝜃_2+𝑎−𝜃_2)/𝜎)</a:t>
                </a:r>
                <a:r>
                  <a:rPr lang="en-US" dirty="0">
                    <a:latin typeface="Segoe UI Semilight" panose="020B0402040204020203" pitchFamily="34" charset="0"/>
                    <a:cs typeface="Segoe UI Semilight" panose="020B0402040204020203" pitchFamily="34" charset="0"/>
                  </a:rPr>
                  <a:t> </a:t>
                </a:r>
              </a:p>
              <a:p>
                <a:pPr/>
                <a:r>
                  <a:rPr lang="en-US" b="0" i="0">
                    <a:latin typeface="Cambria Math" panose="02040503050406030204" pitchFamily="18" charset="0"/>
                  </a:rPr>
                  <a:t>=Φ(𝑎/𝜎)−Φ(−𝑎/𝜎)</a:t>
                </a:r>
                <a:endParaRPr lang="en-US" b="0" dirty="0"/>
              </a:p>
              <a:p>
                <a:pPr/>
                <a:r>
                  <a:rPr lang="en-US" b="0" i="0">
                    <a:latin typeface="Cambria Math" panose="02040503050406030204" pitchFamily="18" charset="0"/>
                  </a:rPr>
                  <a:t>=Φ(𝑎/𝜎)−(1−Φ(𝑎/𝜎))</a:t>
                </a:r>
                <a:endParaRPr lang="en-US" b="0" dirty="0"/>
              </a:p>
              <a:p>
                <a:pPr/>
                <a:r>
                  <a:rPr lang="en-US" b="0" i="0">
                    <a:latin typeface="Cambria Math" panose="02040503050406030204" pitchFamily="18" charset="0"/>
                  </a:rPr>
                  <a:t>=2Φ(𝑎/𝜎)−1</a:t>
                </a:r>
                <a:endParaRPr lang="en-US" dirty="0"/>
              </a:p>
              <a:p>
                <a:endParaRPr lang="en-US" dirty="0"/>
              </a:p>
              <a:p>
                <a:endParaRPr lang="en-US" dirty="0"/>
              </a:p>
              <a:p>
                <a:pPr/>
                <a:r>
                  <a:rPr lang="en-US" b="0" i="0">
                    <a:latin typeface="Cambria Math" panose="02040503050406030204" pitchFamily="18" charset="0"/>
                  </a:rPr>
                  <a:t>2Φ(𝑎/𝜎)−1≥0.95</a:t>
                </a:r>
                <a:endParaRPr lang="en-US" b="0" i="0" dirty="0">
                  <a:latin typeface="Cambria Math" panose="02040503050406030204" pitchFamily="18" charset="0"/>
                </a:endParaRPr>
              </a:p>
              <a:p>
                <a:pPr/>
                <a:r>
                  <a:rPr lang="en-US" b="0" i="0">
                    <a:latin typeface="Cambria Math" panose="02040503050406030204" pitchFamily="18" charset="0"/>
                  </a:rPr>
                  <a:t>Φ(𝑎/𝜎)≥0.975</a:t>
                </a:r>
                <a:endParaRPr lang="en-US" b="0" dirty="0"/>
              </a:p>
              <a:p>
                <a:pPr/>
                <a:r>
                  <a:rPr lang="en-US" b="0" i="0">
                    <a:latin typeface="Cambria Math" panose="02040503050406030204" pitchFamily="18" charset="0"/>
                  </a:rPr>
                  <a:t>𝑎/𝜎≥1.96</a:t>
                </a:r>
                <a:endParaRPr lang="en-US" dirty="0"/>
              </a:p>
              <a:p>
                <a:pPr/>
                <a:r>
                  <a:rPr lang="en-US" b="0" i="0">
                    <a:latin typeface="Cambria Math" panose="02040503050406030204" pitchFamily="18" charset="0"/>
                  </a:rPr>
                  <a:t>𝑎≥1.96⋅√((𝜃_2 (1−𝜃_2 ))/35)</a:t>
                </a:r>
                <a:endParaRPr lang="en-US" dirty="0"/>
              </a:p>
              <a:p>
                <a:endParaRPr lang="en-US" dirty="0"/>
              </a:p>
            </p:txBody>
          </p:sp>
        </mc:Fallback>
      </mc:AlternateContent>
      <p:sp>
        <p:nvSpPr>
          <p:cNvPr id="4" name="Slide Number Placeholder 3"/>
          <p:cNvSpPr>
            <a:spLocks noGrp="1"/>
          </p:cNvSpPr>
          <p:nvPr>
            <p:ph type="sldNum" sz="quarter" idx="5"/>
          </p:nvPr>
        </p:nvSpPr>
        <p:spPr/>
        <p:txBody>
          <a:bodyPr/>
          <a:lstStyle/>
          <a:p>
            <a:fld id="{9E6F1FDD-2844-4D85-B5A0-2B051D1CC3D0}" type="slidenum">
              <a:rPr lang="en-US" smtClean="0"/>
              <a:t>28</a:t>
            </a:fld>
            <a:endParaRPr lang="en-US"/>
          </a:p>
        </p:txBody>
      </p:sp>
    </p:spTree>
    <p:extLst>
      <p:ext uri="{BB962C8B-B14F-4D97-AF65-F5344CB8AC3E}">
        <p14:creationId xmlns:p14="http://schemas.microsoft.com/office/powerpoint/2010/main" val="2737395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Contextual bandits, not all users are the same</a:t>
            </a:r>
          </a:p>
          <a:p>
            <a:r>
              <a:rPr lang="en-US" dirty="0"/>
              <a:t>Traffic allocation depends on user characteristics</a:t>
            </a:r>
          </a:p>
        </p:txBody>
      </p:sp>
      <p:sp>
        <p:nvSpPr>
          <p:cNvPr id="4" name="Slide Number Placeholder 3"/>
          <p:cNvSpPr>
            <a:spLocks noGrp="1"/>
          </p:cNvSpPr>
          <p:nvPr>
            <p:ph type="sldNum" sz="quarter" idx="5"/>
          </p:nvPr>
        </p:nvSpPr>
        <p:spPr/>
        <p:txBody>
          <a:bodyPr/>
          <a:lstStyle/>
          <a:p>
            <a:fld id="{9E6F1FDD-2844-4D85-B5A0-2B051D1CC3D0}" type="slidenum">
              <a:rPr lang="en-US" smtClean="0"/>
              <a:t>38</a:t>
            </a:fld>
            <a:endParaRPr lang="en-US"/>
          </a:p>
        </p:txBody>
      </p:sp>
    </p:spTree>
    <p:extLst>
      <p:ext uri="{BB962C8B-B14F-4D97-AF65-F5344CB8AC3E}">
        <p14:creationId xmlns:p14="http://schemas.microsoft.com/office/powerpoint/2010/main" val="308216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54202" y="340613"/>
            <a:ext cx="9456420" cy="696594"/>
          </a:xfrm>
          <a:prstGeom prst="rect">
            <a:avLst/>
          </a:prstGeom>
        </p:spPr>
        <p:txBody>
          <a:bodyPr wrap="square" lIns="0" tIns="0" rIns="0" bIns="0">
            <a:spAutoFit/>
          </a:bodyPr>
          <a:lstStyle>
            <a:lvl1pPr>
              <a:defRPr sz="4400" b="0" i="0">
                <a:solidFill>
                  <a:srgbClr val="0D0D0D"/>
                </a:solidFill>
                <a:latin typeface="Segoe UI"/>
                <a:cs typeface="Segoe U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600" b="0" i="0">
                <a:solidFill>
                  <a:schemeClr val="tx1"/>
                </a:solidFill>
                <a:latin typeface="Segoe UI Semilight"/>
                <a:cs typeface="Segoe UI Semi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type="body" idx="1"/>
          </p:nvPr>
        </p:nvSpPr>
        <p:spPr/>
        <p:txBody>
          <a:bodyPr lIns="0" tIns="0" rIns="0" bIns="0"/>
          <a:lstStyle>
            <a:lvl1pPr>
              <a:defRPr sz="2600" b="0" i="0">
                <a:solidFill>
                  <a:schemeClr val="tx1"/>
                </a:solidFill>
                <a:latin typeface="Segoe UI Semilight"/>
                <a:cs typeface="Segoe UI Semi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30530" y="172973"/>
            <a:ext cx="0" cy="1196975"/>
          </a:xfrm>
          <a:custGeom>
            <a:avLst/>
            <a:gdLst/>
            <a:ahLst/>
            <a:cxnLst/>
            <a:rect l="l" t="t" r="r" b="b"/>
            <a:pathLst>
              <a:path h="1196975">
                <a:moveTo>
                  <a:pt x="0" y="1196466"/>
                </a:moveTo>
                <a:lnTo>
                  <a:pt x="0" y="0"/>
                </a:lnTo>
              </a:path>
            </a:pathLst>
          </a:custGeom>
          <a:ln w="19050">
            <a:solidFill>
              <a:srgbClr val="4B3182"/>
            </a:solidFill>
          </a:ln>
        </p:spPr>
        <p:txBody>
          <a:bodyPr wrap="square" lIns="0" tIns="0" rIns="0" bIns="0" rtlCol="0"/>
          <a:lstStyle/>
          <a:p>
            <a:endParaRPr/>
          </a:p>
        </p:txBody>
      </p:sp>
      <p:sp>
        <p:nvSpPr>
          <p:cNvPr id="2" name="Holder 2"/>
          <p:cNvSpPr>
            <a:spLocks noGrp="1"/>
          </p:cNvSpPr>
          <p:nvPr>
            <p:ph type="title"/>
          </p:nvPr>
        </p:nvSpPr>
        <p:spPr>
          <a:xfrm>
            <a:off x="654202" y="340613"/>
            <a:ext cx="10335895" cy="696594"/>
          </a:xfrm>
          <a:prstGeom prst="rect">
            <a:avLst/>
          </a:prstGeom>
        </p:spPr>
        <p:txBody>
          <a:bodyPr wrap="square" lIns="0" tIns="0" rIns="0" bIns="0">
            <a:spAutoFit/>
          </a:bodyPr>
          <a:lstStyle>
            <a:lvl1pPr>
              <a:defRPr sz="4400" b="0" i="0">
                <a:solidFill>
                  <a:srgbClr val="0D0D0D"/>
                </a:solidFill>
                <a:latin typeface="Segoe UI"/>
                <a:cs typeface="Segoe UI"/>
              </a:defRPr>
            </a:lvl1pPr>
          </a:lstStyle>
          <a:p>
            <a:endParaRPr/>
          </a:p>
        </p:txBody>
      </p:sp>
      <p:sp>
        <p:nvSpPr>
          <p:cNvPr id="3" name="Holder 3"/>
          <p:cNvSpPr>
            <a:spLocks noGrp="1"/>
          </p:cNvSpPr>
          <p:nvPr>
            <p:ph type="body" idx="1"/>
          </p:nvPr>
        </p:nvSpPr>
        <p:spPr>
          <a:xfrm>
            <a:off x="699922" y="1309268"/>
            <a:ext cx="10792155" cy="1534795"/>
          </a:xfrm>
          <a:prstGeom prst="rect">
            <a:avLst/>
          </a:prstGeom>
        </p:spPr>
        <p:txBody>
          <a:bodyPr wrap="square" lIns="0" tIns="0" rIns="0" bIns="0">
            <a:spAutoFit/>
          </a:bodyPr>
          <a:lstStyle>
            <a:lvl1pPr>
              <a:defRPr sz="2600" b="0" i="0">
                <a:solidFill>
                  <a:schemeClr val="tx1"/>
                </a:solidFill>
                <a:latin typeface="Segoe UI Semilight"/>
                <a:cs typeface="Segoe UI Semilight"/>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8/14/2026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xkcd.com/1445"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1.jp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czzgrace.medium.com/maximum-likelihood-estimation-in-ab-testing-4b4c0a6c853b#%3A~%3Atext%3DIn%20the%20context%20of%20an%2Cdetermine%20the%20overall%20test%20resul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hackernoon.com/contextual-multi-armed-bandit-problems-in-reinforcement-learning" TargetMode="External"/><Relationship Id="rId4" Type="http://schemas.openxmlformats.org/officeDocument/2006/relationships/hyperlink" Target="https://towardsdatascience.com/contextual-bandits-and-reinforcement-learning-6bdfeaece72a"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50875" y="2245867"/>
            <a:ext cx="3771900" cy="1259840"/>
          </a:xfrm>
          <a:prstGeom prst="rect">
            <a:avLst/>
          </a:prstGeom>
        </p:spPr>
        <p:txBody>
          <a:bodyPr vert="horz" wrap="square" lIns="0" tIns="12700" rIns="0" bIns="0" rtlCol="0">
            <a:spAutoFit/>
          </a:bodyPr>
          <a:lstStyle/>
          <a:p>
            <a:pPr marL="12700">
              <a:lnSpc>
                <a:spcPts val="4860"/>
              </a:lnSpc>
              <a:spcBef>
                <a:spcPts val="100"/>
              </a:spcBef>
            </a:pPr>
            <a:r>
              <a:rPr sz="4500" b="1" spc="190" dirty="0">
                <a:latin typeface="Segoe UI"/>
                <a:cs typeface="Segoe UI"/>
              </a:rPr>
              <a:t>Multi-</a:t>
            </a:r>
            <a:r>
              <a:rPr sz="4500" b="1" spc="125" dirty="0">
                <a:latin typeface="Segoe UI"/>
                <a:cs typeface="Segoe UI"/>
              </a:rPr>
              <a:t>Armed</a:t>
            </a:r>
            <a:endParaRPr sz="4500">
              <a:latin typeface="Segoe UI"/>
              <a:cs typeface="Segoe UI"/>
            </a:endParaRPr>
          </a:p>
          <a:p>
            <a:pPr marL="12700">
              <a:lnSpc>
                <a:spcPts val="4860"/>
              </a:lnSpc>
            </a:pPr>
            <a:r>
              <a:rPr sz="4500" b="1" i="1" spc="150" dirty="0">
                <a:latin typeface="Segoe UI"/>
                <a:cs typeface="Segoe UI"/>
              </a:rPr>
              <a:t>Bandits</a:t>
            </a:r>
            <a:endParaRPr sz="4500">
              <a:latin typeface="Segoe UI"/>
              <a:cs typeface="Segoe UI"/>
            </a:endParaRPr>
          </a:p>
        </p:txBody>
      </p:sp>
      <p:sp>
        <p:nvSpPr>
          <p:cNvPr id="3" name="object 3"/>
          <p:cNvSpPr txBox="1"/>
          <p:nvPr/>
        </p:nvSpPr>
        <p:spPr>
          <a:xfrm>
            <a:off x="550875" y="3521709"/>
            <a:ext cx="2950210" cy="1195070"/>
          </a:xfrm>
          <a:prstGeom prst="rect">
            <a:avLst/>
          </a:prstGeom>
        </p:spPr>
        <p:txBody>
          <a:bodyPr vert="horz" wrap="square" lIns="0" tIns="12065" rIns="0" bIns="0" rtlCol="0">
            <a:spAutoFit/>
          </a:bodyPr>
          <a:lstStyle/>
          <a:p>
            <a:pPr marL="12700">
              <a:lnSpc>
                <a:spcPct val="100000"/>
              </a:lnSpc>
              <a:spcBef>
                <a:spcPts val="95"/>
              </a:spcBef>
            </a:pPr>
            <a:r>
              <a:rPr sz="4000" dirty="0">
                <a:solidFill>
                  <a:srgbClr val="0D0D0D"/>
                </a:solidFill>
                <a:latin typeface="Segoe UI Semilight"/>
                <a:cs typeface="Segoe UI Semilight"/>
              </a:rPr>
              <a:t>CSE</a:t>
            </a:r>
            <a:r>
              <a:rPr sz="4000" spc="-65" dirty="0">
                <a:solidFill>
                  <a:srgbClr val="0D0D0D"/>
                </a:solidFill>
                <a:latin typeface="Segoe UI Semilight"/>
                <a:cs typeface="Segoe UI Semilight"/>
              </a:rPr>
              <a:t> </a:t>
            </a:r>
            <a:r>
              <a:rPr sz="4000" dirty="0">
                <a:solidFill>
                  <a:srgbClr val="0D0D0D"/>
                </a:solidFill>
                <a:latin typeface="Segoe UI Semilight"/>
                <a:cs typeface="Segoe UI Semilight"/>
              </a:rPr>
              <a:t>312</a:t>
            </a:r>
            <a:r>
              <a:rPr sz="4000" spc="-45" dirty="0">
                <a:solidFill>
                  <a:srgbClr val="0D0D0D"/>
                </a:solidFill>
                <a:latin typeface="Segoe UI Semilight"/>
                <a:cs typeface="Segoe UI Semilight"/>
              </a:rPr>
              <a:t> </a:t>
            </a:r>
            <a:r>
              <a:rPr sz="4000" spc="-20" dirty="0">
                <a:solidFill>
                  <a:srgbClr val="0D0D0D"/>
                </a:solidFill>
                <a:latin typeface="Segoe UI Semilight"/>
                <a:cs typeface="Segoe UI Semilight"/>
              </a:rPr>
              <a:t>2</a:t>
            </a:r>
            <a:r>
              <a:rPr lang="en-US" sz="4000" spc="-20" dirty="0">
                <a:solidFill>
                  <a:srgbClr val="0D0D0D"/>
                </a:solidFill>
                <a:latin typeface="Segoe UI Semilight"/>
                <a:cs typeface="Segoe UI Semilight"/>
              </a:rPr>
              <a:t>6</a:t>
            </a:r>
            <a:r>
              <a:rPr sz="4000" spc="-20" dirty="0">
                <a:solidFill>
                  <a:srgbClr val="0D0D0D"/>
                </a:solidFill>
                <a:latin typeface="Segoe UI Semilight"/>
                <a:cs typeface="Segoe UI Semilight"/>
              </a:rPr>
              <a:t>Su</a:t>
            </a:r>
            <a:endParaRPr sz="4000" dirty="0">
              <a:latin typeface="Segoe UI Semilight"/>
              <a:cs typeface="Segoe UI Semilight"/>
            </a:endParaRPr>
          </a:p>
          <a:p>
            <a:pPr marL="12700">
              <a:lnSpc>
                <a:spcPct val="100000"/>
              </a:lnSpc>
              <a:spcBef>
                <a:spcPts val="210"/>
              </a:spcBef>
            </a:pPr>
            <a:r>
              <a:rPr sz="3500" dirty="0">
                <a:solidFill>
                  <a:srgbClr val="0D0D0D"/>
                </a:solidFill>
                <a:latin typeface="Segoe UI Semilight"/>
                <a:cs typeface="Segoe UI Semilight"/>
              </a:rPr>
              <a:t>Lecture</a:t>
            </a:r>
            <a:r>
              <a:rPr sz="3500" spc="-60" dirty="0">
                <a:solidFill>
                  <a:srgbClr val="0D0D0D"/>
                </a:solidFill>
                <a:latin typeface="Segoe UI Semilight"/>
                <a:cs typeface="Segoe UI Semilight"/>
              </a:rPr>
              <a:t> </a:t>
            </a:r>
            <a:r>
              <a:rPr sz="3500" spc="-25" dirty="0">
                <a:solidFill>
                  <a:srgbClr val="0D0D0D"/>
                </a:solidFill>
                <a:latin typeface="Segoe UI Semilight"/>
                <a:cs typeface="Segoe UI Semilight"/>
              </a:rPr>
              <a:t>22</a:t>
            </a:r>
            <a:endParaRPr sz="3500" dirty="0">
              <a:latin typeface="Segoe UI Semilight"/>
              <a:cs typeface="Segoe UI Semilight"/>
            </a:endParaRPr>
          </a:p>
        </p:txBody>
      </p:sp>
      <p:pic>
        <p:nvPicPr>
          <p:cNvPr id="6" name="object 6" descr="Efficiency"/>
          <p:cNvPicPr/>
          <p:nvPr/>
        </p:nvPicPr>
        <p:blipFill>
          <a:blip r:embed="rId2" cstate="print"/>
          <a:stretch>
            <a:fillRect/>
          </a:stretch>
        </p:blipFill>
        <p:spPr>
          <a:xfrm>
            <a:off x="5806440" y="1862327"/>
            <a:ext cx="5913120" cy="3810626"/>
          </a:xfrm>
          <a:prstGeom prst="rect">
            <a:avLst/>
          </a:prstGeom>
        </p:spPr>
      </p:pic>
      <p:sp>
        <p:nvSpPr>
          <p:cNvPr id="7" name="object 7"/>
          <p:cNvSpPr txBox="1"/>
          <p:nvPr/>
        </p:nvSpPr>
        <p:spPr>
          <a:xfrm>
            <a:off x="9804018" y="6456070"/>
            <a:ext cx="2251710" cy="300355"/>
          </a:xfrm>
          <a:prstGeom prst="rect">
            <a:avLst/>
          </a:prstGeom>
        </p:spPr>
        <p:txBody>
          <a:bodyPr vert="horz" wrap="square" lIns="0" tIns="12700" rIns="0" bIns="0" rtlCol="0">
            <a:spAutoFit/>
          </a:bodyPr>
          <a:lstStyle/>
          <a:p>
            <a:pPr marL="12700">
              <a:lnSpc>
                <a:spcPct val="100000"/>
              </a:lnSpc>
              <a:spcBef>
                <a:spcPts val="100"/>
              </a:spcBef>
            </a:pPr>
            <a:r>
              <a:rPr sz="1800" u="sng" spc="-10" dirty="0">
                <a:uFill>
                  <a:solidFill>
                    <a:srgbClr val="000000"/>
                  </a:solidFill>
                </a:uFill>
                <a:latin typeface="Calibri"/>
                <a:cs typeface="Calibri"/>
                <a:hlinkClick r:id="rId3"/>
              </a:rPr>
              <a:t>https://xkcd.com/1445/</a:t>
            </a:r>
            <a:endParaRPr sz="180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80" dirty="0"/>
              <a:t>Simplification</a:t>
            </a:r>
            <a:r>
              <a:rPr spc="175" dirty="0"/>
              <a:t> </a:t>
            </a:r>
            <a:r>
              <a:rPr spc="60" dirty="0"/>
              <a:t>for</a:t>
            </a:r>
            <a:r>
              <a:rPr spc="190" dirty="0"/>
              <a:t> </a:t>
            </a:r>
            <a:r>
              <a:rPr spc="60" dirty="0"/>
              <a:t>the</a:t>
            </a:r>
            <a:r>
              <a:rPr spc="185" dirty="0"/>
              <a:t> </a:t>
            </a:r>
            <a:r>
              <a:rPr spc="55" dirty="0"/>
              <a:t>problem</a:t>
            </a:r>
          </a:p>
        </p:txBody>
      </p:sp>
      <p:sp>
        <p:nvSpPr>
          <p:cNvPr id="3" name="object 3"/>
          <p:cNvSpPr txBox="1">
            <a:spLocks noGrp="1"/>
          </p:cNvSpPr>
          <p:nvPr>
            <p:ph type="body" idx="1"/>
          </p:nvPr>
        </p:nvSpPr>
        <p:spPr>
          <a:prstGeom prst="rect">
            <a:avLst/>
          </a:prstGeom>
        </p:spPr>
        <p:txBody>
          <a:bodyPr vert="horz" wrap="square" lIns="0" tIns="147955" rIns="0" bIns="0" rtlCol="0">
            <a:spAutoFit/>
          </a:bodyPr>
          <a:lstStyle/>
          <a:p>
            <a:pPr marL="18415">
              <a:lnSpc>
                <a:spcPct val="100000"/>
              </a:lnSpc>
              <a:spcBef>
                <a:spcPts val="1165"/>
              </a:spcBef>
            </a:pPr>
            <a:r>
              <a:rPr sz="2800" dirty="0"/>
              <a:t>In</a:t>
            </a:r>
            <a:r>
              <a:rPr sz="2800" spc="-60" dirty="0"/>
              <a:t> </a:t>
            </a:r>
            <a:r>
              <a:rPr sz="2800" dirty="0"/>
              <a:t>this</a:t>
            </a:r>
            <a:r>
              <a:rPr sz="2800" spc="-55" dirty="0"/>
              <a:t> </a:t>
            </a:r>
            <a:r>
              <a:rPr sz="2800" dirty="0"/>
              <a:t>case,</a:t>
            </a:r>
            <a:r>
              <a:rPr sz="2800" spc="-55" dirty="0"/>
              <a:t> </a:t>
            </a:r>
            <a:r>
              <a:rPr sz="2800" spc="-10" dirty="0"/>
              <a:t>let’s</a:t>
            </a:r>
            <a:r>
              <a:rPr sz="2800" spc="-65" dirty="0"/>
              <a:t> </a:t>
            </a:r>
            <a:r>
              <a:rPr sz="2800" dirty="0"/>
              <a:t>say</a:t>
            </a:r>
            <a:r>
              <a:rPr sz="2800" spc="-50" dirty="0"/>
              <a:t> </a:t>
            </a:r>
            <a:r>
              <a:rPr sz="2800" dirty="0"/>
              <a:t>that</a:t>
            </a:r>
            <a:r>
              <a:rPr sz="2800" spc="-65" dirty="0"/>
              <a:t> </a:t>
            </a:r>
            <a:r>
              <a:rPr sz="2800" dirty="0"/>
              <a:t>each</a:t>
            </a:r>
            <a:r>
              <a:rPr sz="2800" spc="-65" dirty="0"/>
              <a:t> </a:t>
            </a:r>
            <a:r>
              <a:rPr sz="2800" dirty="0"/>
              <a:t>“arm”</a:t>
            </a:r>
            <a:r>
              <a:rPr sz="2800" spc="-55" dirty="0"/>
              <a:t> </a:t>
            </a:r>
            <a:r>
              <a:rPr sz="2800" dirty="0"/>
              <a:t>rewards</a:t>
            </a:r>
            <a:r>
              <a:rPr sz="2800" spc="-45" dirty="0"/>
              <a:t> </a:t>
            </a:r>
            <a:r>
              <a:rPr sz="2800" dirty="0"/>
              <a:t>either</a:t>
            </a:r>
            <a:r>
              <a:rPr sz="2800" spc="-50" dirty="0"/>
              <a:t> </a:t>
            </a:r>
            <a:r>
              <a:rPr sz="2800" dirty="0">
                <a:latin typeface="Cambria Math"/>
                <a:cs typeface="Cambria Math"/>
              </a:rPr>
              <a:t>$1</a:t>
            </a:r>
            <a:r>
              <a:rPr sz="2800" dirty="0"/>
              <a:t>,</a:t>
            </a:r>
            <a:r>
              <a:rPr sz="2800" spc="-50" dirty="0"/>
              <a:t> </a:t>
            </a:r>
            <a:r>
              <a:rPr sz="2800" dirty="0">
                <a:latin typeface="Cambria Math"/>
                <a:cs typeface="Cambria Math"/>
              </a:rPr>
              <a:t>$10</a:t>
            </a:r>
            <a:r>
              <a:rPr sz="2800" dirty="0"/>
              <a:t>,</a:t>
            </a:r>
            <a:r>
              <a:rPr sz="2800" spc="-60" dirty="0"/>
              <a:t> </a:t>
            </a:r>
            <a:r>
              <a:rPr sz="2800" dirty="0"/>
              <a:t>or</a:t>
            </a:r>
            <a:r>
              <a:rPr sz="2800" spc="-60" dirty="0"/>
              <a:t> </a:t>
            </a:r>
            <a:r>
              <a:rPr sz="2800" spc="-10" dirty="0">
                <a:latin typeface="Cambria Math"/>
                <a:cs typeface="Cambria Math"/>
              </a:rPr>
              <a:t>$100</a:t>
            </a:r>
            <a:r>
              <a:rPr sz="2800" spc="-10" dirty="0"/>
              <a:t>.</a:t>
            </a:r>
            <a:endParaRPr sz="2800">
              <a:latin typeface="Cambria Math"/>
              <a:cs typeface="Cambria Math"/>
            </a:endParaRPr>
          </a:p>
          <a:p>
            <a:pPr marL="12700" marR="5080" indent="5715">
              <a:lnSpc>
                <a:spcPts val="3020"/>
              </a:lnSpc>
              <a:spcBef>
                <a:spcPts val="1455"/>
              </a:spcBef>
            </a:pPr>
            <a:r>
              <a:rPr sz="2800" dirty="0"/>
              <a:t>We</a:t>
            </a:r>
            <a:r>
              <a:rPr sz="2800" spc="-65" dirty="0"/>
              <a:t> </a:t>
            </a:r>
            <a:r>
              <a:rPr sz="2800" dirty="0"/>
              <a:t>don’t</a:t>
            </a:r>
            <a:r>
              <a:rPr sz="2800" spc="-65" dirty="0"/>
              <a:t> </a:t>
            </a:r>
            <a:r>
              <a:rPr sz="2800" dirty="0"/>
              <a:t>know</a:t>
            </a:r>
            <a:r>
              <a:rPr sz="2800" spc="-75" dirty="0"/>
              <a:t> </a:t>
            </a:r>
            <a:r>
              <a:rPr sz="2800" dirty="0"/>
              <a:t>what</a:t>
            </a:r>
            <a:r>
              <a:rPr sz="2800" spc="-80" dirty="0"/>
              <a:t> </a:t>
            </a:r>
            <a:r>
              <a:rPr sz="2800" dirty="0"/>
              <a:t>the</a:t>
            </a:r>
            <a:r>
              <a:rPr sz="2800" spc="-65" dirty="0"/>
              <a:t> </a:t>
            </a:r>
            <a:r>
              <a:rPr sz="2800" spc="-10" dirty="0"/>
              <a:t>probabilities</a:t>
            </a:r>
            <a:r>
              <a:rPr sz="2800" spc="-60" dirty="0"/>
              <a:t> </a:t>
            </a:r>
            <a:r>
              <a:rPr sz="2800" dirty="0"/>
              <a:t>are</a:t>
            </a:r>
            <a:r>
              <a:rPr sz="2800" spc="-60" dirty="0"/>
              <a:t> </a:t>
            </a:r>
            <a:r>
              <a:rPr sz="2800" dirty="0"/>
              <a:t>though…so</a:t>
            </a:r>
            <a:r>
              <a:rPr sz="2800" spc="-65" dirty="0"/>
              <a:t> </a:t>
            </a:r>
            <a:r>
              <a:rPr sz="2800" dirty="0"/>
              <a:t>the</a:t>
            </a:r>
            <a:r>
              <a:rPr sz="2800" spc="-80" dirty="0"/>
              <a:t> </a:t>
            </a:r>
            <a:r>
              <a:rPr sz="2800" dirty="0"/>
              <a:t>PMF</a:t>
            </a:r>
            <a:r>
              <a:rPr sz="2800" spc="-65" dirty="0"/>
              <a:t> </a:t>
            </a:r>
            <a:r>
              <a:rPr sz="2800" dirty="0"/>
              <a:t>for</a:t>
            </a:r>
            <a:r>
              <a:rPr sz="2800" spc="-80" dirty="0"/>
              <a:t> </a:t>
            </a:r>
            <a:r>
              <a:rPr sz="2800" spc="-25" dirty="0"/>
              <a:t>the </a:t>
            </a:r>
            <a:r>
              <a:rPr sz="2800" dirty="0"/>
              <a:t>reward</a:t>
            </a:r>
            <a:r>
              <a:rPr sz="2800" spc="-60" dirty="0"/>
              <a:t> </a:t>
            </a:r>
            <a:r>
              <a:rPr sz="2800" dirty="0"/>
              <a:t>of</a:t>
            </a:r>
            <a:r>
              <a:rPr sz="2800" spc="-70" dirty="0"/>
              <a:t> </a:t>
            </a:r>
            <a:r>
              <a:rPr sz="2800" dirty="0"/>
              <a:t>arm</a:t>
            </a:r>
            <a:r>
              <a:rPr sz="2800" spc="-65" dirty="0"/>
              <a:t> </a:t>
            </a:r>
            <a:r>
              <a:rPr sz="2800" dirty="0">
                <a:latin typeface="Cambria Math"/>
                <a:cs typeface="Cambria Math"/>
              </a:rPr>
              <a:t>𝑖</a:t>
            </a:r>
            <a:r>
              <a:rPr sz="2800" spc="170" dirty="0">
                <a:latin typeface="Cambria Math"/>
                <a:cs typeface="Cambria Math"/>
              </a:rPr>
              <a:t> </a:t>
            </a:r>
            <a:r>
              <a:rPr sz="2800" spc="-25" dirty="0"/>
              <a:t>is:</a:t>
            </a:r>
            <a:endParaRPr sz="2800">
              <a:latin typeface="Cambria Math"/>
              <a:cs typeface="Cambria Math"/>
            </a:endParaRPr>
          </a:p>
        </p:txBody>
      </p:sp>
      <p:sp>
        <p:nvSpPr>
          <p:cNvPr id="6" name="object 6"/>
          <p:cNvSpPr txBox="1"/>
          <p:nvPr/>
        </p:nvSpPr>
        <p:spPr>
          <a:xfrm>
            <a:off x="699922" y="5481320"/>
            <a:ext cx="10478770" cy="836294"/>
          </a:xfrm>
          <a:prstGeom prst="rect">
            <a:avLst/>
          </a:prstGeom>
        </p:spPr>
        <p:txBody>
          <a:bodyPr vert="horz" wrap="square" lIns="0" tIns="60325" rIns="0" bIns="0" rtlCol="0">
            <a:spAutoFit/>
          </a:bodyPr>
          <a:lstStyle/>
          <a:p>
            <a:pPr marL="12700" marR="5080" indent="7620">
              <a:lnSpc>
                <a:spcPts val="3030"/>
              </a:lnSpc>
              <a:spcBef>
                <a:spcPts val="475"/>
              </a:spcBef>
            </a:pPr>
            <a:r>
              <a:rPr sz="2800" i="1" dirty="0">
                <a:solidFill>
                  <a:srgbClr val="2D663D"/>
                </a:solidFill>
                <a:latin typeface="Segoe UI Semilight"/>
                <a:cs typeface="Segoe UI Semilight"/>
              </a:rPr>
              <a:t>Again,</a:t>
            </a:r>
            <a:r>
              <a:rPr sz="2800" i="1" spc="-50" dirty="0">
                <a:solidFill>
                  <a:srgbClr val="2D663D"/>
                </a:solidFill>
                <a:latin typeface="Segoe UI Semilight"/>
                <a:cs typeface="Segoe UI Semilight"/>
              </a:rPr>
              <a:t> </a:t>
            </a:r>
            <a:r>
              <a:rPr sz="2800" i="1" dirty="0">
                <a:solidFill>
                  <a:srgbClr val="2D663D"/>
                </a:solidFill>
                <a:latin typeface="Segoe UI Semilight"/>
                <a:cs typeface="Segoe UI Semilight"/>
              </a:rPr>
              <a:t>our</a:t>
            </a:r>
            <a:r>
              <a:rPr sz="2800" i="1" spc="-25" dirty="0">
                <a:solidFill>
                  <a:srgbClr val="2D663D"/>
                </a:solidFill>
                <a:latin typeface="Segoe UI Semilight"/>
                <a:cs typeface="Segoe UI Semilight"/>
              </a:rPr>
              <a:t> </a:t>
            </a:r>
            <a:r>
              <a:rPr sz="2800" i="1" dirty="0">
                <a:solidFill>
                  <a:srgbClr val="2D663D"/>
                </a:solidFill>
                <a:latin typeface="Segoe UI Semilight"/>
                <a:cs typeface="Segoe UI Semilight"/>
              </a:rPr>
              <a:t>goal</a:t>
            </a:r>
            <a:r>
              <a:rPr sz="2800" i="1" spc="-35" dirty="0">
                <a:solidFill>
                  <a:srgbClr val="2D663D"/>
                </a:solidFill>
                <a:latin typeface="Segoe UI Semilight"/>
                <a:cs typeface="Segoe UI Semilight"/>
              </a:rPr>
              <a:t> </a:t>
            </a:r>
            <a:r>
              <a:rPr sz="2800" i="1" dirty="0">
                <a:solidFill>
                  <a:srgbClr val="2D663D"/>
                </a:solidFill>
                <a:latin typeface="Segoe UI Semilight"/>
                <a:cs typeface="Segoe UI Semilight"/>
              </a:rPr>
              <a:t>is</a:t>
            </a:r>
            <a:r>
              <a:rPr sz="2800" i="1" spc="-40" dirty="0">
                <a:solidFill>
                  <a:srgbClr val="2D663D"/>
                </a:solidFill>
                <a:latin typeface="Segoe UI Semilight"/>
                <a:cs typeface="Segoe UI Semilight"/>
              </a:rPr>
              <a:t> </a:t>
            </a:r>
            <a:r>
              <a:rPr sz="2800" i="1" dirty="0">
                <a:solidFill>
                  <a:srgbClr val="2D663D"/>
                </a:solidFill>
                <a:latin typeface="Segoe UI Semilight"/>
                <a:cs typeface="Segoe UI Semilight"/>
              </a:rPr>
              <a:t>to</a:t>
            </a:r>
            <a:r>
              <a:rPr sz="2800" i="1" spc="-20" dirty="0">
                <a:solidFill>
                  <a:srgbClr val="2D663D"/>
                </a:solidFill>
                <a:latin typeface="Segoe UI Semilight"/>
                <a:cs typeface="Segoe UI Semilight"/>
              </a:rPr>
              <a:t> </a:t>
            </a:r>
            <a:r>
              <a:rPr sz="2800" i="1" dirty="0">
                <a:solidFill>
                  <a:srgbClr val="2D663D"/>
                </a:solidFill>
                <a:latin typeface="Segoe UI Semilight"/>
                <a:cs typeface="Segoe UI Semilight"/>
              </a:rPr>
              <a:t>find</a:t>
            </a:r>
            <a:r>
              <a:rPr sz="2800" i="1" spc="-40" dirty="0">
                <a:solidFill>
                  <a:srgbClr val="2D663D"/>
                </a:solidFill>
                <a:latin typeface="Segoe UI Semilight"/>
                <a:cs typeface="Segoe UI Semilight"/>
              </a:rPr>
              <a:t> </a:t>
            </a:r>
            <a:r>
              <a:rPr sz="2800" i="1" dirty="0">
                <a:solidFill>
                  <a:srgbClr val="2D663D"/>
                </a:solidFill>
                <a:latin typeface="Segoe UI Semilight"/>
                <a:cs typeface="Segoe UI Semilight"/>
              </a:rPr>
              <a:t>a</a:t>
            </a:r>
            <a:r>
              <a:rPr sz="2800" i="1" spc="-25" dirty="0">
                <a:solidFill>
                  <a:srgbClr val="2D663D"/>
                </a:solidFill>
                <a:latin typeface="Segoe UI Semilight"/>
                <a:cs typeface="Segoe UI Semilight"/>
              </a:rPr>
              <a:t> </a:t>
            </a:r>
            <a:r>
              <a:rPr sz="2800" i="1" dirty="0">
                <a:solidFill>
                  <a:srgbClr val="2D663D"/>
                </a:solidFill>
                <a:latin typeface="Segoe UI Semilight"/>
                <a:cs typeface="Segoe UI Semilight"/>
              </a:rPr>
              <a:t>strategy</a:t>
            </a:r>
            <a:r>
              <a:rPr sz="2800" i="1" spc="-25" dirty="0">
                <a:solidFill>
                  <a:srgbClr val="2D663D"/>
                </a:solidFill>
                <a:latin typeface="Segoe UI Semilight"/>
                <a:cs typeface="Segoe UI Semilight"/>
              </a:rPr>
              <a:t> </a:t>
            </a:r>
            <a:r>
              <a:rPr sz="2800" i="1" dirty="0">
                <a:solidFill>
                  <a:srgbClr val="2D663D"/>
                </a:solidFill>
                <a:latin typeface="Segoe UI Semilight"/>
                <a:cs typeface="Segoe UI Semilight"/>
              </a:rPr>
              <a:t>for</a:t>
            </a:r>
            <a:r>
              <a:rPr sz="2800" i="1" spc="-35" dirty="0">
                <a:solidFill>
                  <a:srgbClr val="2D663D"/>
                </a:solidFill>
                <a:latin typeface="Segoe UI Semilight"/>
                <a:cs typeface="Segoe UI Semilight"/>
              </a:rPr>
              <a:t> </a:t>
            </a:r>
            <a:r>
              <a:rPr sz="2800" i="1" dirty="0">
                <a:solidFill>
                  <a:srgbClr val="2D663D"/>
                </a:solidFill>
                <a:latin typeface="Segoe UI Semilight"/>
                <a:cs typeface="Segoe UI Semilight"/>
              </a:rPr>
              <a:t>picking</a:t>
            </a:r>
            <a:r>
              <a:rPr sz="2800" i="1" spc="-35" dirty="0">
                <a:solidFill>
                  <a:srgbClr val="2D663D"/>
                </a:solidFill>
                <a:latin typeface="Segoe UI Semilight"/>
                <a:cs typeface="Segoe UI Semilight"/>
              </a:rPr>
              <a:t> </a:t>
            </a:r>
            <a:r>
              <a:rPr sz="2800" i="1" dirty="0">
                <a:solidFill>
                  <a:srgbClr val="2D663D"/>
                </a:solidFill>
                <a:latin typeface="Segoe UI Semilight"/>
                <a:cs typeface="Segoe UI Semilight"/>
              </a:rPr>
              <a:t>an</a:t>
            </a:r>
            <a:r>
              <a:rPr sz="2800" i="1" spc="-30" dirty="0">
                <a:solidFill>
                  <a:srgbClr val="2D663D"/>
                </a:solidFill>
                <a:latin typeface="Segoe UI Semilight"/>
                <a:cs typeface="Segoe UI Semilight"/>
              </a:rPr>
              <a:t> </a:t>
            </a:r>
            <a:r>
              <a:rPr sz="2800" i="1" dirty="0">
                <a:solidFill>
                  <a:srgbClr val="2D663D"/>
                </a:solidFill>
                <a:latin typeface="Segoe UI Semilight"/>
                <a:cs typeface="Segoe UI Semilight"/>
              </a:rPr>
              <a:t>arm</a:t>
            </a:r>
            <a:r>
              <a:rPr sz="2800" i="1" spc="-35" dirty="0">
                <a:solidFill>
                  <a:srgbClr val="2D663D"/>
                </a:solidFill>
                <a:latin typeface="Segoe UI Semilight"/>
                <a:cs typeface="Segoe UI Semilight"/>
              </a:rPr>
              <a:t> </a:t>
            </a:r>
            <a:r>
              <a:rPr sz="2800" i="1" dirty="0">
                <a:solidFill>
                  <a:srgbClr val="2D663D"/>
                </a:solidFill>
                <a:latin typeface="Segoe UI Semilight"/>
                <a:cs typeface="Segoe UI Semilight"/>
              </a:rPr>
              <a:t>to pull</a:t>
            </a:r>
            <a:r>
              <a:rPr sz="2800" i="1" spc="-25" dirty="0">
                <a:solidFill>
                  <a:srgbClr val="2D663D"/>
                </a:solidFill>
                <a:latin typeface="Segoe UI Semilight"/>
                <a:cs typeface="Segoe UI Semilight"/>
              </a:rPr>
              <a:t> </a:t>
            </a:r>
            <a:r>
              <a:rPr sz="2800" i="1" dirty="0">
                <a:solidFill>
                  <a:srgbClr val="2D663D"/>
                </a:solidFill>
                <a:latin typeface="Segoe UI Semilight"/>
                <a:cs typeface="Segoe UI Semilight"/>
              </a:rPr>
              <a:t>that</a:t>
            </a:r>
            <a:r>
              <a:rPr sz="2800" i="1" spc="-35" dirty="0">
                <a:solidFill>
                  <a:srgbClr val="2D663D"/>
                </a:solidFill>
                <a:latin typeface="Segoe UI Semilight"/>
                <a:cs typeface="Segoe UI Semilight"/>
              </a:rPr>
              <a:t> </a:t>
            </a:r>
            <a:r>
              <a:rPr sz="2800" i="1" spc="-20" dirty="0">
                <a:solidFill>
                  <a:srgbClr val="2D663D"/>
                </a:solidFill>
                <a:latin typeface="Segoe UI Semilight"/>
                <a:cs typeface="Segoe UI Semilight"/>
              </a:rPr>
              <a:t>will </a:t>
            </a:r>
            <a:r>
              <a:rPr sz="2800" i="1" dirty="0">
                <a:solidFill>
                  <a:srgbClr val="2D663D"/>
                </a:solidFill>
                <a:latin typeface="Segoe UI Semilight"/>
                <a:cs typeface="Segoe UI Semilight"/>
              </a:rPr>
              <a:t>maximize</a:t>
            </a:r>
            <a:r>
              <a:rPr sz="2800" i="1" spc="-70" dirty="0">
                <a:solidFill>
                  <a:srgbClr val="2D663D"/>
                </a:solidFill>
                <a:latin typeface="Segoe UI Semilight"/>
                <a:cs typeface="Segoe UI Semilight"/>
              </a:rPr>
              <a:t> </a:t>
            </a:r>
            <a:r>
              <a:rPr sz="2800" i="1" dirty="0">
                <a:solidFill>
                  <a:srgbClr val="2D663D"/>
                </a:solidFill>
                <a:latin typeface="Segoe UI Semilight"/>
                <a:cs typeface="Segoe UI Semilight"/>
              </a:rPr>
              <a:t>the</a:t>
            </a:r>
            <a:r>
              <a:rPr sz="2800" i="1" spc="-45" dirty="0">
                <a:solidFill>
                  <a:srgbClr val="2D663D"/>
                </a:solidFill>
                <a:latin typeface="Segoe UI Semilight"/>
                <a:cs typeface="Segoe UI Semilight"/>
              </a:rPr>
              <a:t> </a:t>
            </a:r>
            <a:r>
              <a:rPr sz="2800" i="1" dirty="0">
                <a:solidFill>
                  <a:srgbClr val="2D663D"/>
                </a:solidFill>
                <a:latin typeface="Segoe UI Semilight"/>
                <a:cs typeface="Segoe UI Semilight"/>
              </a:rPr>
              <a:t>total</a:t>
            </a:r>
            <a:r>
              <a:rPr sz="2800" i="1" spc="-75" dirty="0">
                <a:solidFill>
                  <a:srgbClr val="2D663D"/>
                </a:solidFill>
                <a:latin typeface="Segoe UI Semilight"/>
                <a:cs typeface="Segoe UI Semilight"/>
              </a:rPr>
              <a:t> </a:t>
            </a:r>
            <a:r>
              <a:rPr sz="2800" i="1" dirty="0">
                <a:solidFill>
                  <a:srgbClr val="2D663D"/>
                </a:solidFill>
                <a:latin typeface="Segoe UI Semilight"/>
                <a:cs typeface="Segoe UI Semilight"/>
              </a:rPr>
              <a:t>reward</a:t>
            </a:r>
            <a:r>
              <a:rPr sz="2800" i="1" spc="-55" dirty="0">
                <a:solidFill>
                  <a:srgbClr val="2D663D"/>
                </a:solidFill>
                <a:latin typeface="Segoe UI Semilight"/>
                <a:cs typeface="Segoe UI Semilight"/>
              </a:rPr>
              <a:t> </a:t>
            </a:r>
            <a:r>
              <a:rPr sz="2800" i="1" dirty="0">
                <a:solidFill>
                  <a:srgbClr val="2D663D"/>
                </a:solidFill>
                <a:latin typeface="Segoe UI Semilight"/>
                <a:cs typeface="Segoe UI Semilight"/>
              </a:rPr>
              <a:t>over</a:t>
            </a:r>
            <a:r>
              <a:rPr sz="2800" i="1" spc="-55" dirty="0">
                <a:solidFill>
                  <a:srgbClr val="2D663D"/>
                </a:solidFill>
                <a:latin typeface="Segoe UI Semilight"/>
                <a:cs typeface="Segoe UI Semilight"/>
              </a:rPr>
              <a:t> </a:t>
            </a:r>
            <a:r>
              <a:rPr sz="2800" i="1" dirty="0">
                <a:solidFill>
                  <a:srgbClr val="2D663D"/>
                </a:solidFill>
                <a:latin typeface="Segoe UI Semilight"/>
                <a:cs typeface="Segoe UI Semilight"/>
              </a:rPr>
              <a:t>the</a:t>
            </a:r>
            <a:r>
              <a:rPr sz="2800" i="1" spc="-55" dirty="0">
                <a:solidFill>
                  <a:srgbClr val="2D663D"/>
                </a:solidFill>
                <a:latin typeface="Segoe UI Semilight"/>
                <a:cs typeface="Segoe UI Semilight"/>
              </a:rPr>
              <a:t> </a:t>
            </a:r>
            <a:r>
              <a:rPr sz="2800" i="1" dirty="0">
                <a:solidFill>
                  <a:srgbClr val="2D663D"/>
                </a:solidFill>
                <a:latin typeface="Segoe UI Semilight"/>
                <a:cs typeface="Segoe UI Semilight"/>
              </a:rPr>
              <a:t>T</a:t>
            </a:r>
            <a:r>
              <a:rPr sz="2800" i="1" spc="-75" dirty="0">
                <a:solidFill>
                  <a:srgbClr val="2D663D"/>
                </a:solidFill>
                <a:latin typeface="Segoe UI Semilight"/>
                <a:cs typeface="Segoe UI Semilight"/>
              </a:rPr>
              <a:t> </a:t>
            </a:r>
            <a:r>
              <a:rPr sz="2800" i="1" spc="-10" dirty="0">
                <a:solidFill>
                  <a:srgbClr val="2D663D"/>
                </a:solidFill>
                <a:latin typeface="Segoe UI Semilight"/>
                <a:cs typeface="Segoe UI Semilight"/>
              </a:rPr>
              <a:t>pulls.</a:t>
            </a:r>
            <a:endParaRPr sz="2800">
              <a:latin typeface="Segoe UI Semilight"/>
              <a:cs typeface="Segoe UI Semilight"/>
            </a:endParaRP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E7C89760-1EA3-6026-6CAD-8F9C1534B95E}"/>
                  </a:ext>
                </a:extLst>
              </p:cNvPr>
              <p:cNvSpPr txBox="1"/>
              <p:nvPr/>
            </p:nvSpPr>
            <p:spPr>
              <a:xfrm>
                <a:off x="654202" y="3200400"/>
                <a:ext cx="5244897" cy="1467966"/>
              </a:xfrm>
              <a:prstGeom prst="rect">
                <a:avLst/>
              </a:prstGeom>
              <a:noFill/>
            </p:spPr>
            <p:txBody>
              <a:bodyPr wrap="none" rtlCol="0">
                <a:spAutoFit/>
              </a:bodyPr>
              <a:lstStyle/>
              <a:p>
                <a14:m>
                  <m:oMathPara xmlns:m="http://schemas.openxmlformats.org/officeDocument/2006/math">
                    <m:o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𝑝</m:t>
                          </m:r>
                        </m:e>
                        <m: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𝐴</m:t>
                              </m:r>
                            </m:e>
                            <m:sub>
                              <m:r>
                                <a:rPr lang="en-US" sz="2800" b="0" i="1" smtClean="0">
                                  <a:latin typeface="Cambria Math" panose="02040503050406030204" pitchFamily="18" charset="0"/>
                                </a:rPr>
                                <m:t>𝑖</m:t>
                              </m:r>
                            </m:sub>
                          </m:sSub>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𝑘</m:t>
                          </m:r>
                        </m:e>
                      </m:d>
                      <m:r>
                        <a:rPr lang="en-US" sz="2800" i="1" smtClean="0">
                          <a:latin typeface="Cambria Math" panose="02040503050406030204" pitchFamily="18" charset="0"/>
                        </a:rPr>
                        <m:t>=</m:t>
                      </m:r>
                      <m:d>
                        <m:dPr>
                          <m:begChr m:val="{"/>
                          <m:endChr m:val=""/>
                          <m:ctrlPr>
                            <a:rPr lang="en-US" sz="2800" i="1" smtClean="0">
                              <a:latin typeface="Cambria Math" panose="02040503050406030204" pitchFamily="18" charset="0"/>
                            </a:rPr>
                          </m:ctrlPr>
                        </m:dPr>
                        <m:e>
                          <m:eqArr>
                            <m:eqArrPr>
                              <m:ctrlPr>
                                <a:rPr lang="en-US" sz="2800" i="1" smtClean="0">
                                  <a:latin typeface="Cambria Math" panose="02040503050406030204" pitchFamily="18" charset="0"/>
                                </a:rPr>
                              </m:ctrlPr>
                            </m:eqArrPr>
                            <m:e>
                              <m:r>
                                <a:rPr lang="en-US" sz="2800" i="1" smtClean="0">
                                  <a:latin typeface="Cambria Math" panose="02040503050406030204" pitchFamily="18" charset="0"/>
                                </a:rPr>
                                <m:t>&amp;</m:t>
                              </m:r>
                              <m:r>
                                <a:rPr lang="en-US" sz="2800" b="0" i="1" smtClean="0">
                                  <a:latin typeface="Cambria Math" panose="02040503050406030204" pitchFamily="18" charset="0"/>
                                </a:rPr>
                                <m:t>1−</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𝜃</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𝜃</m:t>
                                  </m:r>
                                </m:e>
                                <m:sub>
                                  <m:r>
                                    <a:rPr lang="en-US" sz="2800" b="0" i="1" smtClean="0">
                                      <a:latin typeface="Cambria Math" panose="02040503050406030204" pitchFamily="18" charset="0"/>
                                    </a:rPr>
                                    <m:t>2</m:t>
                                  </m:r>
                                </m:sub>
                              </m:sSub>
                              <m:r>
                                <a:rPr lang="en-US" sz="2800" i="1" smtClean="0">
                                  <a:latin typeface="Cambria Math" panose="02040503050406030204" pitchFamily="18" charset="0"/>
                                </a:rPr>
                                <m:t> </m:t>
                              </m:r>
                              <m:r>
                                <a:rPr lang="en-US" sz="2800" b="0" i="1" smtClean="0">
                                  <a:latin typeface="Cambria Math" panose="02040503050406030204" pitchFamily="18" charset="0"/>
                                </a:rPr>
                                <m:t>       </m:t>
                              </m:r>
                              <m:r>
                                <a:rPr lang="en-US" sz="2800" b="0" i="1" smtClean="0">
                                  <a:latin typeface="Cambria Math" panose="02040503050406030204" pitchFamily="18" charset="0"/>
                                </a:rPr>
                                <m:t>𝑘</m:t>
                              </m:r>
                              <m:r>
                                <a:rPr lang="en-US" sz="2800" b="0" i="1" smtClean="0">
                                  <a:latin typeface="Cambria Math" panose="02040503050406030204" pitchFamily="18" charset="0"/>
                                </a:rPr>
                                <m:t>=1</m:t>
                              </m:r>
                            </m:e>
                            <m:e>
                              <m:r>
                                <a:rPr lang="en-US" sz="2800" i="1" smtClean="0">
                                  <a:latin typeface="Cambria Math" panose="02040503050406030204" pitchFamily="18" charset="0"/>
                                </a:rPr>
                                <m:t>&amp;</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𝜃</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                 </m:t>
                              </m:r>
                              <m:r>
                                <a:rPr lang="en-US" sz="2800" i="1" smtClean="0">
                                  <a:latin typeface="Cambria Math" panose="02040503050406030204" pitchFamily="18" charset="0"/>
                                </a:rPr>
                                <m:t>  </m:t>
                              </m:r>
                              <m:r>
                                <a:rPr lang="en-US" sz="2800" b="0" i="1" smtClean="0">
                                  <a:latin typeface="Cambria Math" panose="02040503050406030204" pitchFamily="18" charset="0"/>
                                </a:rPr>
                                <m:t>     </m:t>
                              </m:r>
                              <m:r>
                                <a:rPr lang="en-US" sz="2800" b="0" i="1" smtClean="0">
                                  <a:latin typeface="Cambria Math" panose="02040503050406030204" pitchFamily="18" charset="0"/>
                                </a:rPr>
                                <m:t>𝑘</m:t>
                              </m:r>
                              <m:r>
                                <a:rPr lang="en-US" sz="2800" b="0" i="1" smtClean="0">
                                  <a:latin typeface="Cambria Math" panose="02040503050406030204" pitchFamily="18" charset="0"/>
                                </a:rPr>
                                <m:t>=10</m:t>
                              </m:r>
                            </m:e>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𝜃</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               </m:t>
                              </m:r>
                              <m:r>
                                <a:rPr lang="en-US" sz="2800" i="1" smtClean="0">
                                  <a:latin typeface="Cambria Math" panose="02040503050406030204" pitchFamily="18" charset="0"/>
                                </a:rPr>
                                <m:t>  </m:t>
                              </m:r>
                              <m:r>
                                <a:rPr lang="en-US" sz="2800" b="0" i="1" smtClean="0">
                                  <a:latin typeface="Cambria Math" panose="02040503050406030204" pitchFamily="18" charset="0"/>
                                </a:rPr>
                                <m:t>    </m:t>
                              </m:r>
                              <m:r>
                                <a:rPr lang="en-US" sz="2800" b="0" i="1" smtClean="0">
                                  <a:latin typeface="Cambria Math" panose="02040503050406030204" pitchFamily="18" charset="0"/>
                                </a:rPr>
                                <m:t>𝑘</m:t>
                              </m:r>
                              <m:r>
                                <a:rPr lang="en-US" sz="2800" b="0" i="1" smtClean="0">
                                  <a:latin typeface="Cambria Math" panose="02040503050406030204" pitchFamily="18" charset="0"/>
                                </a:rPr>
                                <m:t>=100</m:t>
                              </m:r>
                            </m:e>
                          </m:eqArr>
                        </m:e>
                      </m:d>
                    </m:oMath>
                  </m:oMathPara>
                </a14:m>
                <a:endParaRPr lang="en-US" sz="2800" dirty="0"/>
              </a:p>
            </p:txBody>
          </p:sp>
        </mc:Choice>
        <mc:Fallback>
          <p:sp>
            <p:nvSpPr>
              <p:cNvPr id="7" name="TextBox 6">
                <a:extLst>
                  <a:ext uri="{FF2B5EF4-FFF2-40B4-BE49-F238E27FC236}">
                    <a16:creationId xmlns:a16="http://schemas.microsoft.com/office/drawing/2014/main" id="{E7C89760-1EA3-6026-6CAD-8F9C1534B95E}"/>
                  </a:ext>
                </a:extLst>
              </p:cNvPr>
              <p:cNvSpPr txBox="1">
                <a:spLocks noRot="1" noChangeAspect="1" noMove="1" noResize="1" noEditPoints="1" noAdjustHandles="1" noChangeArrowheads="1" noChangeShapeType="1" noTextEdit="1"/>
              </p:cNvSpPr>
              <p:nvPr/>
            </p:nvSpPr>
            <p:spPr>
              <a:xfrm>
                <a:off x="654202" y="3200400"/>
                <a:ext cx="5244897" cy="1467966"/>
              </a:xfrm>
              <a:prstGeom prst="rect">
                <a:avLst/>
              </a:prstGeom>
              <a:blipFill>
                <a:blip r:embed="rId2"/>
                <a:stretch>
                  <a:fillRect/>
                </a:stretch>
              </a:blipFill>
            </p:spPr>
            <p:txBody>
              <a:bodyPr/>
              <a:lstStyle/>
              <a:p>
                <a:r>
                  <a:rPr lang="en-US">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8778" y="3559302"/>
            <a:ext cx="1774825" cy="0"/>
          </a:xfrm>
          <a:custGeom>
            <a:avLst/>
            <a:gdLst/>
            <a:ahLst/>
            <a:cxnLst/>
            <a:rect l="l" t="t" r="r" b="b"/>
            <a:pathLst>
              <a:path w="1774825">
                <a:moveTo>
                  <a:pt x="0" y="0"/>
                </a:moveTo>
                <a:lnTo>
                  <a:pt x="1774698" y="0"/>
                </a:lnTo>
              </a:path>
            </a:pathLst>
          </a:custGeom>
          <a:ln w="19050">
            <a:solidFill>
              <a:srgbClr val="D7D7D7"/>
            </a:solidFill>
          </a:ln>
        </p:spPr>
        <p:txBody>
          <a:bodyPr wrap="square" lIns="0" tIns="0" rIns="0" bIns="0" rtlCol="0"/>
          <a:lstStyle/>
          <a:p>
            <a:endParaRPr/>
          </a:p>
        </p:txBody>
      </p:sp>
      <p:sp>
        <p:nvSpPr>
          <p:cNvPr id="3" name="object 3"/>
          <p:cNvSpPr/>
          <p:nvPr/>
        </p:nvSpPr>
        <p:spPr>
          <a:xfrm>
            <a:off x="9055607" y="3559302"/>
            <a:ext cx="2987675" cy="0"/>
          </a:xfrm>
          <a:custGeom>
            <a:avLst/>
            <a:gdLst/>
            <a:ahLst/>
            <a:cxnLst/>
            <a:rect l="l" t="t" r="r" b="b"/>
            <a:pathLst>
              <a:path w="2987675">
                <a:moveTo>
                  <a:pt x="0" y="0"/>
                </a:moveTo>
                <a:lnTo>
                  <a:pt x="2987675" y="0"/>
                </a:lnTo>
              </a:path>
            </a:pathLst>
          </a:custGeom>
          <a:ln w="19050">
            <a:solidFill>
              <a:srgbClr val="D7D7D7"/>
            </a:solidFill>
          </a:ln>
        </p:spPr>
        <p:txBody>
          <a:bodyPr wrap="square" lIns="0" tIns="0" rIns="0" bIns="0" rtlCol="0"/>
          <a:lstStyle/>
          <a:p>
            <a:endParaRPr/>
          </a:p>
        </p:txBody>
      </p:sp>
      <p:grpSp>
        <p:nvGrpSpPr>
          <p:cNvPr id="4" name="object 4"/>
          <p:cNvGrpSpPr/>
          <p:nvPr/>
        </p:nvGrpSpPr>
        <p:grpSpPr>
          <a:xfrm>
            <a:off x="743712" y="3051048"/>
            <a:ext cx="897890" cy="897890"/>
            <a:chOff x="743712" y="3051048"/>
            <a:chExt cx="897890" cy="897890"/>
          </a:xfrm>
        </p:grpSpPr>
        <p:sp>
          <p:nvSpPr>
            <p:cNvPr id="5" name="object 5"/>
            <p:cNvSpPr/>
            <p:nvPr/>
          </p:nvSpPr>
          <p:spPr>
            <a:xfrm>
              <a:off x="743712" y="3051048"/>
              <a:ext cx="897890" cy="897890"/>
            </a:xfrm>
            <a:custGeom>
              <a:avLst/>
              <a:gdLst/>
              <a:ahLst/>
              <a:cxnLst/>
              <a:rect l="l" t="t" r="r" b="b"/>
              <a:pathLst>
                <a:path w="897889" h="897889">
                  <a:moveTo>
                    <a:pt x="448818" y="0"/>
                  </a:moveTo>
                  <a:lnTo>
                    <a:pt x="399913" y="2633"/>
                  </a:lnTo>
                  <a:lnTo>
                    <a:pt x="352535" y="10350"/>
                  </a:lnTo>
                  <a:lnTo>
                    <a:pt x="306955" y="22878"/>
                  </a:lnTo>
                  <a:lnTo>
                    <a:pt x="263449" y="39942"/>
                  </a:lnTo>
                  <a:lnTo>
                    <a:pt x="222289" y="61270"/>
                  </a:lnTo>
                  <a:lnTo>
                    <a:pt x="183750" y="86587"/>
                  </a:lnTo>
                  <a:lnTo>
                    <a:pt x="148105" y="115620"/>
                  </a:lnTo>
                  <a:lnTo>
                    <a:pt x="115629" y="148095"/>
                  </a:lnTo>
                  <a:lnTo>
                    <a:pt x="86594" y="183739"/>
                  </a:lnTo>
                  <a:lnTo>
                    <a:pt x="61276" y="222278"/>
                  </a:lnTo>
                  <a:lnTo>
                    <a:pt x="39946" y="263438"/>
                  </a:lnTo>
                  <a:lnTo>
                    <a:pt x="22880" y="306945"/>
                  </a:lnTo>
                  <a:lnTo>
                    <a:pt x="10351" y="352527"/>
                  </a:lnTo>
                  <a:lnTo>
                    <a:pt x="2633" y="399909"/>
                  </a:lnTo>
                  <a:lnTo>
                    <a:pt x="0" y="448817"/>
                  </a:lnTo>
                  <a:lnTo>
                    <a:pt x="2633" y="497726"/>
                  </a:lnTo>
                  <a:lnTo>
                    <a:pt x="10351" y="545108"/>
                  </a:lnTo>
                  <a:lnTo>
                    <a:pt x="22880" y="590690"/>
                  </a:lnTo>
                  <a:lnTo>
                    <a:pt x="39946" y="634197"/>
                  </a:lnTo>
                  <a:lnTo>
                    <a:pt x="61276" y="675357"/>
                  </a:lnTo>
                  <a:lnTo>
                    <a:pt x="86594" y="713896"/>
                  </a:lnTo>
                  <a:lnTo>
                    <a:pt x="115629" y="749540"/>
                  </a:lnTo>
                  <a:lnTo>
                    <a:pt x="148105" y="782015"/>
                  </a:lnTo>
                  <a:lnTo>
                    <a:pt x="183750" y="811048"/>
                  </a:lnTo>
                  <a:lnTo>
                    <a:pt x="222289" y="836365"/>
                  </a:lnTo>
                  <a:lnTo>
                    <a:pt x="263449" y="857693"/>
                  </a:lnTo>
                  <a:lnTo>
                    <a:pt x="306955" y="874757"/>
                  </a:lnTo>
                  <a:lnTo>
                    <a:pt x="352535" y="887285"/>
                  </a:lnTo>
                  <a:lnTo>
                    <a:pt x="399913" y="895002"/>
                  </a:lnTo>
                  <a:lnTo>
                    <a:pt x="448818" y="897635"/>
                  </a:lnTo>
                  <a:lnTo>
                    <a:pt x="497726" y="895002"/>
                  </a:lnTo>
                  <a:lnTo>
                    <a:pt x="545108" y="887285"/>
                  </a:lnTo>
                  <a:lnTo>
                    <a:pt x="590690" y="874757"/>
                  </a:lnTo>
                  <a:lnTo>
                    <a:pt x="634197" y="857693"/>
                  </a:lnTo>
                  <a:lnTo>
                    <a:pt x="675357" y="836365"/>
                  </a:lnTo>
                  <a:lnTo>
                    <a:pt x="713896" y="811048"/>
                  </a:lnTo>
                  <a:lnTo>
                    <a:pt x="749540" y="782015"/>
                  </a:lnTo>
                  <a:lnTo>
                    <a:pt x="782015" y="749540"/>
                  </a:lnTo>
                  <a:lnTo>
                    <a:pt x="811048" y="713896"/>
                  </a:lnTo>
                  <a:lnTo>
                    <a:pt x="836365" y="675357"/>
                  </a:lnTo>
                  <a:lnTo>
                    <a:pt x="857693" y="634197"/>
                  </a:lnTo>
                  <a:lnTo>
                    <a:pt x="874757" y="590690"/>
                  </a:lnTo>
                  <a:lnTo>
                    <a:pt x="887285" y="545108"/>
                  </a:lnTo>
                  <a:lnTo>
                    <a:pt x="895002" y="497726"/>
                  </a:lnTo>
                  <a:lnTo>
                    <a:pt x="897636" y="448817"/>
                  </a:lnTo>
                  <a:lnTo>
                    <a:pt x="895002" y="399909"/>
                  </a:lnTo>
                  <a:lnTo>
                    <a:pt x="887285" y="352527"/>
                  </a:lnTo>
                  <a:lnTo>
                    <a:pt x="874757" y="306945"/>
                  </a:lnTo>
                  <a:lnTo>
                    <a:pt x="857693" y="263438"/>
                  </a:lnTo>
                  <a:lnTo>
                    <a:pt x="836365" y="222278"/>
                  </a:lnTo>
                  <a:lnTo>
                    <a:pt x="811048" y="183739"/>
                  </a:lnTo>
                  <a:lnTo>
                    <a:pt x="782015" y="148095"/>
                  </a:lnTo>
                  <a:lnTo>
                    <a:pt x="749540" y="115620"/>
                  </a:lnTo>
                  <a:lnTo>
                    <a:pt x="713896" y="86587"/>
                  </a:lnTo>
                  <a:lnTo>
                    <a:pt x="675357" y="61270"/>
                  </a:lnTo>
                  <a:lnTo>
                    <a:pt x="634197" y="39942"/>
                  </a:lnTo>
                  <a:lnTo>
                    <a:pt x="590690" y="22878"/>
                  </a:lnTo>
                  <a:lnTo>
                    <a:pt x="545108" y="10350"/>
                  </a:lnTo>
                  <a:lnTo>
                    <a:pt x="497726" y="2633"/>
                  </a:lnTo>
                  <a:lnTo>
                    <a:pt x="448818" y="0"/>
                  </a:lnTo>
                  <a:close/>
                </a:path>
              </a:pathLst>
            </a:custGeom>
            <a:solidFill>
              <a:srgbClr val="B6A379"/>
            </a:solidFill>
          </p:spPr>
          <p:txBody>
            <a:bodyPr wrap="square" lIns="0" tIns="0" rIns="0" bIns="0" rtlCol="0"/>
            <a:lstStyle/>
            <a:p>
              <a:endParaRPr/>
            </a:p>
          </p:txBody>
        </p:sp>
        <p:sp>
          <p:nvSpPr>
            <p:cNvPr id="6" name="object 6"/>
            <p:cNvSpPr/>
            <p:nvPr/>
          </p:nvSpPr>
          <p:spPr>
            <a:xfrm>
              <a:off x="1042441" y="3287268"/>
              <a:ext cx="300355" cy="425450"/>
            </a:xfrm>
            <a:custGeom>
              <a:avLst/>
              <a:gdLst/>
              <a:ahLst/>
              <a:cxnLst/>
              <a:rect l="l" t="t" r="r" b="b"/>
              <a:pathLst>
                <a:path w="300355" h="425450">
                  <a:moveTo>
                    <a:pt x="38049" y="425196"/>
                  </a:moveTo>
                  <a:lnTo>
                    <a:pt x="38049" y="13335"/>
                  </a:lnTo>
                  <a:lnTo>
                    <a:pt x="38049" y="11303"/>
                  </a:lnTo>
                  <a:lnTo>
                    <a:pt x="37020" y="9271"/>
                  </a:lnTo>
                  <a:lnTo>
                    <a:pt x="36487" y="7620"/>
                  </a:lnTo>
                  <a:lnTo>
                    <a:pt x="34925" y="6096"/>
                  </a:lnTo>
                  <a:lnTo>
                    <a:pt x="33362" y="4572"/>
                  </a:lnTo>
                  <a:lnTo>
                    <a:pt x="31800" y="3556"/>
                  </a:lnTo>
                  <a:lnTo>
                    <a:pt x="29718" y="3048"/>
                  </a:lnTo>
                  <a:lnTo>
                    <a:pt x="27622" y="3048"/>
                  </a:lnTo>
                  <a:lnTo>
                    <a:pt x="10426" y="3048"/>
                  </a:lnTo>
                  <a:lnTo>
                    <a:pt x="8331" y="3048"/>
                  </a:lnTo>
                  <a:lnTo>
                    <a:pt x="6248" y="3556"/>
                  </a:lnTo>
                  <a:lnTo>
                    <a:pt x="0" y="13335"/>
                  </a:lnTo>
                  <a:lnTo>
                    <a:pt x="0" y="425196"/>
                  </a:lnTo>
                  <a:lnTo>
                    <a:pt x="38049" y="425196"/>
                  </a:lnTo>
                  <a:close/>
                </a:path>
                <a:path w="300355" h="425450">
                  <a:moveTo>
                    <a:pt x="48768" y="176149"/>
                  </a:moveTo>
                  <a:lnTo>
                    <a:pt x="56426" y="171577"/>
                  </a:lnTo>
                  <a:lnTo>
                    <a:pt x="64096" y="168021"/>
                  </a:lnTo>
                  <a:lnTo>
                    <a:pt x="101917" y="160401"/>
                  </a:lnTo>
                  <a:lnTo>
                    <a:pt x="109067" y="160909"/>
                  </a:lnTo>
                  <a:lnTo>
                    <a:pt x="116725" y="161417"/>
                  </a:lnTo>
                  <a:lnTo>
                    <a:pt x="154533" y="170053"/>
                  </a:lnTo>
                  <a:lnTo>
                    <a:pt x="169379" y="174625"/>
                  </a:lnTo>
                  <a:lnTo>
                    <a:pt x="184696" y="179197"/>
                  </a:lnTo>
                  <a:lnTo>
                    <a:pt x="222529" y="189484"/>
                  </a:lnTo>
                  <a:lnTo>
                    <a:pt x="244957" y="192024"/>
                  </a:lnTo>
                  <a:lnTo>
                    <a:pt x="252704" y="191516"/>
                  </a:lnTo>
                  <a:lnTo>
                    <a:pt x="289915" y="181864"/>
                  </a:lnTo>
                  <a:lnTo>
                    <a:pt x="293598" y="179705"/>
                  </a:lnTo>
                  <a:lnTo>
                    <a:pt x="296138" y="177673"/>
                  </a:lnTo>
                  <a:lnTo>
                    <a:pt x="297662" y="175133"/>
                  </a:lnTo>
                  <a:lnTo>
                    <a:pt x="299186" y="172593"/>
                  </a:lnTo>
                  <a:lnTo>
                    <a:pt x="300202" y="170053"/>
                  </a:lnTo>
                  <a:lnTo>
                    <a:pt x="300202" y="167512"/>
                  </a:lnTo>
                  <a:lnTo>
                    <a:pt x="299186" y="165481"/>
                  </a:lnTo>
                  <a:lnTo>
                    <a:pt x="298170" y="163449"/>
                  </a:lnTo>
                  <a:lnTo>
                    <a:pt x="289915" y="155194"/>
                  </a:lnTo>
                  <a:lnTo>
                    <a:pt x="281787" y="145542"/>
                  </a:lnTo>
                  <a:lnTo>
                    <a:pt x="274167" y="135382"/>
                  </a:lnTo>
                  <a:lnTo>
                    <a:pt x="265912" y="124587"/>
                  </a:lnTo>
                  <a:lnTo>
                    <a:pt x="264388" y="121539"/>
                  </a:lnTo>
                  <a:lnTo>
                    <a:pt x="263372" y="118491"/>
                  </a:lnTo>
                  <a:lnTo>
                    <a:pt x="262864" y="114935"/>
                  </a:lnTo>
                  <a:lnTo>
                    <a:pt x="262356" y="110871"/>
                  </a:lnTo>
                  <a:lnTo>
                    <a:pt x="262864" y="107187"/>
                  </a:lnTo>
                  <a:lnTo>
                    <a:pt x="263372" y="103632"/>
                  </a:lnTo>
                  <a:lnTo>
                    <a:pt x="264388" y="100076"/>
                  </a:lnTo>
                  <a:lnTo>
                    <a:pt x="265912" y="96520"/>
                  </a:lnTo>
                  <a:lnTo>
                    <a:pt x="274167" y="81153"/>
                  </a:lnTo>
                  <a:lnTo>
                    <a:pt x="281787" y="65405"/>
                  </a:lnTo>
                  <a:lnTo>
                    <a:pt x="289915" y="49022"/>
                  </a:lnTo>
                  <a:lnTo>
                    <a:pt x="298170" y="31115"/>
                  </a:lnTo>
                  <a:lnTo>
                    <a:pt x="299694" y="27559"/>
                  </a:lnTo>
                  <a:lnTo>
                    <a:pt x="300202" y="24511"/>
                  </a:lnTo>
                  <a:lnTo>
                    <a:pt x="300202" y="21971"/>
                  </a:lnTo>
                  <a:lnTo>
                    <a:pt x="299186" y="20447"/>
                  </a:lnTo>
                  <a:lnTo>
                    <a:pt x="297662" y="19939"/>
                  </a:lnTo>
                  <a:lnTo>
                    <a:pt x="296138" y="19431"/>
                  </a:lnTo>
                  <a:lnTo>
                    <a:pt x="293598" y="20447"/>
                  </a:lnTo>
                  <a:lnTo>
                    <a:pt x="289915" y="21462"/>
                  </a:lnTo>
                  <a:lnTo>
                    <a:pt x="282803" y="25019"/>
                  </a:lnTo>
                  <a:lnTo>
                    <a:pt x="275183" y="27559"/>
                  </a:lnTo>
                  <a:lnTo>
                    <a:pt x="267436" y="29591"/>
                  </a:lnTo>
                  <a:lnTo>
                    <a:pt x="259816" y="30607"/>
                  </a:lnTo>
                  <a:lnTo>
                    <a:pt x="252704" y="31623"/>
                  </a:lnTo>
                  <a:lnTo>
                    <a:pt x="244957" y="31623"/>
                  </a:lnTo>
                  <a:lnTo>
                    <a:pt x="237337" y="31115"/>
                  </a:lnTo>
                  <a:lnTo>
                    <a:pt x="229717" y="30607"/>
                  </a:lnTo>
                  <a:lnTo>
                    <a:pt x="222529" y="29083"/>
                  </a:lnTo>
                  <a:lnTo>
                    <a:pt x="214845" y="27559"/>
                  </a:lnTo>
                  <a:lnTo>
                    <a:pt x="199529" y="24003"/>
                  </a:lnTo>
                  <a:lnTo>
                    <a:pt x="184696" y="19431"/>
                  </a:lnTo>
                  <a:lnTo>
                    <a:pt x="169379" y="14351"/>
                  </a:lnTo>
                  <a:lnTo>
                    <a:pt x="154533" y="9652"/>
                  </a:lnTo>
                  <a:lnTo>
                    <a:pt x="139217" y="5587"/>
                  </a:lnTo>
                  <a:lnTo>
                    <a:pt x="132067" y="3556"/>
                  </a:lnTo>
                  <a:lnTo>
                    <a:pt x="124383" y="2032"/>
                  </a:lnTo>
                  <a:lnTo>
                    <a:pt x="116725" y="1016"/>
                  </a:lnTo>
                  <a:lnTo>
                    <a:pt x="109067" y="508"/>
                  </a:lnTo>
                  <a:lnTo>
                    <a:pt x="101917" y="0"/>
                  </a:lnTo>
                  <a:lnTo>
                    <a:pt x="94234" y="508"/>
                  </a:lnTo>
                  <a:lnTo>
                    <a:pt x="86575" y="1524"/>
                  </a:lnTo>
                  <a:lnTo>
                    <a:pt x="78917" y="2540"/>
                  </a:lnTo>
                  <a:lnTo>
                    <a:pt x="71755" y="5080"/>
                  </a:lnTo>
                  <a:lnTo>
                    <a:pt x="64096" y="7620"/>
                  </a:lnTo>
                  <a:lnTo>
                    <a:pt x="56426" y="11176"/>
                  </a:lnTo>
                  <a:lnTo>
                    <a:pt x="48768" y="15875"/>
                  </a:lnTo>
                </a:path>
              </a:pathLst>
            </a:custGeom>
            <a:ln w="9525">
              <a:solidFill>
                <a:srgbClr val="000000"/>
              </a:solidFill>
            </a:ln>
          </p:spPr>
          <p:txBody>
            <a:bodyPr wrap="square" lIns="0" tIns="0" rIns="0" bIns="0" rtlCol="0"/>
            <a:lstStyle/>
            <a:p>
              <a:endParaRPr/>
            </a:p>
          </p:txBody>
        </p:sp>
      </p:grpSp>
      <p:sp>
        <p:nvSpPr>
          <p:cNvPr id="7" name="object 7" descr="$PPTXTitle"/>
          <p:cNvSpPr txBox="1">
            <a:spLocks noGrp="1"/>
          </p:cNvSpPr>
          <p:nvPr>
            <p:ph type="title"/>
          </p:nvPr>
        </p:nvSpPr>
        <p:spPr>
          <a:xfrm>
            <a:off x="1981961" y="3242564"/>
            <a:ext cx="6919595" cy="513715"/>
          </a:xfrm>
          <a:prstGeom prst="rect">
            <a:avLst/>
          </a:prstGeom>
        </p:spPr>
        <p:txBody>
          <a:bodyPr vert="horz" wrap="square" lIns="0" tIns="13335" rIns="0" bIns="0" rtlCol="0">
            <a:spAutoFit/>
          </a:bodyPr>
          <a:lstStyle/>
          <a:p>
            <a:pPr marL="12700">
              <a:lnSpc>
                <a:spcPct val="100000"/>
              </a:lnSpc>
              <a:spcBef>
                <a:spcPts val="105"/>
              </a:spcBef>
            </a:pPr>
            <a:r>
              <a:rPr sz="3200" spc="55" dirty="0">
                <a:latin typeface="Segoe UI Semibold"/>
                <a:cs typeface="Segoe UI Semibold"/>
              </a:rPr>
              <a:t>Strategy</a:t>
            </a:r>
            <a:r>
              <a:rPr sz="3200" spc="260" dirty="0">
                <a:latin typeface="Segoe UI Semibold"/>
                <a:cs typeface="Segoe UI Semibold"/>
              </a:rPr>
              <a:t> </a:t>
            </a:r>
            <a:r>
              <a:rPr sz="3200" dirty="0">
                <a:latin typeface="Segoe UI Semibold"/>
                <a:cs typeface="Segoe UI Semibold"/>
              </a:rPr>
              <a:t>1:</a:t>
            </a:r>
            <a:r>
              <a:rPr sz="3200" spc="229" dirty="0">
                <a:latin typeface="Segoe UI Semibold"/>
                <a:cs typeface="Segoe UI Semibold"/>
              </a:rPr>
              <a:t> </a:t>
            </a:r>
            <a:r>
              <a:rPr sz="3200" spc="65" dirty="0">
                <a:latin typeface="Segoe UI Semibold"/>
                <a:cs typeface="Segoe UI Semibold"/>
              </a:rPr>
              <a:t>Naïve,</a:t>
            </a:r>
            <a:r>
              <a:rPr sz="3200" spc="229" dirty="0">
                <a:latin typeface="Segoe UI Semibold"/>
                <a:cs typeface="Segoe UI Semibold"/>
              </a:rPr>
              <a:t> </a:t>
            </a:r>
            <a:r>
              <a:rPr sz="3200" spc="65" dirty="0">
                <a:latin typeface="Segoe UI Semibold"/>
                <a:cs typeface="Segoe UI Semibold"/>
              </a:rPr>
              <a:t>Greedy</a:t>
            </a:r>
            <a:r>
              <a:rPr sz="3200" spc="225" dirty="0">
                <a:latin typeface="Segoe UI Semibold"/>
                <a:cs typeface="Segoe UI Semibold"/>
              </a:rPr>
              <a:t> </a:t>
            </a:r>
            <a:r>
              <a:rPr sz="3200" spc="55" dirty="0">
                <a:latin typeface="Segoe UI Semibold"/>
                <a:cs typeface="Segoe UI Semibold"/>
              </a:rPr>
              <a:t>Approach</a:t>
            </a:r>
            <a:endParaRPr sz="3200">
              <a:latin typeface="Segoe UI Semibold"/>
              <a:cs typeface="Segoe UI Semi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5" dirty="0"/>
              <a:t>Strategy</a:t>
            </a:r>
            <a:r>
              <a:rPr spc="240" dirty="0"/>
              <a:t> </a:t>
            </a:r>
            <a:r>
              <a:rPr dirty="0"/>
              <a:t>1:</a:t>
            </a:r>
            <a:r>
              <a:rPr spc="204" dirty="0"/>
              <a:t> </a:t>
            </a:r>
            <a:r>
              <a:rPr spc="65" dirty="0"/>
              <a:t>Naïve,</a:t>
            </a:r>
            <a:r>
              <a:rPr spc="190" dirty="0"/>
              <a:t> </a:t>
            </a:r>
            <a:r>
              <a:rPr spc="65" dirty="0"/>
              <a:t>Greedy</a:t>
            </a:r>
            <a:r>
              <a:rPr spc="195" dirty="0"/>
              <a:t> </a:t>
            </a:r>
            <a:r>
              <a:rPr spc="50" dirty="0"/>
              <a:t>Approach</a:t>
            </a:r>
          </a:p>
        </p:txBody>
      </p:sp>
      <p:sp>
        <p:nvSpPr>
          <p:cNvPr id="3" name="object 3"/>
          <p:cNvSpPr txBox="1"/>
          <p:nvPr/>
        </p:nvSpPr>
        <p:spPr>
          <a:xfrm>
            <a:off x="595782" y="1309268"/>
            <a:ext cx="11001375" cy="2601225"/>
          </a:xfrm>
          <a:prstGeom prst="rect">
            <a:avLst/>
          </a:prstGeom>
        </p:spPr>
        <p:txBody>
          <a:bodyPr vert="horz" wrap="square" lIns="0" tIns="12700" rIns="0" bIns="0" rtlCol="0">
            <a:spAutoFit/>
          </a:bodyPr>
          <a:lstStyle/>
          <a:p>
            <a:pPr marL="122555" marR="17780">
              <a:lnSpc>
                <a:spcPts val="3800"/>
              </a:lnSpc>
              <a:spcBef>
                <a:spcPts val="100"/>
              </a:spcBef>
              <a:tabLst>
                <a:tab pos="124460" algn="l"/>
                <a:tab pos="428625" algn="l"/>
              </a:tabLst>
            </a:pPr>
            <a:r>
              <a:rPr lang="en-US" sz="2800" b="1" dirty="0">
                <a:latin typeface="Segoe UI Semilight"/>
                <a:cs typeface="Segoe UI Semilight"/>
              </a:rPr>
              <a:t>1. </a:t>
            </a:r>
            <a:r>
              <a:rPr sz="2800" b="1" dirty="0">
                <a:latin typeface="Segoe UI Semilight"/>
                <a:cs typeface="Segoe UI Semilight"/>
              </a:rPr>
              <a:t>Explore</a:t>
            </a:r>
            <a:r>
              <a:rPr sz="2800" dirty="0">
                <a:latin typeface="Segoe UI Semilight"/>
                <a:cs typeface="Segoe UI Semilight"/>
              </a:rPr>
              <a:t>.</a:t>
            </a:r>
            <a:r>
              <a:rPr sz="2800" spc="-100" dirty="0">
                <a:latin typeface="Segoe UI Semilight"/>
                <a:cs typeface="Segoe UI Semilight"/>
              </a:rPr>
              <a:t> </a:t>
            </a:r>
            <a:r>
              <a:rPr sz="2800" dirty="0">
                <a:latin typeface="Segoe UI Semilight"/>
                <a:cs typeface="Segoe UI Semilight"/>
              </a:rPr>
              <a:t>Pull</a:t>
            </a:r>
            <a:r>
              <a:rPr sz="2800" spc="-50" dirty="0">
                <a:latin typeface="Segoe UI Semilight"/>
                <a:cs typeface="Segoe UI Semilight"/>
              </a:rPr>
              <a:t> </a:t>
            </a:r>
            <a:r>
              <a:rPr sz="2800" dirty="0">
                <a:latin typeface="Segoe UI Semilight"/>
                <a:cs typeface="Segoe UI Semilight"/>
              </a:rPr>
              <a:t>each</a:t>
            </a:r>
            <a:r>
              <a:rPr sz="2800" spc="-60" dirty="0">
                <a:latin typeface="Segoe UI Semilight"/>
                <a:cs typeface="Segoe UI Semilight"/>
              </a:rPr>
              <a:t> </a:t>
            </a:r>
            <a:r>
              <a:rPr sz="2800" dirty="0">
                <a:latin typeface="Segoe UI Semilight"/>
                <a:cs typeface="Segoe UI Semilight"/>
              </a:rPr>
              <a:t>arm</a:t>
            </a:r>
            <a:r>
              <a:rPr sz="2800" spc="-65" dirty="0">
                <a:latin typeface="Segoe UI Semilight"/>
                <a:cs typeface="Segoe UI Semilight"/>
              </a:rPr>
              <a:t> </a:t>
            </a:r>
            <a:r>
              <a:rPr sz="2800" dirty="0">
                <a:latin typeface="Cambria Math"/>
                <a:cs typeface="Cambria Math"/>
              </a:rPr>
              <a:t>𝑀</a:t>
            </a:r>
            <a:r>
              <a:rPr sz="2800" spc="175" dirty="0">
                <a:latin typeface="Cambria Math"/>
                <a:cs typeface="Cambria Math"/>
              </a:rPr>
              <a:t> </a:t>
            </a:r>
            <a:r>
              <a:rPr sz="2800" dirty="0">
                <a:latin typeface="Segoe UI Semilight"/>
                <a:cs typeface="Segoe UI Semilight"/>
              </a:rPr>
              <a:t>times</a:t>
            </a:r>
            <a:r>
              <a:rPr sz="2800" spc="-55" dirty="0">
                <a:latin typeface="Segoe UI Semilight"/>
                <a:cs typeface="Segoe UI Semilight"/>
              </a:rPr>
              <a:t> </a:t>
            </a:r>
            <a:r>
              <a:rPr sz="2800" dirty="0">
                <a:latin typeface="Segoe UI Semilight"/>
                <a:cs typeface="Segoe UI Semilight"/>
              </a:rPr>
              <a:t>and</a:t>
            </a:r>
            <a:r>
              <a:rPr sz="2800" spc="-60" dirty="0">
                <a:latin typeface="Segoe UI Semilight"/>
                <a:cs typeface="Segoe UI Semilight"/>
              </a:rPr>
              <a:t> </a:t>
            </a:r>
            <a:r>
              <a:rPr sz="2800" dirty="0">
                <a:latin typeface="Segoe UI Semilight"/>
                <a:cs typeface="Segoe UI Semilight"/>
              </a:rPr>
              <a:t>record</a:t>
            </a:r>
            <a:r>
              <a:rPr sz="2800" spc="-55" dirty="0">
                <a:latin typeface="Segoe UI Semilight"/>
                <a:cs typeface="Segoe UI Semilight"/>
              </a:rPr>
              <a:t> </a:t>
            </a:r>
            <a:r>
              <a:rPr sz="2800" dirty="0">
                <a:latin typeface="Segoe UI Semilight"/>
                <a:cs typeface="Segoe UI Semilight"/>
              </a:rPr>
              <a:t>the</a:t>
            </a:r>
            <a:r>
              <a:rPr sz="2800" spc="-50" dirty="0">
                <a:latin typeface="Segoe UI Semilight"/>
                <a:cs typeface="Segoe UI Semilight"/>
              </a:rPr>
              <a:t> </a:t>
            </a:r>
            <a:r>
              <a:rPr sz="2800" dirty="0">
                <a:latin typeface="Segoe UI Semilight"/>
                <a:cs typeface="Segoe UI Semilight"/>
              </a:rPr>
              <a:t>reward</a:t>
            </a:r>
            <a:r>
              <a:rPr sz="2800" spc="-55" dirty="0">
                <a:latin typeface="Segoe UI Semilight"/>
                <a:cs typeface="Segoe UI Semilight"/>
              </a:rPr>
              <a:t> </a:t>
            </a:r>
            <a:r>
              <a:rPr sz="2800" dirty="0">
                <a:latin typeface="Segoe UI Semilight"/>
                <a:cs typeface="Segoe UI Semilight"/>
              </a:rPr>
              <a:t>from</a:t>
            </a:r>
            <a:r>
              <a:rPr sz="2800" spc="-60" dirty="0">
                <a:latin typeface="Segoe UI Semilight"/>
                <a:cs typeface="Segoe UI Semilight"/>
              </a:rPr>
              <a:t> </a:t>
            </a:r>
            <a:r>
              <a:rPr sz="2800" spc="-20" dirty="0">
                <a:latin typeface="Segoe UI Semilight"/>
                <a:cs typeface="Segoe UI Semilight"/>
              </a:rPr>
              <a:t>each </a:t>
            </a:r>
            <a:r>
              <a:rPr sz="2800" i="1" dirty="0">
                <a:latin typeface="Segoe UI Semilight"/>
                <a:cs typeface="Segoe UI Semilight"/>
              </a:rPr>
              <a:t>Based</a:t>
            </a:r>
            <a:r>
              <a:rPr sz="2800" i="1" spc="-60" dirty="0">
                <a:latin typeface="Segoe UI Semilight"/>
                <a:cs typeface="Segoe UI Semilight"/>
              </a:rPr>
              <a:t> </a:t>
            </a:r>
            <a:r>
              <a:rPr sz="2800" i="1" dirty="0">
                <a:latin typeface="Segoe UI Semilight"/>
                <a:cs typeface="Segoe UI Semilight"/>
              </a:rPr>
              <a:t>on</a:t>
            </a:r>
            <a:r>
              <a:rPr sz="2800" i="1" spc="-70" dirty="0">
                <a:latin typeface="Segoe UI Semilight"/>
                <a:cs typeface="Segoe UI Semilight"/>
              </a:rPr>
              <a:t> </a:t>
            </a:r>
            <a:r>
              <a:rPr sz="2800" i="1" dirty="0">
                <a:latin typeface="Segoe UI Semilight"/>
                <a:cs typeface="Segoe UI Semilight"/>
              </a:rPr>
              <a:t>data</a:t>
            </a:r>
            <a:r>
              <a:rPr sz="2800" i="1" spc="-60" dirty="0">
                <a:latin typeface="Segoe UI Semilight"/>
                <a:cs typeface="Segoe UI Semilight"/>
              </a:rPr>
              <a:t> </a:t>
            </a:r>
            <a:r>
              <a:rPr sz="2800" i="1" dirty="0">
                <a:latin typeface="Segoe UI Semilight"/>
                <a:cs typeface="Segoe UI Semilight"/>
              </a:rPr>
              <a:t>for</a:t>
            </a:r>
            <a:r>
              <a:rPr sz="2800" i="1" spc="-60" dirty="0">
                <a:latin typeface="Segoe UI Semilight"/>
                <a:cs typeface="Segoe UI Semilight"/>
              </a:rPr>
              <a:t> </a:t>
            </a:r>
            <a:r>
              <a:rPr sz="2800" i="1" dirty="0">
                <a:latin typeface="Segoe UI Semilight"/>
                <a:cs typeface="Segoe UI Semilight"/>
              </a:rPr>
              <a:t>each,</a:t>
            </a:r>
            <a:r>
              <a:rPr sz="2800" i="1" spc="-65" dirty="0">
                <a:latin typeface="Segoe UI Semilight"/>
                <a:cs typeface="Segoe UI Semilight"/>
              </a:rPr>
              <a:t> </a:t>
            </a:r>
            <a:r>
              <a:rPr sz="2800" i="1" dirty="0">
                <a:latin typeface="Segoe UI Semilight"/>
                <a:cs typeface="Segoe UI Semilight"/>
              </a:rPr>
              <a:t>estimate</a:t>
            </a:r>
            <a:r>
              <a:rPr sz="2800" i="1" spc="-50" dirty="0">
                <a:latin typeface="Segoe UI Semilight"/>
                <a:cs typeface="Segoe UI Semilight"/>
              </a:rPr>
              <a:t> </a:t>
            </a:r>
            <a:r>
              <a:rPr sz="2800" i="1" dirty="0">
                <a:latin typeface="Segoe UI Semilight"/>
                <a:cs typeface="Segoe UI Semilight"/>
              </a:rPr>
              <a:t>the</a:t>
            </a:r>
            <a:r>
              <a:rPr sz="2800" i="1" spc="-55" dirty="0">
                <a:latin typeface="Segoe UI Semilight"/>
                <a:cs typeface="Segoe UI Semilight"/>
              </a:rPr>
              <a:t> </a:t>
            </a:r>
            <a:r>
              <a:rPr sz="2800" i="1" dirty="0">
                <a:latin typeface="Segoe UI Semilight"/>
                <a:cs typeface="Segoe UI Semilight"/>
              </a:rPr>
              <a:t>parameters</a:t>
            </a:r>
            <a:r>
              <a:rPr sz="2800" i="1" spc="-30" dirty="0">
                <a:latin typeface="Segoe UI Semilight"/>
                <a:cs typeface="Segoe UI Semilight"/>
              </a:rPr>
              <a:t> </a:t>
            </a:r>
            <a:r>
              <a:rPr sz="2800" dirty="0">
                <a:latin typeface="Cambria Math"/>
                <a:cs typeface="Cambria Math"/>
              </a:rPr>
              <a:t>𝜃</a:t>
            </a:r>
            <a:r>
              <a:rPr sz="3075" baseline="-16260" dirty="0">
                <a:latin typeface="Cambria Math"/>
                <a:cs typeface="Cambria Math"/>
              </a:rPr>
              <a:t>1</a:t>
            </a:r>
            <a:r>
              <a:rPr sz="3075" spc="547" baseline="-16260" dirty="0">
                <a:latin typeface="Cambria Math"/>
                <a:cs typeface="Cambria Math"/>
              </a:rPr>
              <a:t> </a:t>
            </a:r>
            <a:r>
              <a:rPr sz="2800" i="1" dirty="0">
                <a:latin typeface="Segoe UI Semilight"/>
                <a:cs typeface="Segoe UI Semilight"/>
              </a:rPr>
              <a:t>and</a:t>
            </a:r>
            <a:r>
              <a:rPr sz="2800" i="1" spc="-75" dirty="0">
                <a:latin typeface="Segoe UI Semilight"/>
                <a:cs typeface="Segoe UI Semilight"/>
              </a:rPr>
              <a:t> </a:t>
            </a:r>
            <a:r>
              <a:rPr sz="2800" dirty="0">
                <a:latin typeface="Cambria Math"/>
                <a:cs typeface="Cambria Math"/>
              </a:rPr>
              <a:t>𝜃</a:t>
            </a:r>
            <a:r>
              <a:rPr sz="3075" baseline="-16260" dirty="0">
                <a:latin typeface="Cambria Math"/>
                <a:cs typeface="Cambria Math"/>
              </a:rPr>
              <a:t>2</a:t>
            </a:r>
            <a:r>
              <a:rPr sz="3075" spc="555" baseline="-16260" dirty="0">
                <a:latin typeface="Cambria Math"/>
                <a:cs typeface="Cambria Math"/>
              </a:rPr>
              <a:t> </a:t>
            </a:r>
            <a:r>
              <a:rPr sz="2800" i="1" dirty="0">
                <a:latin typeface="Segoe UI Semilight"/>
                <a:cs typeface="Segoe UI Semilight"/>
              </a:rPr>
              <a:t>for</a:t>
            </a:r>
            <a:r>
              <a:rPr sz="2800" i="1" spc="-60" dirty="0">
                <a:latin typeface="Segoe UI Semilight"/>
                <a:cs typeface="Segoe UI Semilight"/>
              </a:rPr>
              <a:t> </a:t>
            </a:r>
            <a:r>
              <a:rPr sz="2800" i="1" dirty="0">
                <a:latin typeface="Segoe UI Semilight"/>
                <a:cs typeface="Segoe UI Semilight"/>
              </a:rPr>
              <a:t>each</a:t>
            </a:r>
            <a:r>
              <a:rPr sz="2800" i="1" spc="-55" dirty="0">
                <a:latin typeface="Segoe UI Semilight"/>
                <a:cs typeface="Segoe UI Semilight"/>
              </a:rPr>
              <a:t> </a:t>
            </a:r>
            <a:r>
              <a:rPr sz="2800" i="1" spc="-25" dirty="0">
                <a:latin typeface="Segoe UI Semilight"/>
                <a:cs typeface="Segoe UI Semilight"/>
              </a:rPr>
              <a:t>arm</a:t>
            </a:r>
            <a:endParaRPr sz="2800" dirty="0">
              <a:latin typeface="Segoe UI Semilight"/>
              <a:cs typeface="Segoe UI Semilight"/>
            </a:endParaRPr>
          </a:p>
          <a:p>
            <a:pPr marL="25400" marR="88265">
              <a:lnSpc>
                <a:spcPts val="3800"/>
              </a:lnSpc>
              <a:spcBef>
                <a:spcPts val="1455"/>
              </a:spcBef>
              <a:tabLst>
                <a:tab pos="483870" algn="l"/>
              </a:tabLst>
            </a:pPr>
            <a:r>
              <a:rPr lang="en-US" sz="2800" b="1" dirty="0">
                <a:latin typeface="Segoe UI Semilight"/>
                <a:cs typeface="Segoe UI Semilight"/>
              </a:rPr>
              <a:t> </a:t>
            </a:r>
            <a:br>
              <a:rPr lang="en-US" sz="2800" b="1" dirty="0">
                <a:latin typeface="Segoe UI Semilight"/>
                <a:cs typeface="Segoe UI Semilight"/>
              </a:rPr>
            </a:br>
            <a:r>
              <a:rPr lang="en-US" sz="2800" b="1" dirty="0">
                <a:latin typeface="Segoe UI Semilight"/>
                <a:cs typeface="Segoe UI Semilight"/>
              </a:rPr>
              <a:t> 2. </a:t>
            </a:r>
            <a:r>
              <a:rPr sz="2800" b="1" dirty="0">
                <a:latin typeface="Segoe UI Semilight"/>
                <a:cs typeface="Segoe UI Semilight"/>
              </a:rPr>
              <a:t>Exploit</a:t>
            </a:r>
            <a:r>
              <a:rPr sz="2800" dirty="0">
                <a:latin typeface="Segoe UI Semilight"/>
                <a:cs typeface="Segoe UI Semilight"/>
              </a:rPr>
              <a:t>.</a:t>
            </a:r>
            <a:r>
              <a:rPr sz="2800" spc="-90" dirty="0">
                <a:latin typeface="Segoe UI Semilight"/>
                <a:cs typeface="Segoe UI Semilight"/>
              </a:rPr>
              <a:t> </a:t>
            </a:r>
            <a:r>
              <a:rPr sz="2800" dirty="0">
                <a:latin typeface="Segoe UI Semilight"/>
                <a:cs typeface="Segoe UI Semilight"/>
              </a:rPr>
              <a:t>Pick</a:t>
            </a:r>
            <a:r>
              <a:rPr sz="2800" spc="-65" dirty="0">
                <a:latin typeface="Segoe UI Semilight"/>
                <a:cs typeface="Segoe UI Semilight"/>
              </a:rPr>
              <a:t> </a:t>
            </a:r>
            <a:r>
              <a:rPr sz="2800" dirty="0">
                <a:latin typeface="Segoe UI Semilight"/>
                <a:cs typeface="Segoe UI Semilight"/>
              </a:rPr>
              <a:t>arm</a:t>
            </a:r>
            <a:r>
              <a:rPr sz="2800" spc="-60" dirty="0">
                <a:latin typeface="Segoe UI Semilight"/>
                <a:cs typeface="Segoe UI Semilight"/>
              </a:rPr>
              <a:t> </a:t>
            </a:r>
            <a:r>
              <a:rPr sz="2800" dirty="0">
                <a:latin typeface="Segoe UI Semilight"/>
                <a:cs typeface="Segoe UI Semilight"/>
              </a:rPr>
              <a:t>with</a:t>
            </a:r>
            <a:r>
              <a:rPr sz="2800" spc="-75" dirty="0">
                <a:latin typeface="Segoe UI Semilight"/>
                <a:cs typeface="Segoe UI Semilight"/>
              </a:rPr>
              <a:t> </a:t>
            </a:r>
            <a:r>
              <a:rPr sz="2800" dirty="0">
                <a:latin typeface="Segoe UI Semilight"/>
                <a:cs typeface="Segoe UI Semilight"/>
              </a:rPr>
              <a:t>highest</a:t>
            </a:r>
            <a:r>
              <a:rPr sz="2800" spc="-65" dirty="0">
                <a:latin typeface="Segoe UI Semilight"/>
                <a:cs typeface="Segoe UI Semilight"/>
              </a:rPr>
              <a:t> </a:t>
            </a:r>
            <a:r>
              <a:rPr sz="2800" dirty="0">
                <a:latin typeface="Segoe UI Semilight"/>
                <a:cs typeface="Segoe UI Semilight"/>
              </a:rPr>
              <a:t>estimated</a:t>
            </a:r>
            <a:r>
              <a:rPr sz="2800" spc="-60" dirty="0">
                <a:latin typeface="Segoe UI Semilight"/>
                <a:cs typeface="Segoe UI Semilight"/>
              </a:rPr>
              <a:t> </a:t>
            </a:r>
            <a:r>
              <a:rPr sz="2800" dirty="0">
                <a:latin typeface="Segoe UI Semilight"/>
                <a:cs typeface="Segoe UI Semilight"/>
              </a:rPr>
              <a:t>expected</a:t>
            </a:r>
            <a:r>
              <a:rPr sz="2800" spc="-65" dirty="0">
                <a:latin typeface="Segoe UI Semilight"/>
                <a:cs typeface="Segoe UI Semilight"/>
              </a:rPr>
              <a:t> </a:t>
            </a:r>
            <a:r>
              <a:rPr sz="2800" dirty="0">
                <a:latin typeface="Segoe UI Semilight"/>
                <a:cs typeface="Segoe UI Semilight"/>
              </a:rPr>
              <a:t>value</a:t>
            </a:r>
            <a:r>
              <a:rPr sz="2800" spc="-80" dirty="0">
                <a:latin typeface="Segoe UI Semilight"/>
                <a:cs typeface="Segoe UI Semilight"/>
              </a:rPr>
              <a:t> </a:t>
            </a:r>
            <a:r>
              <a:rPr sz="2800" dirty="0">
                <a:latin typeface="Segoe UI Semilight"/>
                <a:cs typeface="Segoe UI Semilight"/>
              </a:rPr>
              <a:t>and</a:t>
            </a:r>
            <a:r>
              <a:rPr sz="2800" spc="-45" dirty="0">
                <a:latin typeface="Segoe UI Semilight"/>
                <a:cs typeface="Segoe UI Semilight"/>
              </a:rPr>
              <a:t> </a:t>
            </a:r>
            <a:r>
              <a:rPr sz="2800" i="1" dirty="0">
                <a:latin typeface="Segoe UI Semilight"/>
                <a:cs typeface="Segoe UI Semilight"/>
              </a:rPr>
              <a:t>only</a:t>
            </a:r>
            <a:r>
              <a:rPr sz="2800" i="1" spc="-55" dirty="0">
                <a:latin typeface="Segoe UI Semilight"/>
                <a:cs typeface="Segoe UI Semilight"/>
              </a:rPr>
              <a:t> </a:t>
            </a:r>
            <a:r>
              <a:rPr sz="2800" spc="-25" dirty="0">
                <a:latin typeface="Segoe UI Semilight"/>
                <a:cs typeface="Segoe UI Semilight"/>
              </a:rPr>
              <a:t>use </a:t>
            </a:r>
            <a:r>
              <a:rPr sz="2800" dirty="0">
                <a:latin typeface="Segoe UI Semilight"/>
                <a:cs typeface="Segoe UI Semilight"/>
              </a:rPr>
              <a:t>that</a:t>
            </a:r>
            <a:r>
              <a:rPr sz="2800" spc="-45" dirty="0">
                <a:latin typeface="Segoe UI Semilight"/>
                <a:cs typeface="Segoe UI Semilight"/>
              </a:rPr>
              <a:t> </a:t>
            </a:r>
            <a:r>
              <a:rPr sz="2800" dirty="0">
                <a:latin typeface="Segoe UI Semilight"/>
                <a:cs typeface="Segoe UI Semilight"/>
              </a:rPr>
              <a:t>arm</a:t>
            </a:r>
            <a:r>
              <a:rPr sz="2800" spc="-35" dirty="0">
                <a:latin typeface="Segoe UI Semilight"/>
                <a:cs typeface="Segoe UI Semilight"/>
              </a:rPr>
              <a:t> </a:t>
            </a:r>
            <a:r>
              <a:rPr sz="2800" dirty="0">
                <a:latin typeface="Segoe UI Semilight"/>
                <a:cs typeface="Segoe UI Semilight"/>
              </a:rPr>
              <a:t>for</a:t>
            </a:r>
            <a:r>
              <a:rPr sz="2800" spc="-35" dirty="0">
                <a:latin typeface="Segoe UI Semilight"/>
                <a:cs typeface="Segoe UI Semilight"/>
              </a:rPr>
              <a:t> </a:t>
            </a:r>
            <a:r>
              <a:rPr sz="2800" dirty="0">
                <a:latin typeface="Segoe UI Semilight"/>
                <a:cs typeface="Segoe UI Semilight"/>
              </a:rPr>
              <a:t>the</a:t>
            </a:r>
            <a:r>
              <a:rPr sz="2800" spc="-45" dirty="0">
                <a:latin typeface="Segoe UI Semilight"/>
                <a:cs typeface="Segoe UI Semilight"/>
              </a:rPr>
              <a:t> </a:t>
            </a:r>
            <a:r>
              <a:rPr sz="2800" spc="-10" dirty="0">
                <a:latin typeface="Segoe UI Semilight"/>
                <a:cs typeface="Segoe UI Semilight"/>
              </a:rPr>
              <a:t>remaining</a:t>
            </a:r>
            <a:r>
              <a:rPr sz="2800" spc="-35" dirty="0">
                <a:latin typeface="Segoe UI Semilight"/>
                <a:cs typeface="Segoe UI Semilight"/>
              </a:rPr>
              <a:t> </a:t>
            </a:r>
            <a:r>
              <a:rPr sz="2800" spc="-10" dirty="0">
                <a:latin typeface="Segoe UI Semilight"/>
                <a:cs typeface="Segoe UI Semilight"/>
              </a:rPr>
              <a:t>pulls.</a:t>
            </a:r>
            <a:endParaRPr sz="2800" dirty="0">
              <a:latin typeface="Segoe UI Semilight"/>
              <a:cs typeface="Segoe UI Semilight"/>
            </a:endParaRPr>
          </a:p>
        </p:txBody>
      </p:sp>
      <p:sp>
        <p:nvSpPr>
          <p:cNvPr id="4" name="object 4"/>
          <p:cNvSpPr/>
          <p:nvPr/>
        </p:nvSpPr>
        <p:spPr>
          <a:xfrm>
            <a:off x="720851" y="5561076"/>
            <a:ext cx="833755" cy="833755"/>
          </a:xfrm>
          <a:custGeom>
            <a:avLst/>
            <a:gdLst/>
            <a:ahLst/>
            <a:cxnLst/>
            <a:rect l="l" t="t" r="r" b="b"/>
            <a:pathLst>
              <a:path w="833755" h="833754">
                <a:moveTo>
                  <a:pt x="416814" y="0"/>
                </a:moveTo>
                <a:lnTo>
                  <a:pt x="368204" y="2804"/>
                </a:lnTo>
                <a:lnTo>
                  <a:pt x="321242" y="11008"/>
                </a:lnTo>
                <a:lnTo>
                  <a:pt x="276239" y="24299"/>
                </a:lnTo>
                <a:lnTo>
                  <a:pt x="233509" y="42365"/>
                </a:lnTo>
                <a:lnTo>
                  <a:pt x="193364" y="64892"/>
                </a:lnTo>
                <a:lnTo>
                  <a:pt x="156118" y="91569"/>
                </a:lnTo>
                <a:lnTo>
                  <a:pt x="122081" y="122081"/>
                </a:lnTo>
                <a:lnTo>
                  <a:pt x="91569" y="156118"/>
                </a:lnTo>
                <a:lnTo>
                  <a:pt x="64892" y="193364"/>
                </a:lnTo>
                <a:lnTo>
                  <a:pt x="42365" y="233509"/>
                </a:lnTo>
                <a:lnTo>
                  <a:pt x="24299" y="276239"/>
                </a:lnTo>
                <a:lnTo>
                  <a:pt x="11008" y="321242"/>
                </a:lnTo>
                <a:lnTo>
                  <a:pt x="2804" y="368204"/>
                </a:lnTo>
                <a:lnTo>
                  <a:pt x="0" y="416814"/>
                </a:lnTo>
                <a:lnTo>
                  <a:pt x="2804" y="465423"/>
                </a:lnTo>
                <a:lnTo>
                  <a:pt x="11008" y="512385"/>
                </a:lnTo>
                <a:lnTo>
                  <a:pt x="24299" y="557388"/>
                </a:lnTo>
                <a:lnTo>
                  <a:pt x="42365" y="600118"/>
                </a:lnTo>
                <a:lnTo>
                  <a:pt x="64892" y="640263"/>
                </a:lnTo>
                <a:lnTo>
                  <a:pt x="91569" y="677509"/>
                </a:lnTo>
                <a:lnTo>
                  <a:pt x="122081" y="711546"/>
                </a:lnTo>
                <a:lnTo>
                  <a:pt x="156118" y="742058"/>
                </a:lnTo>
                <a:lnTo>
                  <a:pt x="193364" y="768735"/>
                </a:lnTo>
                <a:lnTo>
                  <a:pt x="233509" y="791262"/>
                </a:lnTo>
                <a:lnTo>
                  <a:pt x="276239" y="809328"/>
                </a:lnTo>
                <a:lnTo>
                  <a:pt x="321242" y="822619"/>
                </a:lnTo>
                <a:lnTo>
                  <a:pt x="368204" y="830823"/>
                </a:lnTo>
                <a:lnTo>
                  <a:pt x="416814"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8"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4" y="0"/>
                </a:lnTo>
                <a:close/>
              </a:path>
            </a:pathLst>
          </a:custGeom>
          <a:solidFill>
            <a:srgbClr val="704EB9"/>
          </a:solidFill>
        </p:spPr>
        <p:txBody>
          <a:bodyPr wrap="square" lIns="0" tIns="0" rIns="0" bIns="0" rtlCol="0"/>
          <a:lstStyle/>
          <a:p>
            <a:endParaRPr/>
          </a:p>
        </p:txBody>
      </p:sp>
      <p:sp>
        <p:nvSpPr>
          <p:cNvPr id="5" name="object 5"/>
          <p:cNvSpPr txBox="1"/>
          <p:nvPr/>
        </p:nvSpPr>
        <p:spPr>
          <a:xfrm>
            <a:off x="1040383"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1</a:t>
            </a:r>
            <a:endParaRPr sz="2400">
              <a:latin typeface="Arial MT"/>
              <a:cs typeface="Arial MT"/>
            </a:endParaRPr>
          </a:p>
        </p:txBody>
      </p:sp>
      <p:sp>
        <p:nvSpPr>
          <p:cNvPr id="6" name="object 6"/>
          <p:cNvSpPr/>
          <p:nvPr/>
        </p:nvSpPr>
        <p:spPr>
          <a:xfrm>
            <a:off x="1699260" y="5561076"/>
            <a:ext cx="835660" cy="833755"/>
          </a:xfrm>
          <a:custGeom>
            <a:avLst/>
            <a:gdLst/>
            <a:ahLst/>
            <a:cxnLst/>
            <a:rect l="l" t="t" r="r" b="b"/>
            <a:pathLst>
              <a:path w="835660"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1"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1" y="416814"/>
                </a:lnTo>
                <a:lnTo>
                  <a:pt x="832342" y="368204"/>
                </a:lnTo>
                <a:lnTo>
                  <a:pt x="824124" y="321242"/>
                </a:lnTo>
                <a:lnTo>
                  <a:pt x="810809" y="276239"/>
                </a:lnTo>
                <a:lnTo>
                  <a:pt x="792711" y="233509"/>
                </a:lnTo>
                <a:lnTo>
                  <a:pt x="770143" y="193364"/>
                </a:lnTo>
                <a:lnTo>
                  <a:pt x="743418" y="156118"/>
                </a:lnTo>
                <a:lnTo>
                  <a:pt x="712850"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704EB9"/>
          </a:solidFill>
        </p:spPr>
        <p:txBody>
          <a:bodyPr wrap="square" lIns="0" tIns="0" rIns="0" bIns="0" rtlCol="0"/>
          <a:lstStyle/>
          <a:p>
            <a:endParaRPr/>
          </a:p>
        </p:txBody>
      </p:sp>
      <p:sp>
        <p:nvSpPr>
          <p:cNvPr id="7" name="object 7"/>
          <p:cNvSpPr txBox="1"/>
          <p:nvPr/>
        </p:nvSpPr>
        <p:spPr>
          <a:xfrm>
            <a:off x="2019680"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1</a:t>
            </a:r>
            <a:endParaRPr sz="2400">
              <a:latin typeface="Arial MT"/>
              <a:cs typeface="Arial MT"/>
            </a:endParaRPr>
          </a:p>
        </p:txBody>
      </p:sp>
      <p:sp>
        <p:nvSpPr>
          <p:cNvPr id="8" name="object 8"/>
          <p:cNvSpPr/>
          <p:nvPr/>
        </p:nvSpPr>
        <p:spPr>
          <a:xfrm>
            <a:off x="2679192" y="5561076"/>
            <a:ext cx="833755" cy="833755"/>
          </a:xfrm>
          <a:custGeom>
            <a:avLst/>
            <a:gdLst/>
            <a:ahLst/>
            <a:cxnLst/>
            <a:rect l="l" t="t" r="r" b="b"/>
            <a:pathLst>
              <a:path w="833754" h="833754">
                <a:moveTo>
                  <a:pt x="416813"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3"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8"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3" y="0"/>
                </a:lnTo>
                <a:close/>
              </a:path>
            </a:pathLst>
          </a:custGeom>
          <a:solidFill>
            <a:srgbClr val="704EB9"/>
          </a:solidFill>
        </p:spPr>
        <p:txBody>
          <a:bodyPr wrap="square" lIns="0" tIns="0" rIns="0" bIns="0" rtlCol="0"/>
          <a:lstStyle/>
          <a:p>
            <a:endParaRPr/>
          </a:p>
        </p:txBody>
      </p:sp>
      <p:sp>
        <p:nvSpPr>
          <p:cNvPr id="9" name="object 9"/>
          <p:cNvSpPr txBox="1"/>
          <p:nvPr/>
        </p:nvSpPr>
        <p:spPr>
          <a:xfrm>
            <a:off x="2998977"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10" name="object 10"/>
          <p:cNvSpPr/>
          <p:nvPr/>
        </p:nvSpPr>
        <p:spPr>
          <a:xfrm>
            <a:off x="3648455" y="5561076"/>
            <a:ext cx="833755" cy="833755"/>
          </a:xfrm>
          <a:custGeom>
            <a:avLst/>
            <a:gdLst/>
            <a:ahLst/>
            <a:cxnLst/>
            <a:rect l="l" t="t" r="r" b="b"/>
            <a:pathLst>
              <a:path w="833754" h="833754">
                <a:moveTo>
                  <a:pt x="416814"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4"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8"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4" y="0"/>
                </a:lnTo>
                <a:close/>
              </a:path>
            </a:pathLst>
          </a:custGeom>
          <a:solidFill>
            <a:srgbClr val="704EB9"/>
          </a:solidFill>
        </p:spPr>
        <p:txBody>
          <a:bodyPr wrap="square" lIns="0" tIns="0" rIns="0" bIns="0" rtlCol="0"/>
          <a:lstStyle/>
          <a:p>
            <a:endParaRPr/>
          </a:p>
        </p:txBody>
      </p:sp>
      <p:sp>
        <p:nvSpPr>
          <p:cNvPr id="11" name="object 11"/>
          <p:cNvSpPr txBox="1"/>
          <p:nvPr/>
        </p:nvSpPr>
        <p:spPr>
          <a:xfrm>
            <a:off x="3968877"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12" name="object 12"/>
          <p:cNvSpPr/>
          <p:nvPr/>
        </p:nvSpPr>
        <p:spPr>
          <a:xfrm>
            <a:off x="4626864" y="5561076"/>
            <a:ext cx="835660" cy="833755"/>
          </a:xfrm>
          <a:custGeom>
            <a:avLst/>
            <a:gdLst/>
            <a:ahLst/>
            <a:cxnLst/>
            <a:rect l="l" t="t" r="r" b="b"/>
            <a:pathLst>
              <a:path w="835660"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0"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1" y="416814"/>
                </a:lnTo>
                <a:lnTo>
                  <a:pt x="832342" y="368204"/>
                </a:lnTo>
                <a:lnTo>
                  <a:pt x="824124" y="321242"/>
                </a:lnTo>
                <a:lnTo>
                  <a:pt x="810809" y="276239"/>
                </a:lnTo>
                <a:lnTo>
                  <a:pt x="792711" y="233509"/>
                </a:lnTo>
                <a:lnTo>
                  <a:pt x="770143" y="193364"/>
                </a:lnTo>
                <a:lnTo>
                  <a:pt x="743418" y="156118"/>
                </a:lnTo>
                <a:lnTo>
                  <a:pt x="712851"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704EB9"/>
          </a:solidFill>
        </p:spPr>
        <p:txBody>
          <a:bodyPr wrap="square" lIns="0" tIns="0" rIns="0" bIns="0" rtlCol="0"/>
          <a:lstStyle/>
          <a:p>
            <a:endParaRPr/>
          </a:p>
        </p:txBody>
      </p:sp>
      <p:sp>
        <p:nvSpPr>
          <p:cNvPr id="13" name="object 13"/>
          <p:cNvSpPr txBox="1"/>
          <p:nvPr/>
        </p:nvSpPr>
        <p:spPr>
          <a:xfrm>
            <a:off x="4948554"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3</a:t>
            </a:r>
            <a:endParaRPr sz="2400">
              <a:latin typeface="Arial MT"/>
              <a:cs typeface="Arial MT"/>
            </a:endParaRPr>
          </a:p>
        </p:txBody>
      </p:sp>
      <p:sp>
        <p:nvSpPr>
          <p:cNvPr id="14" name="object 14"/>
          <p:cNvSpPr/>
          <p:nvPr/>
        </p:nvSpPr>
        <p:spPr>
          <a:xfrm>
            <a:off x="5606796" y="5561076"/>
            <a:ext cx="835660" cy="833755"/>
          </a:xfrm>
          <a:custGeom>
            <a:avLst/>
            <a:gdLst/>
            <a:ahLst/>
            <a:cxnLst/>
            <a:rect l="l" t="t" r="r" b="b"/>
            <a:pathLst>
              <a:path w="835660"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0"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1" y="416814"/>
                </a:lnTo>
                <a:lnTo>
                  <a:pt x="832342" y="368204"/>
                </a:lnTo>
                <a:lnTo>
                  <a:pt x="824124" y="321242"/>
                </a:lnTo>
                <a:lnTo>
                  <a:pt x="810809" y="276239"/>
                </a:lnTo>
                <a:lnTo>
                  <a:pt x="792711" y="233509"/>
                </a:lnTo>
                <a:lnTo>
                  <a:pt x="770143" y="193364"/>
                </a:lnTo>
                <a:lnTo>
                  <a:pt x="743418" y="156118"/>
                </a:lnTo>
                <a:lnTo>
                  <a:pt x="712851"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704EB9"/>
          </a:solidFill>
        </p:spPr>
        <p:txBody>
          <a:bodyPr wrap="square" lIns="0" tIns="0" rIns="0" bIns="0" rtlCol="0"/>
          <a:lstStyle/>
          <a:p>
            <a:endParaRPr/>
          </a:p>
        </p:txBody>
      </p:sp>
      <p:sp>
        <p:nvSpPr>
          <p:cNvPr id="15" name="object 15"/>
          <p:cNvSpPr txBox="1"/>
          <p:nvPr/>
        </p:nvSpPr>
        <p:spPr>
          <a:xfrm>
            <a:off x="5927852"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3</a:t>
            </a:r>
            <a:endParaRPr sz="2400">
              <a:latin typeface="Arial MT"/>
              <a:cs typeface="Arial MT"/>
            </a:endParaRPr>
          </a:p>
        </p:txBody>
      </p:sp>
      <p:sp>
        <p:nvSpPr>
          <p:cNvPr id="16" name="object 16"/>
          <p:cNvSpPr/>
          <p:nvPr/>
        </p:nvSpPr>
        <p:spPr>
          <a:xfrm>
            <a:off x="6586728" y="5561076"/>
            <a:ext cx="833755" cy="833755"/>
          </a:xfrm>
          <a:custGeom>
            <a:avLst/>
            <a:gdLst/>
            <a:ahLst/>
            <a:cxnLst/>
            <a:rect l="l" t="t" r="r" b="b"/>
            <a:pathLst>
              <a:path w="833754" h="833754">
                <a:moveTo>
                  <a:pt x="416814"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4"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7"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4" y="0"/>
                </a:lnTo>
                <a:close/>
              </a:path>
            </a:pathLst>
          </a:custGeom>
          <a:solidFill>
            <a:srgbClr val="927E50"/>
          </a:solidFill>
        </p:spPr>
        <p:txBody>
          <a:bodyPr wrap="square" lIns="0" tIns="0" rIns="0" bIns="0" rtlCol="0"/>
          <a:lstStyle/>
          <a:p>
            <a:endParaRPr/>
          </a:p>
        </p:txBody>
      </p:sp>
      <p:sp>
        <p:nvSpPr>
          <p:cNvPr id="17" name="object 17"/>
          <p:cNvSpPr txBox="1"/>
          <p:nvPr/>
        </p:nvSpPr>
        <p:spPr>
          <a:xfrm>
            <a:off x="6907148"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18" name="object 18"/>
          <p:cNvSpPr/>
          <p:nvPr/>
        </p:nvSpPr>
        <p:spPr>
          <a:xfrm>
            <a:off x="7565135" y="5561076"/>
            <a:ext cx="835660" cy="833755"/>
          </a:xfrm>
          <a:custGeom>
            <a:avLst/>
            <a:gdLst/>
            <a:ahLst/>
            <a:cxnLst/>
            <a:rect l="l" t="t" r="r" b="b"/>
            <a:pathLst>
              <a:path w="835659"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0"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2" y="416814"/>
                </a:lnTo>
                <a:lnTo>
                  <a:pt x="832342" y="368204"/>
                </a:lnTo>
                <a:lnTo>
                  <a:pt x="824124" y="321242"/>
                </a:lnTo>
                <a:lnTo>
                  <a:pt x="810809" y="276239"/>
                </a:lnTo>
                <a:lnTo>
                  <a:pt x="792711" y="233509"/>
                </a:lnTo>
                <a:lnTo>
                  <a:pt x="770143" y="193364"/>
                </a:lnTo>
                <a:lnTo>
                  <a:pt x="743418" y="156118"/>
                </a:lnTo>
                <a:lnTo>
                  <a:pt x="712851"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927E50"/>
          </a:solidFill>
        </p:spPr>
        <p:txBody>
          <a:bodyPr wrap="square" lIns="0" tIns="0" rIns="0" bIns="0" rtlCol="0"/>
          <a:lstStyle/>
          <a:p>
            <a:endParaRPr/>
          </a:p>
        </p:txBody>
      </p:sp>
      <p:sp>
        <p:nvSpPr>
          <p:cNvPr id="19" name="object 19"/>
          <p:cNvSpPr txBox="1"/>
          <p:nvPr/>
        </p:nvSpPr>
        <p:spPr>
          <a:xfrm>
            <a:off x="7886445"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20" name="object 20"/>
          <p:cNvSpPr/>
          <p:nvPr/>
        </p:nvSpPr>
        <p:spPr>
          <a:xfrm>
            <a:off x="8545068" y="5561076"/>
            <a:ext cx="833755" cy="833755"/>
          </a:xfrm>
          <a:custGeom>
            <a:avLst/>
            <a:gdLst/>
            <a:ahLst/>
            <a:cxnLst/>
            <a:rect l="l" t="t" r="r" b="b"/>
            <a:pathLst>
              <a:path w="833754" h="833754">
                <a:moveTo>
                  <a:pt x="416813"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3"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7"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3" y="0"/>
                </a:lnTo>
                <a:close/>
              </a:path>
            </a:pathLst>
          </a:custGeom>
          <a:solidFill>
            <a:srgbClr val="927E50"/>
          </a:solidFill>
        </p:spPr>
        <p:txBody>
          <a:bodyPr wrap="square" lIns="0" tIns="0" rIns="0" bIns="0" rtlCol="0"/>
          <a:lstStyle/>
          <a:p>
            <a:endParaRPr/>
          </a:p>
        </p:txBody>
      </p:sp>
      <p:sp>
        <p:nvSpPr>
          <p:cNvPr id="21" name="object 21"/>
          <p:cNvSpPr txBox="1"/>
          <p:nvPr/>
        </p:nvSpPr>
        <p:spPr>
          <a:xfrm>
            <a:off x="8865869"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22" name="object 22"/>
          <p:cNvSpPr/>
          <p:nvPr/>
        </p:nvSpPr>
        <p:spPr>
          <a:xfrm>
            <a:off x="9514331" y="5561076"/>
            <a:ext cx="835660" cy="833755"/>
          </a:xfrm>
          <a:custGeom>
            <a:avLst/>
            <a:gdLst/>
            <a:ahLst/>
            <a:cxnLst/>
            <a:rect l="l" t="t" r="r" b="b"/>
            <a:pathLst>
              <a:path w="835659"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0"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1" y="416814"/>
                </a:lnTo>
                <a:lnTo>
                  <a:pt x="832342" y="368204"/>
                </a:lnTo>
                <a:lnTo>
                  <a:pt x="824124" y="321242"/>
                </a:lnTo>
                <a:lnTo>
                  <a:pt x="810809" y="276239"/>
                </a:lnTo>
                <a:lnTo>
                  <a:pt x="792711" y="233509"/>
                </a:lnTo>
                <a:lnTo>
                  <a:pt x="770143" y="193364"/>
                </a:lnTo>
                <a:lnTo>
                  <a:pt x="743418" y="156118"/>
                </a:lnTo>
                <a:lnTo>
                  <a:pt x="712851"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927E50"/>
          </a:solidFill>
        </p:spPr>
        <p:txBody>
          <a:bodyPr wrap="square" lIns="0" tIns="0" rIns="0" bIns="0" rtlCol="0"/>
          <a:lstStyle/>
          <a:p>
            <a:endParaRPr/>
          </a:p>
        </p:txBody>
      </p:sp>
      <p:sp>
        <p:nvSpPr>
          <p:cNvPr id="23" name="object 23"/>
          <p:cNvSpPr txBox="1"/>
          <p:nvPr/>
        </p:nvSpPr>
        <p:spPr>
          <a:xfrm>
            <a:off x="9835642"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24" name="object 24"/>
          <p:cNvSpPr/>
          <p:nvPr/>
        </p:nvSpPr>
        <p:spPr>
          <a:xfrm>
            <a:off x="10494264" y="5561076"/>
            <a:ext cx="833755" cy="833755"/>
          </a:xfrm>
          <a:custGeom>
            <a:avLst/>
            <a:gdLst/>
            <a:ahLst/>
            <a:cxnLst/>
            <a:rect l="l" t="t" r="r" b="b"/>
            <a:pathLst>
              <a:path w="833754" h="833754">
                <a:moveTo>
                  <a:pt x="416813"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3"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7"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3" y="0"/>
                </a:lnTo>
                <a:close/>
              </a:path>
            </a:pathLst>
          </a:custGeom>
          <a:solidFill>
            <a:srgbClr val="927E50"/>
          </a:solidFill>
        </p:spPr>
        <p:txBody>
          <a:bodyPr wrap="square" lIns="0" tIns="0" rIns="0" bIns="0" rtlCol="0"/>
          <a:lstStyle/>
          <a:p>
            <a:endParaRPr/>
          </a:p>
        </p:txBody>
      </p:sp>
      <p:sp>
        <p:nvSpPr>
          <p:cNvPr id="25" name="object 25"/>
          <p:cNvSpPr txBox="1"/>
          <p:nvPr/>
        </p:nvSpPr>
        <p:spPr>
          <a:xfrm>
            <a:off x="10815066"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26" name="object 26"/>
          <p:cNvSpPr/>
          <p:nvPr/>
        </p:nvSpPr>
        <p:spPr>
          <a:xfrm>
            <a:off x="719327" y="5291328"/>
            <a:ext cx="5623560" cy="158750"/>
          </a:xfrm>
          <a:custGeom>
            <a:avLst/>
            <a:gdLst/>
            <a:ahLst/>
            <a:cxnLst/>
            <a:rect l="l" t="t" r="r" b="b"/>
            <a:pathLst>
              <a:path w="5623560" h="158750">
                <a:moveTo>
                  <a:pt x="0" y="158242"/>
                </a:moveTo>
                <a:lnTo>
                  <a:pt x="8067" y="108232"/>
                </a:lnTo>
                <a:lnTo>
                  <a:pt x="30533" y="64794"/>
                </a:lnTo>
                <a:lnTo>
                  <a:pt x="64788" y="30536"/>
                </a:lnTo>
                <a:lnTo>
                  <a:pt x="108227" y="8069"/>
                </a:lnTo>
                <a:lnTo>
                  <a:pt x="158241" y="0"/>
                </a:lnTo>
                <a:lnTo>
                  <a:pt x="5465318" y="0"/>
                </a:lnTo>
                <a:lnTo>
                  <a:pt x="5515327" y="8069"/>
                </a:lnTo>
                <a:lnTo>
                  <a:pt x="5558765" y="30536"/>
                </a:lnTo>
                <a:lnTo>
                  <a:pt x="5593023" y="64794"/>
                </a:lnTo>
                <a:lnTo>
                  <a:pt x="5615490" y="108232"/>
                </a:lnTo>
                <a:lnTo>
                  <a:pt x="5623560" y="158242"/>
                </a:lnTo>
              </a:path>
            </a:pathLst>
          </a:custGeom>
          <a:ln w="57150">
            <a:solidFill>
              <a:srgbClr val="392561"/>
            </a:solidFill>
          </a:ln>
        </p:spPr>
        <p:txBody>
          <a:bodyPr wrap="square" lIns="0" tIns="0" rIns="0" bIns="0" rtlCol="0"/>
          <a:lstStyle/>
          <a:p>
            <a:endParaRPr/>
          </a:p>
        </p:txBody>
      </p:sp>
      <p:sp>
        <p:nvSpPr>
          <p:cNvPr id="27" name="object 27"/>
          <p:cNvSpPr/>
          <p:nvPr/>
        </p:nvSpPr>
        <p:spPr>
          <a:xfrm>
            <a:off x="6586728" y="5291328"/>
            <a:ext cx="4741545" cy="158750"/>
          </a:xfrm>
          <a:custGeom>
            <a:avLst/>
            <a:gdLst/>
            <a:ahLst/>
            <a:cxnLst/>
            <a:rect l="l" t="t" r="r" b="b"/>
            <a:pathLst>
              <a:path w="4741545" h="158750">
                <a:moveTo>
                  <a:pt x="0" y="158242"/>
                </a:moveTo>
                <a:lnTo>
                  <a:pt x="8069" y="108232"/>
                </a:lnTo>
                <a:lnTo>
                  <a:pt x="30536" y="64794"/>
                </a:lnTo>
                <a:lnTo>
                  <a:pt x="64794" y="30536"/>
                </a:lnTo>
                <a:lnTo>
                  <a:pt x="108232" y="8069"/>
                </a:lnTo>
                <a:lnTo>
                  <a:pt x="158242" y="0"/>
                </a:lnTo>
                <a:lnTo>
                  <a:pt x="4582922" y="0"/>
                </a:lnTo>
                <a:lnTo>
                  <a:pt x="4632931" y="8069"/>
                </a:lnTo>
                <a:lnTo>
                  <a:pt x="4676369" y="30536"/>
                </a:lnTo>
                <a:lnTo>
                  <a:pt x="4710627" y="64794"/>
                </a:lnTo>
                <a:lnTo>
                  <a:pt x="4733094" y="108232"/>
                </a:lnTo>
                <a:lnTo>
                  <a:pt x="4741164" y="158242"/>
                </a:lnTo>
              </a:path>
            </a:pathLst>
          </a:custGeom>
          <a:ln w="57150">
            <a:solidFill>
              <a:srgbClr val="927E50"/>
            </a:solidFill>
          </a:ln>
        </p:spPr>
        <p:txBody>
          <a:bodyPr wrap="square" lIns="0" tIns="0" rIns="0" bIns="0" rtlCol="0"/>
          <a:lstStyle/>
          <a:p>
            <a:endParaRPr/>
          </a:p>
        </p:txBody>
      </p:sp>
      <p:sp>
        <p:nvSpPr>
          <p:cNvPr id="28" name="object 28"/>
          <p:cNvSpPr txBox="1"/>
          <p:nvPr/>
        </p:nvSpPr>
        <p:spPr>
          <a:xfrm>
            <a:off x="692302" y="4808601"/>
            <a:ext cx="5397500" cy="360680"/>
          </a:xfrm>
          <a:prstGeom prst="rect">
            <a:avLst/>
          </a:prstGeom>
        </p:spPr>
        <p:txBody>
          <a:bodyPr vert="horz" wrap="square" lIns="0" tIns="12065" rIns="0" bIns="0" rtlCol="0">
            <a:spAutoFit/>
          </a:bodyPr>
          <a:lstStyle/>
          <a:p>
            <a:pPr marL="12700">
              <a:lnSpc>
                <a:spcPct val="100000"/>
              </a:lnSpc>
              <a:spcBef>
                <a:spcPts val="95"/>
              </a:spcBef>
            </a:pPr>
            <a:r>
              <a:rPr sz="2200" dirty="0">
                <a:latin typeface="Segoe UI Semilight"/>
                <a:cs typeface="Segoe UI Semilight"/>
              </a:rPr>
              <a:t>1.</a:t>
            </a:r>
            <a:r>
              <a:rPr sz="2200" spc="-55" dirty="0">
                <a:latin typeface="Segoe UI Semilight"/>
                <a:cs typeface="Segoe UI Semilight"/>
              </a:rPr>
              <a:t> </a:t>
            </a:r>
            <a:r>
              <a:rPr sz="2200" dirty="0">
                <a:latin typeface="Segoe UI Semilight"/>
                <a:cs typeface="Segoe UI Semilight"/>
              </a:rPr>
              <a:t>Explore</a:t>
            </a:r>
            <a:r>
              <a:rPr sz="2200" spc="-65" dirty="0">
                <a:latin typeface="Segoe UI Semilight"/>
                <a:cs typeface="Segoe UI Semilight"/>
              </a:rPr>
              <a:t> </a:t>
            </a:r>
            <a:r>
              <a:rPr sz="2200" i="1" dirty="0">
                <a:latin typeface="Segoe UI Semilight"/>
                <a:cs typeface="Segoe UI Semilight"/>
              </a:rPr>
              <a:t>(here,</a:t>
            </a:r>
            <a:r>
              <a:rPr sz="2200" i="1" spc="-30" dirty="0">
                <a:latin typeface="Segoe UI Semilight"/>
                <a:cs typeface="Segoe UI Semilight"/>
              </a:rPr>
              <a:t> </a:t>
            </a:r>
            <a:r>
              <a:rPr sz="2200" i="1" dirty="0">
                <a:latin typeface="Segoe UI Semilight"/>
                <a:cs typeface="Segoe UI Semilight"/>
              </a:rPr>
              <a:t>there</a:t>
            </a:r>
            <a:r>
              <a:rPr sz="2200" i="1" spc="-35" dirty="0">
                <a:latin typeface="Segoe UI Semilight"/>
                <a:cs typeface="Segoe UI Semilight"/>
              </a:rPr>
              <a:t> </a:t>
            </a:r>
            <a:r>
              <a:rPr sz="2200" i="1" dirty="0">
                <a:latin typeface="Segoe UI Semilight"/>
                <a:cs typeface="Segoe UI Semilight"/>
              </a:rPr>
              <a:t>are</a:t>
            </a:r>
            <a:r>
              <a:rPr sz="2200" i="1" spc="-35" dirty="0">
                <a:latin typeface="Segoe UI Semilight"/>
                <a:cs typeface="Segoe UI Semilight"/>
              </a:rPr>
              <a:t> </a:t>
            </a:r>
            <a:r>
              <a:rPr sz="2200" i="1" dirty="0">
                <a:latin typeface="Segoe UI Semilight"/>
                <a:cs typeface="Segoe UI Semilight"/>
              </a:rPr>
              <a:t>3</a:t>
            </a:r>
            <a:r>
              <a:rPr sz="2200" i="1" spc="-40" dirty="0">
                <a:latin typeface="Segoe UI Semilight"/>
                <a:cs typeface="Segoe UI Semilight"/>
              </a:rPr>
              <a:t> </a:t>
            </a:r>
            <a:r>
              <a:rPr sz="2200" i="1" dirty="0">
                <a:latin typeface="Segoe UI Semilight"/>
                <a:cs typeface="Segoe UI Semilight"/>
              </a:rPr>
              <a:t>arms,</a:t>
            </a:r>
            <a:r>
              <a:rPr sz="2200" i="1" spc="-15" dirty="0">
                <a:latin typeface="Segoe UI Semilight"/>
                <a:cs typeface="Segoe UI Semilight"/>
              </a:rPr>
              <a:t> </a:t>
            </a:r>
            <a:r>
              <a:rPr sz="2200" i="1" dirty="0">
                <a:latin typeface="Segoe UI Semilight"/>
                <a:cs typeface="Segoe UI Semilight"/>
              </a:rPr>
              <a:t>and</a:t>
            </a:r>
            <a:r>
              <a:rPr sz="2200" i="1" spc="-5" dirty="0">
                <a:latin typeface="Segoe UI Semilight"/>
                <a:cs typeface="Segoe UI Semilight"/>
              </a:rPr>
              <a:t> </a:t>
            </a:r>
            <a:r>
              <a:rPr sz="2200" dirty="0">
                <a:latin typeface="Cambria Math"/>
                <a:cs typeface="Cambria Math"/>
              </a:rPr>
              <a:t>𝑀</a:t>
            </a:r>
            <a:r>
              <a:rPr sz="2200" spc="145" dirty="0">
                <a:latin typeface="Cambria Math"/>
                <a:cs typeface="Cambria Math"/>
              </a:rPr>
              <a:t> </a:t>
            </a:r>
            <a:r>
              <a:rPr sz="2200" dirty="0">
                <a:latin typeface="Cambria Math"/>
                <a:cs typeface="Cambria Math"/>
              </a:rPr>
              <a:t>=</a:t>
            </a:r>
            <a:r>
              <a:rPr sz="2200" spc="80" dirty="0">
                <a:latin typeface="Cambria Math"/>
                <a:cs typeface="Cambria Math"/>
              </a:rPr>
              <a:t> </a:t>
            </a:r>
            <a:r>
              <a:rPr sz="2200" spc="-25" dirty="0">
                <a:latin typeface="Cambria Math"/>
                <a:cs typeface="Cambria Math"/>
              </a:rPr>
              <a:t>2</a:t>
            </a:r>
            <a:r>
              <a:rPr sz="2200" spc="-25" dirty="0">
                <a:latin typeface="Segoe UI Semilight"/>
                <a:cs typeface="Segoe UI Semilight"/>
              </a:rPr>
              <a:t>)</a:t>
            </a:r>
            <a:endParaRPr sz="2200">
              <a:latin typeface="Segoe UI Semilight"/>
              <a:cs typeface="Segoe UI Semilight"/>
            </a:endParaRPr>
          </a:p>
        </p:txBody>
      </p:sp>
      <p:sp>
        <p:nvSpPr>
          <p:cNvPr id="29" name="object 29"/>
          <p:cNvSpPr txBox="1"/>
          <p:nvPr/>
        </p:nvSpPr>
        <p:spPr>
          <a:xfrm>
            <a:off x="6624573" y="4808601"/>
            <a:ext cx="1112520" cy="360680"/>
          </a:xfrm>
          <a:prstGeom prst="rect">
            <a:avLst/>
          </a:prstGeom>
        </p:spPr>
        <p:txBody>
          <a:bodyPr vert="horz" wrap="square" lIns="0" tIns="12065" rIns="0" bIns="0" rtlCol="0">
            <a:spAutoFit/>
          </a:bodyPr>
          <a:lstStyle/>
          <a:p>
            <a:pPr marL="12700">
              <a:lnSpc>
                <a:spcPct val="100000"/>
              </a:lnSpc>
              <a:spcBef>
                <a:spcPts val="95"/>
              </a:spcBef>
            </a:pPr>
            <a:r>
              <a:rPr sz="2200" dirty="0">
                <a:latin typeface="Segoe UI Semilight"/>
                <a:cs typeface="Segoe UI Semilight"/>
              </a:rPr>
              <a:t>2.</a:t>
            </a:r>
            <a:r>
              <a:rPr sz="2200" spc="-35" dirty="0">
                <a:latin typeface="Segoe UI Semilight"/>
                <a:cs typeface="Segoe UI Semilight"/>
              </a:rPr>
              <a:t> </a:t>
            </a:r>
            <a:r>
              <a:rPr sz="2200" spc="-10" dirty="0">
                <a:latin typeface="Segoe UI Semilight"/>
                <a:cs typeface="Segoe UI Semilight"/>
              </a:rPr>
              <a:t>Exploit</a:t>
            </a:r>
            <a:endParaRPr sz="2200">
              <a:latin typeface="Segoe UI Semilight"/>
              <a:cs typeface="Segoe UI Semi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1DF9D-866E-FE18-5E4D-4FF1497C447A}"/>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851DBF8C-C58F-B188-8B73-0A50367A17D7}"/>
              </a:ext>
            </a:extLst>
          </p:cNvPr>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5" dirty="0"/>
              <a:t>Strategy</a:t>
            </a:r>
            <a:r>
              <a:rPr spc="240" dirty="0"/>
              <a:t> </a:t>
            </a:r>
            <a:r>
              <a:rPr dirty="0"/>
              <a:t>1:</a:t>
            </a:r>
            <a:r>
              <a:rPr spc="204" dirty="0"/>
              <a:t> </a:t>
            </a:r>
            <a:r>
              <a:rPr spc="65" dirty="0"/>
              <a:t>Naïve,</a:t>
            </a:r>
            <a:r>
              <a:rPr spc="190" dirty="0"/>
              <a:t> </a:t>
            </a:r>
            <a:r>
              <a:rPr spc="65" dirty="0"/>
              <a:t>Greedy</a:t>
            </a:r>
            <a:r>
              <a:rPr spc="195" dirty="0"/>
              <a:t> </a:t>
            </a:r>
            <a:r>
              <a:rPr spc="50" dirty="0"/>
              <a:t>Approach</a:t>
            </a:r>
          </a:p>
        </p:txBody>
      </p:sp>
      <p:sp>
        <p:nvSpPr>
          <p:cNvPr id="3" name="object 3">
            <a:extLst>
              <a:ext uri="{FF2B5EF4-FFF2-40B4-BE49-F238E27FC236}">
                <a16:creationId xmlns:a16="http://schemas.microsoft.com/office/drawing/2014/main" id="{3AEBB826-A897-717C-D806-813955BD7D22}"/>
              </a:ext>
            </a:extLst>
          </p:cNvPr>
          <p:cNvSpPr txBox="1"/>
          <p:nvPr/>
        </p:nvSpPr>
        <p:spPr>
          <a:xfrm>
            <a:off x="595782" y="1309268"/>
            <a:ext cx="11001375" cy="2601225"/>
          </a:xfrm>
          <a:prstGeom prst="rect">
            <a:avLst/>
          </a:prstGeom>
        </p:spPr>
        <p:txBody>
          <a:bodyPr vert="horz" wrap="square" lIns="0" tIns="12700" rIns="0" bIns="0" rtlCol="0">
            <a:spAutoFit/>
          </a:bodyPr>
          <a:lstStyle/>
          <a:p>
            <a:pPr marL="122555" marR="17780">
              <a:lnSpc>
                <a:spcPts val="3800"/>
              </a:lnSpc>
              <a:spcBef>
                <a:spcPts val="100"/>
              </a:spcBef>
              <a:tabLst>
                <a:tab pos="124460" algn="l"/>
                <a:tab pos="428625" algn="l"/>
              </a:tabLst>
            </a:pPr>
            <a:r>
              <a:rPr lang="en-US" sz="2800" b="1" dirty="0">
                <a:latin typeface="Segoe UI Semilight"/>
                <a:cs typeface="Segoe UI Semilight"/>
              </a:rPr>
              <a:t>1. </a:t>
            </a:r>
            <a:r>
              <a:rPr sz="2800" b="1" dirty="0">
                <a:latin typeface="Segoe UI Semilight"/>
                <a:cs typeface="Segoe UI Semilight"/>
              </a:rPr>
              <a:t>Explore</a:t>
            </a:r>
            <a:r>
              <a:rPr sz="2800" dirty="0">
                <a:latin typeface="Segoe UI Semilight"/>
                <a:cs typeface="Segoe UI Semilight"/>
              </a:rPr>
              <a:t>.</a:t>
            </a:r>
            <a:r>
              <a:rPr sz="2800" spc="-100" dirty="0">
                <a:latin typeface="Segoe UI Semilight"/>
                <a:cs typeface="Segoe UI Semilight"/>
              </a:rPr>
              <a:t> </a:t>
            </a:r>
            <a:r>
              <a:rPr sz="2800" dirty="0">
                <a:latin typeface="Segoe UI Semilight"/>
                <a:cs typeface="Segoe UI Semilight"/>
              </a:rPr>
              <a:t>Pull</a:t>
            </a:r>
            <a:r>
              <a:rPr sz="2800" spc="-50" dirty="0">
                <a:latin typeface="Segoe UI Semilight"/>
                <a:cs typeface="Segoe UI Semilight"/>
              </a:rPr>
              <a:t> </a:t>
            </a:r>
            <a:r>
              <a:rPr sz="2800" dirty="0">
                <a:latin typeface="Segoe UI Semilight"/>
                <a:cs typeface="Segoe UI Semilight"/>
              </a:rPr>
              <a:t>each</a:t>
            </a:r>
            <a:r>
              <a:rPr sz="2800" spc="-60" dirty="0">
                <a:latin typeface="Segoe UI Semilight"/>
                <a:cs typeface="Segoe UI Semilight"/>
              </a:rPr>
              <a:t> </a:t>
            </a:r>
            <a:r>
              <a:rPr sz="2800" dirty="0">
                <a:latin typeface="Segoe UI Semilight"/>
                <a:cs typeface="Segoe UI Semilight"/>
              </a:rPr>
              <a:t>arm</a:t>
            </a:r>
            <a:r>
              <a:rPr sz="2800" spc="-65" dirty="0">
                <a:latin typeface="Segoe UI Semilight"/>
                <a:cs typeface="Segoe UI Semilight"/>
              </a:rPr>
              <a:t> </a:t>
            </a:r>
            <a:r>
              <a:rPr sz="2800" dirty="0">
                <a:latin typeface="Cambria Math"/>
                <a:cs typeface="Cambria Math"/>
              </a:rPr>
              <a:t>𝑀</a:t>
            </a:r>
            <a:r>
              <a:rPr sz="2800" spc="175" dirty="0">
                <a:latin typeface="Cambria Math"/>
                <a:cs typeface="Cambria Math"/>
              </a:rPr>
              <a:t> </a:t>
            </a:r>
            <a:r>
              <a:rPr sz="2800" dirty="0">
                <a:latin typeface="Segoe UI Semilight"/>
                <a:cs typeface="Segoe UI Semilight"/>
              </a:rPr>
              <a:t>times</a:t>
            </a:r>
            <a:r>
              <a:rPr sz="2800" spc="-55" dirty="0">
                <a:latin typeface="Segoe UI Semilight"/>
                <a:cs typeface="Segoe UI Semilight"/>
              </a:rPr>
              <a:t> </a:t>
            </a:r>
            <a:r>
              <a:rPr sz="2800" dirty="0">
                <a:latin typeface="Segoe UI Semilight"/>
                <a:cs typeface="Segoe UI Semilight"/>
              </a:rPr>
              <a:t>and</a:t>
            </a:r>
            <a:r>
              <a:rPr sz="2800" spc="-60" dirty="0">
                <a:latin typeface="Segoe UI Semilight"/>
                <a:cs typeface="Segoe UI Semilight"/>
              </a:rPr>
              <a:t> </a:t>
            </a:r>
            <a:r>
              <a:rPr sz="2800" dirty="0">
                <a:latin typeface="Segoe UI Semilight"/>
                <a:cs typeface="Segoe UI Semilight"/>
              </a:rPr>
              <a:t>record</a:t>
            </a:r>
            <a:r>
              <a:rPr sz="2800" spc="-55" dirty="0">
                <a:latin typeface="Segoe UI Semilight"/>
                <a:cs typeface="Segoe UI Semilight"/>
              </a:rPr>
              <a:t> </a:t>
            </a:r>
            <a:r>
              <a:rPr sz="2800" dirty="0">
                <a:latin typeface="Segoe UI Semilight"/>
                <a:cs typeface="Segoe UI Semilight"/>
              </a:rPr>
              <a:t>the</a:t>
            </a:r>
            <a:r>
              <a:rPr sz="2800" spc="-50" dirty="0">
                <a:latin typeface="Segoe UI Semilight"/>
                <a:cs typeface="Segoe UI Semilight"/>
              </a:rPr>
              <a:t> </a:t>
            </a:r>
            <a:r>
              <a:rPr sz="2800" dirty="0">
                <a:latin typeface="Segoe UI Semilight"/>
                <a:cs typeface="Segoe UI Semilight"/>
              </a:rPr>
              <a:t>reward</a:t>
            </a:r>
            <a:r>
              <a:rPr sz="2800" spc="-55" dirty="0">
                <a:latin typeface="Segoe UI Semilight"/>
                <a:cs typeface="Segoe UI Semilight"/>
              </a:rPr>
              <a:t> </a:t>
            </a:r>
            <a:r>
              <a:rPr sz="2800" dirty="0">
                <a:latin typeface="Segoe UI Semilight"/>
                <a:cs typeface="Segoe UI Semilight"/>
              </a:rPr>
              <a:t>from</a:t>
            </a:r>
            <a:r>
              <a:rPr sz="2800" spc="-60" dirty="0">
                <a:latin typeface="Segoe UI Semilight"/>
                <a:cs typeface="Segoe UI Semilight"/>
              </a:rPr>
              <a:t> </a:t>
            </a:r>
            <a:r>
              <a:rPr sz="2800" spc="-20" dirty="0">
                <a:latin typeface="Segoe UI Semilight"/>
                <a:cs typeface="Segoe UI Semilight"/>
              </a:rPr>
              <a:t>each </a:t>
            </a:r>
            <a:r>
              <a:rPr sz="2800" i="1" dirty="0">
                <a:latin typeface="Segoe UI Semilight"/>
                <a:cs typeface="Segoe UI Semilight"/>
              </a:rPr>
              <a:t>Based</a:t>
            </a:r>
            <a:r>
              <a:rPr sz="2800" i="1" spc="-60" dirty="0">
                <a:latin typeface="Segoe UI Semilight"/>
                <a:cs typeface="Segoe UI Semilight"/>
              </a:rPr>
              <a:t> </a:t>
            </a:r>
            <a:r>
              <a:rPr sz="2800" i="1" dirty="0">
                <a:latin typeface="Segoe UI Semilight"/>
                <a:cs typeface="Segoe UI Semilight"/>
              </a:rPr>
              <a:t>on</a:t>
            </a:r>
            <a:r>
              <a:rPr sz="2800" i="1" spc="-70" dirty="0">
                <a:latin typeface="Segoe UI Semilight"/>
                <a:cs typeface="Segoe UI Semilight"/>
              </a:rPr>
              <a:t> </a:t>
            </a:r>
            <a:r>
              <a:rPr sz="2800" i="1" dirty="0">
                <a:latin typeface="Segoe UI Semilight"/>
                <a:cs typeface="Segoe UI Semilight"/>
              </a:rPr>
              <a:t>data</a:t>
            </a:r>
            <a:r>
              <a:rPr sz="2800" i="1" spc="-60" dirty="0">
                <a:latin typeface="Segoe UI Semilight"/>
                <a:cs typeface="Segoe UI Semilight"/>
              </a:rPr>
              <a:t> </a:t>
            </a:r>
            <a:r>
              <a:rPr sz="2800" i="1" dirty="0">
                <a:latin typeface="Segoe UI Semilight"/>
                <a:cs typeface="Segoe UI Semilight"/>
              </a:rPr>
              <a:t>for</a:t>
            </a:r>
            <a:r>
              <a:rPr sz="2800" i="1" spc="-60" dirty="0">
                <a:latin typeface="Segoe UI Semilight"/>
                <a:cs typeface="Segoe UI Semilight"/>
              </a:rPr>
              <a:t> </a:t>
            </a:r>
            <a:r>
              <a:rPr sz="2800" i="1" dirty="0">
                <a:latin typeface="Segoe UI Semilight"/>
                <a:cs typeface="Segoe UI Semilight"/>
              </a:rPr>
              <a:t>each,</a:t>
            </a:r>
            <a:r>
              <a:rPr sz="2800" i="1" spc="-65" dirty="0">
                <a:latin typeface="Segoe UI Semilight"/>
                <a:cs typeface="Segoe UI Semilight"/>
              </a:rPr>
              <a:t> </a:t>
            </a:r>
            <a:r>
              <a:rPr sz="2800" i="1" dirty="0">
                <a:latin typeface="Segoe UI Semilight"/>
                <a:cs typeface="Segoe UI Semilight"/>
              </a:rPr>
              <a:t>estimate</a:t>
            </a:r>
            <a:r>
              <a:rPr sz="2800" i="1" spc="-50" dirty="0">
                <a:latin typeface="Segoe UI Semilight"/>
                <a:cs typeface="Segoe UI Semilight"/>
              </a:rPr>
              <a:t> </a:t>
            </a:r>
            <a:r>
              <a:rPr sz="2800" i="1" dirty="0">
                <a:latin typeface="Segoe UI Semilight"/>
                <a:cs typeface="Segoe UI Semilight"/>
              </a:rPr>
              <a:t>the</a:t>
            </a:r>
            <a:r>
              <a:rPr sz="2800" i="1" spc="-55" dirty="0">
                <a:latin typeface="Segoe UI Semilight"/>
                <a:cs typeface="Segoe UI Semilight"/>
              </a:rPr>
              <a:t> </a:t>
            </a:r>
            <a:r>
              <a:rPr sz="2800" i="1" dirty="0">
                <a:latin typeface="Segoe UI Semilight"/>
                <a:cs typeface="Segoe UI Semilight"/>
              </a:rPr>
              <a:t>parameters</a:t>
            </a:r>
            <a:r>
              <a:rPr sz="2800" i="1" spc="-30" dirty="0">
                <a:latin typeface="Segoe UI Semilight"/>
                <a:cs typeface="Segoe UI Semilight"/>
              </a:rPr>
              <a:t> </a:t>
            </a:r>
            <a:r>
              <a:rPr sz="2800" dirty="0">
                <a:latin typeface="Cambria Math"/>
                <a:cs typeface="Cambria Math"/>
              </a:rPr>
              <a:t>𝜃</a:t>
            </a:r>
            <a:r>
              <a:rPr sz="3075" baseline="-16260" dirty="0">
                <a:latin typeface="Cambria Math"/>
                <a:cs typeface="Cambria Math"/>
              </a:rPr>
              <a:t>1</a:t>
            </a:r>
            <a:r>
              <a:rPr sz="3075" spc="547" baseline="-16260" dirty="0">
                <a:latin typeface="Cambria Math"/>
                <a:cs typeface="Cambria Math"/>
              </a:rPr>
              <a:t> </a:t>
            </a:r>
            <a:r>
              <a:rPr sz="2800" i="1" dirty="0">
                <a:latin typeface="Segoe UI Semilight"/>
                <a:cs typeface="Segoe UI Semilight"/>
              </a:rPr>
              <a:t>and</a:t>
            </a:r>
            <a:r>
              <a:rPr sz="2800" i="1" spc="-75" dirty="0">
                <a:latin typeface="Segoe UI Semilight"/>
                <a:cs typeface="Segoe UI Semilight"/>
              </a:rPr>
              <a:t> </a:t>
            </a:r>
            <a:r>
              <a:rPr sz="2800" dirty="0">
                <a:latin typeface="Cambria Math"/>
                <a:cs typeface="Cambria Math"/>
              </a:rPr>
              <a:t>𝜃</a:t>
            </a:r>
            <a:r>
              <a:rPr sz="3075" baseline="-16260" dirty="0">
                <a:latin typeface="Cambria Math"/>
                <a:cs typeface="Cambria Math"/>
              </a:rPr>
              <a:t>2</a:t>
            </a:r>
            <a:r>
              <a:rPr sz="3075" spc="555" baseline="-16260" dirty="0">
                <a:latin typeface="Cambria Math"/>
                <a:cs typeface="Cambria Math"/>
              </a:rPr>
              <a:t> </a:t>
            </a:r>
            <a:r>
              <a:rPr sz="2800" i="1" dirty="0">
                <a:latin typeface="Segoe UI Semilight"/>
                <a:cs typeface="Segoe UI Semilight"/>
              </a:rPr>
              <a:t>for</a:t>
            </a:r>
            <a:r>
              <a:rPr sz="2800" i="1" spc="-60" dirty="0">
                <a:latin typeface="Segoe UI Semilight"/>
                <a:cs typeface="Segoe UI Semilight"/>
              </a:rPr>
              <a:t> </a:t>
            </a:r>
            <a:r>
              <a:rPr sz="2800" i="1" dirty="0">
                <a:latin typeface="Segoe UI Semilight"/>
                <a:cs typeface="Segoe UI Semilight"/>
              </a:rPr>
              <a:t>each</a:t>
            </a:r>
            <a:r>
              <a:rPr sz="2800" i="1" spc="-55" dirty="0">
                <a:latin typeface="Segoe UI Semilight"/>
                <a:cs typeface="Segoe UI Semilight"/>
              </a:rPr>
              <a:t> </a:t>
            </a:r>
            <a:r>
              <a:rPr sz="2800" i="1" spc="-25" dirty="0">
                <a:latin typeface="Segoe UI Semilight"/>
                <a:cs typeface="Segoe UI Semilight"/>
              </a:rPr>
              <a:t>arm</a:t>
            </a:r>
            <a:br>
              <a:rPr lang="en-US" sz="2800" i="1" spc="-25" dirty="0">
                <a:latin typeface="Segoe UI Semilight"/>
                <a:cs typeface="Segoe UI Semilight"/>
              </a:rPr>
            </a:br>
            <a:r>
              <a:rPr lang="en-US" sz="2800" i="1" dirty="0">
                <a:latin typeface="Segoe UI Semilight"/>
                <a:cs typeface="Segoe UI Semilight"/>
              </a:rPr>
              <a:t>How</a:t>
            </a:r>
            <a:r>
              <a:rPr lang="en-US" sz="2800" i="1" spc="-60" dirty="0">
                <a:latin typeface="Segoe UI Semilight"/>
                <a:cs typeface="Segoe UI Semilight"/>
              </a:rPr>
              <a:t> </a:t>
            </a:r>
            <a:r>
              <a:rPr lang="en-US" sz="2800" i="1" dirty="0">
                <a:latin typeface="Segoe UI Semilight"/>
                <a:cs typeface="Segoe UI Semilight"/>
              </a:rPr>
              <a:t>do</a:t>
            </a:r>
            <a:r>
              <a:rPr lang="en-US" sz="2800" i="1" spc="-50" dirty="0">
                <a:latin typeface="Segoe UI Semilight"/>
                <a:cs typeface="Segoe UI Semilight"/>
              </a:rPr>
              <a:t> </a:t>
            </a:r>
            <a:r>
              <a:rPr lang="en-US" sz="2800" i="1" dirty="0">
                <a:latin typeface="Segoe UI Semilight"/>
                <a:cs typeface="Segoe UI Semilight"/>
              </a:rPr>
              <a:t>we</a:t>
            </a:r>
            <a:r>
              <a:rPr lang="en-US" sz="2800" i="1" spc="-65" dirty="0">
                <a:latin typeface="Segoe UI Semilight"/>
                <a:cs typeface="Segoe UI Semilight"/>
              </a:rPr>
              <a:t> </a:t>
            </a:r>
            <a:r>
              <a:rPr lang="en-US" sz="2800" i="1" dirty="0">
                <a:latin typeface="Segoe UI Semilight"/>
                <a:cs typeface="Segoe UI Semilight"/>
              </a:rPr>
              <a:t>do</a:t>
            </a:r>
            <a:r>
              <a:rPr lang="en-US" sz="2800" i="1" spc="-45" dirty="0">
                <a:latin typeface="Segoe UI Semilight"/>
                <a:cs typeface="Segoe UI Semilight"/>
              </a:rPr>
              <a:t> </a:t>
            </a:r>
            <a:r>
              <a:rPr lang="en-US" sz="2800" i="1" dirty="0">
                <a:latin typeface="Segoe UI Semilight"/>
                <a:cs typeface="Segoe UI Semilight"/>
              </a:rPr>
              <a:t>this…..</a:t>
            </a:r>
            <a:r>
              <a:rPr lang="en-US" sz="2800" b="1" i="1" dirty="0">
                <a:solidFill>
                  <a:srgbClr val="3D8752"/>
                </a:solidFill>
                <a:latin typeface="Segoe UI Semilight"/>
                <a:cs typeface="Segoe UI Semilight"/>
              </a:rPr>
              <a:t>Maximum</a:t>
            </a:r>
            <a:r>
              <a:rPr lang="en-US" sz="2800" b="1" i="1" spc="-80" dirty="0">
                <a:solidFill>
                  <a:srgbClr val="3D8752"/>
                </a:solidFill>
                <a:latin typeface="Segoe UI Semilight"/>
                <a:cs typeface="Segoe UI Semilight"/>
              </a:rPr>
              <a:t> </a:t>
            </a:r>
            <a:r>
              <a:rPr lang="en-US" sz="2800" b="1" i="1" dirty="0">
                <a:solidFill>
                  <a:srgbClr val="3D8752"/>
                </a:solidFill>
                <a:latin typeface="Segoe UI Semilight"/>
                <a:cs typeface="Segoe UI Semilight"/>
              </a:rPr>
              <a:t>Likelihood</a:t>
            </a:r>
            <a:r>
              <a:rPr lang="en-US" sz="2800" b="1" i="1" spc="-80" dirty="0">
                <a:solidFill>
                  <a:srgbClr val="3D8752"/>
                </a:solidFill>
                <a:latin typeface="Segoe UI Semilight"/>
                <a:cs typeface="Segoe UI Semilight"/>
              </a:rPr>
              <a:t> </a:t>
            </a:r>
            <a:r>
              <a:rPr lang="en-US" sz="2800" b="1" i="1" spc="-10" dirty="0">
                <a:solidFill>
                  <a:srgbClr val="3D8752"/>
                </a:solidFill>
                <a:latin typeface="Segoe UI Semilight"/>
                <a:cs typeface="Segoe UI Semilight"/>
              </a:rPr>
              <a:t>Estimation</a:t>
            </a:r>
            <a:r>
              <a:rPr lang="en-US" sz="2800" i="1" spc="-10" dirty="0">
                <a:latin typeface="Segoe UI Semilight"/>
                <a:cs typeface="Segoe UI Semilight"/>
              </a:rPr>
              <a:t>!</a:t>
            </a:r>
            <a:endParaRPr sz="2800" dirty="0">
              <a:latin typeface="Segoe UI Semilight"/>
              <a:cs typeface="Segoe UI Semilight"/>
            </a:endParaRPr>
          </a:p>
          <a:p>
            <a:pPr marL="25400" marR="88265">
              <a:lnSpc>
                <a:spcPts val="3800"/>
              </a:lnSpc>
              <a:spcBef>
                <a:spcPts val="1455"/>
              </a:spcBef>
              <a:tabLst>
                <a:tab pos="483870" algn="l"/>
              </a:tabLst>
            </a:pPr>
            <a:r>
              <a:rPr lang="en-US" sz="2800" b="1" dirty="0">
                <a:latin typeface="Segoe UI Semilight"/>
                <a:cs typeface="Segoe UI Semilight"/>
              </a:rPr>
              <a:t> 2. </a:t>
            </a:r>
            <a:r>
              <a:rPr sz="2800" b="1" dirty="0">
                <a:latin typeface="Segoe UI Semilight"/>
                <a:cs typeface="Segoe UI Semilight"/>
              </a:rPr>
              <a:t>Exploit</a:t>
            </a:r>
            <a:r>
              <a:rPr sz="2800" dirty="0">
                <a:latin typeface="Segoe UI Semilight"/>
                <a:cs typeface="Segoe UI Semilight"/>
              </a:rPr>
              <a:t>.</a:t>
            </a:r>
            <a:r>
              <a:rPr sz="2800" spc="-90" dirty="0">
                <a:latin typeface="Segoe UI Semilight"/>
                <a:cs typeface="Segoe UI Semilight"/>
              </a:rPr>
              <a:t> </a:t>
            </a:r>
            <a:r>
              <a:rPr sz="2800" dirty="0">
                <a:latin typeface="Segoe UI Semilight"/>
                <a:cs typeface="Segoe UI Semilight"/>
              </a:rPr>
              <a:t>Pick</a:t>
            </a:r>
            <a:r>
              <a:rPr sz="2800" spc="-65" dirty="0">
                <a:latin typeface="Segoe UI Semilight"/>
                <a:cs typeface="Segoe UI Semilight"/>
              </a:rPr>
              <a:t> </a:t>
            </a:r>
            <a:r>
              <a:rPr sz="2800" dirty="0">
                <a:latin typeface="Segoe UI Semilight"/>
                <a:cs typeface="Segoe UI Semilight"/>
              </a:rPr>
              <a:t>arm</a:t>
            </a:r>
            <a:r>
              <a:rPr sz="2800" spc="-60" dirty="0">
                <a:latin typeface="Segoe UI Semilight"/>
                <a:cs typeface="Segoe UI Semilight"/>
              </a:rPr>
              <a:t> </a:t>
            </a:r>
            <a:r>
              <a:rPr sz="2800" dirty="0">
                <a:latin typeface="Segoe UI Semilight"/>
                <a:cs typeface="Segoe UI Semilight"/>
              </a:rPr>
              <a:t>with</a:t>
            </a:r>
            <a:r>
              <a:rPr sz="2800" spc="-75" dirty="0">
                <a:latin typeface="Segoe UI Semilight"/>
                <a:cs typeface="Segoe UI Semilight"/>
              </a:rPr>
              <a:t> </a:t>
            </a:r>
            <a:r>
              <a:rPr sz="2800" dirty="0">
                <a:latin typeface="Segoe UI Semilight"/>
                <a:cs typeface="Segoe UI Semilight"/>
              </a:rPr>
              <a:t>highest</a:t>
            </a:r>
            <a:r>
              <a:rPr sz="2800" spc="-65" dirty="0">
                <a:latin typeface="Segoe UI Semilight"/>
                <a:cs typeface="Segoe UI Semilight"/>
              </a:rPr>
              <a:t> </a:t>
            </a:r>
            <a:r>
              <a:rPr sz="2800" dirty="0">
                <a:latin typeface="Segoe UI Semilight"/>
                <a:cs typeface="Segoe UI Semilight"/>
              </a:rPr>
              <a:t>estimated</a:t>
            </a:r>
            <a:r>
              <a:rPr sz="2800" spc="-60" dirty="0">
                <a:latin typeface="Segoe UI Semilight"/>
                <a:cs typeface="Segoe UI Semilight"/>
              </a:rPr>
              <a:t> </a:t>
            </a:r>
            <a:r>
              <a:rPr sz="2800" dirty="0">
                <a:latin typeface="Segoe UI Semilight"/>
                <a:cs typeface="Segoe UI Semilight"/>
              </a:rPr>
              <a:t>expected</a:t>
            </a:r>
            <a:r>
              <a:rPr sz="2800" spc="-65" dirty="0">
                <a:latin typeface="Segoe UI Semilight"/>
                <a:cs typeface="Segoe UI Semilight"/>
              </a:rPr>
              <a:t> </a:t>
            </a:r>
            <a:r>
              <a:rPr sz="2800" dirty="0">
                <a:latin typeface="Segoe UI Semilight"/>
                <a:cs typeface="Segoe UI Semilight"/>
              </a:rPr>
              <a:t>value</a:t>
            </a:r>
            <a:r>
              <a:rPr sz="2800" spc="-80" dirty="0">
                <a:latin typeface="Segoe UI Semilight"/>
                <a:cs typeface="Segoe UI Semilight"/>
              </a:rPr>
              <a:t> </a:t>
            </a:r>
            <a:r>
              <a:rPr sz="2800" dirty="0">
                <a:latin typeface="Segoe UI Semilight"/>
                <a:cs typeface="Segoe UI Semilight"/>
              </a:rPr>
              <a:t>and</a:t>
            </a:r>
            <a:r>
              <a:rPr sz="2800" spc="-45" dirty="0">
                <a:latin typeface="Segoe UI Semilight"/>
                <a:cs typeface="Segoe UI Semilight"/>
              </a:rPr>
              <a:t> </a:t>
            </a:r>
            <a:r>
              <a:rPr sz="2800" i="1" dirty="0">
                <a:latin typeface="Segoe UI Semilight"/>
                <a:cs typeface="Segoe UI Semilight"/>
              </a:rPr>
              <a:t>only</a:t>
            </a:r>
            <a:r>
              <a:rPr sz="2800" i="1" spc="-55" dirty="0">
                <a:latin typeface="Segoe UI Semilight"/>
                <a:cs typeface="Segoe UI Semilight"/>
              </a:rPr>
              <a:t> </a:t>
            </a:r>
            <a:r>
              <a:rPr sz="2800" spc="-25" dirty="0">
                <a:latin typeface="Segoe UI Semilight"/>
                <a:cs typeface="Segoe UI Semilight"/>
              </a:rPr>
              <a:t>use </a:t>
            </a:r>
            <a:r>
              <a:rPr sz="2800" dirty="0">
                <a:latin typeface="Segoe UI Semilight"/>
                <a:cs typeface="Segoe UI Semilight"/>
              </a:rPr>
              <a:t>that</a:t>
            </a:r>
            <a:r>
              <a:rPr sz="2800" spc="-45" dirty="0">
                <a:latin typeface="Segoe UI Semilight"/>
                <a:cs typeface="Segoe UI Semilight"/>
              </a:rPr>
              <a:t> </a:t>
            </a:r>
            <a:r>
              <a:rPr sz="2800" dirty="0">
                <a:latin typeface="Segoe UI Semilight"/>
                <a:cs typeface="Segoe UI Semilight"/>
              </a:rPr>
              <a:t>arm</a:t>
            </a:r>
            <a:r>
              <a:rPr sz="2800" spc="-35" dirty="0">
                <a:latin typeface="Segoe UI Semilight"/>
                <a:cs typeface="Segoe UI Semilight"/>
              </a:rPr>
              <a:t> </a:t>
            </a:r>
            <a:r>
              <a:rPr sz="2800" dirty="0">
                <a:latin typeface="Segoe UI Semilight"/>
                <a:cs typeface="Segoe UI Semilight"/>
              </a:rPr>
              <a:t>for</a:t>
            </a:r>
            <a:r>
              <a:rPr sz="2800" spc="-35" dirty="0">
                <a:latin typeface="Segoe UI Semilight"/>
                <a:cs typeface="Segoe UI Semilight"/>
              </a:rPr>
              <a:t> </a:t>
            </a:r>
            <a:r>
              <a:rPr sz="2800" dirty="0">
                <a:latin typeface="Segoe UI Semilight"/>
                <a:cs typeface="Segoe UI Semilight"/>
              </a:rPr>
              <a:t>the</a:t>
            </a:r>
            <a:r>
              <a:rPr sz="2800" spc="-45" dirty="0">
                <a:latin typeface="Segoe UI Semilight"/>
                <a:cs typeface="Segoe UI Semilight"/>
              </a:rPr>
              <a:t> </a:t>
            </a:r>
            <a:r>
              <a:rPr sz="2800" spc="-10" dirty="0">
                <a:latin typeface="Segoe UI Semilight"/>
                <a:cs typeface="Segoe UI Semilight"/>
              </a:rPr>
              <a:t>remaining</a:t>
            </a:r>
            <a:r>
              <a:rPr sz="2800" spc="-35" dirty="0">
                <a:latin typeface="Segoe UI Semilight"/>
                <a:cs typeface="Segoe UI Semilight"/>
              </a:rPr>
              <a:t> </a:t>
            </a:r>
            <a:r>
              <a:rPr sz="2800" spc="-10" dirty="0">
                <a:latin typeface="Segoe UI Semilight"/>
                <a:cs typeface="Segoe UI Semilight"/>
              </a:rPr>
              <a:t>pulls.</a:t>
            </a:r>
            <a:endParaRPr sz="2800" dirty="0">
              <a:latin typeface="Segoe UI Semilight"/>
              <a:cs typeface="Segoe UI Semilight"/>
            </a:endParaRPr>
          </a:p>
        </p:txBody>
      </p:sp>
      <p:sp>
        <p:nvSpPr>
          <p:cNvPr id="4" name="object 4">
            <a:extLst>
              <a:ext uri="{FF2B5EF4-FFF2-40B4-BE49-F238E27FC236}">
                <a16:creationId xmlns:a16="http://schemas.microsoft.com/office/drawing/2014/main" id="{050BF6F8-4AFC-B98D-D94C-4266E34811DC}"/>
              </a:ext>
            </a:extLst>
          </p:cNvPr>
          <p:cNvSpPr/>
          <p:nvPr/>
        </p:nvSpPr>
        <p:spPr>
          <a:xfrm>
            <a:off x="720851" y="5561076"/>
            <a:ext cx="833755" cy="833755"/>
          </a:xfrm>
          <a:custGeom>
            <a:avLst/>
            <a:gdLst/>
            <a:ahLst/>
            <a:cxnLst/>
            <a:rect l="l" t="t" r="r" b="b"/>
            <a:pathLst>
              <a:path w="833755" h="833754">
                <a:moveTo>
                  <a:pt x="416814" y="0"/>
                </a:moveTo>
                <a:lnTo>
                  <a:pt x="368204" y="2804"/>
                </a:lnTo>
                <a:lnTo>
                  <a:pt x="321242" y="11008"/>
                </a:lnTo>
                <a:lnTo>
                  <a:pt x="276239" y="24299"/>
                </a:lnTo>
                <a:lnTo>
                  <a:pt x="233509" y="42365"/>
                </a:lnTo>
                <a:lnTo>
                  <a:pt x="193364" y="64892"/>
                </a:lnTo>
                <a:lnTo>
                  <a:pt x="156118" y="91569"/>
                </a:lnTo>
                <a:lnTo>
                  <a:pt x="122081" y="122081"/>
                </a:lnTo>
                <a:lnTo>
                  <a:pt x="91569" y="156118"/>
                </a:lnTo>
                <a:lnTo>
                  <a:pt x="64892" y="193364"/>
                </a:lnTo>
                <a:lnTo>
                  <a:pt x="42365" y="233509"/>
                </a:lnTo>
                <a:lnTo>
                  <a:pt x="24299" y="276239"/>
                </a:lnTo>
                <a:lnTo>
                  <a:pt x="11008" y="321242"/>
                </a:lnTo>
                <a:lnTo>
                  <a:pt x="2804" y="368204"/>
                </a:lnTo>
                <a:lnTo>
                  <a:pt x="0" y="416814"/>
                </a:lnTo>
                <a:lnTo>
                  <a:pt x="2804" y="465423"/>
                </a:lnTo>
                <a:lnTo>
                  <a:pt x="11008" y="512385"/>
                </a:lnTo>
                <a:lnTo>
                  <a:pt x="24299" y="557388"/>
                </a:lnTo>
                <a:lnTo>
                  <a:pt x="42365" y="600118"/>
                </a:lnTo>
                <a:lnTo>
                  <a:pt x="64892" y="640263"/>
                </a:lnTo>
                <a:lnTo>
                  <a:pt x="91569" y="677509"/>
                </a:lnTo>
                <a:lnTo>
                  <a:pt x="122081" y="711546"/>
                </a:lnTo>
                <a:lnTo>
                  <a:pt x="156118" y="742058"/>
                </a:lnTo>
                <a:lnTo>
                  <a:pt x="193364" y="768735"/>
                </a:lnTo>
                <a:lnTo>
                  <a:pt x="233509" y="791262"/>
                </a:lnTo>
                <a:lnTo>
                  <a:pt x="276239" y="809328"/>
                </a:lnTo>
                <a:lnTo>
                  <a:pt x="321242" y="822619"/>
                </a:lnTo>
                <a:lnTo>
                  <a:pt x="368204" y="830823"/>
                </a:lnTo>
                <a:lnTo>
                  <a:pt x="416814"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8"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4" y="0"/>
                </a:lnTo>
                <a:close/>
              </a:path>
            </a:pathLst>
          </a:custGeom>
          <a:solidFill>
            <a:srgbClr val="704EB9"/>
          </a:solidFill>
        </p:spPr>
        <p:txBody>
          <a:bodyPr wrap="square" lIns="0" tIns="0" rIns="0" bIns="0" rtlCol="0"/>
          <a:lstStyle/>
          <a:p>
            <a:endParaRPr/>
          </a:p>
        </p:txBody>
      </p:sp>
      <p:sp>
        <p:nvSpPr>
          <p:cNvPr id="5" name="object 5">
            <a:extLst>
              <a:ext uri="{FF2B5EF4-FFF2-40B4-BE49-F238E27FC236}">
                <a16:creationId xmlns:a16="http://schemas.microsoft.com/office/drawing/2014/main" id="{7B5A5B0A-EB07-8006-A203-B202AA84E806}"/>
              </a:ext>
            </a:extLst>
          </p:cNvPr>
          <p:cNvSpPr txBox="1"/>
          <p:nvPr/>
        </p:nvSpPr>
        <p:spPr>
          <a:xfrm>
            <a:off x="1040383"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1</a:t>
            </a:r>
            <a:endParaRPr sz="2400">
              <a:latin typeface="Arial MT"/>
              <a:cs typeface="Arial MT"/>
            </a:endParaRPr>
          </a:p>
        </p:txBody>
      </p:sp>
      <p:sp>
        <p:nvSpPr>
          <p:cNvPr id="6" name="object 6">
            <a:extLst>
              <a:ext uri="{FF2B5EF4-FFF2-40B4-BE49-F238E27FC236}">
                <a16:creationId xmlns:a16="http://schemas.microsoft.com/office/drawing/2014/main" id="{AABD6CEC-6CDA-9232-4588-ACA0A04ABB9F}"/>
              </a:ext>
            </a:extLst>
          </p:cNvPr>
          <p:cNvSpPr/>
          <p:nvPr/>
        </p:nvSpPr>
        <p:spPr>
          <a:xfrm>
            <a:off x="1699260" y="5561076"/>
            <a:ext cx="835660" cy="833755"/>
          </a:xfrm>
          <a:custGeom>
            <a:avLst/>
            <a:gdLst/>
            <a:ahLst/>
            <a:cxnLst/>
            <a:rect l="l" t="t" r="r" b="b"/>
            <a:pathLst>
              <a:path w="835660"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1"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1" y="416814"/>
                </a:lnTo>
                <a:lnTo>
                  <a:pt x="832342" y="368204"/>
                </a:lnTo>
                <a:lnTo>
                  <a:pt x="824124" y="321242"/>
                </a:lnTo>
                <a:lnTo>
                  <a:pt x="810809" y="276239"/>
                </a:lnTo>
                <a:lnTo>
                  <a:pt x="792711" y="233509"/>
                </a:lnTo>
                <a:lnTo>
                  <a:pt x="770143" y="193364"/>
                </a:lnTo>
                <a:lnTo>
                  <a:pt x="743418" y="156118"/>
                </a:lnTo>
                <a:lnTo>
                  <a:pt x="712850"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704EB9"/>
          </a:solidFill>
        </p:spPr>
        <p:txBody>
          <a:bodyPr wrap="square" lIns="0" tIns="0" rIns="0" bIns="0" rtlCol="0"/>
          <a:lstStyle/>
          <a:p>
            <a:endParaRPr/>
          </a:p>
        </p:txBody>
      </p:sp>
      <p:sp>
        <p:nvSpPr>
          <p:cNvPr id="7" name="object 7">
            <a:extLst>
              <a:ext uri="{FF2B5EF4-FFF2-40B4-BE49-F238E27FC236}">
                <a16:creationId xmlns:a16="http://schemas.microsoft.com/office/drawing/2014/main" id="{47F7746A-CCFC-7E60-4697-8626FFB99277}"/>
              </a:ext>
            </a:extLst>
          </p:cNvPr>
          <p:cNvSpPr txBox="1"/>
          <p:nvPr/>
        </p:nvSpPr>
        <p:spPr>
          <a:xfrm>
            <a:off x="2019680"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1</a:t>
            </a:r>
            <a:endParaRPr sz="2400">
              <a:latin typeface="Arial MT"/>
              <a:cs typeface="Arial MT"/>
            </a:endParaRPr>
          </a:p>
        </p:txBody>
      </p:sp>
      <p:sp>
        <p:nvSpPr>
          <p:cNvPr id="8" name="object 8">
            <a:extLst>
              <a:ext uri="{FF2B5EF4-FFF2-40B4-BE49-F238E27FC236}">
                <a16:creationId xmlns:a16="http://schemas.microsoft.com/office/drawing/2014/main" id="{5A3EF881-67D7-65B1-5BA7-992924992644}"/>
              </a:ext>
            </a:extLst>
          </p:cNvPr>
          <p:cNvSpPr/>
          <p:nvPr/>
        </p:nvSpPr>
        <p:spPr>
          <a:xfrm>
            <a:off x="2679192" y="5561076"/>
            <a:ext cx="833755" cy="833755"/>
          </a:xfrm>
          <a:custGeom>
            <a:avLst/>
            <a:gdLst/>
            <a:ahLst/>
            <a:cxnLst/>
            <a:rect l="l" t="t" r="r" b="b"/>
            <a:pathLst>
              <a:path w="833754" h="833754">
                <a:moveTo>
                  <a:pt x="416813"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3"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8"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3" y="0"/>
                </a:lnTo>
                <a:close/>
              </a:path>
            </a:pathLst>
          </a:custGeom>
          <a:solidFill>
            <a:srgbClr val="704EB9"/>
          </a:solidFill>
        </p:spPr>
        <p:txBody>
          <a:bodyPr wrap="square" lIns="0" tIns="0" rIns="0" bIns="0" rtlCol="0"/>
          <a:lstStyle/>
          <a:p>
            <a:endParaRPr/>
          </a:p>
        </p:txBody>
      </p:sp>
      <p:sp>
        <p:nvSpPr>
          <p:cNvPr id="9" name="object 9">
            <a:extLst>
              <a:ext uri="{FF2B5EF4-FFF2-40B4-BE49-F238E27FC236}">
                <a16:creationId xmlns:a16="http://schemas.microsoft.com/office/drawing/2014/main" id="{ACAC4F1D-6904-DAFD-75ED-351B49C486A6}"/>
              </a:ext>
            </a:extLst>
          </p:cNvPr>
          <p:cNvSpPr txBox="1"/>
          <p:nvPr/>
        </p:nvSpPr>
        <p:spPr>
          <a:xfrm>
            <a:off x="2998977"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10" name="object 10">
            <a:extLst>
              <a:ext uri="{FF2B5EF4-FFF2-40B4-BE49-F238E27FC236}">
                <a16:creationId xmlns:a16="http://schemas.microsoft.com/office/drawing/2014/main" id="{D3547944-B9E8-F4C0-1DEB-437B54ECBCC3}"/>
              </a:ext>
            </a:extLst>
          </p:cNvPr>
          <p:cNvSpPr/>
          <p:nvPr/>
        </p:nvSpPr>
        <p:spPr>
          <a:xfrm>
            <a:off x="3648455" y="5561076"/>
            <a:ext cx="833755" cy="833755"/>
          </a:xfrm>
          <a:custGeom>
            <a:avLst/>
            <a:gdLst/>
            <a:ahLst/>
            <a:cxnLst/>
            <a:rect l="l" t="t" r="r" b="b"/>
            <a:pathLst>
              <a:path w="833754" h="833754">
                <a:moveTo>
                  <a:pt x="416814"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4"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8"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4" y="0"/>
                </a:lnTo>
                <a:close/>
              </a:path>
            </a:pathLst>
          </a:custGeom>
          <a:solidFill>
            <a:srgbClr val="704EB9"/>
          </a:solidFill>
        </p:spPr>
        <p:txBody>
          <a:bodyPr wrap="square" lIns="0" tIns="0" rIns="0" bIns="0" rtlCol="0"/>
          <a:lstStyle/>
          <a:p>
            <a:endParaRPr/>
          </a:p>
        </p:txBody>
      </p:sp>
      <p:sp>
        <p:nvSpPr>
          <p:cNvPr id="11" name="object 11">
            <a:extLst>
              <a:ext uri="{FF2B5EF4-FFF2-40B4-BE49-F238E27FC236}">
                <a16:creationId xmlns:a16="http://schemas.microsoft.com/office/drawing/2014/main" id="{C1E1A0EB-9935-1BDB-E203-507664231A33}"/>
              </a:ext>
            </a:extLst>
          </p:cNvPr>
          <p:cNvSpPr txBox="1"/>
          <p:nvPr/>
        </p:nvSpPr>
        <p:spPr>
          <a:xfrm>
            <a:off x="3968877"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12" name="object 12">
            <a:extLst>
              <a:ext uri="{FF2B5EF4-FFF2-40B4-BE49-F238E27FC236}">
                <a16:creationId xmlns:a16="http://schemas.microsoft.com/office/drawing/2014/main" id="{7147638F-0DCF-D764-CE4F-E63AA20B3737}"/>
              </a:ext>
            </a:extLst>
          </p:cNvPr>
          <p:cNvSpPr/>
          <p:nvPr/>
        </p:nvSpPr>
        <p:spPr>
          <a:xfrm>
            <a:off x="4626864" y="5561076"/>
            <a:ext cx="835660" cy="833755"/>
          </a:xfrm>
          <a:custGeom>
            <a:avLst/>
            <a:gdLst/>
            <a:ahLst/>
            <a:cxnLst/>
            <a:rect l="l" t="t" r="r" b="b"/>
            <a:pathLst>
              <a:path w="835660"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0"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1" y="416814"/>
                </a:lnTo>
                <a:lnTo>
                  <a:pt x="832342" y="368204"/>
                </a:lnTo>
                <a:lnTo>
                  <a:pt x="824124" y="321242"/>
                </a:lnTo>
                <a:lnTo>
                  <a:pt x="810809" y="276239"/>
                </a:lnTo>
                <a:lnTo>
                  <a:pt x="792711" y="233509"/>
                </a:lnTo>
                <a:lnTo>
                  <a:pt x="770143" y="193364"/>
                </a:lnTo>
                <a:lnTo>
                  <a:pt x="743418" y="156118"/>
                </a:lnTo>
                <a:lnTo>
                  <a:pt x="712851"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704EB9"/>
          </a:solidFill>
        </p:spPr>
        <p:txBody>
          <a:bodyPr wrap="square" lIns="0" tIns="0" rIns="0" bIns="0" rtlCol="0"/>
          <a:lstStyle/>
          <a:p>
            <a:endParaRPr/>
          </a:p>
        </p:txBody>
      </p:sp>
      <p:sp>
        <p:nvSpPr>
          <p:cNvPr id="13" name="object 13">
            <a:extLst>
              <a:ext uri="{FF2B5EF4-FFF2-40B4-BE49-F238E27FC236}">
                <a16:creationId xmlns:a16="http://schemas.microsoft.com/office/drawing/2014/main" id="{C68F2C40-9334-D04C-D824-F62ED40D5AC3}"/>
              </a:ext>
            </a:extLst>
          </p:cNvPr>
          <p:cNvSpPr txBox="1"/>
          <p:nvPr/>
        </p:nvSpPr>
        <p:spPr>
          <a:xfrm>
            <a:off x="4948554"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3</a:t>
            </a:r>
            <a:endParaRPr sz="2400">
              <a:latin typeface="Arial MT"/>
              <a:cs typeface="Arial MT"/>
            </a:endParaRPr>
          </a:p>
        </p:txBody>
      </p:sp>
      <p:sp>
        <p:nvSpPr>
          <p:cNvPr id="14" name="object 14">
            <a:extLst>
              <a:ext uri="{FF2B5EF4-FFF2-40B4-BE49-F238E27FC236}">
                <a16:creationId xmlns:a16="http://schemas.microsoft.com/office/drawing/2014/main" id="{3DDBC558-1069-1054-A7F4-2D935AF53EA3}"/>
              </a:ext>
            </a:extLst>
          </p:cNvPr>
          <p:cNvSpPr/>
          <p:nvPr/>
        </p:nvSpPr>
        <p:spPr>
          <a:xfrm>
            <a:off x="5606796" y="5561076"/>
            <a:ext cx="835660" cy="833755"/>
          </a:xfrm>
          <a:custGeom>
            <a:avLst/>
            <a:gdLst/>
            <a:ahLst/>
            <a:cxnLst/>
            <a:rect l="l" t="t" r="r" b="b"/>
            <a:pathLst>
              <a:path w="835660"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0"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1" y="416814"/>
                </a:lnTo>
                <a:lnTo>
                  <a:pt x="832342" y="368204"/>
                </a:lnTo>
                <a:lnTo>
                  <a:pt x="824124" y="321242"/>
                </a:lnTo>
                <a:lnTo>
                  <a:pt x="810809" y="276239"/>
                </a:lnTo>
                <a:lnTo>
                  <a:pt x="792711" y="233509"/>
                </a:lnTo>
                <a:lnTo>
                  <a:pt x="770143" y="193364"/>
                </a:lnTo>
                <a:lnTo>
                  <a:pt x="743418" y="156118"/>
                </a:lnTo>
                <a:lnTo>
                  <a:pt x="712851"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704EB9"/>
          </a:solidFill>
        </p:spPr>
        <p:txBody>
          <a:bodyPr wrap="square" lIns="0" tIns="0" rIns="0" bIns="0" rtlCol="0"/>
          <a:lstStyle/>
          <a:p>
            <a:endParaRPr/>
          </a:p>
        </p:txBody>
      </p:sp>
      <p:sp>
        <p:nvSpPr>
          <p:cNvPr id="15" name="object 15">
            <a:extLst>
              <a:ext uri="{FF2B5EF4-FFF2-40B4-BE49-F238E27FC236}">
                <a16:creationId xmlns:a16="http://schemas.microsoft.com/office/drawing/2014/main" id="{C2023645-6475-D9A9-865B-F51DC5B2FFDE}"/>
              </a:ext>
            </a:extLst>
          </p:cNvPr>
          <p:cNvSpPr txBox="1"/>
          <p:nvPr/>
        </p:nvSpPr>
        <p:spPr>
          <a:xfrm>
            <a:off x="5927852"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3</a:t>
            </a:r>
            <a:endParaRPr sz="2400">
              <a:latin typeface="Arial MT"/>
              <a:cs typeface="Arial MT"/>
            </a:endParaRPr>
          </a:p>
        </p:txBody>
      </p:sp>
      <p:sp>
        <p:nvSpPr>
          <p:cNvPr id="16" name="object 16">
            <a:extLst>
              <a:ext uri="{FF2B5EF4-FFF2-40B4-BE49-F238E27FC236}">
                <a16:creationId xmlns:a16="http://schemas.microsoft.com/office/drawing/2014/main" id="{B1D6B03E-7EB6-E873-C7C6-310B79621C57}"/>
              </a:ext>
            </a:extLst>
          </p:cNvPr>
          <p:cNvSpPr/>
          <p:nvPr/>
        </p:nvSpPr>
        <p:spPr>
          <a:xfrm>
            <a:off x="6586728" y="5561076"/>
            <a:ext cx="833755" cy="833755"/>
          </a:xfrm>
          <a:custGeom>
            <a:avLst/>
            <a:gdLst/>
            <a:ahLst/>
            <a:cxnLst/>
            <a:rect l="l" t="t" r="r" b="b"/>
            <a:pathLst>
              <a:path w="833754" h="833754">
                <a:moveTo>
                  <a:pt x="416814"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4"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7"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4" y="0"/>
                </a:lnTo>
                <a:close/>
              </a:path>
            </a:pathLst>
          </a:custGeom>
          <a:solidFill>
            <a:srgbClr val="927E50"/>
          </a:solidFill>
        </p:spPr>
        <p:txBody>
          <a:bodyPr wrap="square" lIns="0" tIns="0" rIns="0" bIns="0" rtlCol="0"/>
          <a:lstStyle/>
          <a:p>
            <a:endParaRPr/>
          </a:p>
        </p:txBody>
      </p:sp>
      <p:sp>
        <p:nvSpPr>
          <p:cNvPr id="17" name="object 17">
            <a:extLst>
              <a:ext uri="{FF2B5EF4-FFF2-40B4-BE49-F238E27FC236}">
                <a16:creationId xmlns:a16="http://schemas.microsoft.com/office/drawing/2014/main" id="{3DF4658D-D63A-6DC2-EC04-F54132AA69D6}"/>
              </a:ext>
            </a:extLst>
          </p:cNvPr>
          <p:cNvSpPr txBox="1"/>
          <p:nvPr/>
        </p:nvSpPr>
        <p:spPr>
          <a:xfrm>
            <a:off x="6907148"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18" name="object 18">
            <a:extLst>
              <a:ext uri="{FF2B5EF4-FFF2-40B4-BE49-F238E27FC236}">
                <a16:creationId xmlns:a16="http://schemas.microsoft.com/office/drawing/2014/main" id="{ABE44A32-4D63-130E-279C-7036394EBD8F}"/>
              </a:ext>
            </a:extLst>
          </p:cNvPr>
          <p:cNvSpPr/>
          <p:nvPr/>
        </p:nvSpPr>
        <p:spPr>
          <a:xfrm>
            <a:off x="7565135" y="5561076"/>
            <a:ext cx="835660" cy="833755"/>
          </a:xfrm>
          <a:custGeom>
            <a:avLst/>
            <a:gdLst/>
            <a:ahLst/>
            <a:cxnLst/>
            <a:rect l="l" t="t" r="r" b="b"/>
            <a:pathLst>
              <a:path w="835659"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0"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2" y="416814"/>
                </a:lnTo>
                <a:lnTo>
                  <a:pt x="832342" y="368204"/>
                </a:lnTo>
                <a:lnTo>
                  <a:pt x="824124" y="321242"/>
                </a:lnTo>
                <a:lnTo>
                  <a:pt x="810809" y="276239"/>
                </a:lnTo>
                <a:lnTo>
                  <a:pt x="792711" y="233509"/>
                </a:lnTo>
                <a:lnTo>
                  <a:pt x="770143" y="193364"/>
                </a:lnTo>
                <a:lnTo>
                  <a:pt x="743418" y="156118"/>
                </a:lnTo>
                <a:lnTo>
                  <a:pt x="712851"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927E50"/>
          </a:solidFill>
        </p:spPr>
        <p:txBody>
          <a:bodyPr wrap="square" lIns="0" tIns="0" rIns="0" bIns="0" rtlCol="0"/>
          <a:lstStyle/>
          <a:p>
            <a:endParaRPr/>
          </a:p>
        </p:txBody>
      </p:sp>
      <p:sp>
        <p:nvSpPr>
          <p:cNvPr id="19" name="object 19">
            <a:extLst>
              <a:ext uri="{FF2B5EF4-FFF2-40B4-BE49-F238E27FC236}">
                <a16:creationId xmlns:a16="http://schemas.microsoft.com/office/drawing/2014/main" id="{2AA857D9-464C-61AF-6470-6B7791728C97}"/>
              </a:ext>
            </a:extLst>
          </p:cNvPr>
          <p:cNvSpPr txBox="1"/>
          <p:nvPr/>
        </p:nvSpPr>
        <p:spPr>
          <a:xfrm>
            <a:off x="7886445"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20" name="object 20">
            <a:extLst>
              <a:ext uri="{FF2B5EF4-FFF2-40B4-BE49-F238E27FC236}">
                <a16:creationId xmlns:a16="http://schemas.microsoft.com/office/drawing/2014/main" id="{1C8A5C60-2A14-3089-35D3-D683D805837B}"/>
              </a:ext>
            </a:extLst>
          </p:cNvPr>
          <p:cNvSpPr/>
          <p:nvPr/>
        </p:nvSpPr>
        <p:spPr>
          <a:xfrm>
            <a:off x="8545068" y="5561076"/>
            <a:ext cx="833755" cy="833755"/>
          </a:xfrm>
          <a:custGeom>
            <a:avLst/>
            <a:gdLst/>
            <a:ahLst/>
            <a:cxnLst/>
            <a:rect l="l" t="t" r="r" b="b"/>
            <a:pathLst>
              <a:path w="833754" h="833754">
                <a:moveTo>
                  <a:pt x="416813"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3"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7"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3" y="0"/>
                </a:lnTo>
                <a:close/>
              </a:path>
            </a:pathLst>
          </a:custGeom>
          <a:solidFill>
            <a:srgbClr val="927E50"/>
          </a:solidFill>
        </p:spPr>
        <p:txBody>
          <a:bodyPr wrap="square" lIns="0" tIns="0" rIns="0" bIns="0" rtlCol="0"/>
          <a:lstStyle/>
          <a:p>
            <a:endParaRPr/>
          </a:p>
        </p:txBody>
      </p:sp>
      <p:sp>
        <p:nvSpPr>
          <p:cNvPr id="21" name="object 21">
            <a:extLst>
              <a:ext uri="{FF2B5EF4-FFF2-40B4-BE49-F238E27FC236}">
                <a16:creationId xmlns:a16="http://schemas.microsoft.com/office/drawing/2014/main" id="{5B40FDCE-78F9-0C5D-904F-76624A9B5666}"/>
              </a:ext>
            </a:extLst>
          </p:cNvPr>
          <p:cNvSpPr txBox="1"/>
          <p:nvPr/>
        </p:nvSpPr>
        <p:spPr>
          <a:xfrm>
            <a:off x="8865869"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22" name="object 22">
            <a:extLst>
              <a:ext uri="{FF2B5EF4-FFF2-40B4-BE49-F238E27FC236}">
                <a16:creationId xmlns:a16="http://schemas.microsoft.com/office/drawing/2014/main" id="{1364ADBE-1F09-5D02-5A74-C83E3DB4A702}"/>
              </a:ext>
            </a:extLst>
          </p:cNvPr>
          <p:cNvSpPr/>
          <p:nvPr/>
        </p:nvSpPr>
        <p:spPr>
          <a:xfrm>
            <a:off x="9514331" y="5561076"/>
            <a:ext cx="835660" cy="833755"/>
          </a:xfrm>
          <a:custGeom>
            <a:avLst/>
            <a:gdLst/>
            <a:ahLst/>
            <a:cxnLst/>
            <a:rect l="l" t="t" r="r" b="b"/>
            <a:pathLst>
              <a:path w="835659" h="833754">
                <a:moveTo>
                  <a:pt x="417575" y="0"/>
                </a:moveTo>
                <a:lnTo>
                  <a:pt x="368875" y="2804"/>
                </a:lnTo>
                <a:lnTo>
                  <a:pt x="321826" y="11008"/>
                </a:lnTo>
                <a:lnTo>
                  <a:pt x="276740" y="24299"/>
                </a:lnTo>
                <a:lnTo>
                  <a:pt x="233931" y="42365"/>
                </a:lnTo>
                <a:lnTo>
                  <a:pt x="193713" y="64892"/>
                </a:lnTo>
                <a:lnTo>
                  <a:pt x="156398" y="91569"/>
                </a:lnTo>
                <a:lnTo>
                  <a:pt x="122300" y="122081"/>
                </a:lnTo>
                <a:lnTo>
                  <a:pt x="91733" y="156118"/>
                </a:lnTo>
                <a:lnTo>
                  <a:pt x="65008" y="193364"/>
                </a:lnTo>
                <a:lnTo>
                  <a:pt x="42440" y="233509"/>
                </a:lnTo>
                <a:lnTo>
                  <a:pt x="24342" y="276239"/>
                </a:lnTo>
                <a:lnTo>
                  <a:pt x="11027" y="321242"/>
                </a:lnTo>
                <a:lnTo>
                  <a:pt x="2809" y="368204"/>
                </a:lnTo>
                <a:lnTo>
                  <a:pt x="0" y="416814"/>
                </a:lnTo>
                <a:lnTo>
                  <a:pt x="2809" y="465423"/>
                </a:lnTo>
                <a:lnTo>
                  <a:pt x="11027" y="512385"/>
                </a:lnTo>
                <a:lnTo>
                  <a:pt x="24342" y="557388"/>
                </a:lnTo>
                <a:lnTo>
                  <a:pt x="42440" y="600118"/>
                </a:lnTo>
                <a:lnTo>
                  <a:pt x="65008" y="640263"/>
                </a:lnTo>
                <a:lnTo>
                  <a:pt x="91733" y="677509"/>
                </a:lnTo>
                <a:lnTo>
                  <a:pt x="122300" y="711546"/>
                </a:lnTo>
                <a:lnTo>
                  <a:pt x="156398" y="742058"/>
                </a:lnTo>
                <a:lnTo>
                  <a:pt x="193713" y="768735"/>
                </a:lnTo>
                <a:lnTo>
                  <a:pt x="233931" y="791262"/>
                </a:lnTo>
                <a:lnTo>
                  <a:pt x="276740" y="809328"/>
                </a:lnTo>
                <a:lnTo>
                  <a:pt x="321826" y="822619"/>
                </a:lnTo>
                <a:lnTo>
                  <a:pt x="368875" y="830823"/>
                </a:lnTo>
                <a:lnTo>
                  <a:pt x="417575" y="833628"/>
                </a:lnTo>
                <a:lnTo>
                  <a:pt x="466276" y="830823"/>
                </a:lnTo>
                <a:lnTo>
                  <a:pt x="513325" y="822619"/>
                </a:lnTo>
                <a:lnTo>
                  <a:pt x="558411" y="809328"/>
                </a:lnTo>
                <a:lnTo>
                  <a:pt x="601220" y="791262"/>
                </a:lnTo>
                <a:lnTo>
                  <a:pt x="641438" y="768735"/>
                </a:lnTo>
                <a:lnTo>
                  <a:pt x="678753" y="742058"/>
                </a:lnTo>
                <a:lnTo>
                  <a:pt x="712851" y="711546"/>
                </a:lnTo>
                <a:lnTo>
                  <a:pt x="743418" y="677509"/>
                </a:lnTo>
                <a:lnTo>
                  <a:pt x="770143" y="640263"/>
                </a:lnTo>
                <a:lnTo>
                  <a:pt x="792711" y="600118"/>
                </a:lnTo>
                <a:lnTo>
                  <a:pt x="810809" y="557388"/>
                </a:lnTo>
                <a:lnTo>
                  <a:pt x="824124" y="512385"/>
                </a:lnTo>
                <a:lnTo>
                  <a:pt x="832342" y="465423"/>
                </a:lnTo>
                <a:lnTo>
                  <a:pt x="835151" y="416814"/>
                </a:lnTo>
                <a:lnTo>
                  <a:pt x="832342" y="368204"/>
                </a:lnTo>
                <a:lnTo>
                  <a:pt x="824124" y="321242"/>
                </a:lnTo>
                <a:lnTo>
                  <a:pt x="810809" y="276239"/>
                </a:lnTo>
                <a:lnTo>
                  <a:pt x="792711" y="233509"/>
                </a:lnTo>
                <a:lnTo>
                  <a:pt x="770143" y="193364"/>
                </a:lnTo>
                <a:lnTo>
                  <a:pt x="743418" y="156118"/>
                </a:lnTo>
                <a:lnTo>
                  <a:pt x="712851" y="122081"/>
                </a:lnTo>
                <a:lnTo>
                  <a:pt x="678753" y="91569"/>
                </a:lnTo>
                <a:lnTo>
                  <a:pt x="641438" y="64892"/>
                </a:lnTo>
                <a:lnTo>
                  <a:pt x="601220" y="42365"/>
                </a:lnTo>
                <a:lnTo>
                  <a:pt x="558411" y="24299"/>
                </a:lnTo>
                <a:lnTo>
                  <a:pt x="513325" y="11008"/>
                </a:lnTo>
                <a:lnTo>
                  <a:pt x="466276" y="2804"/>
                </a:lnTo>
                <a:lnTo>
                  <a:pt x="417575" y="0"/>
                </a:lnTo>
                <a:close/>
              </a:path>
            </a:pathLst>
          </a:custGeom>
          <a:solidFill>
            <a:srgbClr val="927E50"/>
          </a:solidFill>
        </p:spPr>
        <p:txBody>
          <a:bodyPr wrap="square" lIns="0" tIns="0" rIns="0" bIns="0" rtlCol="0"/>
          <a:lstStyle/>
          <a:p>
            <a:endParaRPr/>
          </a:p>
        </p:txBody>
      </p:sp>
      <p:sp>
        <p:nvSpPr>
          <p:cNvPr id="23" name="object 23">
            <a:extLst>
              <a:ext uri="{FF2B5EF4-FFF2-40B4-BE49-F238E27FC236}">
                <a16:creationId xmlns:a16="http://schemas.microsoft.com/office/drawing/2014/main" id="{D11EC052-AF81-A7F8-9AC2-D52F9686C487}"/>
              </a:ext>
            </a:extLst>
          </p:cNvPr>
          <p:cNvSpPr txBox="1"/>
          <p:nvPr/>
        </p:nvSpPr>
        <p:spPr>
          <a:xfrm>
            <a:off x="9835642"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24" name="object 24">
            <a:extLst>
              <a:ext uri="{FF2B5EF4-FFF2-40B4-BE49-F238E27FC236}">
                <a16:creationId xmlns:a16="http://schemas.microsoft.com/office/drawing/2014/main" id="{94BCD41B-D690-E172-2520-6B360D1F72F6}"/>
              </a:ext>
            </a:extLst>
          </p:cNvPr>
          <p:cNvSpPr/>
          <p:nvPr/>
        </p:nvSpPr>
        <p:spPr>
          <a:xfrm>
            <a:off x="10494264" y="5561076"/>
            <a:ext cx="833755" cy="833755"/>
          </a:xfrm>
          <a:custGeom>
            <a:avLst/>
            <a:gdLst/>
            <a:ahLst/>
            <a:cxnLst/>
            <a:rect l="l" t="t" r="r" b="b"/>
            <a:pathLst>
              <a:path w="833754" h="833754">
                <a:moveTo>
                  <a:pt x="416813" y="0"/>
                </a:moveTo>
                <a:lnTo>
                  <a:pt x="368195" y="2804"/>
                </a:lnTo>
                <a:lnTo>
                  <a:pt x="321226" y="11008"/>
                </a:lnTo>
                <a:lnTo>
                  <a:pt x="276219" y="24299"/>
                </a:lnTo>
                <a:lnTo>
                  <a:pt x="233487" y="42365"/>
                </a:lnTo>
                <a:lnTo>
                  <a:pt x="193342" y="64892"/>
                </a:lnTo>
                <a:lnTo>
                  <a:pt x="156096" y="91569"/>
                </a:lnTo>
                <a:lnTo>
                  <a:pt x="122062" y="122081"/>
                </a:lnTo>
                <a:lnTo>
                  <a:pt x="91553" y="156118"/>
                </a:lnTo>
                <a:lnTo>
                  <a:pt x="64880" y="193364"/>
                </a:lnTo>
                <a:lnTo>
                  <a:pt x="42356" y="233509"/>
                </a:lnTo>
                <a:lnTo>
                  <a:pt x="24294" y="276239"/>
                </a:lnTo>
                <a:lnTo>
                  <a:pt x="11005" y="321242"/>
                </a:lnTo>
                <a:lnTo>
                  <a:pt x="2803" y="368204"/>
                </a:lnTo>
                <a:lnTo>
                  <a:pt x="0" y="416814"/>
                </a:lnTo>
                <a:lnTo>
                  <a:pt x="2803" y="465423"/>
                </a:lnTo>
                <a:lnTo>
                  <a:pt x="11005" y="512385"/>
                </a:lnTo>
                <a:lnTo>
                  <a:pt x="24294" y="557388"/>
                </a:lnTo>
                <a:lnTo>
                  <a:pt x="42356" y="600118"/>
                </a:lnTo>
                <a:lnTo>
                  <a:pt x="64880" y="640263"/>
                </a:lnTo>
                <a:lnTo>
                  <a:pt x="91553" y="677509"/>
                </a:lnTo>
                <a:lnTo>
                  <a:pt x="122062" y="711546"/>
                </a:lnTo>
                <a:lnTo>
                  <a:pt x="156096" y="742058"/>
                </a:lnTo>
                <a:lnTo>
                  <a:pt x="193342" y="768735"/>
                </a:lnTo>
                <a:lnTo>
                  <a:pt x="233487" y="791262"/>
                </a:lnTo>
                <a:lnTo>
                  <a:pt x="276219" y="809328"/>
                </a:lnTo>
                <a:lnTo>
                  <a:pt x="321226" y="822619"/>
                </a:lnTo>
                <a:lnTo>
                  <a:pt x="368195" y="830823"/>
                </a:lnTo>
                <a:lnTo>
                  <a:pt x="416813" y="833628"/>
                </a:lnTo>
                <a:lnTo>
                  <a:pt x="465432" y="830823"/>
                </a:lnTo>
                <a:lnTo>
                  <a:pt x="512401" y="822619"/>
                </a:lnTo>
                <a:lnTo>
                  <a:pt x="557408" y="809328"/>
                </a:lnTo>
                <a:lnTo>
                  <a:pt x="600140" y="791262"/>
                </a:lnTo>
                <a:lnTo>
                  <a:pt x="640285" y="768735"/>
                </a:lnTo>
                <a:lnTo>
                  <a:pt x="677531" y="742058"/>
                </a:lnTo>
                <a:lnTo>
                  <a:pt x="711565" y="711546"/>
                </a:lnTo>
                <a:lnTo>
                  <a:pt x="742074" y="677509"/>
                </a:lnTo>
                <a:lnTo>
                  <a:pt x="768747" y="640263"/>
                </a:lnTo>
                <a:lnTo>
                  <a:pt x="791271" y="600118"/>
                </a:lnTo>
                <a:lnTo>
                  <a:pt x="809333" y="557388"/>
                </a:lnTo>
                <a:lnTo>
                  <a:pt x="822622" y="512385"/>
                </a:lnTo>
                <a:lnTo>
                  <a:pt x="830824" y="465423"/>
                </a:lnTo>
                <a:lnTo>
                  <a:pt x="833627" y="416814"/>
                </a:lnTo>
                <a:lnTo>
                  <a:pt x="830824" y="368204"/>
                </a:lnTo>
                <a:lnTo>
                  <a:pt x="822622" y="321242"/>
                </a:lnTo>
                <a:lnTo>
                  <a:pt x="809333" y="276239"/>
                </a:lnTo>
                <a:lnTo>
                  <a:pt x="791271" y="233509"/>
                </a:lnTo>
                <a:lnTo>
                  <a:pt x="768747" y="193364"/>
                </a:lnTo>
                <a:lnTo>
                  <a:pt x="742074" y="156118"/>
                </a:lnTo>
                <a:lnTo>
                  <a:pt x="711565" y="122081"/>
                </a:lnTo>
                <a:lnTo>
                  <a:pt x="677531" y="91569"/>
                </a:lnTo>
                <a:lnTo>
                  <a:pt x="640285" y="64892"/>
                </a:lnTo>
                <a:lnTo>
                  <a:pt x="600140" y="42365"/>
                </a:lnTo>
                <a:lnTo>
                  <a:pt x="557408" y="24299"/>
                </a:lnTo>
                <a:lnTo>
                  <a:pt x="512401" y="11008"/>
                </a:lnTo>
                <a:lnTo>
                  <a:pt x="465432" y="2804"/>
                </a:lnTo>
                <a:lnTo>
                  <a:pt x="416813" y="0"/>
                </a:lnTo>
                <a:close/>
              </a:path>
            </a:pathLst>
          </a:custGeom>
          <a:solidFill>
            <a:srgbClr val="927E50"/>
          </a:solidFill>
        </p:spPr>
        <p:txBody>
          <a:bodyPr wrap="square" lIns="0" tIns="0" rIns="0" bIns="0" rtlCol="0"/>
          <a:lstStyle/>
          <a:p>
            <a:endParaRPr/>
          </a:p>
        </p:txBody>
      </p:sp>
      <p:sp>
        <p:nvSpPr>
          <p:cNvPr id="25" name="object 25">
            <a:extLst>
              <a:ext uri="{FF2B5EF4-FFF2-40B4-BE49-F238E27FC236}">
                <a16:creationId xmlns:a16="http://schemas.microsoft.com/office/drawing/2014/main" id="{1E3AC444-7A4F-F361-51B6-CC425F797712}"/>
              </a:ext>
            </a:extLst>
          </p:cNvPr>
          <p:cNvSpPr txBox="1"/>
          <p:nvPr/>
        </p:nvSpPr>
        <p:spPr>
          <a:xfrm>
            <a:off x="10815066" y="5766308"/>
            <a:ext cx="194310" cy="391795"/>
          </a:xfrm>
          <a:prstGeom prst="rect">
            <a:avLst/>
          </a:prstGeom>
        </p:spPr>
        <p:txBody>
          <a:bodyPr vert="horz" wrap="square" lIns="0" tIns="12700" rIns="0" bIns="0" rtlCol="0">
            <a:spAutoFit/>
          </a:bodyPr>
          <a:lstStyle/>
          <a:p>
            <a:pPr marL="12700">
              <a:lnSpc>
                <a:spcPct val="100000"/>
              </a:lnSpc>
              <a:spcBef>
                <a:spcPts val="100"/>
              </a:spcBef>
            </a:pPr>
            <a:r>
              <a:rPr sz="2400" spc="-50" dirty="0">
                <a:solidFill>
                  <a:srgbClr val="FFFFFF"/>
                </a:solidFill>
                <a:latin typeface="Arial MT"/>
                <a:cs typeface="Arial MT"/>
              </a:rPr>
              <a:t>2</a:t>
            </a:r>
            <a:endParaRPr sz="2400">
              <a:latin typeface="Arial MT"/>
              <a:cs typeface="Arial MT"/>
            </a:endParaRPr>
          </a:p>
        </p:txBody>
      </p:sp>
      <p:sp>
        <p:nvSpPr>
          <p:cNvPr id="26" name="object 26">
            <a:extLst>
              <a:ext uri="{FF2B5EF4-FFF2-40B4-BE49-F238E27FC236}">
                <a16:creationId xmlns:a16="http://schemas.microsoft.com/office/drawing/2014/main" id="{BED8010C-C763-8604-5886-F6B359C46720}"/>
              </a:ext>
            </a:extLst>
          </p:cNvPr>
          <p:cNvSpPr/>
          <p:nvPr/>
        </p:nvSpPr>
        <p:spPr>
          <a:xfrm>
            <a:off x="719327" y="5291328"/>
            <a:ext cx="5623560" cy="158750"/>
          </a:xfrm>
          <a:custGeom>
            <a:avLst/>
            <a:gdLst/>
            <a:ahLst/>
            <a:cxnLst/>
            <a:rect l="l" t="t" r="r" b="b"/>
            <a:pathLst>
              <a:path w="5623560" h="158750">
                <a:moveTo>
                  <a:pt x="0" y="158242"/>
                </a:moveTo>
                <a:lnTo>
                  <a:pt x="8067" y="108232"/>
                </a:lnTo>
                <a:lnTo>
                  <a:pt x="30533" y="64794"/>
                </a:lnTo>
                <a:lnTo>
                  <a:pt x="64788" y="30536"/>
                </a:lnTo>
                <a:lnTo>
                  <a:pt x="108227" y="8069"/>
                </a:lnTo>
                <a:lnTo>
                  <a:pt x="158241" y="0"/>
                </a:lnTo>
                <a:lnTo>
                  <a:pt x="5465318" y="0"/>
                </a:lnTo>
                <a:lnTo>
                  <a:pt x="5515327" y="8069"/>
                </a:lnTo>
                <a:lnTo>
                  <a:pt x="5558765" y="30536"/>
                </a:lnTo>
                <a:lnTo>
                  <a:pt x="5593023" y="64794"/>
                </a:lnTo>
                <a:lnTo>
                  <a:pt x="5615490" y="108232"/>
                </a:lnTo>
                <a:lnTo>
                  <a:pt x="5623560" y="158242"/>
                </a:lnTo>
              </a:path>
            </a:pathLst>
          </a:custGeom>
          <a:ln w="57150">
            <a:solidFill>
              <a:srgbClr val="392561"/>
            </a:solidFill>
          </a:ln>
        </p:spPr>
        <p:txBody>
          <a:bodyPr wrap="square" lIns="0" tIns="0" rIns="0" bIns="0" rtlCol="0"/>
          <a:lstStyle/>
          <a:p>
            <a:endParaRPr/>
          </a:p>
        </p:txBody>
      </p:sp>
      <p:sp>
        <p:nvSpPr>
          <p:cNvPr id="27" name="object 27">
            <a:extLst>
              <a:ext uri="{FF2B5EF4-FFF2-40B4-BE49-F238E27FC236}">
                <a16:creationId xmlns:a16="http://schemas.microsoft.com/office/drawing/2014/main" id="{ED9D59E8-9C2F-C734-65FF-F2F2671BBAE4}"/>
              </a:ext>
            </a:extLst>
          </p:cNvPr>
          <p:cNvSpPr/>
          <p:nvPr/>
        </p:nvSpPr>
        <p:spPr>
          <a:xfrm>
            <a:off x="6586728" y="5291328"/>
            <a:ext cx="4741545" cy="158750"/>
          </a:xfrm>
          <a:custGeom>
            <a:avLst/>
            <a:gdLst/>
            <a:ahLst/>
            <a:cxnLst/>
            <a:rect l="l" t="t" r="r" b="b"/>
            <a:pathLst>
              <a:path w="4741545" h="158750">
                <a:moveTo>
                  <a:pt x="0" y="158242"/>
                </a:moveTo>
                <a:lnTo>
                  <a:pt x="8069" y="108232"/>
                </a:lnTo>
                <a:lnTo>
                  <a:pt x="30536" y="64794"/>
                </a:lnTo>
                <a:lnTo>
                  <a:pt x="64794" y="30536"/>
                </a:lnTo>
                <a:lnTo>
                  <a:pt x="108232" y="8069"/>
                </a:lnTo>
                <a:lnTo>
                  <a:pt x="158242" y="0"/>
                </a:lnTo>
                <a:lnTo>
                  <a:pt x="4582922" y="0"/>
                </a:lnTo>
                <a:lnTo>
                  <a:pt x="4632931" y="8069"/>
                </a:lnTo>
                <a:lnTo>
                  <a:pt x="4676369" y="30536"/>
                </a:lnTo>
                <a:lnTo>
                  <a:pt x="4710627" y="64794"/>
                </a:lnTo>
                <a:lnTo>
                  <a:pt x="4733094" y="108232"/>
                </a:lnTo>
                <a:lnTo>
                  <a:pt x="4741164" y="158242"/>
                </a:lnTo>
              </a:path>
            </a:pathLst>
          </a:custGeom>
          <a:ln w="57150">
            <a:solidFill>
              <a:srgbClr val="927E50"/>
            </a:solidFill>
          </a:ln>
        </p:spPr>
        <p:txBody>
          <a:bodyPr wrap="square" lIns="0" tIns="0" rIns="0" bIns="0" rtlCol="0"/>
          <a:lstStyle/>
          <a:p>
            <a:endParaRPr/>
          </a:p>
        </p:txBody>
      </p:sp>
      <p:sp>
        <p:nvSpPr>
          <p:cNvPr id="28" name="object 28">
            <a:extLst>
              <a:ext uri="{FF2B5EF4-FFF2-40B4-BE49-F238E27FC236}">
                <a16:creationId xmlns:a16="http://schemas.microsoft.com/office/drawing/2014/main" id="{3A5ABFC3-510A-3D3B-904F-36025F8A0691}"/>
              </a:ext>
            </a:extLst>
          </p:cNvPr>
          <p:cNvSpPr txBox="1"/>
          <p:nvPr/>
        </p:nvSpPr>
        <p:spPr>
          <a:xfrm>
            <a:off x="692302" y="4808601"/>
            <a:ext cx="5397500" cy="360680"/>
          </a:xfrm>
          <a:prstGeom prst="rect">
            <a:avLst/>
          </a:prstGeom>
        </p:spPr>
        <p:txBody>
          <a:bodyPr vert="horz" wrap="square" lIns="0" tIns="12065" rIns="0" bIns="0" rtlCol="0">
            <a:spAutoFit/>
          </a:bodyPr>
          <a:lstStyle/>
          <a:p>
            <a:pPr marL="12700">
              <a:lnSpc>
                <a:spcPct val="100000"/>
              </a:lnSpc>
              <a:spcBef>
                <a:spcPts val="95"/>
              </a:spcBef>
            </a:pPr>
            <a:r>
              <a:rPr sz="2200" dirty="0">
                <a:latin typeface="Segoe UI Semilight"/>
                <a:cs typeface="Segoe UI Semilight"/>
              </a:rPr>
              <a:t>1.</a:t>
            </a:r>
            <a:r>
              <a:rPr sz="2200" spc="-55" dirty="0">
                <a:latin typeface="Segoe UI Semilight"/>
                <a:cs typeface="Segoe UI Semilight"/>
              </a:rPr>
              <a:t> </a:t>
            </a:r>
            <a:r>
              <a:rPr sz="2200" dirty="0">
                <a:latin typeface="Segoe UI Semilight"/>
                <a:cs typeface="Segoe UI Semilight"/>
              </a:rPr>
              <a:t>Explore</a:t>
            </a:r>
            <a:r>
              <a:rPr sz="2200" spc="-65" dirty="0">
                <a:latin typeface="Segoe UI Semilight"/>
                <a:cs typeface="Segoe UI Semilight"/>
              </a:rPr>
              <a:t> </a:t>
            </a:r>
            <a:r>
              <a:rPr sz="2200" i="1" dirty="0">
                <a:latin typeface="Segoe UI Semilight"/>
                <a:cs typeface="Segoe UI Semilight"/>
              </a:rPr>
              <a:t>(here,</a:t>
            </a:r>
            <a:r>
              <a:rPr sz="2200" i="1" spc="-30" dirty="0">
                <a:latin typeface="Segoe UI Semilight"/>
                <a:cs typeface="Segoe UI Semilight"/>
              </a:rPr>
              <a:t> </a:t>
            </a:r>
            <a:r>
              <a:rPr sz="2200" i="1" dirty="0">
                <a:latin typeface="Segoe UI Semilight"/>
                <a:cs typeface="Segoe UI Semilight"/>
              </a:rPr>
              <a:t>there</a:t>
            </a:r>
            <a:r>
              <a:rPr sz="2200" i="1" spc="-35" dirty="0">
                <a:latin typeface="Segoe UI Semilight"/>
                <a:cs typeface="Segoe UI Semilight"/>
              </a:rPr>
              <a:t> </a:t>
            </a:r>
            <a:r>
              <a:rPr sz="2200" i="1" dirty="0">
                <a:latin typeface="Segoe UI Semilight"/>
                <a:cs typeface="Segoe UI Semilight"/>
              </a:rPr>
              <a:t>are</a:t>
            </a:r>
            <a:r>
              <a:rPr sz="2200" i="1" spc="-35" dirty="0">
                <a:latin typeface="Segoe UI Semilight"/>
                <a:cs typeface="Segoe UI Semilight"/>
              </a:rPr>
              <a:t> </a:t>
            </a:r>
            <a:r>
              <a:rPr sz="2200" i="1" dirty="0">
                <a:latin typeface="Segoe UI Semilight"/>
                <a:cs typeface="Segoe UI Semilight"/>
              </a:rPr>
              <a:t>3</a:t>
            </a:r>
            <a:r>
              <a:rPr sz="2200" i="1" spc="-40" dirty="0">
                <a:latin typeface="Segoe UI Semilight"/>
                <a:cs typeface="Segoe UI Semilight"/>
              </a:rPr>
              <a:t> </a:t>
            </a:r>
            <a:r>
              <a:rPr sz="2200" i="1" dirty="0">
                <a:latin typeface="Segoe UI Semilight"/>
                <a:cs typeface="Segoe UI Semilight"/>
              </a:rPr>
              <a:t>arms,</a:t>
            </a:r>
            <a:r>
              <a:rPr sz="2200" i="1" spc="-15" dirty="0">
                <a:latin typeface="Segoe UI Semilight"/>
                <a:cs typeface="Segoe UI Semilight"/>
              </a:rPr>
              <a:t> </a:t>
            </a:r>
            <a:r>
              <a:rPr sz="2200" i="1" dirty="0">
                <a:latin typeface="Segoe UI Semilight"/>
                <a:cs typeface="Segoe UI Semilight"/>
              </a:rPr>
              <a:t>and</a:t>
            </a:r>
            <a:r>
              <a:rPr sz="2200" i="1" spc="-5" dirty="0">
                <a:latin typeface="Segoe UI Semilight"/>
                <a:cs typeface="Segoe UI Semilight"/>
              </a:rPr>
              <a:t> </a:t>
            </a:r>
            <a:r>
              <a:rPr sz="2200" dirty="0">
                <a:latin typeface="Cambria Math"/>
                <a:cs typeface="Cambria Math"/>
              </a:rPr>
              <a:t>𝑀</a:t>
            </a:r>
            <a:r>
              <a:rPr sz="2200" spc="145" dirty="0">
                <a:latin typeface="Cambria Math"/>
                <a:cs typeface="Cambria Math"/>
              </a:rPr>
              <a:t> </a:t>
            </a:r>
            <a:r>
              <a:rPr sz="2200" dirty="0">
                <a:latin typeface="Cambria Math"/>
                <a:cs typeface="Cambria Math"/>
              </a:rPr>
              <a:t>=</a:t>
            </a:r>
            <a:r>
              <a:rPr sz="2200" spc="80" dirty="0">
                <a:latin typeface="Cambria Math"/>
                <a:cs typeface="Cambria Math"/>
              </a:rPr>
              <a:t> </a:t>
            </a:r>
            <a:r>
              <a:rPr sz="2200" spc="-25" dirty="0">
                <a:latin typeface="Cambria Math"/>
                <a:cs typeface="Cambria Math"/>
              </a:rPr>
              <a:t>2</a:t>
            </a:r>
            <a:r>
              <a:rPr sz="2200" spc="-25" dirty="0">
                <a:latin typeface="Segoe UI Semilight"/>
                <a:cs typeface="Segoe UI Semilight"/>
              </a:rPr>
              <a:t>)</a:t>
            </a:r>
            <a:endParaRPr sz="2200">
              <a:latin typeface="Segoe UI Semilight"/>
              <a:cs typeface="Segoe UI Semilight"/>
            </a:endParaRPr>
          </a:p>
        </p:txBody>
      </p:sp>
      <p:sp>
        <p:nvSpPr>
          <p:cNvPr id="29" name="object 29">
            <a:extLst>
              <a:ext uri="{FF2B5EF4-FFF2-40B4-BE49-F238E27FC236}">
                <a16:creationId xmlns:a16="http://schemas.microsoft.com/office/drawing/2014/main" id="{8375A012-C9F6-E676-8D4E-77DD42DA600F}"/>
              </a:ext>
            </a:extLst>
          </p:cNvPr>
          <p:cNvSpPr txBox="1"/>
          <p:nvPr/>
        </p:nvSpPr>
        <p:spPr>
          <a:xfrm>
            <a:off x="6624573" y="4808601"/>
            <a:ext cx="1112520" cy="360680"/>
          </a:xfrm>
          <a:prstGeom prst="rect">
            <a:avLst/>
          </a:prstGeom>
        </p:spPr>
        <p:txBody>
          <a:bodyPr vert="horz" wrap="square" lIns="0" tIns="12065" rIns="0" bIns="0" rtlCol="0">
            <a:spAutoFit/>
          </a:bodyPr>
          <a:lstStyle/>
          <a:p>
            <a:pPr marL="12700">
              <a:lnSpc>
                <a:spcPct val="100000"/>
              </a:lnSpc>
              <a:spcBef>
                <a:spcPts val="95"/>
              </a:spcBef>
            </a:pPr>
            <a:r>
              <a:rPr sz="2200" dirty="0">
                <a:latin typeface="Segoe UI Semilight"/>
                <a:cs typeface="Segoe UI Semilight"/>
              </a:rPr>
              <a:t>2.</a:t>
            </a:r>
            <a:r>
              <a:rPr sz="2200" spc="-35" dirty="0">
                <a:latin typeface="Segoe UI Semilight"/>
                <a:cs typeface="Segoe UI Semilight"/>
              </a:rPr>
              <a:t> </a:t>
            </a:r>
            <a:r>
              <a:rPr sz="2200" spc="-10" dirty="0">
                <a:latin typeface="Segoe UI Semilight"/>
                <a:cs typeface="Segoe UI Semilight"/>
              </a:rPr>
              <a:t>Exploit</a:t>
            </a:r>
            <a:endParaRPr sz="2200">
              <a:latin typeface="Segoe UI Semilight"/>
              <a:cs typeface="Segoe UI Semilight"/>
            </a:endParaRPr>
          </a:p>
        </p:txBody>
      </p:sp>
    </p:spTree>
    <p:extLst>
      <p:ext uri="{BB962C8B-B14F-4D97-AF65-F5344CB8AC3E}">
        <p14:creationId xmlns:p14="http://schemas.microsoft.com/office/powerpoint/2010/main" val="3083419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5" dirty="0"/>
              <a:t>Strategy</a:t>
            </a:r>
            <a:r>
              <a:rPr spc="240" dirty="0"/>
              <a:t> </a:t>
            </a:r>
            <a:r>
              <a:rPr dirty="0"/>
              <a:t>1:</a:t>
            </a:r>
            <a:r>
              <a:rPr spc="200" dirty="0"/>
              <a:t> </a:t>
            </a:r>
            <a:r>
              <a:rPr spc="65" dirty="0"/>
              <a:t>Naïve,</a:t>
            </a:r>
            <a:r>
              <a:rPr spc="245" dirty="0"/>
              <a:t> </a:t>
            </a:r>
            <a:r>
              <a:rPr spc="65" dirty="0"/>
              <a:t>Greedy</a:t>
            </a:r>
            <a:r>
              <a:rPr spc="225" dirty="0"/>
              <a:t> </a:t>
            </a:r>
            <a:r>
              <a:rPr spc="55" dirty="0"/>
              <a:t>Approach</a:t>
            </a:r>
          </a:p>
        </p:txBody>
      </p:sp>
      <p:sp>
        <p:nvSpPr>
          <p:cNvPr id="3" name="object 3"/>
          <p:cNvSpPr txBox="1">
            <a:spLocks noGrp="1"/>
          </p:cNvSpPr>
          <p:nvPr>
            <p:ph type="body" idx="1"/>
          </p:nvPr>
        </p:nvSpPr>
        <p:spPr>
          <a:prstGeom prst="rect">
            <a:avLst/>
          </a:prstGeom>
        </p:spPr>
        <p:txBody>
          <a:bodyPr vert="horz" wrap="square" lIns="0" tIns="139065" rIns="0" bIns="0" rtlCol="0">
            <a:spAutoFit/>
          </a:bodyPr>
          <a:lstStyle/>
          <a:p>
            <a:pPr marL="12700">
              <a:lnSpc>
                <a:spcPct val="100000"/>
              </a:lnSpc>
              <a:spcBef>
                <a:spcPts val="1095"/>
              </a:spcBef>
            </a:pPr>
            <a:r>
              <a:rPr dirty="0"/>
              <a:t>Pull</a:t>
            </a:r>
            <a:r>
              <a:rPr spc="-30" dirty="0"/>
              <a:t> </a:t>
            </a:r>
            <a:r>
              <a:rPr dirty="0"/>
              <a:t>arm</a:t>
            </a:r>
            <a:r>
              <a:rPr lang="en-US" spc="-60" dirty="0"/>
              <a:t> 1</a:t>
            </a:r>
            <a:r>
              <a:rPr spc="114" dirty="0">
                <a:latin typeface="Cambria Math"/>
                <a:cs typeface="Cambria Math"/>
              </a:rPr>
              <a:t> </a:t>
            </a:r>
            <a:r>
              <a:rPr lang="en-US" dirty="0">
                <a:latin typeface="Cambria Math"/>
                <a:cs typeface="Cambria Math"/>
              </a:rPr>
              <a:t>35</a:t>
            </a:r>
            <a:r>
              <a:rPr lang="en-US" spc="105" dirty="0">
                <a:latin typeface="Cambria Math"/>
                <a:cs typeface="Cambria Math"/>
              </a:rPr>
              <a:t> </a:t>
            </a:r>
            <a:r>
              <a:rPr dirty="0"/>
              <a:t>times</a:t>
            </a:r>
            <a:r>
              <a:rPr spc="-25" dirty="0"/>
              <a:t> </a:t>
            </a:r>
            <a:r>
              <a:rPr dirty="0"/>
              <a:t>and</a:t>
            </a:r>
            <a:r>
              <a:rPr spc="-55" dirty="0"/>
              <a:t> </a:t>
            </a:r>
            <a:r>
              <a:rPr dirty="0"/>
              <a:t>record</a:t>
            </a:r>
            <a:r>
              <a:rPr spc="-55" dirty="0"/>
              <a:t> </a:t>
            </a:r>
            <a:r>
              <a:rPr dirty="0"/>
              <a:t>the</a:t>
            </a:r>
            <a:r>
              <a:rPr spc="-35" dirty="0"/>
              <a:t> </a:t>
            </a:r>
            <a:r>
              <a:rPr dirty="0"/>
              <a:t>reward</a:t>
            </a:r>
            <a:r>
              <a:rPr spc="-65" dirty="0"/>
              <a:t> </a:t>
            </a:r>
            <a:r>
              <a:rPr dirty="0"/>
              <a:t>from</a:t>
            </a:r>
            <a:r>
              <a:rPr spc="-40" dirty="0"/>
              <a:t> </a:t>
            </a:r>
            <a:r>
              <a:rPr spc="-10" dirty="0"/>
              <a:t>each.</a:t>
            </a:r>
          </a:p>
          <a:p>
            <a:pPr marL="12700" marR="17780" indent="5715">
              <a:lnSpc>
                <a:spcPts val="3020"/>
              </a:lnSpc>
              <a:spcBef>
                <a:spcPts val="1445"/>
              </a:spcBef>
            </a:pPr>
            <a:r>
              <a:rPr sz="2800" dirty="0"/>
              <a:t>We</a:t>
            </a:r>
            <a:r>
              <a:rPr sz="2800" spc="-70" dirty="0"/>
              <a:t> </a:t>
            </a:r>
            <a:r>
              <a:rPr sz="2800" dirty="0"/>
              <a:t>see</a:t>
            </a:r>
            <a:r>
              <a:rPr sz="2800" spc="-20" dirty="0"/>
              <a:t> </a:t>
            </a:r>
            <a:r>
              <a:rPr sz="2800" dirty="0"/>
              <a:t>rewards</a:t>
            </a:r>
            <a:r>
              <a:rPr sz="2800" spc="-5" dirty="0"/>
              <a:t> </a:t>
            </a:r>
            <a:r>
              <a:rPr sz="2800" dirty="0">
                <a:latin typeface="Cambria Math"/>
                <a:cs typeface="Cambria Math"/>
              </a:rPr>
              <a:t>𝑥</a:t>
            </a:r>
            <a:r>
              <a:rPr sz="3075" baseline="-16260" dirty="0">
                <a:latin typeface="Cambria Math"/>
                <a:cs typeface="Cambria Math"/>
              </a:rPr>
              <a:t>1</a:t>
            </a:r>
            <a:r>
              <a:rPr sz="2800" dirty="0">
                <a:latin typeface="Cambria Math"/>
                <a:cs typeface="Cambria Math"/>
              </a:rPr>
              <a:t>,</a:t>
            </a:r>
            <a:r>
              <a:rPr sz="2800" spc="-160" dirty="0">
                <a:latin typeface="Cambria Math"/>
                <a:cs typeface="Cambria Math"/>
              </a:rPr>
              <a:t> </a:t>
            </a:r>
            <a:r>
              <a:rPr sz="2800" dirty="0">
                <a:latin typeface="Cambria Math"/>
                <a:cs typeface="Cambria Math"/>
              </a:rPr>
              <a:t>𝑥</a:t>
            </a:r>
            <a:r>
              <a:rPr sz="3075" baseline="-16260" dirty="0">
                <a:latin typeface="Cambria Math"/>
                <a:cs typeface="Cambria Math"/>
              </a:rPr>
              <a:t>2</a:t>
            </a:r>
            <a:r>
              <a:rPr sz="2800" dirty="0">
                <a:latin typeface="Cambria Math"/>
                <a:cs typeface="Cambria Math"/>
              </a:rPr>
              <a:t>,</a:t>
            </a:r>
            <a:r>
              <a:rPr sz="2800" spc="-160" dirty="0">
                <a:latin typeface="Cambria Math"/>
                <a:cs typeface="Cambria Math"/>
              </a:rPr>
              <a:t> </a:t>
            </a:r>
            <a:r>
              <a:rPr sz="2800" dirty="0">
                <a:latin typeface="Cambria Math"/>
                <a:cs typeface="Cambria Math"/>
              </a:rPr>
              <a:t>…</a:t>
            </a:r>
            <a:r>
              <a:rPr sz="2800" spc="-155" dirty="0">
                <a:latin typeface="Cambria Math"/>
                <a:cs typeface="Cambria Math"/>
              </a:rPr>
              <a:t> </a:t>
            </a:r>
            <a:r>
              <a:rPr sz="2800" spc="-10" dirty="0">
                <a:latin typeface="Cambria Math"/>
                <a:cs typeface="Cambria Math"/>
              </a:rPr>
              <a:t>,</a:t>
            </a:r>
            <a:r>
              <a:rPr sz="2800" spc="-150" dirty="0">
                <a:latin typeface="Cambria Math"/>
                <a:cs typeface="Cambria Math"/>
              </a:rPr>
              <a:t> </a:t>
            </a:r>
            <a:r>
              <a:rPr sz="2800" dirty="0">
                <a:latin typeface="Cambria Math"/>
                <a:cs typeface="Cambria Math"/>
              </a:rPr>
              <a:t>𝑥</a:t>
            </a:r>
            <a:r>
              <a:rPr sz="3075" baseline="-16260" dirty="0">
                <a:latin typeface="Cambria Math"/>
                <a:cs typeface="Cambria Math"/>
              </a:rPr>
              <a:t>35</a:t>
            </a:r>
            <a:r>
              <a:rPr sz="2800" dirty="0"/>
              <a:t>.</a:t>
            </a:r>
            <a:r>
              <a:rPr sz="2800" spc="-25" dirty="0"/>
              <a:t> </a:t>
            </a:r>
            <a:r>
              <a:rPr sz="2800" dirty="0"/>
              <a:t>Out</a:t>
            </a:r>
            <a:r>
              <a:rPr sz="2800" spc="-20" dirty="0"/>
              <a:t> </a:t>
            </a:r>
            <a:r>
              <a:rPr sz="2800" dirty="0"/>
              <a:t>of</a:t>
            </a:r>
            <a:r>
              <a:rPr sz="2800" spc="-25" dirty="0"/>
              <a:t> </a:t>
            </a:r>
            <a:r>
              <a:rPr sz="2800" dirty="0"/>
              <a:t>these,</a:t>
            </a:r>
            <a:r>
              <a:rPr sz="2800" spc="-25" dirty="0"/>
              <a:t> </a:t>
            </a:r>
            <a:r>
              <a:rPr sz="2800" dirty="0"/>
              <a:t>we</a:t>
            </a:r>
            <a:r>
              <a:rPr sz="2800" spc="-15" dirty="0"/>
              <a:t> </a:t>
            </a:r>
            <a:r>
              <a:rPr sz="2800" dirty="0"/>
              <a:t>get</a:t>
            </a:r>
            <a:r>
              <a:rPr sz="2800" spc="-70" dirty="0"/>
              <a:t> </a:t>
            </a:r>
            <a:r>
              <a:rPr sz="2800" dirty="0">
                <a:latin typeface="Cambria Math"/>
                <a:cs typeface="Cambria Math"/>
              </a:rPr>
              <a:t>$1</a:t>
            </a:r>
            <a:r>
              <a:rPr sz="2800" spc="130" dirty="0">
                <a:latin typeface="Cambria Math"/>
                <a:cs typeface="Cambria Math"/>
              </a:rPr>
              <a:t> </a:t>
            </a:r>
            <a:r>
              <a:rPr sz="2800" dirty="0"/>
              <a:t>5</a:t>
            </a:r>
            <a:r>
              <a:rPr sz="2800" spc="-25" dirty="0"/>
              <a:t> </a:t>
            </a:r>
            <a:r>
              <a:rPr sz="2800" dirty="0"/>
              <a:t>times,</a:t>
            </a:r>
            <a:r>
              <a:rPr sz="2800" spc="-20" dirty="0"/>
              <a:t> </a:t>
            </a:r>
            <a:r>
              <a:rPr sz="2800" dirty="0">
                <a:latin typeface="Cambria Math"/>
                <a:cs typeface="Cambria Math"/>
              </a:rPr>
              <a:t>$10</a:t>
            </a:r>
            <a:r>
              <a:rPr sz="2800" spc="130" dirty="0">
                <a:latin typeface="Cambria Math"/>
                <a:cs typeface="Cambria Math"/>
              </a:rPr>
              <a:t> </a:t>
            </a:r>
            <a:r>
              <a:rPr sz="2800" spc="-25" dirty="0"/>
              <a:t>10 </a:t>
            </a:r>
            <a:r>
              <a:rPr sz="2800" dirty="0"/>
              <a:t>times</a:t>
            </a:r>
            <a:r>
              <a:rPr sz="2800" spc="-50" dirty="0"/>
              <a:t> </a:t>
            </a:r>
            <a:r>
              <a:rPr sz="2800" dirty="0"/>
              <a:t>and</a:t>
            </a:r>
            <a:r>
              <a:rPr sz="2800" spc="-40" dirty="0"/>
              <a:t> </a:t>
            </a:r>
            <a:r>
              <a:rPr sz="2800" dirty="0">
                <a:latin typeface="Cambria Math"/>
                <a:cs typeface="Cambria Math"/>
              </a:rPr>
              <a:t>$100</a:t>
            </a:r>
            <a:r>
              <a:rPr sz="2800" spc="100" dirty="0">
                <a:latin typeface="Cambria Math"/>
                <a:cs typeface="Cambria Math"/>
              </a:rPr>
              <a:t> </a:t>
            </a:r>
            <a:r>
              <a:rPr sz="2800" dirty="0"/>
              <a:t>20</a:t>
            </a:r>
            <a:r>
              <a:rPr sz="2800" spc="-45" dirty="0"/>
              <a:t> </a:t>
            </a:r>
            <a:r>
              <a:rPr sz="2800" dirty="0"/>
              <a:t>times.</a:t>
            </a:r>
            <a:r>
              <a:rPr sz="2800" spc="665" dirty="0"/>
              <a:t> </a:t>
            </a:r>
            <a:r>
              <a:rPr sz="2800" dirty="0"/>
              <a:t>What</a:t>
            </a:r>
            <a:r>
              <a:rPr sz="2800" spc="-55" dirty="0"/>
              <a:t> </a:t>
            </a:r>
            <a:r>
              <a:rPr sz="2800" dirty="0"/>
              <a:t>is</a:t>
            </a:r>
            <a:r>
              <a:rPr sz="2800" spc="-45" dirty="0"/>
              <a:t> </a:t>
            </a:r>
            <a:r>
              <a:rPr sz="2800" dirty="0"/>
              <a:t>the</a:t>
            </a:r>
            <a:r>
              <a:rPr sz="2800" spc="-50" dirty="0"/>
              <a:t> </a:t>
            </a:r>
            <a:r>
              <a:rPr sz="2800" dirty="0"/>
              <a:t>MLE</a:t>
            </a:r>
            <a:r>
              <a:rPr sz="2800" spc="-35" dirty="0"/>
              <a:t> </a:t>
            </a:r>
            <a:r>
              <a:rPr sz="2800" dirty="0"/>
              <a:t>for</a:t>
            </a:r>
            <a:r>
              <a:rPr sz="2800" spc="-45" dirty="0"/>
              <a:t> </a:t>
            </a:r>
            <a:r>
              <a:rPr sz="2800" dirty="0">
                <a:latin typeface="Cambria Math"/>
                <a:cs typeface="Cambria Math"/>
              </a:rPr>
              <a:t>𝜃</a:t>
            </a:r>
            <a:r>
              <a:rPr sz="3075" baseline="-16260" dirty="0">
                <a:latin typeface="Cambria Math"/>
                <a:cs typeface="Cambria Math"/>
              </a:rPr>
              <a:t>1</a:t>
            </a:r>
            <a:r>
              <a:rPr sz="3075" spc="592" baseline="-16260" dirty="0">
                <a:latin typeface="Cambria Math"/>
                <a:cs typeface="Cambria Math"/>
              </a:rPr>
              <a:t> </a:t>
            </a:r>
            <a:r>
              <a:rPr sz="2800" dirty="0"/>
              <a:t>and</a:t>
            </a:r>
            <a:r>
              <a:rPr sz="2800" spc="-30" dirty="0"/>
              <a:t> </a:t>
            </a:r>
            <a:r>
              <a:rPr sz="2800" dirty="0">
                <a:latin typeface="Cambria Math"/>
                <a:cs typeface="Cambria Math"/>
              </a:rPr>
              <a:t>𝜃</a:t>
            </a:r>
            <a:r>
              <a:rPr sz="3075" baseline="-16260" dirty="0">
                <a:latin typeface="Cambria Math"/>
                <a:cs typeface="Cambria Math"/>
              </a:rPr>
              <a:t>2</a:t>
            </a:r>
            <a:r>
              <a:rPr sz="3075" spc="592" baseline="-16260" dirty="0">
                <a:latin typeface="Cambria Math"/>
                <a:cs typeface="Cambria Math"/>
              </a:rPr>
              <a:t> </a:t>
            </a:r>
            <a:r>
              <a:rPr sz="2800" dirty="0"/>
              <a:t>for</a:t>
            </a:r>
            <a:r>
              <a:rPr sz="2800" spc="-55" dirty="0"/>
              <a:t> </a:t>
            </a:r>
            <a:r>
              <a:rPr sz="2800" dirty="0"/>
              <a:t>arm</a:t>
            </a:r>
            <a:r>
              <a:rPr sz="2800" spc="-45" dirty="0"/>
              <a:t> </a:t>
            </a:r>
            <a:r>
              <a:rPr sz="2800" spc="-25" dirty="0"/>
              <a:t>1?</a:t>
            </a:r>
            <a:endParaRPr sz="2800" dirty="0">
              <a:latin typeface="Cambria Math"/>
              <a:cs typeface="Cambria Math"/>
            </a:endParaRPr>
          </a:p>
        </p:txBody>
      </p:sp>
      <p:sp>
        <p:nvSpPr>
          <p:cNvPr id="4" name="object 4"/>
          <p:cNvSpPr txBox="1"/>
          <p:nvPr/>
        </p:nvSpPr>
        <p:spPr>
          <a:xfrm>
            <a:off x="699922" y="2884424"/>
            <a:ext cx="3077210" cy="422275"/>
          </a:xfrm>
          <a:prstGeom prst="rect">
            <a:avLst/>
          </a:prstGeom>
        </p:spPr>
        <p:txBody>
          <a:bodyPr vert="horz" wrap="square" lIns="0" tIns="13335" rIns="0" bIns="0" rtlCol="0">
            <a:spAutoFit/>
          </a:bodyPr>
          <a:lstStyle/>
          <a:p>
            <a:pPr marL="12700">
              <a:lnSpc>
                <a:spcPct val="100000"/>
              </a:lnSpc>
              <a:spcBef>
                <a:spcPts val="105"/>
              </a:spcBef>
            </a:pPr>
            <a:r>
              <a:rPr sz="2600" b="1" dirty="0">
                <a:solidFill>
                  <a:srgbClr val="3D8752"/>
                </a:solidFill>
                <a:latin typeface="Segoe UI Semilight"/>
                <a:cs typeface="Segoe UI Semilight"/>
              </a:rPr>
              <a:t>1.</a:t>
            </a:r>
            <a:r>
              <a:rPr sz="2600" b="1" spc="-55" dirty="0">
                <a:solidFill>
                  <a:srgbClr val="3D8752"/>
                </a:solidFill>
                <a:latin typeface="Segoe UI Semilight"/>
                <a:cs typeface="Segoe UI Semilight"/>
              </a:rPr>
              <a:t> </a:t>
            </a:r>
            <a:r>
              <a:rPr sz="2600" b="1" dirty="0">
                <a:solidFill>
                  <a:srgbClr val="3D8752"/>
                </a:solidFill>
                <a:latin typeface="Segoe UI Semilight"/>
                <a:cs typeface="Segoe UI Semilight"/>
              </a:rPr>
              <a:t>Likelihood</a:t>
            </a:r>
            <a:r>
              <a:rPr sz="2600" b="1" spc="-75" dirty="0">
                <a:solidFill>
                  <a:srgbClr val="3D8752"/>
                </a:solidFill>
                <a:latin typeface="Segoe UI Semilight"/>
                <a:cs typeface="Segoe UI Semilight"/>
              </a:rPr>
              <a:t> </a:t>
            </a:r>
            <a:r>
              <a:rPr sz="2600" b="1" spc="-10" dirty="0">
                <a:solidFill>
                  <a:srgbClr val="3D8752"/>
                </a:solidFill>
                <a:latin typeface="Segoe UI Semilight"/>
                <a:cs typeface="Segoe UI Semilight"/>
              </a:rPr>
              <a:t>Function</a:t>
            </a:r>
            <a:endParaRPr sz="2600" b="1" dirty="0">
              <a:latin typeface="Segoe UI Semilight"/>
              <a:cs typeface="Segoe UI Semilight"/>
            </a:endParaRPr>
          </a:p>
        </p:txBody>
      </p:sp>
      <p:sp>
        <p:nvSpPr>
          <p:cNvPr id="5" name="object 5"/>
          <p:cNvSpPr txBox="1"/>
          <p:nvPr/>
        </p:nvSpPr>
        <p:spPr>
          <a:xfrm>
            <a:off x="699922" y="3954526"/>
            <a:ext cx="3712210" cy="422275"/>
          </a:xfrm>
          <a:prstGeom prst="rect">
            <a:avLst/>
          </a:prstGeom>
        </p:spPr>
        <p:txBody>
          <a:bodyPr vert="horz" wrap="square" lIns="0" tIns="12700" rIns="0" bIns="0" rtlCol="0">
            <a:spAutoFit/>
          </a:bodyPr>
          <a:lstStyle/>
          <a:p>
            <a:pPr marL="12700">
              <a:lnSpc>
                <a:spcPct val="100000"/>
              </a:lnSpc>
              <a:spcBef>
                <a:spcPts val="100"/>
              </a:spcBef>
            </a:pPr>
            <a:r>
              <a:rPr sz="2600" b="1" dirty="0">
                <a:solidFill>
                  <a:srgbClr val="3D8752"/>
                </a:solidFill>
                <a:latin typeface="Segoe UI Semilight"/>
                <a:cs typeface="Segoe UI Semilight"/>
              </a:rPr>
              <a:t>2.</a:t>
            </a:r>
            <a:r>
              <a:rPr sz="2600" b="1" spc="-70" dirty="0">
                <a:solidFill>
                  <a:srgbClr val="3D8752"/>
                </a:solidFill>
                <a:latin typeface="Segoe UI Semilight"/>
                <a:cs typeface="Segoe UI Semilight"/>
              </a:rPr>
              <a:t> </a:t>
            </a:r>
            <a:r>
              <a:rPr sz="2600" b="1" dirty="0">
                <a:solidFill>
                  <a:srgbClr val="3D8752"/>
                </a:solidFill>
                <a:latin typeface="Segoe UI Semilight"/>
                <a:cs typeface="Segoe UI Semilight"/>
              </a:rPr>
              <a:t>Log-likelihood</a:t>
            </a:r>
            <a:r>
              <a:rPr sz="2600" b="1" spc="-105" dirty="0">
                <a:solidFill>
                  <a:srgbClr val="3D8752"/>
                </a:solidFill>
                <a:latin typeface="Segoe UI Semilight"/>
                <a:cs typeface="Segoe UI Semilight"/>
              </a:rPr>
              <a:t> </a:t>
            </a:r>
            <a:r>
              <a:rPr sz="2600" b="1" spc="-10" dirty="0">
                <a:solidFill>
                  <a:srgbClr val="3D8752"/>
                </a:solidFill>
                <a:latin typeface="Segoe UI Semilight"/>
                <a:cs typeface="Segoe UI Semilight"/>
              </a:rPr>
              <a:t>Function</a:t>
            </a:r>
            <a:endParaRPr sz="2600" b="1" dirty="0">
              <a:latin typeface="Segoe UI Semilight"/>
              <a:cs typeface="Segoe UI Semilight"/>
            </a:endParaRPr>
          </a:p>
        </p:txBody>
      </p:sp>
      <p:sp>
        <p:nvSpPr>
          <p:cNvPr id="6" name="object 6"/>
          <p:cNvSpPr txBox="1"/>
          <p:nvPr/>
        </p:nvSpPr>
        <p:spPr>
          <a:xfrm>
            <a:off x="699922" y="5558129"/>
            <a:ext cx="5899785" cy="422275"/>
          </a:xfrm>
          <a:prstGeom prst="rect">
            <a:avLst/>
          </a:prstGeom>
        </p:spPr>
        <p:txBody>
          <a:bodyPr vert="horz" wrap="square" lIns="0" tIns="12700" rIns="0" bIns="0" rtlCol="0">
            <a:spAutoFit/>
          </a:bodyPr>
          <a:lstStyle/>
          <a:p>
            <a:pPr marL="12700">
              <a:lnSpc>
                <a:spcPct val="100000"/>
              </a:lnSpc>
              <a:spcBef>
                <a:spcPts val="100"/>
              </a:spcBef>
            </a:pPr>
            <a:r>
              <a:rPr sz="2600" b="1" dirty="0">
                <a:solidFill>
                  <a:srgbClr val="3D8752"/>
                </a:solidFill>
                <a:latin typeface="Segoe UI Semilight"/>
                <a:cs typeface="Segoe UI Semilight"/>
              </a:rPr>
              <a:t>3.</a:t>
            </a:r>
            <a:r>
              <a:rPr sz="2600" b="1" spc="-75" dirty="0">
                <a:solidFill>
                  <a:srgbClr val="3D8752"/>
                </a:solidFill>
                <a:latin typeface="Segoe UI Semilight"/>
                <a:cs typeface="Segoe UI Semilight"/>
              </a:rPr>
              <a:t> </a:t>
            </a:r>
            <a:r>
              <a:rPr sz="2600" b="1" dirty="0">
                <a:solidFill>
                  <a:srgbClr val="3D8752"/>
                </a:solidFill>
                <a:latin typeface="Segoe UI Semilight"/>
                <a:cs typeface="Segoe UI Semilight"/>
              </a:rPr>
              <a:t>Derivative(s)</a:t>
            </a:r>
            <a:r>
              <a:rPr sz="2600" b="1" spc="-105" dirty="0">
                <a:solidFill>
                  <a:srgbClr val="3D8752"/>
                </a:solidFill>
                <a:latin typeface="Segoe UI Semilight"/>
                <a:cs typeface="Segoe UI Semilight"/>
              </a:rPr>
              <a:t> </a:t>
            </a:r>
            <a:r>
              <a:rPr sz="2600" b="1" dirty="0">
                <a:solidFill>
                  <a:srgbClr val="3D8752"/>
                </a:solidFill>
                <a:latin typeface="Segoe UI Semilight"/>
                <a:cs typeface="Segoe UI Semilight"/>
              </a:rPr>
              <a:t>of</a:t>
            </a:r>
            <a:r>
              <a:rPr sz="2600" b="1" spc="-95" dirty="0">
                <a:solidFill>
                  <a:srgbClr val="3D8752"/>
                </a:solidFill>
                <a:latin typeface="Segoe UI Semilight"/>
                <a:cs typeface="Segoe UI Semilight"/>
              </a:rPr>
              <a:t> </a:t>
            </a:r>
            <a:r>
              <a:rPr sz="2600" b="1" dirty="0">
                <a:solidFill>
                  <a:srgbClr val="3D8752"/>
                </a:solidFill>
                <a:latin typeface="Segoe UI Semilight"/>
                <a:cs typeface="Segoe UI Semilight"/>
              </a:rPr>
              <a:t>Log-likelihood</a:t>
            </a:r>
            <a:r>
              <a:rPr sz="2600" b="1" spc="-114" dirty="0">
                <a:solidFill>
                  <a:srgbClr val="3D8752"/>
                </a:solidFill>
                <a:latin typeface="Segoe UI Semilight"/>
                <a:cs typeface="Segoe UI Semilight"/>
              </a:rPr>
              <a:t> </a:t>
            </a:r>
            <a:r>
              <a:rPr sz="2600" b="1" spc="-10" dirty="0">
                <a:solidFill>
                  <a:srgbClr val="3D8752"/>
                </a:solidFill>
                <a:latin typeface="Segoe UI Semilight"/>
                <a:cs typeface="Segoe UI Semilight"/>
              </a:rPr>
              <a:t>Function</a:t>
            </a:r>
            <a:endParaRPr sz="2600" b="1" dirty="0">
              <a:latin typeface="Segoe UI Semilight"/>
              <a:cs typeface="Segoe UI Semilight"/>
            </a:endParaRPr>
          </a:p>
        </p:txBody>
      </p:sp>
      <p:sp>
        <p:nvSpPr>
          <p:cNvPr id="7" name="object 7"/>
          <p:cNvSpPr/>
          <p:nvPr/>
        </p:nvSpPr>
        <p:spPr>
          <a:xfrm>
            <a:off x="8413242" y="2917698"/>
            <a:ext cx="3515995" cy="1024255"/>
          </a:xfrm>
          <a:custGeom>
            <a:avLst/>
            <a:gdLst/>
            <a:ahLst/>
            <a:cxnLst/>
            <a:rect l="l" t="t" r="r" b="b"/>
            <a:pathLst>
              <a:path w="3515995" h="1024254">
                <a:moveTo>
                  <a:pt x="0" y="87122"/>
                </a:moveTo>
                <a:lnTo>
                  <a:pt x="6844" y="53203"/>
                </a:lnTo>
                <a:lnTo>
                  <a:pt x="25511" y="25511"/>
                </a:lnTo>
                <a:lnTo>
                  <a:pt x="53203" y="6844"/>
                </a:lnTo>
                <a:lnTo>
                  <a:pt x="87122" y="0"/>
                </a:lnTo>
                <a:lnTo>
                  <a:pt x="3428746" y="0"/>
                </a:lnTo>
                <a:lnTo>
                  <a:pt x="3462664" y="6844"/>
                </a:lnTo>
                <a:lnTo>
                  <a:pt x="3490356" y="25511"/>
                </a:lnTo>
                <a:lnTo>
                  <a:pt x="3509023" y="53203"/>
                </a:lnTo>
                <a:lnTo>
                  <a:pt x="3515867" y="87122"/>
                </a:lnTo>
                <a:lnTo>
                  <a:pt x="3515867" y="937006"/>
                </a:lnTo>
                <a:lnTo>
                  <a:pt x="3509023" y="970924"/>
                </a:lnTo>
                <a:lnTo>
                  <a:pt x="3490356" y="998616"/>
                </a:lnTo>
                <a:lnTo>
                  <a:pt x="3462664" y="1017283"/>
                </a:lnTo>
                <a:lnTo>
                  <a:pt x="3428746" y="1024127"/>
                </a:lnTo>
                <a:lnTo>
                  <a:pt x="87122" y="1024127"/>
                </a:lnTo>
                <a:lnTo>
                  <a:pt x="53203" y="1017283"/>
                </a:lnTo>
                <a:lnTo>
                  <a:pt x="25511" y="998616"/>
                </a:lnTo>
                <a:lnTo>
                  <a:pt x="6844" y="970924"/>
                </a:lnTo>
                <a:lnTo>
                  <a:pt x="0" y="937006"/>
                </a:lnTo>
                <a:lnTo>
                  <a:pt x="0" y="87122"/>
                </a:lnTo>
                <a:close/>
              </a:path>
            </a:pathLst>
          </a:custGeom>
          <a:ln w="28575">
            <a:solidFill>
              <a:srgbClr val="927E50"/>
            </a:solidFill>
          </a:ln>
        </p:spPr>
        <p:txBody>
          <a:bodyPr wrap="square" lIns="0" tIns="0" rIns="0" bIns="0" rtlCol="0"/>
          <a:lstStyle/>
          <a:p>
            <a:endParaRP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C29BB625-801A-D560-CC5D-8A328E19211C}"/>
                  </a:ext>
                </a:extLst>
              </p:cNvPr>
              <p:cNvSpPr txBox="1"/>
              <p:nvPr/>
            </p:nvSpPr>
            <p:spPr>
              <a:xfrm>
                <a:off x="8413242" y="2929421"/>
                <a:ext cx="3457678" cy="976614"/>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𝑖</m:t>
                              </m:r>
                            </m:sub>
                          </m:sSub>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i="1" smtClean="0">
                          <a:latin typeface="Cambria Math" panose="02040503050406030204" pitchFamily="18" charset="0"/>
                        </a:rPr>
                        <m:t>=</m:t>
                      </m:r>
                      <m:d>
                        <m:dPr>
                          <m:begChr m:val="{"/>
                          <m:endChr m:val=""/>
                          <m:ctrlPr>
                            <a:rPr lang="en-US" i="1" smtClean="0">
                              <a:latin typeface="Cambria Math" panose="02040503050406030204" pitchFamily="18" charset="0"/>
                            </a:rPr>
                          </m:ctrlPr>
                        </m:dPr>
                        <m:e>
                          <m:eqArr>
                            <m:eqArrPr>
                              <m:ctrlPr>
                                <a:rPr lang="en-US" i="1" smtClean="0">
                                  <a:latin typeface="Cambria Math" panose="02040503050406030204" pitchFamily="18" charset="0"/>
                                </a:rPr>
                              </m:ctrlPr>
                            </m:eqArrPr>
                            <m:e>
                              <m:r>
                                <a:rPr lang="en-US" i="1" smtClean="0">
                                  <a:latin typeface="Cambria Math" panose="02040503050406030204" pitchFamily="18" charset="0"/>
                                </a:rPr>
                                <m:t>&amp;</m:t>
                              </m:r>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m:t>
                              </m:r>
                            </m:e>
                            <m:e>
                              <m:r>
                                <a:rPr lang="en-US" i="1" smtClean="0">
                                  <a:latin typeface="Cambria Math" panose="02040503050406030204" pitchFamily="18" charset="0"/>
                                </a:rPr>
                                <m:t>&amp;</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1</m:t>
                                  </m:r>
                                </m:sub>
                              </m:sSub>
                              <m:r>
                                <a:rPr lang="en-US" b="0" i="1" smtClean="0">
                                  <a:latin typeface="Cambria Math" panose="02040503050406030204" pitchFamily="18" charset="0"/>
                                </a:rPr>
                                <m:t>                 </m:t>
                              </m:r>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=10</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               </m:t>
                              </m:r>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=100</m:t>
                              </m:r>
                            </m:e>
                          </m:eqArr>
                        </m:e>
                      </m:d>
                    </m:oMath>
                  </m:oMathPara>
                </a14:m>
                <a:endParaRPr lang="en-US" dirty="0"/>
              </a:p>
            </p:txBody>
          </p:sp>
        </mc:Choice>
        <mc:Fallback>
          <p:sp>
            <p:nvSpPr>
              <p:cNvPr id="13" name="TextBox 12">
                <a:extLst>
                  <a:ext uri="{FF2B5EF4-FFF2-40B4-BE49-F238E27FC236}">
                    <a16:creationId xmlns:a16="http://schemas.microsoft.com/office/drawing/2014/main" id="{C29BB625-801A-D560-CC5D-8A328E19211C}"/>
                  </a:ext>
                </a:extLst>
              </p:cNvPr>
              <p:cNvSpPr txBox="1">
                <a:spLocks noRot="1" noChangeAspect="1" noMove="1" noResize="1" noEditPoints="1" noAdjustHandles="1" noChangeArrowheads="1" noChangeShapeType="1" noTextEdit="1"/>
              </p:cNvSpPr>
              <p:nvPr/>
            </p:nvSpPr>
            <p:spPr>
              <a:xfrm>
                <a:off x="8413242" y="2929421"/>
                <a:ext cx="3457678" cy="976614"/>
              </a:xfrm>
              <a:prstGeom prst="rect">
                <a:avLst/>
              </a:prstGeom>
              <a:blipFill>
                <a:blip r:embed="rId3"/>
                <a:stretch>
                  <a:fillRect/>
                </a:stretch>
              </a:blipFill>
            </p:spPr>
            <p:txBody>
              <a:bodyPr/>
              <a:lstStyle/>
              <a:p>
                <a:r>
                  <a:rPr lang="en-US">
                    <a:noFill/>
                  </a:rPr>
                  <a:t> </a:t>
                </a:r>
              </a:p>
            </p:txBody>
          </p:sp>
        </mc:Fallback>
      </mc:AlternateContent>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21868" y="126238"/>
            <a:ext cx="330200" cy="422275"/>
          </a:xfrm>
          <a:prstGeom prst="rect">
            <a:avLst/>
          </a:prstGeom>
        </p:spPr>
        <p:txBody>
          <a:bodyPr vert="horz" wrap="square" lIns="0" tIns="12700" rIns="0" bIns="0" rtlCol="0">
            <a:spAutoFit/>
          </a:bodyPr>
          <a:lstStyle/>
          <a:p>
            <a:pPr marL="12700">
              <a:lnSpc>
                <a:spcPct val="100000"/>
              </a:lnSpc>
              <a:spcBef>
                <a:spcPts val="100"/>
              </a:spcBef>
            </a:pPr>
            <a:r>
              <a:rPr sz="2600" spc="-25" dirty="0">
                <a:solidFill>
                  <a:srgbClr val="3D8752"/>
                </a:solidFill>
                <a:latin typeface="Segoe UI Semilight"/>
                <a:cs typeface="Segoe UI Semilight"/>
              </a:rPr>
              <a:t>….</a:t>
            </a:r>
            <a:endParaRPr sz="2600">
              <a:latin typeface="Segoe UI Semilight"/>
              <a:cs typeface="Segoe UI Semilight"/>
            </a:endParaRPr>
          </a:p>
        </p:txBody>
      </p:sp>
      <p:sp>
        <p:nvSpPr>
          <p:cNvPr id="3" name="object 3" descr="$PPTXTitle"/>
          <p:cNvSpPr txBox="1">
            <a:spLocks noGrp="1"/>
          </p:cNvSpPr>
          <p:nvPr>
            <p:ph type="title"/>
          </p:nvPr>
        </p:nvSpPr>
        <p:spPr>
          <a:xfrm>
            <a:off x="721868" y="661162"/>
            <a:ext cx="6741795" cy="422275"/>
          </a:xfrm>
          <a:prstGeom prst="rect">
            <a:avLst/>
          </a:prstGeom>
        </p:spPr>
        <p:txBody>
          <a:bodyPr vert="horz" wrap="square" lIns="0" tIns="13335" rIns="0" bIns="0" rtlCol="0">
            <a:spAutoFit/>
          </a:bodyPr>
          <a:lstStyle/>
          <a:p>
            <a:pPr marL="12700">
              <a:lnSpc>
                <a:spcPct val="100000"/>
              </a:lnSpc>
              <a:spcBef>
                <a:spcPts val="105"/>
              </a:spcBef>
            </a:pPr>
            <a:r>
              <a:rPr sz="2600" b="1" dirty="0">
                <a:solidFill>
                  <a:srgbClr val="3D8752"/>
                </a:solidFill>
                <a:latin typeface="Segoe UI Semilight"/>
                <a:cs typeface="Segoe UI Semilight"/>
              </a:rPr>
              <a:t>4.</a:t>
            </a:r>
            <a:r>
              <a:rPr sz="2600" b="1" spc="-30" dirty="0">
                <a:solidFill>
                  <a:srgbClr val="3D8752"/>
                </a:solidFill>
                <a:latin typeface="Segoe UI Semilight"/>
                <a:cs typeface="Segoe UI Semilight"/>
              </a:rPr>
              <a:t> </a:t>
            </a:r>
            <a:r>
              <a:rPr sz="2600" b="1" dirty="0">
                <a:solidFill>
                  <a:srgbClr val="3D8752"/>
                </a:solidFill>
                <a:latin typeface="Segoe UI Semilight"/>
                <a:cs typeface="Segoe UI Semilight"/>
              </a:rPr>
              <a:t>Set</a:t>
            </a:r>
            <a:r>
              <a:rPr sz="2600" b="1" spc="-35" dirty="0">
                <a:solidFill>
                  <a:srgbClr val="3D8752"/>
                </a:solidFill>
                <a:latin typeface="Segoe UI Semilight"/>
                <a:cs typeface="Segoe UI Semilight"/>
              </a:rPr>
              <a:t> </a:t>
            </a:r>
            <a:r>
              <a:rPr sz="2600" b="1" dirty="0">
                <a:solidFill>
                  <a:srgbClr val="3D8752"/>
                </a:solidFill>
                <a:latin typeface="Segoe UI Semilight"/>
                <a:cs typeface="Segoe UI Semilight"/>
              </a:rPr>
              <a:t>the</a:t>
            </a:r>
            <a:r>
              <a:rPr sz="2600" b="1" spc="-30" dirty="0">
                <a:solidFill>
                  <a:srgbClr val="3D8752"/>
                </a:solidFill>
                <a:latin typeface="Segoe UI Semilight"/>
                <a:cs typeface="Segoe UI Semilight"/>
              </a:rPr>
              <a:t> </a:t>
            </a:r>
            <a:r>
              <a:rPr sz="2600" b="1" dirty="0">
                <a:solidFill>
                  <a:srgbClr val="3D8752"/>
                </a:solidFill>
                <a:latin typeface="Segoe UI Semilight"/>
                <a:cs typeface="Segoe UI Semilight"/>
              </a:rPr>
              <a:t>derivative(s)</a:t>
            </a:r>
            <a:r>
              <a:rPr sz="2600" b="1" spc="-45" dirty="0">
                <a:solidFill>
                  <a:srgbClr val="3D8752"/>
                </a:solidFill>
                <a:latin typeface="Segoe UI Semilight"/>
                <a:cs typeface="Segoe UI Semilight"/>
              </a:rPr>
              <a:t> </a:t>
            </a:r>
            <a:r>
              <a:rPr sz="2600" b="1" dirty="0">
                <a:solidFill>
                  <a:srgbClr val="3D8752"/>
                </a:solidFill>
                <a:latin typeface="Segoe UI Semilight"/>
                <a:cs typeface="Segoe UI Semilight"/>
              </a:rPr>
              <a:t>to</a:t>
            </a:r>
            <a:r>
              <a:rPr sz="2600" b="1" spc="-25" dirty="0">
                <a:solidFill>
                  <a:srgbClr val="3D8752"/>
                </a:solidFill>
                <a:latin typeface="Segoe UI Semilight"/>
                <a:cs typeface="Segoe UI Semilight"/>
              </a:rPr>
              <a:t> </a:t>
            </a:r>
            <a:r>
              <a:rPr sz="2600" b="1" dirty="0">
                <a:solidFill>
                  <a:srgbClr val="3D8752"/>
                </a:solidFill>
                <a:latin typeface="Segoe UI Semilight"/>
                <a:cs typeface="Segoe UI Semilight"/>
              </a:rPr>
              <a:t>0</a:t>
            </a:r>
            <a:r>
              <a:rPr sz="2600" b="1" spc="-15" dirty="0">
                <a:solidFill>
                  <a:srgbClr val="3D8752"/>
                </a:solidFill>
                <a:latin typeface="Segoe UI Semilight"/>
                <a:cs typeface="Segoe UI Semilight"/>
              </a:rPr>
              <a:t> </a:t>
            </a:r>
            <a:r>
              <a:rPr sz="2600" b="1" dirty="0">
                <a:solidFill>
                  <a:srgbClr val="3D8752"/>
                </a:solidFill>
                <a:latin typeface="Segoe UI Semilight"/>
                <a:cs typeface="Segoe UI Semilight"/>
              </a:rPr>
              <a:t>and</a:t>
            </a:r>
            <a:r>
              <a:rPr sz="2600" b="1" spc="-30" dirty="0">
                <a:solidFill>
                  <a:srgbClr val="3D8752"/>
                </a:solidFill>
                <a:latin typeface="Segoe UI Semilight"/>
                <a:cs typeface="Segoe UI Semilight"/>
              </a:rPr>
              <a:t> </a:t>
            </a:r>
            <a:r>
              <a:rPr sz="2600" b="1" dirty="0">
                <a:solidFill>
                  <a:srgbClr val="3D8752"/>
                </a:solidFill>
                <a:latin typeface="Segoe UI Semilight"/>
                <a:cs typeface="Segoe UI Semilight"/>
              </a:rPr>
              <a:t>solve</a:t>
            </a:r>
            <a:r>
              <a:rPr sz="2600" b="1" spc="-45" dirty="0">
                <a:solidFill>
                  <a:srgbClr val="3D8752"/>
                </a:solidFill>
                <a:latin typeface="Segoe UI Semilight"/>
                <a:cs typeface="Segoe UI Semilight"/>
              </a:rPr>
              <a:t> </a:t>
            </a:r>
            <a:r>
              <a:rPr sz="2600" b="1" dirty="0">
                <a:solidFill>
                  <a:srgbClr val="3D8752"/>
                </a:solidFill>
                <a:latin typeface="Segoe UI Semilight"/>
                <a:cs typeface="Segoe UI Semilight"/>
              </a:rPr>
              <a:t>for</a:t>
            </a:r>
            <a:r>
              <a:rPr sz="2600" b="1" spc="-35" dirty="0">
                <a:solidFill>
                  <a:srgbClr val="3D8752"/>
                </a:solidFill>
                <a:latin typeface="Segoe UI Semilight"/>
                <a:cs typeface="Segoe UI Semilight"/>
              </a:rPr>
              <a:t> </a:t>
            </a:r>
            <a:r>
              <a:rPr sz="2600" b="1" spc="-10" dirty="0">
                <a:solidFill>
                  <a:srgbClr val="3D8752"/>
                </a:solidFill>
                <a:latin typeface="Segoe UI Semilight"/>
                <a:cs typeface="Segoe UI Semilight"/>
              </a:rPr>
              <a:t>MLE(s)</a:t>
            </a:r>
            <a:endParaRPr sz="2600" b="1" dirty="0">
              <a:latin typeface="Segoe UI Semilight"/>
              <a:cs typeface="Segoe UI Semilight"/>
            </a:endParaRPr>
          </a:p>
        </p:txBody>
      </p:sp>
      <p:sp>
        <p:nvSpPr>
          <p:cNvPr id="4" name="object 4"/>
          <p:cNvSpPr/>
          <p:nvPr/>
        </p:nvSpPr>
        <p:spPr>
          <a:xfrm>
            <a:off x="685800" y="5379720"/>
            <a:ext cx="11186160" cy="1343025"/>
          </a:xfrm>
          <a:custGeom>
            <a:avLst/>
            <a:gdLst/>
            <a:ahLst/>
            <a:cxnLst/>
            <a:rect l="l" t="t" r="r" b="b"/>
            <a:pathLst>
              <a:path w="11186160" h="1343025">
                <a:moveTo>
                  <a:pt x="10962386" y="0"/>
                </a:moveTo>
                <a:lnTo>
                  <a:pt x="223774" y="0"/>
                </a:lnTo>
                <a:lnTo>
                  <a:pt x="178676" y="4546"/>
                </a:lnTo>
                <a:lnTo>
                  <a:pt x="136672" y="17587"/>
                </a:lnTo>
                <a:lnTo>
                  <a:pt x="98661" y="38221"/>
                </a:lnTo>
                <a:lnTo>
                  <a:pt x="65543" y="65547"/>
                </a:lnTo>
                <a:lnTo>
                  <a:pt x="38217" y="98666"/>
                </a:lnTo>
                <a:lnTo>
                  <a:pt x="17585" y="136677"/>
                </a:lnTo>
                <a:lnTo>
                  <a:pt x="4546" y="178680"/>
                </a:lnTo>
                <a:lnTo>
                  <a:pt x="0" y="223773"/>
                </a:lnTo>
                <a:lnTo>
                  <a:pt x="0" y="1118869"/>
                </a:lnTo>
                <a:lnTo>
                  <a:pt x="4546" y="1163967"/>
                </a:lnTo>
                <a:lnTo>
                  <a:pt x="17585" y="1205971"/>
                </a:lnTo>
                <a:lnTo>
                  <a:pt x="38217" y="1243982"/>
                </a:lnTo>
                <a:lnTo>
                  <a:pt x="65543" y="1277100"/>
                </a:lnTo>
                <a:lnTo>
                  <a:pt x="98661" y="1304426"/>
                </a:lnTo>
                <a:lnTo>
                  <a:pt x="136672" y="1325058"/>
                </a:lnTo>
                <a:lnTo>
                  <a:pt x="178676" y="1338097"/>
                </a:lnTo>
                <a:lnTo>
                  <a:pt x="223774" y="1342643"/>
                </a:lnTo>
                <a:lnTo>
                  <a:pt x="10962386" y="1342643"/>
                </a:lnTo>
                <a:lnTo>
                  <a:pt x="11007479" y="1338097"/>
                </a:lnTo>
                <a:lnTo>
                  <a:pt x="11049482" y="1325058"/>
                </a:lnTo>
                <a:lnTo>
                  <a:pt x="11087493" y="1304426"/>
                </a:lnTo>
                <a:lnTo>
                  <a:pt x="11120612" y="1277100"/>
                </a:lnTo>
                <a:lnTo>
                  <a:pt x="11147938" y="1243982"/>
                </a:lnTo>
                <a:lnTo>
                  <a:pt x="11168572" y="1205971"/>
                </a:lnTo>
                <a:lnTo>
                  <a:pt x="11181613" y="1163967"/>
                </a:lnTo>
                <a:lnTo>
                  <a:pt x="11186160" y="1118869"/>
                </a:lnTo>
                <a:lnTo>
                  <a:pt x="11186160" y="223773"/>
                </a:lnTo>
                <a:lnTo>
                  <a:pt x="11181613" y="178680"/>
                </a:lnTo>
                <a:lnTo>
                  <a:pt x="11168572" y="136677"/>
                </a:lnTo>
                <a:lnTo>
                  <a:pt x="11147938" y="98666"/>
                </a:lnTo>
                <a:lnTo>
                  <a:pt x="11120612" y="65547"/>
                </a:lnTo>
                <a:lnTo>
                  <a:pt x="11087493" y="38221"/>
                </a:lnTo>
                <a:lnTo>
                  <a:pt x="11049482" y="17587"/>
                </a:lnTo>
                <a:lnTo>
                  <a:pt x="11007479" y="4546"/>
                </a:lnTo>
                <a:lnTo>
                  <a:pt x="10962386" y="0"/>
                </a:lnTo>
                <a:close/>
              </a:path>
            </a:pathLst>
          </a:custGeom>
          <a:solidFill>
            <a:srgbClr val="EAF9F7"/>
          </a:solidFill>
        </p:spPr>
        <p:txBody>
          <a:bodyPr wrap="square" lIns="0" tIns="0" rIns="0" bIns="0" rtlCol="0"/>
          <a:lstStyle/>
          <a:p>
            <a:endParaRPr/>
          </a:p>
        </p:txBody>
      </p:sp>
      <p:sp>
        <p:nvSpPr>
          <p:cNvPr id="5" name="object 5"/>
          <p:cNvSpPr txBox="1"/>
          <p:nvPr/>
        </p:nvSpPr>
        <p:spPr>
          <a:xfrm>
            <a:off x="721868" y="4758690"/>
            <a:ext cx="9356090" cy="1847850"/>
          </a:xfrm>
          <a:prstGeom prst="rect">
            <a:avLst/>
          </a:prstGeom>
        </p:spPr>
        <p:txBody>
          <a:bodyPr vert="horz" wrap="square" lIns="0" tIns="12700" rIns="0" bIns="0" rtlCol="0">
            <a:spAutoFit/>
          </a:bodyPr>
          <a:lstStyle/>
          <a:p>
            <a:pPr marL="349885" indent="-337185">
              <a:lnSpc>
                <a:spcPct val="100000"/>
              </a:lnSpc>
              <a:spcBef>
                <a:spcPts val="100"/>
              </a:spcBef>
              <a:buAutoNum type="arabicPeriod" startAt="5"/>
              <a:tabLst>
                <a:tab pos="349885" algn="l"/>
              </a:tabLst>
            </a:pPr>
            <a:r>
              <a:rPr sz="2600" b="1" dirty="0">
                <a:solidFill>
                  <a:srgbClr val="3D8752"/>
                </a:solidFill>
                <a:latin typeface="Segoe UI Semilight"/>
                <a:cs typeface="Segoe UI Semilight"/>
              </a:rPr>
              <a:t>Second</a:t>
            </a:r>
            <a:r>
              <a:rPr sz="2600" b="1" spc="-55" dirty="0">
                <a:solidFill>
                  <a:srgbClr val="3D8752"/>
                </a:solidFill>
                <a:latin typeface="Segoe UI Semilight"/>
                <a:cs typeface="Segoe UI Semilight"/>
              </a:rPr>
              <a:t> </a:t>
            </a:r>
            <a:r>
              <a:rPr sz="2600" b="1" dirty="0">
                <a:solidFill>
                  <a:srgbClr val="3D8752"/>
                </a:solidFill>
                <a:latin typeface="Segoe UI Semilight"/>
                <a:cs typeface="Segoe UI Semilight"/>
              </a:rPr>
              <a:t>derivative</a:t>
            </a:r>
            <a:r>
              <a:rPr sz="2600" b="1" spc="-65" dirty="0">
                <a:solidFill>
                  <a:srgbClr val="3D8752"/>
                </a:solidFill>
                <a:latin typeface="Segoe UI Semilight"/>
                <a:cs typeface="Segoe UI Semilight"/>
              </a:rPr>
              <a:t> </a:t>
            </a:r>
            <a:r>
              <a:rPr sz="2600" b="1" spc="-20" dirty="0">
                <a:solidFill>
                  <a:srgbClr val="3D8752"/>
                </a:solidFill>
                <a:latin typeface="Segoe UI Semilight"/>
                <a:cs typeface="Segoe UI Semilight"/>
              </a:rPr>
              <a:t>Test</a:t>
            </a:r>
            <a:endParaRPr sz="2600" b="1" dirty="0">
              <a:latin typeface="Segoe UI Semilight"/>
              <a:cs typeface="Segoe UI Semilight"/>
            </a:endParaRPr>
          </a:p>
          <a:p>
            <a:pPr marL="407670" lvl="1" indent="-287655">
              <a:lnSpc>
                <a:spcPct val="100000"/>
              </a:lnSpc>
              <a:spcBef>
                <a:spcPts val="2585"/>
              </a:spcBef>
              <a:buChar char="&gt;"/>
              <a:tabLst>
                <a:tab pos="407670" algn="l"/>
              </a:tabLst>
            </a:pPr>
            <a:r>
              <a:rPr sz="2400" dirty="0">
                <a:solidFill>
                  <a:srgbClr val="1F4429"/>
                </a:solidFill>
                <a:latin typeface="Segoe UI Semilight"/>
                <a:cs typeface="Segoe UI Semilight"/>
              </a:rPr>
              <a:t>Next</a:t>
            </a:r>
            <a:r>
              <a:rPr sz="2400" spc="-50" dirty="0">
                <a:solidFill>
                  <a:srgbClr val="1F4429"/>
                </a:solidFill>
                <a:latin typeface="Segoe UI Semilight"/>
                <a:cs typeface="Segoe UI Semilight"/>
              </a:rPr>
              <a:t> </a:t>
            </a:r>
            <a:r>
              <a:rPr sz="2400" dirty="0">
                <a:solidFill>
                  <a:srgbClr val="1F4429"/>
                </a:solidFill>
                <a:latin typeface="Segoe UI Semilight"/>
                <a:cs typeface="Segoe UI Semilight"/>
              </a:rPr>
              <a:t>step</a:t>
            </a:r>
            <a:r>
              <a:rPr sz="2400" spc="-50" dirty="0">
                <a:solidFill>
                  <a:srgbClr val="1F4429"/>
                </a:solidFill>
                <a:latin typeface="Segoe UI Semilight"/>
                <a:cs typeface="Segoe UI Semilight"/>
              </a:rPr>
              <a:t> </a:t>
            </a:r>
            <a:r>
              <a:rPr sz="2400" dirty="0">
                <a:solidFill>
                  <a:srgbClr val="1F4429"/>
                </a:solidFill>
                <a:latin typeface="Segoe UI Semilight"/>
                <a:cs typeface="Segoe UI Semilight"/>
              </a:rPr>
              <a:t>would</a:t>
            </a:r>
            <a:r>
              <a:rPr sz="2400" spc="-50" dirty="0">
                <a:solidFill>
                  <a:srgbClr val="1F4429"/>
                </a:solidFill>
                <a:latin typeface="Segoe UI Semilight"/>
                <a:cs typeface="Segoe UI Semilight"/>
              </a:rPr>
              <a:t> </a:t>
            </a:r>
            <a:r>
              <a:rPr sz="2400" dirty="0">
                <a:solidFill>
                  <a:srgbClr val="1F4429"/>
                </a:solidFill>
                <a:latin typeface="Segoe UI Semilight"/>
                <a:cs typeface="Segoe UI Semilight"/>
              </a:rPr>
              <a:t>be</a:t>
            </a:r>
            <a:r>
              <a:rPr sz="2400" spc="-45" dirty="0">
                <a:solidFill>
                  <a:srgbClr val="1F4429"/>
                </a:solidFill>
                <a:latin typeface="Segoe UI Semilight"/>
                <a:cs typeface="Segoe UI Semilight"/>
              </a:rPr>
              <a:t> </a:t>
            </a:r>
            <a:r>
              <a:rPr sz="2400" dirty="0">
                <a:solidFill>
                  <a:srgbClr val="1F4429"/>
                </a:solidFill>
                <a:latin typeface="Segoe UI Semilight"/>
                <a:cs typeface="Segoe UI Semilight"/>
              </a:rPr>
              <a:t>to</a:t>
            </a:r>
            <a:r>
              <a:rPr sz="2400" spc="-5" dirty="0">
                <a:solidFill>
                  <a:srgbClr val="1F4429"/>
                </a:solidFill>
                <a:latin typeface="Segoe UI Semilight"/>
                <a:cs typeface="Segoe UI Semilight"/>
              </a:rPr>
              <a:t> </a:t>
            </a:r>
            <a:r>
              <a:rPr sz="2400" dirty="0">
                <a:solidFill>
                  <a:srgbClr val="1F4429"/>
                </a:solidFill>
                <a:latin typeface="Segoe UI Semilight"/>
                <a:cs typeface="Segoe UI Semilight"/>
              </a:rPr>
              <a:t>repeat</a:t>
            </a:r>
            <a:r>
              <a:rPr sz="2400" spc="-45" dirty="0">
                <a:solidFill>
                  <a:srgbClr val="1F4429"/>
                </a:solidFill>
                <a:latin typeface="Segoe UI Semilight"/>
                <a:cs typeface="Segoe UI Semilight"/>
              </a:rPr>
              <a:t> </a:t>
            </a:r>
            <a:r>
              <a:rPr sz="2400" dirty="0">
                <a:solidFill>
                  <a:srgbClr val="1F4429"/>
                </a:solidFill>
                <a:latin typeface="Segoe UI Semilight"/>
                <a:cs typeface="Segoe UI Semilight"/>
              </a:rPr>
              <a:t>this</a:t>
            </a:r>
            <a:r>
              <a:rPr sz="2400" spc="-50" dirty="0">
                <a:solidFill>
                  <a:srgbClr val="1F4429"/>
                </a:solidFill>
                <a:latin typeface="Segoe UI Semilight"/>
                <a:cs typeface="Segoe UI Semilight"/>
              </a:rPr>
              <a:t> </a:t>
            </a:r>
            <a:r>
              <a:rPr sz="2400" dirty="0">
                <a:solidFill>
                  <a:srgbClr val="1F4429"/>
                </a:solidFill>
                <a:latin typeface="Segoe UI Semilight"/>
                <a:cs typeface="Segoe UI Semilight"/>
              </a:rPr>
              <a:t>process</a:t>
            </a:r>
            <a:r>
              <a:rPr sz="2400" spc="-35" dirty="0">
                <a:solidFill>
                  <a:srgbClr val="1F4429"/>
                </a:solidFill>
                <a:latin typeface="Segoe UI Semilight"/>
                <a:cs typeface="Segoe UI Semilight"/>
              </a:rPr>
              <a:t> </a:t>
            </a:r>
            <a:r>
              <a:rPr sz="2400" dirty="0">
                <a:solidFill>
                  <a:srgbClr val="1F4429"/>
                </a:solidFill>
                <a:latin typeface="Segoe UI Semilight"/>
                <a:cs typeface="Segoe UI Semilight"/>
              </a:rPr>
              <a:t>and</a:t>
            </a:r>
            <a:r>
              <a:rPr sz="2400" spc="-45" dirty="0">
                <a:solidFill>
                  <a:srgbClr val="1F4429"/>
                </a:solidFill>
                <a:latin typeface="Segoe UI Semilight"/>
                <a:cs typeface="Segoe UI Semilight"/>
              </a:rPr>
              <a:t> </a:t>
            </a:r>
            <a:r>
              <a:rPr sz="2400" dirty="0">
                <a:solidFill>
                  <a:srgbClr val="1F4429"/>
                </a:solidFill>
                <a:latin typeface="Segoe UI Semilight"/>
                <a:cs typeface="Segoe UI Semilight"/>
              </a:rPr>
              <a:t>get</a:t>
            </a:r>
            <a:r>
              <a:rPr sz="2400" spc="-50" dirty="0">
                <a:solidFill>
                  <a:srgbClr val="1F4429"/>
                </a:solidFill>
                <a:latin typeface="Segoe UI Semilight"/>
                <a:cs typeface="Segoe UI Semilight"/>
              </a:rPr>
              <a:t> </a:t>
            </a:r>
            <a:r>
              <a:rPr sz="2400" dirty="0">
                <a:solidFill>
                  <a:srgbClr val="1F4429"/>
                </a:solidFill>
                <a:latin typeface="Segoe UI Semilight"/>
                <a:cs typeface="Segoe UI Semilight"/>
              </a:rPr>
              <a:t>estimates</a:t>
            </a:r>
            <a:r>
              <a:rPr sz="2400" spc="-55" dirty="0">
                <a:solidFill>
                  <a:srgbClr val="1F4429"/>
                </a:solidFill>
                <a:latin typeface="Segoe UI Semilight"/>
                <a:cs typeface="Segoe UI Semilight"/>
              </a:rPr>
              <a:t> </a:t>
            </a:r>
            <a:r>
              <a:rPr sz="2400" dirty="0">
                <a:solidFill>
                  <a:srgbClr val="1F4429"/>
                </a:solidFill>
                <a:latin typeface="Segoe UI Semilight"/>
                <a:cs typeface="Segoe UI Semilight"/>
              </a:rPr>
              <a:t>all</a:t>
            </a:r>
            <a:r>
              <a:rPr sz="2400" spc="-45" dirty="0">
                <a:solidFill>
                  <a:srgbClr val="1F4429"/>
                </a:solidFill>
                <a:latin typeface="Segoe UI Semilight"/>
                <a:cs typeface="Segoe UI Semilight"/>
              </a:rPr>
              <a:t> </a:t>
            </a:r>
            <a:r>
              <a:rPr sz="2400" spc="-20" dirty="0">
                <a:solidFill>
                  <a:srgbClr val="1F4429"/>
                </a:solidFill>
                <a:latin typeface="Segoe UI Semilight"/>
                <a:cs typeface="Segoe UI Semilight"/>
              </a:rPr>
              <a:t>arms</a:t>
            </a:r>
            <a:endParaRPr sz="2400" dirty="0">
              <a:latin typeface="Segoe UI Semilight"/>
              <a:cs typeface="Segoe UI Semilight"/>
            </a:endParaRPr>
          </a:p>
          <a:p>
            <a:pPr marL="407670" lvl="1" indent="-287655">
              <a:lnSpc>
                <a:spcPct val="100000"/>
              </a:lnSpc>
              <a:buChar char="&gt;"/>
              <a:tabLst>
                <a:tab pos="407670" algn="l"/>
              </a:tabLst>
            </a:pPr>
            <a:r>
              <a:rPr sz="2400" dirty="0">
                <a:solidFill>
                  <a:srgbClr val="1F4429"/>
                </a:solidFill>
                <a:latin typeface="Segoe UI Semilight"/>
                <a:cs typeface="Segoe UI Semilight"/>
              </a:rPr>
              <a:t>Use</a:t>
            </a:r>
            <a:r>
              <a:rPr sz="2400" spc="-65" dirty="0">
                <a:solidFill>
                  <a:srgbClr val="1F4429"/>
                </a:solidFill>
                <a:latin typeface="Segoe UI Semilight"/>
                <a:cs typeface="Segoe UI Semilight"/>
              </a:rPr>
              <a:t> </a:t>
            </a:r>
            <a:r>
              <a:rPr sz="2400" dirty="0">
                <a:solidFill>
                  <a:srgbClr val="1F4429"/>
                </a:solidFill>
                <a:latin typeface="Segoe UI Semilight"/>
                <a:cs typeface="Segoe UI Semilight"/>
              </a:rPr>
              <a:t>the</a:t>
            </a:r>
            <a:r>
              <a:rPr sz="2400" spc="-35" dirty="0">
                <a:solidFill>
                  <a:srgbClr val="1F4429"/>
                </a:solidFill>
                <a:latin typeface="Segoe UI Semilight"/>
                <a:cs typeface="Segoe UI Semilight"/>
              </a:rPr>
              <a:t> </a:t>
            </a:r>
            <a:r>
              <a:rPr sz="2400" dirty="0">
                <a:solidFill>
                  <a:srgbClr val="1F4429"/>
                </a:solidFill>
                <a:latin typeface="Segoe UI Semilight"/>
                <a:cs typeface="Segoe UI Semilight"/>
              </a:rPr>
              <a:t>estimates</a:t>
            </a:r>
            <a:r>
              <a:rPr sz="2400" spc="-50" dirty="0">
                <a:solidFill>
                  <a:srgbClr val="1F4429"/>
                </a:solidFill>
                <a:latin typeface="Segoe UI Semilight"/>
                <a:cs typeface="Segoe UI Semilight"/>
              </a:rPr>
              <a:t> </a:t>
            </a:r>
            <a:r>
              <a:rPr sz="2400" dirty="0">
                <a:solidFill>
                  <a:srgbClr val="1F4429"/>
                </a:solidFill>
                <a:latin typeface="Segoe UI Semilight"/>
                <a:cs typeface="Segoe UI Semilight"/>
              </a:rPr>
              <a:t>to</a:t>
            </a:r>
            <a:r>
              <a:rPr sz="2400" spc="-50" dirty="0">
                <a:solidFill>
                  <a:srgbClr val="1F4429"/>
                </a:solidFill>
                <a:latin typeface="Segoe UI Semilight"/>
                <a:cs typeface="Segoe UI Semilight"/>
              </a:rPr>
              <a:t> </a:t>
            </a:r>
            <a:r>
              <a:rPr sz="2400" dirty="0">
                <a:solidFill>
                  <a:srgbClr val="1F4429"/>
                </a:solidFill>
                <a:latin typeface="Segoe UI Semilight"/>
                <a:cs typeface="Segoe UI Semilight"/>
              </a:rPr>
              <a:t>compute</a:t>
            </a:r>
            <a:r>
              <a:rPr sz="2400" spc="-60" dirty="0">
                <a:solidFill>
                  <a:srgbClr val="1F4429"/>
                </a:solidFill>
                <a:latin typeface="Segoe UI Semilight"/>
                <a:cs typeface="Segoe UI Semilight"/>
              </a:rPr>
              <a:t> </a:t>
            </a:r>
            <a:r>
              <a:rPr sz="2400" dirty="0">
                <a:solidFill>
                  <a:srgbClr val="1F4429"/>
                </a:solidFill>
                <a:latin typeface="Segoe UI Semilight"/>
                <a:cs typeface="Segoe UI Semilight"/>
              </a:rPr>
              <a:t>the</a:t>
            </a:r>
            <a:r>
              <a:rPr sz="2400" spc="-65" dirty="0">
                <a:solidFill>
                  <a:srgbClr val="1F4429"/>
                </a:solidFill>
                <a:latin typeface="Segoe UI Semilight"/>
                <a:cs typeface="Segoe UI Semilight"/>
              </a:rPr>
              <a:t> </a:t>
            </a:r>
            <a:r>
              <a:rPr sz="2400" dirty="0">
                <a:solidFill>
                  <a:srgbClr val="1F4429"/>
                </a:solidFill>
                <a:latin typeface="Segoe UI Semilight"/>
                <a:cs typeface="Segoe UI Semilight"/>
              </a:rPr>
              <a:t>expected</a:t>
            </a:r>
            <a:r>
              <a:rPr sz="2400" spc="-70" dirty="0">
                <a:solidFill>
                  <a:srgbClr val="1F4429"/>
                </a:solidFill>
                <a:latin typeface="Segoe UI Semilight"/>
                <a:cs typeface="Segoe UI Semilight"/>
              </a:rPr>
              <a:t> </a:t>
            </a:r>
            <a:r>
              <a:rPr sz="2400" dirty="0">
                <a:solidFill>
                  <a:srgbClr val="1F4429"/>
                </a:solidFill>
                <a:latin typeface="Segoe UI Semilight"/>
                <a:cs typeface="Segoe UI Semilight"/>
              </a:rPr>
              <a:t>reward</a:t>
            </a:r>
            <a:r>
              <a:rPr sz="2400" spc="-75" dirty="0">
                <a:solidFill>
                  <a:srgbClr val="1F4429"/>
                </a:solidFill>
                <a:latin typeface="Segoe UI Semilight"/>
                <a:cs typeface="Segoe UI Semilight"/>
              </a:rPr>
              <a:t> </a:t>
            </a:r>
            <a:r>
              <a:rPr sz="2400" dirty="0">
                <a:solidFill>
                  <a:srgbClr val="1F4429"/>
                </a:solidFill>
                <a:latin typeface="Segoe UI Semilight"/>
                <a:cs typeface="Segoe UI Semilight"/>
              </a:rPr>
              <a:t>from</a:t>
            </a:r>
            <a:r>
              <a:rPr sz="2400" spc="-65" dirty="0">
                <a:solidFill>
                  <a:srgbClr val="1F4429"/>
                </a:solidFill>
                <a:latin typeface="Segoe UI Semilight"/>
                <a:cs typeface="Segoe UI Semilight"/>
              </a:rPr>
              <a:t> </a:t>
            </a:r>
            <a:r>
              <a:rPr sz="2400" spc="-20" dirty="0">
                <a:solidFill>
                  <a:srgbClr val="1F4429"/>
                </a:solidFill>
                <a:latin typeface="Segoe UI Semilight"/>
                <a:cs typeface="Segoe UI Semilight"/>
              </a:rPr>
              <a:t>each</a:t>
            </a:r>
            <a:endParaRPr sz="2400" dirty="0">
              <a:latin typeface="Segoe UI Semilight"/>
              <a:cs typeface="Segoe UI Semilight"/>
            </a:endParaRPr>
          </a:p>
          <a:p>
            <a:pPr marL="407670" lvl="1" indent="-287655">
              <a:lnSpc>
                <a:spcPct val="100000"/>
              </a:lnSpc>
              <a:buChar char="&gt;"/>
              <a:tabLst>
                <a:tab pos="407670" algn="l"/>
              </a:tabLst>
            </a:pPr>
            <a:r>
              <a:rPr sz="2400" dirty="0">
                <a:latin typeface="Segoe UI Semilight"/>
                <a:cs typeface="Segoe UI Semilight"/>
              </a:rPr>
              <a:t>Pick</a:t>
            </a:r>
            <a:r>
              <a:rPr sz="2400" spc="-65" dirty="0">
                <a:latin typeface="Segoe UI Semilight"/>
                <a:cs typeface="Segoe UI Semilight"/>
              </a:rPr>
              <a:t> </a:t>
            </a:r>
            <a:r>
              <a:rPr sz="2400" dirty="0">
                <a:latin typeface="Segoe UI Semilight"/>
                <a:cs typeface="Segoe UI Semilight"/>
              </a:rPr>
              <a:t>the</a:t>
            </a:r>
            <a:r>
              <a:rPr sz="2400" spc="-40" dirty="0">
                <a:latin typeface="Segoe UI Semilight"/>
                <a:cs typeface="Segoe UI Semilight"/>
              </a:rPr>
              <a:t> </a:t>
            </a:r>
            <a:r>
              <a:rPr sz="2400" dirty="0">
                <a:latin typeface="Segoe UI Semilight"/>
                <a:cs typeface="Segoe UI Semilight"/>
              </a:rPr>
              <a:t>arm</a:t>
            </a:r>
            <a:r>
              <a:rPr sz="2400" spc="-60" dirty="0">
                <a:latin typeface="Segoe UI Semilight"/>
                <a:cs typeface="Segoe UI Semilight"/>
              </a:rPr>
              <a:t> </a:t>
            </a:r>
            <a:r>
              <a:rPr sz="2400" dirty="0">
                <a:latin typeface="Segoe UI Semilight"/>
                <a:cs typeface="Segoe UI Semilight"/>
              </a:rPr>
              <a:t>with</a:t>
            </a:r>
            <a:r>
              <a:rPr sz="2400" spc="-60" dirty="0">
                <a:latin typeface="Segoe UI Semilight"/>
                <a:cs typeface="Segoe UI Semilight"/>
              </a:rPr>
              <a:t> </a:t>
            </a:r>
            <a:r>
              <a:rPr sz="2400" dirty="0">
                <a:latin typeface="Segoe UI Semilight"/>
                <a:cs typeface="Segoe UI Semilight"/>
              </a:rPr>
              <a:t>highest</a:t>
            </a:r>
            <a:r>
              <a:rPr sz="2400" spc="-60" dirty="0">
                <a:latin typeface="Segoe UI Semilight"/>
                <a:cs typeface="Segoe UI Semilight"/>
              </a:rPr>
              <a:t> </a:t>
            </a:r>
            <a:r>
              <a:rPr sz="2400" dirty="0">
                <a:latin typeface="Segoe UI Semilight"/>
                <a:cs typeface="Segoe UI Semilight"/>
              </a:rPr>
              <a:t>expected</a:t>
            </a:r>
            <a:r>
              <a:rPr sz="2400" spc="-15" dirty="0">
                <a:latin typeface="Segoe UI Semilight"/>
                <a:cs typeface="Segoe UI Semilight"/>
              </a:rPr>
              <a:t> </a:t>
            </a:r>
            <a:r>
              <a:rPr sz="2400" dirty="0">
                <a:latin typeface="Segoe UI Semilight"/>
                <a:cs typeface="Segoe UI Semilight"/>
              </a:rPr>
              <a:t>reward</a:t>
            </a:r>
            <a:r>
              <a:rPr sz="2400" spc="-70" dirty="0">
                <a:latin typeface="Segoe UI Semilight"/>
                <a:cs typeface="Segoe UI Semilight"/>
              </a:rPr>
              <a:t> </a:t>
            </a:r>
            <a:r>
              <a:rPr sz="2400" dirty="0">
                <a:latin typeface="Segoe UI Semilight"/>
                <a:cs typeface="Segoe UI Semilight"/>
              </a:rPr>
              <a:t>for</a:t>
            </a:r>
            <a:r>
              <a:rPr sz="2400" spc="-45" dirty="0">
                <a:latin typeface="Segoe UI Semilight"/>
                <a:cs typeface="Segoe UI Semilight"/>
              </a:rPr>
              <a:t> </a:t>
            </a:r>
            <a:r>
              <a:rPr sz="2400" dirty="0">
                <a:latin typeface="Segoe UI Semilight"/>
                <a:cs typeface="Segoe UI Semilight"/>
              </a:rPr>
              <a:t>the</a:t>
            </a:r>
            <a:r>
              <a:rPr sz="2400" spc="-40" dirty="0">
                <a:latin typeface="Segoe UI Semilight"/>
                <a:cs typeface="Segoe UI Semilight"/>
              </a:rPr>
              <a:t> </a:t>
            </a:r>
            <a:r>
              <a:rPr sz="2400" dirty="0">
                <a:latin typeface="Segoe UI Semilight"/>
                <a:cs typeface="Segoe UI Semilight"/>
              </a:rPr>
              <a:t>remaining</a:t>
            </a:r>
            <a:r>
              <a:rPr sz="2400" spc="-55" dirty="0">
                <a:latin typeface="Segoe UI Semilight"/>
                <a:cs typeface="Segoe UI Semilight"/>
              </a:rPr>
              <a:t> </a:t>
            </a:r>
            <a:r>
              <a:rPr sz="2400" spc="-10" dirty="0">
                <a:latin typeface="Segoe UI Semilight"/>
                <a:cs typeface="Segoe UI Semilight"/>
              </a:rPr>
              <a:t>pulls</a:t>
            </a:r>
            <a:endParaRPr sz="2400" dirty="0">
              <a:latin typeface="Segoe UI Semilight"/>
              <a:cs typeface="Segoe UI Semi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54202" y="340613"/>
            <a:ext cx="9182735" cy="696595"/>
          </a:xfrm>
          <a:prstGeom prst="rect">
            <a:avLst/>
          </a:prstGeom>
        </p:spPr>
        <p:txBody>
          <a:bodyPr vert="horz" wrap="square" lIns="0" tIns="12700" rIns="0" bIns="0" rtlCol="0">
            <a:spAutoFit/>
          </a:bodyPr>
          <a:lstStyle/>
          <a:p>
            <a:pPr marL="12700">
              <a:lnSpc>
                <a:spcPct val="100000"/>
              </a:lnSpc>
              <a:spcBef>
                <a:spcPts val="100"/>
              </a:spcBef>
            </a:pPr>
            <a:r>
              <a:rPr spc="75" dirty="0"/>
              <a:t>Strategy</a:t>
            </a:r>
            <a:r>
              <a:rPr spc="245" dirty="0"/>
              <a:t> </a:t>
            </a:r>
            <a:r>
              <a:rPr dirty="0"/>
              <a:t>1:</a:t>
            </a:r>
            <a:r>
              <a:rPr spc="204" dirty="0"/>
              <a:t> </a:t>
            </a:r>
            <a:r>
              <a:rPr spc="70" dirty="0"/>
              <a:t>Naïve,</a:t>
            </a:r>
            <a:r>
              <a:rPr spc="195" dirty="0"/>
              <a:t> </a:t>
            </a:r>
            <a:r>
              <a:rPr spc="75" dirty="0"/>
              <a:t>Greedy</a:t>
            </a:r>
            <a:r>
              <a:rPr spc="190" dirty="0"/>
              <a:t> </a:t>
            </a:r>
            <a:r>
              <a:rPr spc="65" dirty="0"/>
              <a:t>Approach</a:t>
            </a:r>
          </a:p>
        </p:txBody>
      </p:sp>
      <p:sp>
        <p:nvSpPr>
          <p:cNvPr id="3" name="object 3"/>
          <p:cNvSpPr txBox="1"/>
          <p:nvPr/>
        </p:nvSpPr>
        <p:spPr>
          <a:xfrm>
            <a:off x="687222" y="895456"/>
            <a:ext cx="10612120" cy="982344"/>
          </a:xfrm>
          <a:prstGeom prst="rect">
            <a:avLst/>
          </a:prstGeom>
        </p:spPr>
        <p:txBody>
          <a:bodyPr vert="horz" wrap="square" lIns="0" tIns="155575" rIns="0" bIns="0" rtlCol="0">
            <a:spAutoFit/>
          </a:bodyPr>
          <a:lstStyle/>
          <a:p>
            <a:pPr marL="25400">
              <a:lnSpc>
                <a:spcPct val="100000"/>
              </a:lnSpc>
              <a:spcBef>
                <a:spcPts val="1225"/>
              </a:spcBef>
            </a:pPr>
            <a:r>
              <a:rPr sz="2200" dirty="0">
                <a:latin typeface="Segoe UI Semilight"/>
                <a:cs typeface="Segoe UI Semilight"/>
              </a:rPr>
              <a:t>Pull</a:t>
            </a:r>
            <a:r>
              <a:rPr sz="2200" spc="-65" dirty="0">
                <a:latin typeface="Segoe UI Semilight"/>
                <a:cs typeface="Segoe UI Semilight"/>
              </a:rPr>
              <a:t> </a:t>
            </a:r>
            <a:r>
              <a:rPr sz="2200" dirty="0">
                <a:latin typeface="Segoe UI Semilight"/>
                <a:cs typeface="Segoe UI Semilight"/>
              </a:rPr>
              <a:t>arm</a:t>
            </a:r>
            <a:r>
              <a:rPr sz="2200" spc="-50" dirty="0">
                <a:latin typeface="Segoe UI Semilight"/>
                <a:cs typeface="Segoe UI Semilight"/>
              </a:rPr>
              <a:t> </a:t>
            </a:r>
            <a:r>
              <a:rPr sz="2200" dirty="0">
                <a:latin typeface="Cambria Math"/>
                <a:cs typeface="Cambria Math"/>
              </a:rPr>
              <a:t>1</a:t>
            </a:r>
            <a:r>
              <a:rPr sz="2200" spc="65" dirty="0">
                <a:latin typeface="Cambria Math"/>
                <a:cs typeface="Cambria Math"/>
              </a:rPr>
              <a:t> </a:t>
            </a:r>
            <a:r>
              <a:rPr sz="2200" dirty="0">
                <a:latin typeface="Cambria Math"/>
                <a:cs typeface="Cambria Math"/>
              </a:rPr>
              <a:t>35</a:t>
            </a:r>
            <a:r>
              <a:rPr sz="2200" spc="60" dirty="0">
                <a:latin typeface="Cambria Math"/>
                <a:cs typeface="Cambria Math"/>
              </a:rPr>
              <a:t> </a:t>
            </a:r>
            <a:r>
              <a:rPr sz="2200" dirty="0">
                <a:latin typeface="Segoe UI Semilight"/>
                <a:cs typeface="Segoe UI Semilight"/>
              </a:rPr>
              <a:t>times</a:t>
            </a:r>
            <a:r>
              <a:rPr sz="2200" spc="-50" dirty="0">
                <a:latin typeface="Segoe UI Semilight"/>
                <a:cs typeface="Segoe UI Semilight"/>
              </a:rPr>
              <a:t> </a:t>
            </a:r>
            <a:r>
              <a:rPr sz="2200" dirty="0">
                <a:latin typeface="Segoe UI Semilight"/>
                <a:cs typeface="Segoe UI Semilight"/>
              </a:rPr>
              <a:t>and</a:t>
            </a:r>
            <a:r>
              <a:rPr sz="2200" spc="-55" dirty="0">
                <a:latin typeface="Segoe UI Semilight"/>
                <a:cs typeface="Segoe UI Semilight"/>
              </a:rPr>
              <a:t> </a:t>
            </a:r>
            <a:r>
              <a:rPr sz="2200" dirty="0">
                <a:latin typeface="Segoe UI Semilight"/>
                <a:cs typeface="Segoe UI Semilight"/>
              </a:rPr>
              <a:t>record</a:t>
            </a:r>
            <a:r>
              <a:rPr sz="2200" spc="-45" dirty="0">
                <a:latin typeface="Segoe UI Semilight"/>
                <a:cs typeface="Segoe UI Semilight"/>
              </a:rPr>
              <a:t> </a:t>
            </a:r>
            <a:r>
              <a:rPr sz="2200" dirty="0">
                <a:latin typeface="Segoe UI Semilight"/>
                <a:cs typeface="Segoe UI Semilight"/>
              </a:rPr>
              <a:t>the</a:t>
            </a:r>
            <a:r>
              <a:rPr sz="2200" spc="-50" dirty="0">
                <a:latin typeface="Segoe UI Semilight"/>
                <a:cs typeface="Segoe UI Semilight"/>
              </a:rPr>
              <a:t> </a:t>
            </a:r>
            <a:r>
              <a:rPr sz="2200" dirty="0">
                <a:latin typeface="Segoe UI Semilight"/>
                <a:cs typeface="Segoe UI Semilight"/>
              </a:rPr>
              <a:t>reward</a:t>
            </a:r>
            <a:r>
              <a:rPr sz="2200" spc="-55" dirty="0">
                <a:latin typeface="Segoe UI Semilight"/>
                <a:cs typeface="Segoe UI Semilight"/>
              </a:rPr>
              <a:t> </a:t>
            </a:r>
            <a:r>
              <a:rPr sz="2200" dirty="0">
                <a:latin typeface="Segoe UI Semilight"/>
                <a:cs typeface="Segoe UI Semilight"/>
              </a:rPr>
              <a:t>from</a:t>
            </a:r>
            <a:r>
              <a:rPr sz="2200" spc="-40" dirty="0">
                <a:latin typeface="Segoe UI Semilight"/>
                <a:cs typeface="Segoe UI Semilight"/>
              </a:rPr>
              <a:t> </a:t>
            </a:r>
            <a:r>
              <a:rPr sz="2200" spc="-10" dirty="0">
                <a:latin typeface="Segoe UI Semilight"/>
                <a:cs typeface="Segoe UI Semilight"/>
              </a:rPr>
              <a:t>each.</a:t>
            </a:r>
            <a:endParaRPr sz="2200">
              <a:latin typeface="Segoe UI Semilight"/>
              <a:cs typeface="Segoe UI Semilight"/>
            </a:endParaRPr>
          </a:p>
          <a:p>
            <a:pPr marL="25400">
              <a:lnSpc>
                <a:spcPct val="100000"/>
              </a:lnSpc>
              <a:spcBef>
                <a:spcPts val="1125"/>
              </a:spcBef>
            </a:pPr>
            <a:r>
              <a:rPr sz="2200" dirty="0">
                <a:latin typeface="Segoe UI Semilight"/>
                <a:cs typeface="Segoe UI Semilight"/>
              </a:rPr>
              <a:t>We</a:t>
            </a:r>
            <a:r>
              <a:rPr sz="2200" spc="-50" dirty="0">
                <a:latin typeface="Segoe UI Semilight"/>
                <a:cs typeface="Segoe UI Semilight"/>
              </a:rPr>
              <a:t> </a:t>
            </a:r>
            <a:r>
              <a:rPr sz="2200" dirty="0">
                <a:latin typeface="Segoe UI Semilight"/>
                <a:cs typeface="Segoe UI Semilight"/>
              </a:rPr>
              <a:t>see</a:t>
            </a:r>
            <a:r>
              <a:rPr sz="2200" spc="-15" dirty="0">
                <a:latin typeface="Segoe UI Semilight"/>
                <a:cs typeface="Segoe UI Semilight"/>
              </a:rPr>
              <a:t> </a:t>
            </a:r>
            <a:r>
              <a:rPr sz="2200" dirty="0">
                <a:latin typeface="Segoe UI Semilight"/>
                <a:cs typeface="Segoe UI Semilight"/>
              </a:rPr>
              <a:t>rewards</a:t>
            </a:r>
            <a:r>
              <a:rPr sz="2200" spc="-15" dirty="0">
                <a:latin typeface="Segoe UI Semilight"/>
                <a:cs typeface="Segoe UI Semilight"/>
              </a:rPr>
              <a:t> </a:t>
            </a:r>
            <a:r>
              <a:rPr sz="2200" dirty="0">
                <a:latin typeface="Cambria Math"/>
                <a:cs typeface="Cambria Math"/>
              </a:rPr>
              <a:t>𝑥</a:t>
            </a:r>
            <a:r>
              <a:rPr sz="2400" baseline="-15625" dirty="0">
                <a:latin typeface="Cambria Math"/>
                <a:cs typeface="Cambria Math"/>
              </a:rPr>
              <a:t>1</a:t>
            </a:r>
            <a:r>
              <a:rPr sz="2200" dirty="0">
                <a:latin typeface="Cambria Math"/>
                <a:cs typeface="Cambria Math"/>
              </a:rPr>
              <a:t>,</a:t>
            </a:r>
            <a:r>
              <a:rPr sz="2200" spc="-135" dirty="0">
                <a:latin typeface="Cambria Math"/>
                <a:cs typeface="Cambria Math"/>
              </a:rPr>
              <a:t> </a:t>
            </a:r>
            <a:r>
              <a:rPr sz="2200" dirty="0">
                <a:latin typeface="Cambria Math"/>
                <a:cs typeface="Cambria Math"/>
              </a:rPr>
              <a:t>𝑥</a:t>
            </a:r>
            <a:r>
              <a:rPr sz="2400" baseline="-15625" dirty="0">
                <a:latin typeface="Cambria Math"/>
                <a:cs typeface="Cambria Math"/>
              </a:rPr>
              <a:t>2</a:t>
            </a:r>
            <a:r>
              <a:rPr sz="2200" dirty="0">
                <a:latin typeface="Cambria Math"/>
                <a:cs typeface="Cambria Math"/>
              </a:rPr>
              <a:t>,</a:t>
            </a:r>
            <a:r>
              <a:rPr sz="2200" spc="-120" dirty="0">
                <a:latin typeface="Cambria Math"/>
                <a:cs typeface="Cambria Math"/>
              </a:rPr>
              <a:t> </a:t>
            </a:r>
            <a:r>
              <a:rPr sz="2200" dirty="0">
                <a:latin typeface="Cambria Math"/>
                <a:cs typeface="Cambria Math"/>
              </a:rPr>
              <a:t>…</a:t>
            </a:r>
            <a:r>
              <a:rPr sz="2200" spc="-125" dirty="0">
                <a:latin typeface="Cambria Math"/>
                <a:cs typeface="Cambria Math"/>
              </a:rPr>
              <a:t> </a:t>
            </a:r>
            <a:r>
              <a:rPr sz="2200" dirty="0">
                <a:latin typeface="Cambria Math"/>
                <a:cs typeface="Cambria Math"/>
              </a:rPr>
              <a:t>,</a:t>
            </a:r>
            <a:r>
              <a:rPr sz="2200" spc="-125" dirty="0">
                <a:latin typeface="Cambria Math"/>
                <a:cs typeface="Cambria Math"/>
              </a:rPr>
              <a:t> </a:t>
            </a:r>
            <a:r>
              <a:rPr sz="2200" dirty="0">
                <a:latin typeface="Cambria Math"/>
                <a:cs typeface="Cambria Math"/>
              </a:rPr>
              <a:t>𝑥</a:t>
            </a:r>
            <a:r>
              <a:rPr sz="2400" baseline="-15625" dirty="0">
                <a:latin typeface="Cambria Math"/>
                <a:cs typeface="Cambria Math"/>
              </a:rPr>
              <a:t>35</a:t>
            </a:r>
            <a:r>
              <a:rPr sz="2200" dirty="0">
                <a:latin typeface="Segoe UI Semilight"/>
                <a:cs typeface="Segoe UI Semilight"/>
              </a:rPr>
              <a:t>.</a:t>
            </a:r>
            <a:r>
              <a:rPr sz="2200" spc="-15" dirty="0">
                <a:latin typeface="Segoe UI Semilight"/>
                <a:cs typeface="Segoe UI Semilight"/>
              </a:rPr>
              <a:t> </a:t>
            </a:r>
            <a:r>
              <a:rPr sz="2200" dirty="0">
                <a:latin typeface="Segoe UI Semilight"/>
                <a:cs typeface="Segoe UI Semilight"/>
              </a:rPr>
              <a:t>Out</a:t>
            </a:r>
            <a:r>
              <a:rPr sz="2200" spc="-15" dirty="0">
                <a:latin typeface="Segoe UI Semilight"/>
                <a:cs typeface="Segoe UI Semilight"/>
              </a:rPr>
              <a:t> </a:t>
            </a:r>
            <a:r>
              <a:rPr sz="2200" dirty="0">
                <a:latin typeface="Segoe UI Semilight"/>
                <a:cs typeface="Segoe UI Semilight"/>
              </a:rPr>
              <a:t>of</a:t>
            </a:r>
            <a:r>
              <a:rPr sz="2200" spc="-20" dirty="0">
                <a:latin typeface="Segoe UI Semilight"/>
                <a:cs typeface="Segoe UI Semilight"/>
              </a:rPr>
              <a:t> </a:t>
            </a:r>
            <a:r>
              <a:rPr sz="2200" dirty="0">
                <a:latin typeface="Segoe UI Semilight"/>
                <a:cs typeface="Segoe UI Semilight"/>
              </a:rPr>
              <a:t>these,</a:t>
            </a:r>
            <a:r>
              <a:rPr sz="2200" spc="-5" dirty="0">
                <a:latin typeface="Segoe UI Semilight"/>
                <a:cs typeface="Segoe UI Semilight"/>
              </a:rPr>
              <a:t> </a:t>
            </a:r>
            <a:r>
              <a:rPr sz="2200" dirty="0">
                <a:latin typeface="Segoe UI Semilight"/>
                <a:cs typeface="Segoe UI Semilight"/>
              </a:rPr>
              <a:t>we</a:t>
            </a:r>
            <a:r>
              <a:rPr sz="2200" spc="-15" dirty="0">
                <a:latin typeface="Segoe UI Semilight"/>
                <a:cs typeface="Segoe UI Semilight"/>
              </a:rPr>
              <a:t> </a:t>
            </a:r>
            <a:r>
              <a:rPr sz="2200" dirty="0">
                <a:latin typeface="Segoe UI Semilight"/>
                <a:cs typeface="Segoe UI Semilight"/>
              </a:rPr>
              <a:t>get</a:t>
            </a:r>
            <a:r>
              <a:rPr sz="2200" spc="-15" dirty="0">
                <a:latin typeface="Segoe UI Semilight"/>
                <a:cs typeface="Segoe UI Semilight"/>
              </a:rPr>
              <a:t> </a:t>
            </a:r>
            <a:r>
              <a:rPr sz="2200" dirty="0">
                <a:latin typeface="Cambria Math"/>
                <a:cs typeface="Cambria Math"/>
              </a:rPr>
              <a:t>$1</a:t>
            </a:r>
            <a:r>
              <a:rPr sz="2200" spc="95" dirty="0">
                <a:latin typeface="Cambria Math"/>
                <a:cs typeface="Cambria Math"/>
              </a:rPr>
              <a:t> </a:t>
            </a:r>
            <a:r>
              <a:rPr sz="2200" dirty="0">
                <a:latin typeface="Segoe UI Semilight"/>
                <a:cs typeface="Segoe UI Semilight"/>
              </a:rPr>
              <a:t>5</a:t>
            </a:r>
            <a:r>
              <a:rPr sz="2200" spc="-15" dirty="0">
                <a:latin typeface="Segoe UI Semilight"/>
                <a:cs typeface="Segoe UI Semilight"/>
              </a:rPr>
              <a:t> </a:t>
            </a:r>
            <a:r>
              <a:rPr sz="2200" dirty="0">
                <a:latin typeface="Segoe UI Semilight"/>
                <a:cs typeface="Segoe UI Semilight"/>
              </a:rPr>
              <a:t>times,</a:t>
            </a:r>
            <a:r>
              <a:rPr sz="2200" spc="-5" dirty="0">
                <a:latin typeface="Segoe UI Semilight"/>
                <a:cs typeface="Segoe UI Semilight"/>
              </a:rPr>
              <a:t> </a:t>
            </a:r>
            <a:r>
              <a:rPr sz="2200" dirty="0">
                <a:latin typeface="Cambria Math"/>
                <a:cs typeface="Cambria Math"/>
              </a:rPr>
              <a:t>$10</a:t>
            </a:r>
            <a:r>
              <a:rPr sz="2200" spc="90" dirty="0">
                <a:latin typeface="Cambria Math"/>
                <a:cs typeface="Cambria Math"/>
              </a:rPr>
              <a:t> </a:t>
            </a:r>
            <a:r>
              <a:rPr sz="2200" dirty="0">
                <a:latin typeface="Segoe UI Semilight"/>
                <a:cs typeface="Segoe UI Semilight"/>
              </a:rPr>
              <a:t>10</a:t>
            </a:r>
            <a:r>
              <a:rPr sz="2200" spc="-15" dirty="0">
                <a:latin typeface="Segoe UI Semilight"/>
                <a:cs typeface="Segoe UI Semilight"/>
              </a:rPr>
              <a:t> </a:t>
            </a:r>
            <a:r>
              <a:rPr sz="2200" dirty="0">
                <a:latin typeface="Segoe UI Semilight"/>
                <a:cs typeface="Segoe UI Semilight"/>
              </a:rPr>
              <a:t>times</a:t>
            </a:r>
            <a:r>
              <a:rPr sz="2200" spc="-20" dirty="0">
                <a:latin typeface="Segoe UI Semilight"/>
                <a:cs typeface="Segoe UI Semilight"/>
              </a:rPr>
              <a:t> </a:t>
            </a:r>
            <a:r>
              <a:rPr sz="2200" dirty="0">
                <a:latin typeface="Segoe UI Semilight"/>
                <a:cs typeface="Segoe UI Semilight"/>
              </a:rPr>
              <a:t>and</a:t>
            </a:r>
            <a:r>
              <a:rPr sz="2200" spc="-5" dirty="0">
                <a:latin typeface="Segoe UI Semilight"/>
                <a:cs typeface="Segoe UI Semilight"/>
              </a:rPr>
              <a:t> </a:t>
            </a:r>
            <a:r>
              <a:rPr sz="2200" dirty="0">
                <a:latin typeface="Cambria Math"/>
                <a:cs typeface="Cambria Math"/>
              </a:rPr>
              <a:t>$100</a:t>
            </a:r>
            <a:r>
              <a:rPr sz="2200" spc="95" dirty="0">
                <a:latin typeface="Cambria Math"/>
                <a:cs typeface="Cambria Math"/>
              </a:rPr>
              <a:t> </a:t>
            </a:r>
            <a:r>
              <a:rPr sz="2200" spc="-25" dirty="0">
                <a:latin typeface="Segoe UI Semilight"/>
                <a:cs typeface="Segoe UI Semilight"/>
              </a:rPr>
              <a:t>20</a:t>
            </a:r>
            <a:endParaRPr sz="2200">
              <a:latin typeface="Segoe UI Semilight"/>
              <a:cs typeface="Segoe UI Semilight"/>
            </a:endParaRPr>
          </a:p>
        </p:txBody>
      </p:sp>
      <p:sp>
        <p:nvSpPr>
          <p:cNvPr id="4" name="object 4"/>
          <p:cNvSpPr txBox="1"/>
          <p:nvPr/>
        </p:nvSpPr>
        <p:spPr>
          <a:xfrm>
            <a:off x="674522" y="1674012"/>
            <a:ext cx="5781040" cy="985519"/>
          </a:xfrm>
          <a:prstGeom prst="rect">
            <a:avLst/>
          </a:prstGeom>
        </p:spPr>
        <p:txBody>
          <a:bodyPr vert="horz" wrap="square" lIns="0" tIns="157480" rIns="0" bIns="0" rtlCol="0">
            <a:spAutoFit/>
          </a:bodyPr>
          <a:lstStyle/>
          <a:p>
            <a:pPr marL="38100">
              <a:lnSpc>
                <a:spcPct val="100000"/>
              </a:lnSpc>
              <a:spcBef>
                <a:spcPts val="1240"/>
              </a:spcBef>
            </a:pPr>
            <a:r>
              <a:rPr sz="2200" dirty="0">
                <a:latin typeface="Segoe UI Semilight"/>
                <a:cs typeface="Segoe UI Semilight"/>
              </a:rPr>
              <a:t>times.</a:t>
            </a:r>
            <a:r>
              <a:rPr sz="2200" spc="509" dirty="0">
                <a:latin typeface="Segoe UI Semilight"/>
                <a:cs typeface="Segoe UI Semilight"/>
              </a:rPr>
              <a:t> </a:t>
            </a:r>
            <a:r>
              <a:rPr sz="2200" dirty="0">
                <a:latin typeface="Segoe UI Semilight"/>
                <a:cs typeface="Segoe UI Semilight"/>
              </a:rPr>
              <a:t>What</a:t>
            </a:r>
            <a:r>
              <a:rPr sz="2200" spc="-30" dirty="0">
                <a:latin typeface="Segoe UI Semilight"/>
                <a:cs typeface="Segoe UI Semilight"/>
              </a:rPr>
              <a:t> </a:t>
            </a:r>
            <a:r>
              <a:rPr sz="2200" dirty="0">
                <a:latin typeface="Segoe UI Semilight"/>
                <a:cs typeface="Segoe UI Semilight"/>
              </a:rPr>
              <a:t>is</a:t>
            </a:r>
            <a:r>
              <a:rPr sz="2200" spc="-45" dirty="0">
                <a:latin typeface="Segoe UI Semilight"/>
                <a:cs typeface="Segoe UI Semilight"/>
              </a:rPr>
              <a:t> </a:t>
            </a:r>
            <a:r>
              <a:rPr sz="2200" dirty="0">
                <a:latin typeface="Segoe UI Semilight"/>
                <a:cs typeface="Segoe UI Semilight"/>
              </a:rPr>
              <a:t>the</a:t>
            </a:r>
            <a:r>
              <a:rPr sz="2200" spc="-45" dirty="0">
                <a:latin typeface="Segoe UI Semilight"/>
                <a:cs typeface="Segoe UI Semilight"/>
              </a:rPr>
              <a:t> </a:t>
            </a:r>
            <a:r>
              <a:rPr sz="2200" dirty="0">
                <a:latin typeface="Segoe UI Semilight"/>
                <a:cs typeface="Segoe UI Semilight"/>
              </a:rPr>
              <a:t>MLE</a:t>
            </a:r>
            <a:r>
              <a:rPr sz="2200" spc="-40" dirty="0">
                <a:latin typeface="Segoe UI Semilight"/>
                <a:cs typeface="Segoe UI Semilight"/>
              </a:rPr>
              <a:t> </a:t>
            </a:r>
            <a:r>
              <a:rPr sz="2200" dirty="0">
                <a:latin typeface="Segoe UI Semilight"/>
                <a:cs typeface="Segoe UI Semilight"/>
              </a:rPr>
              <a:t>for</a:t>
            </a:r>
            <a:r>
              <a:rPr sz="2200" spc="-20" dirty="0">
                <a:latin typeface="Segoe UI Semilight"/>
                <a:cs typeface="Segoe UI Semilight"/>
              </a:rPr>
              <a:t> </a:t>
            </a:r>
            <a:r>
              <a:rPr sz="2200" dirty="0">
                <a:latin typeface="Cambria Math"/>
                <a:cs typeface="Cambria Math"/>
              </a:rPr>
              <a:t>𝜃</a:t>
            </a:r>
            <a:r>
              <a:rPr sz="2400" baseline="-15625" dirty="0">
                <a:latin typeface="Cambria Math"/>
                <a:cs typeface="Cambria Math"/>
              </a:rPr>
              <a:t>1</a:t>
            </a:r>
            <a:r>
              <a:rPr sz="2400" spc="405" baseline="-15625" dirty="0">
                <a:latin typeface="Cambria Math"/>
                <a:cs typeface="Cambria Math"/>
              </a:rPr>
              <a:t> </a:t>
            </a:r>
            <a:r>
              <a:rPr sz="2200" dirty="0">
                <a:latin typeface="Segoe UI Semilight"/>
                <a:cs typeface="Segoe UI Semilight"/>
              </a:rPr>
              <a:t>and</a:t>
            </a:r>
            <a:r>
              <a:rPr sz="2200" spc="-45" dirty="0">
                <a:latin typeface="Segoe UI Semilight"/>
                <a:cs typeface="Segoe UI Semilight"/>
              </a:rPr>
              <a:t> </a:t>
            </a:r>
            <a:r>
              <a:rPr sz="2200" dirty="0">
                <a:latin typeface="Cambria Math"/>
                <a:cs typeface="Cambria Math"/>
              </a:rPr>
              <a:t>𝜃</a:t>
            </a:r>
            <a:r>
              <a:rPr sz="2400" baseline="-15625" dirty="0">
                <a:latin typeface="Cambria Math"/>
                <a:cs typeface="Cambria Math"/>
              </a:rPr>
              <a:t>2</a:t>
            </a:r>
            <a:r>
              <a:rPr sz="2400" spc="412" baseline="-15625" dirty="0">
                <a:latin typeface="Cambria Math"/>
                <a:cs typeface="Cambria Math"/>
              </a:rPr>
              <a:t> </a:t>
            </a:r>
            <a:r>
              <a:rPr sz="2200" dirty="0">
                <a:latin typeface="Segoe UI Semilight"/>
                <a:cs typeface="Segoe UI Semilight"/>
              </a:rPr>
              <a:t>for</a:t>
            </a:r>
            <a:r>
              <a:rPr sz="2200" spc="-30" dirty="0">
                <a:latin typeface="Segoe UI Semilight"/>
                <a:cs typeface="Segoe UI Semilight"/>
              </a:rPr>
              <a:t> </a:t>
            </a:r>
            <a:r>
              <a:rPr sz="2200" dirty="0">
                <a:latin typeface="Segoe UI Semilight"/>
                <a:cs typeface="Segoe UI Semilight"/>
              </a:rPr>
              <a:t>arm</a:t>
            </a:r>
            <a:r>
              <a:rPr sz="2200" spc="-50" dirty="0">
                <a:latin typeface="Segoe UI Semilight"/>
                <a:cs typeface="Segoe UI Semilight"/>
              </a:rPr>
              <a:t> </a:t>
            </a:r>
            <a:r>
              <a:rPr sz="2200" spc="-25" dirty="0">
                <a:latin typeface="Segoe UI Semilight"/>
                <a:cs typeface="Segoe UI Semilight"/>
              </a:rPr>
              <a:t>1?</a:t>
            </a:r>
            <a:endParaRPr sz="2200" dirty="0">
              <a:latin typeface="Segoe UI Semilight"/>
              <a:cs typeface="Segoe UI Semilight"/>
            </a:endParaRPr>
          </a:p>
          <a:p>
            <a:pPr marL="38100">
              <a:lnSpc>
                <a:spcPct val="100000"/>
              </a:lnSpc>
              <a:spcBef>
                <a:spcPts val="1140"/>
              </a:spcBef>
            </a:pPr>
            <a:r>
              <a:rPr sz="2200" b="1" dirty="0">
                <a:solidFill>
                  <a:srgbClr val="3D8752"/>
                </a:solidFill>
                <a:latin typeface="Segoe UI Semilight"/>
                <a:cs typeface="Segoe UI Semilight"/>
              </a:rPr>
              <a:t>1.</a:t>
            </a:r>
            <a:r>
              <a:rPr sz="2200" b="1" spc="-70" dirty="0">
                <a:solidFill>
                  <a:srgbClr val="3D8752"/>
                </a:solidFill>
                <a:latin typeface="Segoe UI Semilight"/>
                <a:cs typeface="Segoe UI Semilight"/>
              </a:rPr>
              <a:t> </a:t>
            </a:r>
            <a:r>
              <a:rPr sz="2200" b="1" dirty="0">
                <a:solidFill>
                  <a:srgbClr val="3D8752"/>
                </a:solidFill>
                <a:latin typeface="Segoe UI Semilight"/>
                <a:cs typeface="Segoe UI Semilight"/>
              </a:rPr>
              <a:t>Likelihood</a:t>
            </a:r>
            <a:r>
              <a:rPr sz="2200" b="1" spc="-80" dirty="0">
                <a:solidFill>
                  <a:srgbClr val="3D8752"/>
                </a:solidFill>
                <a:latin typeface="Segoe UI Semilight"/>
                <a:cs typeface="Segoe UI Semilight"/>
              </a:rPr>
              <a:t> </a:t>
            </a:r>
            <a:r>
              <a:rPr sz="2200" b="1" spc="-10" dirty="0">
                <a:solidFill>
                  <a:srgbClr val="3D8752"/>
                </a:solidFill>
                <a:latin typeface="Segoe UI Semilight"/>
                <a:cs typeface="Segoe UI Semilight"/>
              </a:rPr>
              <a:t>Function</a:t>
            </a:r>
            <a:endParaRPr sz="2200" b="1" dirty="0">
              <a:latin typeface="Segoe UI Semilight"/>
              <a:cs typeface="Segoe UI Semilight"/>
            </a:endParaRPr>
          </a:p>
        </p:txBody>
      </p:sp>
      <p:sp>
        <p:nvSpPr>
          <p:cNvPr id="5" name="object 5"/>
          <p:cNvSpPr/>
          <p:nvPr/>
        </p:nvSpPr>
        <p:spPr>
          <a:xfrm>
            <a:off x="910640" y="2687954"/>
            <a:ext cx="1979930" cy="258445"/>
          </a:xfrm>
          <a:custGeom>
            <a:avLst/>
            <a:gdLst/>
            <a:ahLst/>
            <a:cxnLst/>
            <a:rect l="l" t="t" r="r" b="b"/>
            <a:pathLst>
              <a:path w="1979930" h="258444">
                <a:moveTo>
                  <a:pt x="1896948" y="0"/>
                </a:moveTo>
                <a:lnTo>
                  <a:pt x="1893265" y="10414"/>
                </a:lnTo>
                <a:lnTo>
                  <a:pt x="1908219" y="16910"/>
                </a:lnTo>
                <a:lnTo>
                  <a:pt x="1921078" y="25908"/>
                </a:lnTo>
                <a:lnTo>
                  <a:pt x="1947176" y="67522"/>
                </a:lnTo>
                <a:lnTo>
                  <a:pt x="1954757" y="105487"/>
                </a:lnTo>
                <a:lnTo>
                  <a:pt x="1955749" y="127762"/>
                </a:lnTo>
                <a:lnTo>
                  <a:pt x="1954796" y="150600"/>
                </a:lnTo>
                <a:lnTo>
                  <a:pt x="1947176" y="189894"/>
                </a:lnTo>
                <a:lnTo>
                  <a:pt x="1921125" y="232171"/>
                </a:lnTo>
                <a:lnTo>
                  <a:pt x="1893646" y="247777"/>
                </a:lnTo>
                <a:lnTo>
                  <a:pt x="1896948" y="258318"/>
                </a:lnTo>
                <a:lnTo>
                  <a:pt x="1932222" y="241760"/>
                </a:lnTo>
                <a:lnTo>
                  <a:pt x="1958162" y="213106"/>
                </a:lnTo>
                <a:lnTo>
                  <a:pt x="1974053" y="174799"/>
                </a:lnTo>
                <a:lnTo>
                  <a:pt x="1979371" y="129159"/>
                </a:lnTo>
                <a:lnTo>
                  <a:pt x="1978053" y="105761"/>
                </a:lnTo>
                <a:lnTo>
                  <a:pt x="1978037" y="105487"/>
                </a:lnTo>
                <a:lnTo>
                  <a:pt x="1967369" y="63525"/>
                </a:lnTo>
                <a:lnTo>
                  <a:pt x="1946222" y="29378"/>
                </a:lnTo>
                <a:lnTo>
                  <a:pt x="1915690" y="6760"/>
                </a:lnTo>
                <a:lnTo>
                  <a:pt x="1896948" y="0"/>
                </a:lnTo>
                <a:close/>
              </a:path>
              <a:path w="1979930" h="258444">
                <a:moveTo>
                  <a:pt x="82397" y="0"/>
                </a:moveTo>
                <a:lnTo>
                  <a:pt x="47240" y="16557"/>
                </a:lnTo>
                <a:lnTo>
                  <a:pt x="21323" y="45212"/>
                </a:lnTo>
                <a:lnTo>
                  <a:pt x="5332" y="83613"/>
                </a:lnTo>
                <a:lnTo>
                  <a:pt x="78" y="127762"/>
                </a:lnTo>
                <a:lnTo>
                  <a:pt x="0" y="129159"/>
                </a:lnTo>
                <a:lnTo>
                  <a:pt x="1328" y="152902"/>
                </a:lnTo>
                <a:lnTo>
                  <a:pt x="11953" y="194863"/>
                </a:lnTo>
                <a:lnTo>
                  <a:pt x="33034" y="228939"/>
                </a:lnTo>
                <a:lnTo>
                  <a:pt x="82397" y="258318"/>
                </a:lnTo>
                <a:lnTo>
                  <a:pt x="85661" y="247777"/>
                </a:lnTo>
                <a:lnTo>
                  <a:pt x="70943" y="241254"/>
                </a:lnTo>
                <a:lnTo>
                  <a:pt x="58240" y="232171"/>
                </a:lnTo>
                <a:lnTo>
                  <a:pt x="32186" y="189894"/>
                </a:lnTo>
                <a:lnTo>
                  <a:pt x="24528" y="150600"/>
                </a:lnTo>
                <a:lnTo>
                  <a:pt x="23629" y="129159"/>
                </a:lnTo>
                <a:lnTo>
                  <a:pt x="23571" y="127762"/>
                </a:lnTo>
                <a:lnTo>
                  <a:pt x="27400" y="85677"/>
                </a:lnTo>
                <a:lnTo>
                  <a:pt x="47579" y="37381"/>
                </a:lnTo>
                <a:lnTo>
                  <a:pt x="86067" y="10414"/>
                </a:lnTo>
                <a:lnTo>
                  <a:pt x="82397" y="0"/>
                </a:lnTo>
                <a:close/>
              </a:path>
            </a:pathLst>
          </a:custGeom>
          <a:solidFill>
            <a:srgbClr val="000000"/>
          </a:solidFill>
        </p:spPr>
        <p:txBody>
          <a:bodyPr wrap="square" lIns="0" tIns="0" rIns="0" bIns="0" rtlCol="0"/>
          <a:lstStyle/>
          <a:p>
            <a:endParaRPr/>
          </a:p>
        </p:txBody>
      </p:sp>
      <p:sp>
        <p:nvSpPr>
          <p:cNvPr id="6" name="object 6"/>
          <p:cNvSpPr/>
          <p:nvPr/>
        </p:nvSpPr>
        <p:spPr>
          <a:xfrm>
            <a:off x="3301746" y="2687954"/>
            <a:ext cx="454025" cy="258445"/>
          </a:xfrm>
          <a:custGeom>
            <a:avLst/>
            <a:gdLst/>
            <a:ahLst/>
            <a:cxnLst/>
            <a:rect l="l" t="t" r="r" b="b"/>
            <a:pathLst>
              <a:path w="454025" h="258444">
                <a:moveTo>
                  <a:pt x="371475" y="0"/>
                </a:moveTo>
                <a:lnTo>
                  <a:pt x="367791" y="10414"/>
                </a:lnTo>
                <a:lnTo>
                  <a:pt x="382746" y="16910"/>
                </a:lnTo>
                <a:lnTo>
                  <a:pt x="395604" y="25908"/>
                </a:lnTo>
                <a:lnTo>
                  <a:pt x="421703" y="67522"/>
                </a:lnTo>
                <a:lnTo>
                  <a:pt x="429284" y="105487"/>
                </a:lnTo>
                <a:lnTo>
                  <a:pt x="430275" y="127762"/>
                </a:lnTo>
                <a:lnTo>
                  <a:pt x="429323" y="150600"/>
                </a:lnTo>
                <a:lnTo>
                  <a:pt x="421703" y="189894"/>
                </a:lnTo>
                <a:lnTo>
                  <a:pt x="395652" y="232171"/>
                </a:lnTo>
                <a:lnTo>
                  <a:pt x="368173" y="247777"/>
                </a:lnTo>
                <a:lnTo>
                  <a:pt x="371475" y="258318"/>
                </a:lnTo>
                <a:lnTo>
                  <a:pt x="406749" y="241760"/>
                </a:lnTo>
                <a:lnTo>
                  <a:pt x="432688" y="213106"/>
                </a:lnTo>
                <a:lnTo>
                  <a:pt x="448579" y="174799"/>
                </a:lnTo>
                <a:lnTo>
                  <a:pt x="453898" y="129159"/>
                </a:lnTo>
                <a:lnTo>
                  <a:pt x="452579" y="105761"/>
                </a:lnTo>
                <a:lnTo>
                  <a:pt x="452564" y="105487"/>
                </a:lnTo>
                <a:lnTo>
                  <a:pt x="441896" y="63525"/>
                </a:lnTo>
                <a:lnTo>
                  <a:pt x="420749" y="29378"/>
                </a:lnTo>
                <a:lnTo>
                  <a:pt x="390217" y="6760"/>
                </a:lnTo>
                <a:lnTo>
                  <a:pt x="371475" y="0"/>
                </a:lnTo>
                <a:close/>
              </a:path>
              <a:path w="454025" h="258444">
                <a:moveTo>
                  <a:pt x="82423" y="0"/>
                </a:moveTo>
                <a:lnTo>
                  <a:pt x="47259" y="16557"/>
                </a:lnTo>
                <a:lnTo>
                  <a:pt x="21336" y="45212"/>
                </a:lnTo>
                <a:lnTo>
                  <a:pt x="5334" y="83613"/>
                </a:lnTo>
                <a:lnTo>
                  <a:pt x="78" y="127762"/>
                </a:lnTo>
                <a:lnTo>
                  <a:pt x="0" y="129159"/>
                </a:lnTo>
                <a:lnTo>
                  <a:pt x="1333" y="152902"/>
                </a:lnTo>
                <a:lnTo>
                  <a:pt x="12001" y="194863"/>
                </a:lnTo>
                <a:lnTo>
                  <a:pt x="33095" y="228939"/>
                </a:lnTo>
                <a:lnTo>
                  <a:pt x="82423" y="258318"/>
                </a:lnTo>
                <a:lnTo>
                  <a:pt x="85725" y="247777"/>
                </a:lnTo>
                <a:lnTo>
                  <a:pt x="71010" y="241254"/>
                </a:lnTo>
                <a:lnTo>
                  <a:pt x="58308" y="232171"/>
                </a:lnTo>
                <a:lnTo>
                  <a:pt x="32248" y="189894"/>
                </a:lnTo>
                <a:lnTo>
                  <a:pt x="24576" y="150600"/>
                </a:lnTo>
                <a:lnTo>
                  <a:pt x="23621" y="127762"/>
                </a:lnTo>
                <a:lnTo>
                  <a:pt x="24576" y="105761"/>
                </a:lnTo>
                <a:lnTo>
                  <a:pt x="32248" y="67522"/>
                </a:lnTo>
                <a:lnTo>
                  <a:pt x="58404" y="25908"/>
                </a:lnTo>
                <a:lnTo>
                  <a:pt x="86105" y="10414"/>
                </a:lnTo>
                <a:lnTo>
                  <a:pt x="82423" y="0"/>
                </a:lnTo>
                <a:close/>
              </a:path>
            </a:pathLst>
          </a:custGeom>
          <a:solidFill>
            <a:srgbClr val="000000"/>
          </a:solidFill>
        </p:spPr>
        <p:txBody>
          <a:bodyPr wrap="square" lIns="0" tIns="0" rIns="0" bIns="0" rtlCol="0"/>
          <a:lstStyle/>
          <a:p>
            <a:endParaRPr/>
          </a:p>
        </p:txBody>
      </p:sp>
      <p:sp>
        <p:nvSpPr>
          <p:cNvPr id="7" name="object 7"/>
          <p:cNvSpPr/>
          <p:nvPr/>
        </p:nvSpPr>
        <p:spPr>
          <a:xfrm>
            <a:off x="4045458" y="2687954"/>
            <a:ext cx="458470" cy="258445"/>
          </a:xfrm>
          <a:custGeom>
            <a:avLst/>
            <a:gdLst/>
            <a:ahLst/>
            <a:cxnLst/>
            <a:rect l="l" t="t" r="r" b="b"/>
            <a:pathLst>
              <a:path w="458470" h="258444">
                <a:moveTo>
                  <a:pt x="376046" y="0"/>
                </a:moveTo>
                <a:lnTo>
                  <a:pt x="372363" y="10414"/>
                </a:lnTo>
                <a:lnTo>
                  <a:pt x="387318" y="16910"/>
                </a:lnTo>
                <a:lnTo>
                  <a:pt x="400176" y="25908"/>
                </a:lnTo>
                <a:lnTo>
                  <a:pt x="426275" y="67522"/>
                </a:lnTo>
                <a:lnTo>
                  <a:pt x="433856" y="105487"/>
                </a:lnTo>
                <a:lnTo>
                  <a:pt x="434847" y="127762"/>
                </a:lnTo>
                <a:lnTo>
                  <a:pt x="433895" y="150600"/>
                </a:lnTo>
                <a:lnTo>
                  <a:pt x="426275" y="189894"/>
                </a:lnTo>
                <a:lnTo>
                  <a:pt x="400224" y="232171"/>
                </a:lnTo>
                <a:lnTo>
                  <a:pt x="372744" y="247777"/>
                </a:lnTo>
                <a:lnTo>
                  <a:pt x="376046" y="258318"/>
                </a:lnTo>
                <a:lnTo>
                  <a:pt x="411321" y="241760"/>
                </a:lnTo>
                <a:lnTo>
                  <a:pt x="437261" y="213106"/>
                </a:lnTo>
                <a:lnTo>
                  <a:pt x="453151" y="174799"/>
                </a:lnTo>
                <a:lnTo>
                  <a:pt x="458469" y="129159"/>
                </a:lnTo>
                <a:lnTo>
                  <a:pt x="457151" y="105761"/>
                </a:lnTo>
                <a:lnTo>
                  <a:pt x="457136" y="105487"/>
                </a:lnTo>
                <a:lnTo>
                  <a:pt x="446468" y="63525"/>
                </a:lnTo>
                <a:lnTo>
                  <a:pt x="425321" y="29378"/>
                </a:lnTo>
                <a:lnTo>
                  <a:pt x="394789" y="6760"/>
                </a:lnTo>
                <a:lnTo>
                  <a:pt x="376046" y="0"/>
                </a:lnTo>
                <a:close/>
              </a:path>
              <a:path w="458470" h="258444">
                <a:moveTo>
                  <a:pt x="82422" y="0"/>
                </a:moveTo>
                <a:lnTo>
                  <a:pt x="47259" y="16557"/>
                </a:lnTo>
                <a:lnTo>
                  <a:pt x="21336" y="45212"/>
                </a:lnTo>
                <a:lnTo>
                  <a:pt x="5334" y="83613"/>
                </a:lnTo>
                <a:lnTo>
                  <a:pt x="78" y="127762"/>
                </a:lnTo>
                <a:lnTo>
                  <a:pt x="0" y="129159"/>
                </a:lnTo>
                <a:lnTo>
                  <a:pt x="1333" y="152902"/>
                </a:lnTo>
                <a:lnTo>
                  <a:pt x="12001" y="194863"/>
                </a:lnTo>
                <a:lnTo>
                  <a:pt x="33095" y="228939"/>
                </a:lnTo>
                <a:lnTo>
                  <a:pt x="82422" y="258318"/>
                </a:lnTo>
                <a:lnTo>
                  <a:pt x="85725" y="247777"/>
                </a:lnTo>
                <a:lnTo>
                  <a:pt x="71010" y="241254"/>
                </a:lnTo>
                <a:lnTo>
                  <a:pt x="58308" y="232171"/>
                </a:lnTo>
                <a:lnTo>
                  <a:pt x="32248" y="189894"/>
                </a:lnTo>
                <a:lnTo>
                  <a:pt x="24576" y="150600"/>
                </a:lnTo>
                <a:lnTo>
                  <a:pt x="23621" y="127762"/>
                </a:lnTo>
                <a:lnTo>
                  <a:pt x="24576" y="105761"/>
                </a:lnTo>
                <a:lnTo>
                  <a:pt x="32248" y="67522"/>
                </a:lnTo>
                <a:lnTo>
                  <a:pt x="58404" y="25908"/>
                </a:lnTo>
                <a:lnTo>
                  <a:pt x="86105" y="10414"/>
                </a:lnTo>
                <a:lnTo>
                  <a:pt x="82422" y="0"/>
                </a:lnTo>
                <a:close/>
              </a:path>
            </a:pathLst>
          </a:custGeom>
          <a:solidFill>
            <a:srgbClr val="000000"/>
          </a:solidFill>
        </p:spPr>
        <p:txBody>
          <a:bodyPr wrap="square" lIns="0" tIns="0" rIns="0" bIns="0" rtlCol="0"/>
          <a:lstStyle/>
          <a:p>
            <a:endParaRPr/>
          </a:p>
        </p:txBody>
      </p:sp>
      <p:sp>
        <p:nvSpPr>
          <p:cNvPr id="8" name="object 8"/>
          <p:cNvSpPr/>
          <p:nvPr/>
        </p:nvSpPr>
        <p:spPr>
          <a:xfrm>
            <a:off x="4799838" y="2687954"/>
            <a:ext cx="1548130" cy="258445"/>
          </a:xfrm>
          <a:custGeom>
            <a:avLst/>
            <a:gdLst/>
            <a:ahLst/>
            <a:cxnLst/>
            <a:rect l="l" t="t" r="r" b="b"/>
            <a:pathLst>
              <a:path w="1548129" h="258444">
                <a:moveTo>
                  <a:pt x="1465707" y="0"/>
                </a:moveTo>
                <a:lnTo>
                  <a:pt x="1462024" y="10414"/>
                </a:lnTo>
                <a:lnTo>
                  <a:pt x="1476978" y="16910"/>
                </a:lnTo>
                <a:lnTo>
                  <a:pt x="1489837" y="25908"/>
                </a:lnTo>
                <a:lnTo>
                  <a:pt x="1515935" y="67522"/>
                </a:lnTo>
                <a:lnTo>
                  <a:pt x="1523516" y="105487"/>
                </a:lnTo>
                <a:lnTo>
                  <a:pt x="1524508" y="127762"/>
                </a:lnTo>
                <a:lnTo>
                  <a:pt x="1523555" y="150600"/>
                </a:lnTo>
                <a:lnTo>
                  <a:pt x="1515935" y="189894"/>
                </a:lnTo>
                <a:lnTo>
                  <a:pt x="1489884" y="232171"/>
                </a:lnTo>
                <a:lnTo>
                  <a:pt x="1462404" y="247777"/>
                </a:lnTo>
                <a:lnTo>
                  <a:pt x="1465707" y="258318"/>
                </a:lnTo>
                <a:lnTo>
                  <a:pt x="1500981" y="241760"/>
                </a:lnTo>
                <a:lnTo>
                  <a:pt x="1526921" y="213106"/>
                </a:lnTo>
                <a:lnTo>
                  <a:pt x="1542811" y="174799"/>
                </a:lnTo>
                <a:lnTo>
                  <a:pt x="1548129" y="129159"/>
                </a:lnTo>
                <a:lnTo>
                  <a:pt x="1546811" y="105761"/>
                </a:lnTo>
                <a:lnTo>
                  <a:pt x="1546796" y="105487"/>
                </a:lnTo>
                <a:lnTo>
                  <a:pt x="1536128" y="63525"/>
                </a:lnTo>
                <a:lnTo>
                  <a:pt x="1514981" y="29378"/>
                </a:lnTo>
                <a:lnTo>
                  <a:pt x="1484449" y="6760"/>
                </a:lnTo>
                <a:lnTo>
                  <a:pt x="1465707" y="0"/>
                </a:lnTo>
                <a:close/>
              </a:path>
              <a:path w="1548129" h="258444">
                <a:moveTo>
                  <a:pt x="82423" y="0"/>
                </a:moveTo>
                <a:lnTo>
                  <a:pt x="47259" y="16557"/>
                </a:lnTo>
                <a:lnTo>
                  <a:pt x="21336" y="45212"/>
                </a:lnTo>
                <a:lnTo>
                  <a:pt x="5334" y="83613"/>
                </a:lnTo>
                <a:lnTo>
                  <a:pt x="78" y="127762"/>
                </a:lnTo>
                <a:lnTo>
                  <a:pt x="0" y="129159"/>
                </a:lnTo>
                <a:lnTo>
                  <a:pt x="1333" y="152902"/>
                </a:lnTo>
                <a:lnTo>
                  <a:pt x="12001" y="194863"/>
                </a:lnTo>
                <a:lnTo>
                  <a:pt x="33095" y="228939"/>
                </a:lnTo>
                <a:lnTo>
                  <a:pt x="82423" y="258318"/>
                </a:lnTo>
                <a:lnTo>
                  <a:pt x="85725" y="247777"/>
                </a:lnTo>
                <a:lnTo>
                  <a:pt x="71010" y="241254"/>
                </a:lnTo>
                <a:lnTo>
                  <a:pt x="58308" y="232171"/>
                </a:lnTo>
                <a:lnTo>
                  <a:pt x="32248" y="189894"/>
                </a:lnTo>
                <a:lnTo>
                  <a:pt x="24576" y="150600"/>
                </a:lnTo>
                <a:lnTo>
                  <a:pt x="23622" y="127762"/>
                </a:lnTo>
                <a:lnTo>
                  <a:pt x="24576" y="105761"/>
                </a:lnTo>
                <a:lnTo>
                  <a:pt x="32248" y="67522"/>
                </a:lnTo>
                <a:lnTo>
                  <a:pt x="58404" y="25908"/>
                </a:lnTo>
                <a:lnTo>
                  <a:pt x="86106" y="10414"/>
                </a:lnTo>
                <a:lnTo>
                  <a:pt x="82423" y="0"/>
                </a:lnTo>
                <a:close/>
              </a:path>
            </a:pathLst>
          </a:custGeom>
          <a:solidFill>
            <a:srgbClr val="000000"/>
          </a:solidFill>
        </p:spPr>
        <p:txBody>
          <a:bodyPr wrap="square" lIns="0" tIns="0" rIns="0" bIns="0" rtlCol="0"/>
          <a:lstStyle/>
          <a:p>
            <a:endParaRPr/>
          </a:p>
        </p:txBody>
      </p:sp>
      <p:sp>
        <p:nvSpPr>
          <p:cNvPr id="9" name="object 9"/>
          <p:cNvSpPr txBox="1"/>
          <p:nvPr/>
        </p:nvSpPr>
        <p:spPr>
          <a:xfrm>
            <a:off x="636422" y="2604261"/>
            <a:ext cx="5673725" cy="360680"/>
          </a:xfrm>
          <a:prstGeom prst="rect">
            <a:avLst/>
          </a:prstGeom>
        </p:spPr>
        <p:txBody>
          <a:bodyPr vert="horz" wrap="square" lIns="0" tIns="12065" rIns="0" bIns="0" rtlCol="0">
            <a:spAutoFit/>
          </a:bodyPr>
          <a:lstStyle/>
          <a:p>
            <a:pPr marL="76200">
              <a:lnSpc>
                <a:spcPct val="100000"/>
              </a:lnSpc>
              <a:spcBef>
                <a:spcPts val="95"/>
              </a:spcBef>
              <a:tabLst>
                <a:tab pos="2354580" algn="l"/>
                <a:tab pos="2757170" algn="l"/>
                <a:tab pos="3500754" algn="l"/>
                <a:tab pos="4255135" algn="l"/>
              </a:tabLst>
            </a:pPr>
            <a:r>
              <a:rPr sz="2200" dirty="0">
                <a:latin typeface="Cambria Math"/>
                <a:cs typeface="Cambria Math"/>
              </a:rPr>
              <a:t>ℒ</a:t>
            </a:r>
            <a:r>
              <a:rPr sz="2200" spc="509" dirty="0">
                <a:latin typeface="Cambria Math"/>
                <a:cs typeface="Cambria Math"/>
              </a:rPr>
              <a:t> </a:t>
            </a:r>
            <a:r>
              <a:rPr sz="2200" dirty="0">
                <a:latin typeface="Cambria Math"/>
                <a:cs typeface="Cambria Math"/>
              </a:rPr>
              <a:t>𝑥</a:t>
            </a:r>
            <a:r>
              <a:rPr sz="2400" baseline="-15625" dirty="0">
                <a:latin typeface="Cambria Math"/>
                <a:cs typeface="Cambria Math"/>
              </a:rPr>
              <a:t>1</a:t>
            </a:r>
            <a:r>
              <a:rPr sz="2200" dirty="0">
                <a:latin typeface="Cambria Math"/>
                <a:cs typeface="Cambria Math"/>
              </a:rPr>
              <a:t>,</a:t>
            </a:r>
            <a:r>
              <a:rPr sz="2200" spc="-110" dirty="0">
                <a:latin typeface="Cambria Math"/>
                <a:cs typeface="Cambria Math"/>
              </a:rPr>
              <a:t> </a:t>
            </a:r>
            <a:r>
              <a:rPr sz="2200" dirty="0">
                <a:latin typeface="Cambria Math"/>
                <a:cs typeface="Cambria Math"/>
              </a:rPr>
              <a:t>…</a:t>
            </a:r>
            <a:r>
              <a:rPr sz="2200" spc="-114" dirty="0">
                <a:latin typeface="Cambria Math"/>
                <a:cs typeface="Cambria Math"/>
              </a:rPr>
              <a:t> </a:t>
            </a:r>
            <a:r>
              <a:rPr sz="2200" dirty="0">
                <a:latin typeface="Cambria Math"/>
                <a:cs typeface="Cambria Math"/>
              </a:rPr>
              <a:t>,</a:t>
            </a:r>
            <a:r>
              <a:rPr sz="2200" spc="-110" dirty="0">
                <a:latin typeface="Cambria Math"/>
                <a:cs typeface="Cambria Math"/>
              </a:rPr>
              <a:t> </a:t>
            </a:r>
            <a:r>
              <a:rPr sz="2200" spc="65" dirty="0">
                <a:latin typeface="Cambria Math"/>
                <a:cs typeface="Cambria Math"/>
              </a:rPr>
              <a:t>𝑥</a:t>
            </a:r>
            <a:r>
              <a:rPr sz="2400" spc="97" baseline="-15625" dirty="0">
                <a:latin typeface="Cambria Math"/>
                <a:cs typeface="Cambria Math"/>
              </a:rPr>
              <a:t>𝑛</a:t>
            </a:r>
            <a:r>
              <a:rPr sz="2200" spc="65" dirty="0">
                <a:latin typeface="Cambria Math"/>
                <a:cs typeface="Cambria Math"/>
              </a:rPr>
              <a:t>;</a:t>
            </a:r>
            <a:r>
              <a:rPr sz="2200" spc="-114" dirty="0">
                <a:latin typeface="Cambria Math"/>
                <a:cs typeface="Cambria Math"/>
              </a:rPr>
              <a:t> </a:t>
            </a:r>
            <a:r>
              <a:rPr sz="2200" spc="-10" dirty="0">
                <a:latin typeface="Cambria Math"/>
                <a:cs typeface="Cambria Math"/>
              </a:rPr>
              <a:t>𝜃</a:t>
            </a:r>
            <a:r>
              <a:rPr sz="2400" spc="-15" baseline="-15625" dirty="0">
                <a:latin typeface="Cambria Math"/>
                <a:cs typeface="Cambria Math"/>
              </a:rPr>
              <a:t>1</a:t>
            </a:r>
            <a:r>
              <a:rPr sz="2200" spc="-10" dirty="0">
                <a:latin typeface="Cambria Math"/>
                <a:cs typeface="Cambria Math"/>
              </a:rPr>
              <a:t>,</a:t>
            </a:r>
            <a:r>
              <a:rPr sz="2200" spc="-130" dirty="0">
                <a:latin typeface="Cambria Math"/>
                <a:cs typeface="Cambria Math"/>
              </a:rPr>
              <a:t> </a:t>
            </a:r>
            <a:r>
              <a:rPr sz="2200" spc="-25" dirty="0">
                <a:latin typeface="Cambria Math"/>
                <a:cs typeface="Cambria Math"/>
              </a:rPr>
              <a:t>𝜃</a:t>
            </a:r>
            <a:r>
              <a:rPr sz="2400" spc="-37" baseline="-15625" dirty="0">
                <a:latin typeface="Cambria Math"/>
                <a:cs typeface="Cambria Math"/>
              </a:rPr>
              <a:t>2</a:t>
            </a:r>
            <a:r>
              <a:rPr sz="2400" baseline="-15625" dirty="0">
                <a:latin typeface="Cambria Math"/>
                <a:cs typeface="Cambria Math"/>
              </a:rPr>
              <a:t>	</a:t>
            </a:r>
            <a:r>
              <a:rPr sz="2200" spc="-50" dirty="0">
                <a:latin typeface="Cambria Math"/>
                <a:cs typeface="Cambria Math"/>
              </a:rPr>
              <a:t>=</a:t>
            </a:r>
            <a:r>
              <a:rPr sz="2200" dirty="0">
                <a:latin typeface="Cambria Math"/>
                <a:cs typeface="Cambria Math"/>
              </a:rPr>
              <a:t>	</a:t>
            </a:r>
            <a:r>
              <a:rPr sz="2200" spc="-25" dirty="0">
                <a:latin typeface="Cambria Math"/>
                <a:cs typeface="Cambria Math"/>
              </a:rPr>
              <a:t>𝜃</a:t>
            </a:r>
            <a:r>
              <a:rPr sz="2400" spc="-37" baseline="-15625" dirty="0">
                <a:latin typeface="Cambria Math"/>
                <a:cs typeface="Cambria Math"/>
              </a:rPr>
              <a:t>1</a:t>
            </a:r>
            <a:r>
              <a:rPr sz="2400" baseline="-15625" dirty="0">
                <a:latin typeface="Cambria Math"/>
                <a:cs typeface="Cambria Math"/>
              </a:rPr>
              <a:t>	</a:t>
            </a:r>
            <a:r>
              <a:rPr sz="2200" spc="-25" dirty="0">
                <a:latin typeface="Cambria Math"/>
                <a:cs typeface="Cambria Math"/>
              </a:rPr>
              <a:t>𝜃</a:t>
            </a:r>
            <a:r>
              <a:rPr sz="2400" spc="-37" baseline="-15625" dirty="0">
                <a:latin typeface="Cambria Math"/>
                <a:cs typeface="Cambria Math"/>
              </a:rPr>
              <a:t>2</a:t>
            </a:r>
            <a:r>
              <a:rPr sz="2400" baseline="-15625" dirty="0">
                <a:latin typeface="Cambria Math"/>
                <a:cs typeface="Cambria Math"/>
              </a:rPr>
              <a:t>	</a:t>
            </a:r>
            <a:r>
              <a:rPr sz="2200" dirty="0">
                <a:latin typeface="Cambria Math"/>
                <a:cs typeface="Cambria Math"/>
              </a:rPr>
              <a:t>1</a:t>
            </a:r>
            <a:r>
              <a:rPr sz="2200" spc="-35" dirty="0">
                <a:latin typeface="Cambria Math"/>
                <a:cs typeface="Cambria Math"/>
              </a:rPr>
              <a:t> </a:t>
            </a:r>
            <a:r>
              <a:rPr sz="2200" dirty="0">
                <a:latin typeface="Cambria Math"/>
                <a:cs typeface="Cambria Math"/>
              </a:rPr>
              <a:t>−</a:t>
            </a:r>
            <a:r>
              <a:rPr sz="2200" spc="-25" dirty="0">
                <a:latin typeface="Cambria Math"/>
                <a:cs typeface="Cambria Math"/>
              </a:rPr>
              <a:t> </a:t>
            </a:r>
            <a:r>
              <a:rPr sz="2200" dirty="0">
                <a:latin typeface="Cambria Math"/>
                <a:cs typeface="Cambria Math"/>
              </a:rPr>
              <a:t>𝜃</a:t>
            </a:r>
            <a:r>
              <a:rPr sz="2400" baseline="-15625" dirty="0">
                <a:latin typeface="Cambria Math"/>
                <a:cs typeface="Cambria Math"/>
              </a:rPr>
              <a:t>1</a:t>
            </a:r>
            <a:r>
              <a:rPr sz="2400" spc="277" baseline="-15625" dirty="0">
                <a:latin typeface="Cambria Math"/>
                <a:cs typeface="Cambria Math"/>
              </a:rPr>
              <a:t> </a:t>
            </a:r>
            <a:r>
              <a:rPr sz="2200" dirty="0">
                <a:latin typeface="Cambria Math"/>
                <a:cs typeface="Cambria Math"/>
              </a:rPr>
              <a:t>−</a:t>
            </a:r>
            <a:r>
              <a:rPr sz="2200" spc="-15" dirty="0">
                <a:latin typeface="Cambria Math"/>
                <a:cs typeface="Cambria Math"/>
              </a:rPr>
              <a:t> </a:t>
            </a:r>
            <a:r>
              <a:rPr sz="2200" spc="-25" dirty="0">
                <a:latin typeface="Cambria Math"/>
                <a:cs typeface="Cambria Math"/>
              </a:rPr>
              <a:t>𝜃</a:t>
            </a:r>
            <a:r>
              <a:rPr sz="2400" spc="-37" baseline="-15625" dirty="0">
                <a:latin typeface="Cambria Math"/>
                <a:cs typeface="Cambria Math"/>
              </a:rPr>
              <a:t>2</a:t>
            </a:r>
            <a:endParaRPr sz="2400" baseline="-15625">
              <a:latin typeface="Cambria Math"/>
              <a:cs typeface="Cambria Math"/>
            </a:endParaRPr>
          </a:p>
        </p:txBody>
      </p:sp>
      <p:sp>
        <p:nvSpPr>
          <p:cNvPr id="10" name="object 10"/>
          <p:cNvSpPr txBox="1"/>
          <p:nvPr/>
        </p:nvSpPr>
        <p:spPr>
          <a:xfrm>
            <a:off x="3761994" y="2576830"/>
            <a:ext cx="2742565" cy="270510"/>
          </a:xfrm>
          <a:prstGeom prst="rect">
            <a:avLst/>
          </a:prstGeom>
        </p:spPr>
        <p:txBody>
          <a:bodyPr vert="horz" wrap="square" lIns="0" tIns="13335" rIns="0" bIns="0" rtlCol="0">
            <a:spAutoFit/>
          </a:bodyPr>
          <a:lstStyle/>
          <a:p>
            <a:pPr marL="12700">
              <a:lnSpc>
                <a:spcPct val="100000"/>
              </a:lnSpc>
              <a:spcBef>
                <a:spcPts val="105"/>
              </a:spcBef>
              <a:tabLst>
                <a:tab pos="766445" algn="l"/>
                <a:tab pos="2611120" algn="l"/>
              </a:tabLst>
            </a:pPr>
            <a:r>
              <a:rPr sz="1600" spc="-25" dirty="0">
                <a:latin typeface="Cambria Math"/>
                <a:cs typeface="Cambria Math"/>
              </a:rPr>
              <a:t>10</a:t>
            </a:r>
            <a:r>
              <a:rPr sz="1600" dirty="0">
                <a:latin typeface="Cambria Math"/>
                <a:cs typeface="Cambria Math"/>
              </a:rPr>
              <a:t>	</a:t>
            </a:r>
            <a:r>
              <a:rPr sz="1600" spc="-25" dirty="0">
                <a:latin typeface="Cambria Math"/>
                <a:cs typeface="Cambria Math"/>
              </a:rPr>
              <a:t>20</a:t>
            </a:r>
            <a:r>
              <a:rPr sz="1600" dirty="0">
                <a:latin typeface="Cambria Math"/>
                <a:cs typeface="Cambria Math"/>
              </a:rPr>
              <a:t>	</a:t>
            </a:r>
            <a:r>
              <a:rPr sz="1600" spc="-50" dirty="0">
                <a:latin typeface="Cambria Math"/>
                <a:cs typeface="Cambria Math"/>
              </a:rPr>
              <a:t>5</a:t>
            </a:r>
            <a:endParaRPr sz="1600" dirty="0">
              <a:latin typeface="Cambria Math"/>
              <a:cs typeface="Cambria Math"/>
            </a:endParaRPr>
          </a:p>
        </p:txBody>
      </p:sp>
      <p:sp>
        <p:nvSpPr>
          <p:cNvPr id="11" name="object 11"/>
          <p:cNvSpPr/>
          <p:nvPr/>
        </p:nvSpPr>
        <p:spPr>
          <a:xfrm>
            <a:off x="968552" y="3447288"/>
            <a:ext cx="2405380" cy="337185"/>
          </a:xfrm>
          <a:custGeom>
            <a:avLst/>
            <a:gdLst/>
            <a:ahLst/>
            <a:cxnLst/>
            <a:rect l="l" t="t" r="r" b="b"/>
            <a:pathLst>
              <a:path w="2405379" h="337185">
                <a:moveTo>
                  <a:pt x="91922" y="11176"/>
                </a:moveTo>
                <a:lnTo>
                  <a:pt x="88519" y="0"/>
                </a:lnTo>
                <a:lnTo>
                  <a:pt x="68491" y="7835"/>
                </a:lnTo>
                <a:lnTo>
                  <a:pt x="50901" y="20104"/>
                </a:lnTo>
                <a:lnTo>
                  <a:pt x="23025" y="57912"/>
                </a:lnTo>
                <a:lnTo>
                  <a:pt x="5753" y="108940"/>
                </a:lnTo>
                <a:lnTo>
                  <a:pt x="0" y="168656"/>
                </a:lnTo>
                <a:lnTo>
                  <a:pt x="1384" y="198183"/>
                </a:lnTo>
                <a:lnTo>
                  <a:pt x="1435" y="199377"/>
                </a:lnTo>
                <a:lnTo>
                  <a:pt x="12954" y="254622"/>
                </a:lnTo>
                <a:lnTo>
                  <a:pt x="35737" y="300215"/>
                </a:lnTo>
                <a:lnTo>
                  <a:pt x="68491" y="329171"/>
                </a:lnTo>
                <a:lnTo>
                  <a:pt x="88519" y="336931"/>
                </a:lnTo>
                <a:lnTo>
                  <a:pt x="91922" y="325755"/>
                </a:lnTo>
                <a:lnTo>
                  <a:pt x="76441" y="317741"/>
                </a:lnTo>
                <a:lnTo>
                  <a:pt x="62966" y="306057"/>
                </a:lnTo>
                <a:lnTo>
                  <a:pt x="42011" y="271780"/>
                </a:lnTo>
                <a:lnTo>
                  <a:pt x="29286" y="225221"/>
                </a:lnTo>
                <a:lnTo>
                  <a:pt x="25057" y="168656"/>
                </a:lnTo>
                <a:lnTo>
                  <a:pt x="26111" y="139065"/>
                </a:lnTo>
                <a:lnTo>
                  <a:pt x="34582" y="87388"/>
                </a:lnTo>
                <a:lnTo>
                  <a:pt x="51485" y="46253"/>
                </a:lnTo>
                <a:lnTo>
                  <a:pt x="76441" y="19202"/>
                </a:lnTo>
                <a:lnTo>
                  <a:pt x="91922" y="11176"/>
                </a:lnTo>
                <a:close/>
              </a:path>
              <a:path w="2405379" h="337185">
                <a:moveTo>
                  <a:pt x="386283" y="49657"/>
                </a:moveTo>
                <a:lnTo>
                  <a:pt x="382600" y="39243"/>
                </a:lnTo>
                <a:lnTo>
                  <a:pt x="363855" y="45986"/>
                </a:lnTo>
                <a:lnTo>
                  <a:pt x="347433" y="55753"/>
                </a:lnTo>
                <a:lnTo>
                  <a:pt x="321513" y="84455"/>
                </a:lnTo>
                <a:lnTo>
                  <a:pt x="305536" y="122859"/>
                </a:lnTo>
                <a:lnTo>
                  <a:pt x="300304" y="167005"/>
                </a:lnTo>
                <a:lnTo>
                  <a:pt x="300228" y="168402"/>
                </a:lnTo>
                <a:lnTo>
                  <a:pt x="301548" y="192151"/>
                </a:lnTo>
                <a:lnTo>
                  <a:pt x="312178" y="234111"/>
                </a:lnTo>
                <a:lnTo>
                  <a:pt x="333260" y="268185"/>
                </a:lnTo>
                <a:lnTo>
                  <a:pt x="382600" y="297561"/>
                </a:lnTo>
                <a:lnTo>
                  <a:pt x="385902" y="287020"/>
                </a:lnTo>
                <a:lnTo>
                  <a:pt x="371182" y="280504"/>
                </a:lnTo>
                <a:lnTo>
                  <a:pt x="358482" y="271424"/>
                </a:lnTo>
                <a:lnTo>
                  <a:pt x="332422" y="229146"/>
                </a:lnTo>
                <a:lnTo>
                  <a:pt x="324751" y="189852"/>
                </a:lnTo>
                <a:lnTo>
                  <a:pt x="323799" y="167005"/>
                </a:lnTo>
                <a:lnTo>
                  <a:pt x="324751" y="145008"/>
                </a:lnTo>
                <a:lnTo>
                  <a:pt x="332422" y="106768"/>
                </a:lnTo>
                <a:lnTo>
                  <a:pt x="358571" y="65151"/>
                </a:lnTo>
                <a:lnTo>
                  <a:pt x="371398" y="56159"/>
                </a:lnTo>
                <a:lnTo>
                  <a:pt x="386283" y="49657"/>
                </a:lnTo>
                <a:close/>
              </a:path>
              <a:path w="2405379" h="337185">
                <a:moveTo>
                  <a:pt x="2279599" y="168402"/>
                </a:moveTo>
                <a:lnTo>
                  <a:pt x="2278278" y="145008"/>
                </a:lnTo>
                <a:lnTo>
                  <a:pt x="2278265" y="144741"/>
                </a:lnTo>
                <a:lnTo>
                  <a:pt x="2274265" y="122859"/>
                </a:lnTo>
                <a:lnTo>
                  <a:pt x="2258263" y="84455"/>
                </a:lnTo>
                <a:lnTo>
                  <a:pt x="2232329" y="55753"/>
                </a:lnTo>
                <a:lnTo>
                  <a:pt x="2197176" y="39243"/>
                </a:lnTo>
                <a:lnTo>
                  <a:pt x="2193493" y="49657"/>
                </a:lnTo>
                <a:lnTo>
                  <a:pt x="2208441" y="56159"/>
                </a:lnTo>
                <a:lnTo>
                  <a:pt x="2221306" y="65151"/>
                </a:lnTo>
                <a:lnTo>
                  <a:pt x="2247404" y="106768"/>
                </a:lnTo>
                <a:lnTo>
                  <a:pt x="2254974" y="144741"/>
                </a:lnTo>
                <a:lnTo>
                  <a:pt x="2255024" y="145008"/>
                </a:lnTo>
                <a:lnTo>
                  <a:pt x="2255977" y="167005"/>
                </a:lnTo>
                <a:lnTo>
                  <a:pt x="2255024" y="189852"/>
                </a:lnTo>
                <a:lnTo>
                  <a:pt x="2252167" y="210553"/>
                </a:lnTo>
                <a:lnTo>
                  <a:pt x="2232037" y="259791"/>
                </a:lnTo>
                <a:lnTo>
                  <a:pt x="2193874" y="287020"/>
                </a:lnTo>
                <a:lnTo>
                  <a:pt x="2197176" y="297561"/>
                </a:lnTo>
                <a:lnTo>
                  <a:pt x="2232444" y="281012"/>
                </a:lnTo>
                <a:lnTo>
                  <a:pt x="2258390" y="252349"/>
                </a:lnTo>
                <a:lnTo>
                  <a:pt x="2274278" y="214045"/>
                </a:lnTo>
                <a:lnTo>
                  <a:pt x="2278265" y="192151"/>
                </a:lnTo>
                <a:lnTo>
                  <a:pt x="2279599" y="168402"/>
                </a:lnTo>
                <a:close/>
              </a:path>
              <a:path w="2405379" h="337185">
                <a:moveTo>
                  <a:pt x="2404935" y="168656"/>
                </a:moveTo>
                <a:lnTo>
                  <a:pt x="2403576" y="139065"/>
                </a:lnTo>
                <a:lnTo>
                  <a:pt x="2403513" y="137680"/>
                </a:lnTo>
                <a:lnTo>
                  <a:pt x="2399207" y="108940"/>
                </a:lnTo>
                <a:lnTo>
                  <a:pt x="2381961" y="57912"/>
                </a:lnTo>
                <a:lnTo>
                  <a:pt x="2354046" y="20104"/>
                </a:lnTo>
                <a:lnTo>
                  <a:pt x="2316429" y="0"/>
                </a:lnTo>
                <a:lnTo>
                  <a:pt x="2313000" y="11176"/>
                </a:lnTo>
                <a:lnTo>
                  <a:pt x="2328468" y="19202"/>
                </a:lnTo>
                <a:lnTo>
                  <a:pt x="2341956" y="30899"/>
                </a:lnTo>
                <a:lnTo>
                  <a:pt x="2362911" y="65278"/>
                </a:lnTo>
                <a:lnTo>
                  <a:pt x="2375649" y="111975"/>
                </a:lnTo>
                <a:lnTo>
                  <a:pt x="2379929" y="168656"/>
                </a:lnTo>
                <a:lnTo>
                  <a:pt x="2378849" y="198183"/>
                </a:lnTo>
                <a:lnTo>
                  <a:pt x="2370328" y="249758"/>
                </a:lnTo>
                <a:lnTo>
                  <a:pt x="2353424" y="290741"/>
                </a:lnTo>
                <a:lnTo>
                  <a:pt x="2313000" y="325755"/>
                </a:lnTo>
                <a:lnTo>
                  <a:pt x="2316429" y="336931"/>
                </a:lnTo>
                <a:lnTo>
                  <a:pt x="2354046" y="316928"/>
                </a:lnTo>
                <a:lnTo>
                  <a:pt x="2381961" y="279019"/>
                </a:lnTo>
                <a:lnTo>
                  <a:pt x="2399207" y="228066"/>
                </a:lnTo>
                <a:lnTo>
                  <a:pt x="2403513" y="199377"/>
                </a:lnTo>
                <a:lnTo>
                  <a:pt x="2404935" y="168656"/>
                </a:lnTo>
                <a:close/>
              </a:path>
            </a:pathLst>
          </a:custGeom>
          <a:solidFill>
            <a:srgbClr val="000000"/>
          </a:solidFill>
        </p:spPr>
        <p:txBody>
          <a:bodyPr wrap="square" lIns="0" tIns="0" rIns="0" bIns="0" rtlCol="0"/>
          <a:lstStyle/>
          <a:p>
            <a:endParaRPr/>
          </a:p>
        </p:txBody>
      </p:sp>
      <p:sp>
        <p:nvSpPr>
          <p:cNvPr id="12" name="object 12"/>
          <p:cNvSpPr/>
          <p:nvPr/>
        </p:nvSpPr>
        <p:spPr>
          <a:xfrm>
            <a:off x="4527041" y="3486530"/>
            <a:ext cx="455930" cy="258445"/>
          </a:xfrm>
          <a:custGeom>
            <a:avLst/>
            <a:gdLst/>
            <a:ahLst/>
            <a:cxnLst/>
            <a:rect l="l" t="t" r="r" b="b"/>
            <a:pathLst>
              <a:path w="455929" h="258445">
                <a:moveTo>
                  <a:pt x="372999" y="0"/>
                </a:moveTo>
                <a:lnTo>
                  <a:pt x="369316" y="10414"/>
                </a:lnTo>
                <a:lnTo>
                  <a:pt x="384270" y="16910"/>
                </a:lnTo>
                <a:lnTo>
                  <a:pt x="397129" y="25908"/>
                </a:lnTo>
                <a:lnTo>
                  <a:pt x="423227" y="67522"/>
                </a:lnTo>
                <a:lnTo>
                  <a:pt x="430808" y="105487"/>
                </a:lnTo>
                <a:lnTo>
                  <a:pt x="431800" y="127762"/>
                </a:lnTo>
                <a:lnTo>
                  <a:pt x="430847" y="150600"/>
                </a:lnTo>
                <a:lnTo>
                  <a:pt x="423227" y="189894"/>
                </a:lnTo>
                <a:lnTo>
                  <a:pt x="397176" y="232171"/>
                </a:lnTo>
                <a:lnTo>
                  <a:pt x="369697" y="247777"/>
                </a:lnTo>
                <a:lnTo>
                  <a:pt x="372999" y="258318"/>
                </a:lnTo>
                <a:lnTo>
                  <a:pt x="408273" y="241760"/>
                </a:lnTo>
                <a:lnTo>
                  <a:pt x="434213" y="213106"/>
                </a:lnTo>
                <a:lnTo>
                  <a:pt x="450103" y="174799"/>
                </a:lnTo>
                <a:lnTo>
                  <a:pt x="455422" y="129159"/>
                </a:lnTo>
                <a:lnTo>
                  <a:pt x="454103" y="105761"/>
                </a:lnTo>
                <a:lnTo>
                  <a:pt x="454088" y="105487"/>
                </a:lnTo>
                <a:lnTo>
                  <a:pt x="443420" y="63525"/>
                </a:lnTo>
                <a:lnTo>
                  <a:pt x="422273" y="29325"/>
                </a:lnTo>
                <a:lnTo>
                  <a:pt x="391741" y="6742"/>
                </a:lnTo>
                <a:lnTo>
                  <a:pt x="372999" y="0"/>
                </a:lnTo>
                <a:close/>
              </a:path>
              <a:path w="455929" h="258445">
                <a:moveTo>
                  <a:pt x="82423" y="0"/>
                </a:moveTo>
                <a:lnTo>
                  <a:pt x="47259" y="16509"/>
                </a:lnTo>
                <a:lnTo>
                  <a:pt x="21336" y="45212"/>
                </a:lnTo>
                <a:lnTo>
                  <a:pt x="5334" y="83613"/>
                </a:lnTo>
                <a:lnTo>
                  <a:pt x="78" y="127762"/>
                </a:lnTo>
                <a:lnTo>
                  <a:pt x="0" y="129159"/>
                </a:lnTo>
                <a:lnTo>
                  <a:pt x="1333" y="152902"/>
                </a:lnTo>
                <a:lnTo>
                  <a:pt x="12001" y="194863"/>
                </a:lnTo>
                <a:lnTo>
                  <a:pt x="33095" y="228939"/>
                </a:lnTo>
                <a:lnTo>
                  <a:pt x="82423" y="258318"/>
                </a:lnTo>
                <a:lnTo>
                  <a:pt x="85725" y="247777"/>
                </a:lnTo>
                <a:lnTo>
                  <a:pt x="71010" y="241254"/>
                </a:lnTo>
                <a:lnTo>
                  <a:pt x="58308" y="232171"/>
                </a:lnTo>
                <a:lnTo>
                  <a:pt x="32248" y="189894"/>
                </a:lnTo>
                <a:lnTo>
                  <a:pt x="24576" y="150600"/>
                </a:lnTo>
                <a:lnTo>
                  <a:pt x="23622" y="127762"/>
                </a:lnTo>
                <a:lnTo>
                  <a:pt x="24576" y="105761"/>
                </a:lnTo>
                <a:lnTo>
                  <a:pt x="32248" y="67522"/>
                </a:lnTo>
                <a:lnTo>
                  <a:pt x="58404" y="25908"/>
                </a:lnTo>
                <a:lnTo>
                  <a:pt x="86106" y="10414"/>
                </a:lnTo>
                <a:lnTo>
                  <a:pt x="82423" y="0"/>
                </a:lnTo>
                <a:close/>
              </a:path>
            </a:pathLst>
          </a:custGeom>
          <a:solidFill>
            <a:srgbClr val="000000"/>
          </a:solidFill>
        </p:spPr>
        <p:txBody>
          <a:bodyPr wrap="square" lIns="0" tIns="0" rIns="0" bIns="0" rtlCol="0"/>
          <a:lstStyle/>
          <a:p>
            <a:endParaRPr/>
          </a:p>
        </p:txBody>
      </p:sp>
      <p:sp>
        <p:nvSpPr>
          <p:cNvPr id="13" name="object 13"/>
          <p:cNvSpPr/>
          <p:nvPr/>
        </p:nvSpPr>
        <p:spPr>
          <a:xfrm>
            <a:off x="6089141" y="3486530"/>
            <a:ext cx="461645" cy="258445"/>
          </a:xfrm>
          <a:custGeom>
            <a:avLst/>
            <a:gdLst/>
            <a:ahLst/>
            <a:cxnLst/>
            <a:rect l="l" t="t" r="r" b="b"/>
            <a:pathLst>
              <a:path w="461645" h="258445">
                <a:moveTo>
                  <a:pt x="379095" y="0"/>
                </a:moveTo>
                <a:lnTo>
                  <a:pt x="375412" y="10414"/>
                </a:lnTo>
                <a:lnTo>
                  <a:pt x="390366" y="16910"/>
                </a:lnTo>
                <a:lnTo>
                  <a:pt x="403225" y="25908"/>
                </a:lnTo>
                <a:lnTo>
                  <a:pt x="429323" y="67522"/>
                </a:lnTo>
                <a:lnTo>
                  <a:pt x="436904" y="105487"/>
                </a:lnTo>
                <a:lnTo>
                  <a:pt x="436943" y="105761"/>
                </a:lnTo>
                <a:lnTo>
                  <a:pt x="437896" y="127762"/>
                </a:lnTo>
                <a:lnTo>
                  <a:pt x="436943" y="150600"/>
                </a:lnTo>
                <a:lnTo>
                  <a:pt x="434086" y="171307"/>
                </a:lnTo>
                <a:lnTo>
                  <a:pt x="413958" y="220541"/>
                </a:lnTo>
                <a:lnTo>
                  <a:pt x="375793" y="247777"/>
                </a:lnTo>
                <a:lnTo>
                  <a:pt x="379095" y="258318"/>
                </a:lnTo>
                <a:lnTo>
                  <a:pt x="414369" y="241760"/>
                </a:lnTo>
                <a:lnTo>
                  <a:pt x="440309" y="213106"/>
                </a:lnTo>
                <a:lnTo>
                  <a:pt x="456199" y="174799"/>
                </a:lnTo>
                <a:lnTo>
                  <a:pt x="461517" y="129159"/>
                </a:lnTo>
                <a:lnTo>
                  <a:pt x="460199" y="105761"/>
                </a:lnTo>
                <a:lnTo>
                  <a:pt x="460184" y="105487"/>
                </a:lnTo>
                <a:lnTo>
                  <a:pt x="449516" y="63525"/>
                </a:lnTo>
                <a:lnTo>
                  <a:pt x="428369" y="29325"/>
                </a:lnTo>
                <a:lnTo>
                  <a:pt x="397837" y="6742"/>
                </a:lnTo>
                <a:lnTo>
                  <a:pt x="379095" y="0"/>
                </a:lnTo>
                <a:close/>
              </a:path>
              <a:path w="461645" h="258445">
                <a:moveTo>
                  <a:pt x="82423" y="0"/>
                </a:moveTo>
                <a:lnTo>
                  <a:pt x="47259" y="16509"/>
                </a:lnTo>
                <a:lnTo>
                  <a:pt x="21336" y="45212"/>
                </a:lnTo>
                <a:lnTo>
                  <a:pt x="5334" y="83613"/>
                </a:lnTo>
                <a:lnTo>
                  <a:pt x="78" y="127762"/>
                </a:lnTo>
                <a:lnTo>
                  <a:pt x="0" y="129159"/>
                </a:lnTo>
                <a:lnTo>
                  <a:pt x="1333" y="152902"/>
                </a:lnTo>
                <a:lnTo>
                  <a:pt x="12001" y="194863"/>
                </a:lnTo>
                <a:lnTo>
                  <a:pt x="33095" y="228939"/>
                </a:lnTo>
                <a:lnTo>
                  <a:pt x="82423" y="258318"/>
                </a:lnTo>
                <a:lnTo>
                  <a:pt x="85725" y="247777"/>
                </a:lnTo>
                <a:lnTo>
                  <a:pt x="71010" y="241254"/>
                </a:lnTo>
                <a:lnTo>
                  <a:pt x="58308" y="232171"/>
                </a:lnTo>
                <a:lnTo>
                  <a:pt x="32248" y="189894"/>
                </a:lnTo>
                <a:lnTo>
                  <a:pt x="24576" y="150600"/>
                </a:lnTo>
                <a:lnTo>
                  <a:pt x="23622" y="127762"/>
                </a:lnTo>
                <a:lnTo>
                  <a:pt x="24576" y="105761"/>
                </a:lnTo>
                <a:lnTo>
                  <a:pt x="32248" y="67522"/>
                </a:lnTo>
                <a:lnTo>
                  <a:pt x="58404" y="25908"/>
                </a:lnTo>
                <a:lnTo>
                  <a:pt x="86106" y="10414"/>
                </a:lnTo>
                <a:lnTo>
                  <a:pt x="82423" y="0"/>
                </a:lnTo>
                <a:close/>
              </a:path>
            </a:pathLst>
          </a:custGeom>
          <a:solidFill>
            <a:srgbClr val="000000"/>
          </a:solidFill>
        </p:spPr>
        <p:txBody>
          <a:bodyPr wrap="square" lIns="0" tIns="0" rIns="0" bIns="0" rtlCol="0"/>
          <a:lstStyle/>
          <a:p>
            <a:endParaRPr/>
          </a:p>
        </p:txBody>
      </p:sp>
      <p:sp>
        <p:nvSpPr>
          <p:cNvPr id="14" name="object 14"/>
          <p:cNvSpPr txBox="1"/>
          <p:nvPr/>
        </p:nvSpPr>
        <p:spPr>
          <a:xfrm>
            <a:off x="636422" y="3084017"/>
            <a:ext cx="5862320" cy="679450"/>
          </a:xfrm>
          <a:prstGeom prst="rect">
            <a:avLst/>
          </a:prstGeom>
        </p:spPr>
        <p:txBody>
          <a:bodyPr vert="horz" wrap="square" lIns="0" tIns="12065" rIns="0" bIns="0" rtlCol="0">
            <a:spAutoFit/>
          </a:bodyPr>
          <a:lstStyle/>
          <a:p>
            <a:pPr marL="76200">
              <a:lnSpc>
                <a:spcPts val="2575"/>
              </a:lnSpc>
              <a:spcBef>
                <a:spcPts val="95"/>
              </a:spcBef>
            </a:pPr>
            <a:r>
              <a:rPr sz="2200" b="1" dirty="0">
                <a:solidFill>
                  <a:srgbClr val="3D8752"/>
                </a:solidFill>
                <a:latin typeface="Segoe UI Semilight"/>
                <a:cs typeface="Segoe UI Semilight"/>
              </a:rPr>
              <a:t>2.</a:t>
            </a:r>
            <a:r>
              <a:rPr sz="2200" b="1" spc="-10" dirty="0">
                <a:solidFill>
                  <a:srgbClr val="3D8752"/>
                </a:solidFill>
                <a:latin typeface="Segoe UI Semilight"/>
                <a:cs typeface="Segoe UI Semilight"/>
              </a:rPr>
              <a:t> Log-likelihood</a:t>
            </a:r>
            <a:r>
              <a:rPr sz="2200" b="1" spc="-50" dirty="0">
                <a:solidFill>
                  <a:srgbClr val="3D8752"/>
                </a:solidFill>
                <a:latin typeface="Segoe UI Semilight"/>
                <a:cs typeface="Segoe UI Semilight"/>
              </a:rPr>
              <a:t> </a:t>
            </a:r>
            <a:r>
              <a:rPr sz="2200" b="1" spc="-10" dirty="0">
                <a:solidFill>
                  <a:srgbClr val="3D8752"/>
                </a:solidFill>
                <a:latin typeface="Segoe UI Semilight"/>
                <a:cs typeface="Segoe UI Semilight"/>
              </a:rPr>
              <a:t>Function</a:t>
            </a:r>
            <a:endParaRPr sz="2200" b="1" dirty="0">
              <a:latin typeface="Segoe UI Semilight"/>
              <a:cs typeface="Segoe UI Semilight"/>
            </a:endParaRPr>
          </a:p>
          <a:p>
            <a:pPr marL="76200">
              <a:lnSpc>
                <a:spcPts val="2575"/>
              </a:lnSpc>
              <a:tabLst>
                <a:tab pos="2837815" algn="l"/>
                <a:tab pos="4430395" algn="l"/>
              </a:tabLst>
            </a:pPr>
            <a:r>
              <a:rPr sz="2200" dirty="0">
                <a:latin typeface="Cambria Math"/>
                <a:cs typeface="Cambria Math"/>
              </a:rPr>
              <a:t>ln</a:t>
            </a:r>
            <a:r>
              <a:rPr sz="2200" spc="495" dirty="0">
                <a:latin typeface="Cambria Math"/>
                <a:cs typeface="Cambria Math"/>
              </a:rPr>
              <a:t> </a:t>
            </a:r>
            <a:r>
              <a:rPr sz="2200" dirty="0">
                <a:latin typeface="Cambria Math"/>
                <a:cs typeface="Cambria Math"/>
              </a:rPr>
              <a:t>ℒ</a:t>
            </a:r>
            <a:r>
              <a:rPr sz="2200" spc="515" dirty="0">
                <a:latin typeface="Cambria Math"/>
                <a:cs typeface="Cambria Math"/>
              </a:rPr>
              <a:t> </a:t>
            </a:r>
            <a:r>
              <a:rPr sz="2200" dirty="0">
                <a:latin typeface="Cambria Math"/>
                <a:cs typeface="Cambria Math"/>
              </a:rPr>
              <a:t>𝑥</a:t>
            </a:r>
            <a:r>
              <a:rPr sz="2400" baseline="-15625" dirty="0">
                <a:latin typeface="Cambria Math"/>
                <a:cs typeface="Cambria Math"/>
              </a:rPr>
              <a:t>1</a:t>
            </a:r>
            <a:r>
              <a:rPr sz="2200" dirty="0">
                <a:latin typeface="Cambria Math"/>
                <a:cs typeface="Cambria Math"/>
              </a:rPr>
              <a:t>,</a:t>
            </a:r>
            <a:r>
              <a:rPr sz="2200" spc="-130" dirty="0">
                <a:latin typeface="Cambria Math"/>
                <a:cs typeface="Cambria Math"/>
              </a:rPr>
              <a:t> </a:t>
            </a:r>
            <a:r>
              <a:rPr sz="2200" dirty="0">
                <a:latin typeface="Cambria Math"/>
                <a:cs typeface="Cambria Math"/>
              </a:rPr>
              <a:t>…</a:t>
            </a:r>
            <a:r>
              <a:rPr sz="2200" spc="-120" dirty="0">
                <a:latin typeface="Cambria Math"/>
                <a:cs typeface="Cambria Math"/>
              </a:rPr>
              <a:t> </a:t>
            </a:r>
            <a:r>
              <a:rPr sz="2200" dirty="0">
                <a:latin typeface="Cambria Math"/>
                <a:cs typeface="Cambria Math"/>
              </a:rPr>
              <a:t>,</a:t>
            </a:r>
            <a:r>
              <a:rPr sz="2200" spc="-120" dirty="0">
                <a:latin typeface="Cambria Math"/>
                <a:cs typeface="Cambria Math"/>
              </a:rPr>
              <a:t> </a:t>
            </a:r>
            <a:r>
              <a:rPr sz="2200" spc="70" dirty="0">
                <a:latin typeface="Cambria Math"/>
                <a:cs typeface="Cambria Math"/>
              </a:rPr>
              <a:t>𝑥</a:t>
            </a:r>
            <a:r>
              <a:rPr sz="2400" spc="104" baseline="-15625" dirty="0">
                <a:latin typeface="Cambria Math"/>
                <a:cs typeface="Cambria Math"/>
              </a:rPr>
              <a:t>𝑛</a:t>
            </a:r>
            <a:r>
              <a:rPr sz="2200" spc="70" dirty="0">
                <a:latin typeface="Cambria Math"/>
                <a:cs typeface="Cambria Math"/>
              </a:rPr>
              <a:t>;</a:t>
            </a:r>
            <a:r>
              <a:rPr sz="2200" spc="-125" dirty="0">
                <a:latin typeface="Cambria Math"/>
                <a:cs typeface="Cambria Math"/>
              </a:rPr>
              <a:t> </a:t>
            </a:r>
            <a:r>
              <a:rPr sz="2200" dirty="0">
                <a:latin typeface="Cambria Math"/>
                <a:cs typeface="Cambria Math"/>
              </a:rPr>
              <a:t>𝜃</a:t>
            </a:r>
            <a:r>
              <a:rPr sz="2400" baseline="-15625" dirty="0">
                <a:latin typeface="Cambria Math"/>
                <a:cs typeface="Cambria Math"/>
              </a:rPr>
              <a:t>1</a:t>
            </a:r>
            <a:r>
              <a:rPr sz="2200" dirty="0">
                <a:latin typeface="Cambria Math"/>
                <a:cs typeface="Cambria Math"/>
              </a:rPr>
              <a:t>,</a:t>
            </a:r>
            <a:r>
              <a:rPr sz="2200" spc="-130" dirty="0">
                <a:latin typeface="Cambria Math"/>
                <a:cs typeface="Cambria Math"/>
              </a:rPr>
              <a:t> </a:t>
            </a:r>
            <a:r>
              <a:rPr sz="2200" spc="-25" dirty="0">
                <a:latin typeface="Cambria Math"/>
                <a:cs typeface="Cambria Math"/>
              </a:rPr>
              <a:t>𝜃</a:t>
            </a:r>
            <a:r>
              <a:rPr sz="2400" spc="-37" baseline="-15625" dirty="0">
                <a:latin typeface="Cambria Math"/>
                <a:cs typeface="Cambria Math"/>
              </a:rPr>
              <a:t>2</a:t>
            </a:r>
            <a:r>
              <a:rPr sz="2400" baseline="-15625" dirty="0">
                <a:latin typeface="Cambria Math"/>
                <a:cs typeface="Cambria Math"/>
              </a:rPr>
              <a:t>	</a:t>
            </a:r>
            <a:r>
              <a:rPr sz="2200" dirty="0">
                <a:latin typeface="Cambria Math"/>
                <a:cs typeface="Cambria Math"/>
              </a:rPr>
              <a:t>=</a:t>
            </a:r>
            <a:r>
              <a:rPr sz="2200" spc="120" dirty="0">
                <a:latin typeface="Cambria Math"/>
                <a:cs typeface="Cambria Math"/>
              </a:rPr>
              <a:t> </a:t>
            </a:r>
            <a:r>
              <a:rPr sz="2200" dirty="0">
                <a:latin typeface="Cambria Math"/>
                <a:cs typeface="Cambria Math"/>
              </a:rPr>
              <a:t>10</a:t>
            </a:r>
            <a:r>
              <a:rPr sz="2200" spc="-5" dirty="0">
                <a:latin typeface="Cambria Math"/>
                <a:cs typeface="Cambria Math"/>
              </a:rPr>
              <a:t> </a:t>
            </a:r>
            <a:r>
              <a:rPr sz="2200" dirty="0">
                <a:latin typeface="Cambria Math"/>
                <a:cs typeface="Cambria Math"/>
              </a:rPr>
              <a:t>⋅</a:t>
            </a:r>
            <a:r>
              <a:rPr sz="2200" spc="-10" dirty="0">
                <a:latin typeface="Cambria Math"/>
                <a:cs typeface="Cambria Math"/>
              </a:rPr>
              <a:t> </a:t>
            </a:r>
            <a:r>
              <a:rPr sz="2200" dirty="0">
                <a:latin typeface="Cambria Math"/>
                <a:cs typeface="Cambria Math"/>
              </a:rPr>
              <a:t>ln</a:t>
            </a:r>
            <a:r>
              <a:rPr sz="2200" spc="425" dirty="0">
                <a:latin typeface="Cambria Math"/>
                <a:cs typeface="Cambria Math"/>
              </a:rPr>
              <a:t> </a:t>
            </a:r>
            <a:r>
              <a:rPr sz="2200" spc="-25" dirty="0">
                <a:latin typeface="Cambria Math"/>
                <a:cs typeface="Cambria Math"/>
              </a:rPr>
              <a:t>𝜃</a:t>
            </a:r>
            <a:r>
              <a:rPr sz="2400" spc="-37" baseline="-15625" dirty="0">
                <a:latin typeface="Cambria Math"/>
                <a:cs typeface="Cambria Math"/>
              </a:rPr>
              <a:t>1</a:t>
            </a:r>
            <a:r>
              <a:rPr sz="2400" baseline="-15625" dirty="0">
                <a:latin typeface="Cambria Math"/>
                <a:cs typeface="Cambria Math"/>
              </a:rPr>
              <a:t>	</a:t>
            </a:r>
            <a:r>
              <a:rPr sz="2200" dirty="0">
                <a:latin typeface="Cambria Math"/>
                <a:cs typeface="Cambria Math"/>
              </a:rPr>
              <a:t>+</a:t>
            </a:r>
            <a:r>
              <a:rPr sz="2200" spc="-125" dirty="0">
                <a:latin typeface="Cambria Math"/>
                <a:cs typeface="Cambria Math"/>
              </a:rPr>
              <a:t> </a:t>
            </a:r>
            <a:r>
              <a:rPr sz="2200" dirty="0">
                <a:latin typeface="Cambria Math"/>
                <a:cs typeface="Cambria Math"/>
              </a:rPr>
              <a:t>20</a:t>
            </a:r>
            <a:r>
              <a:rPr sz="2200" spc="-10" dirty="0">
                <a:latin typeface="Cambria Math"/>
                <a:cs typeface="Cambria Math"/>
              </a:rPr>
              <a:t> </a:t>
            </a:r>
            <a:r>
              <a:rPr sz="2200" dirty="0">
                <a:latin typeface="Cambria Math"/>
                <a:cs typeface="Cambria Math"/>
              </a:rPr>
              <a:t>⋅</a:t>
            </a:r>
            <a:r>
              <a:rPr sz="2200" spc="5" dirty="0">
                <a:latin typeface="Cambria Math"/>
                <a:cs typeface="Cambria Math"/>
              </a:rPr>
              <a:t> </a:t>
            </a:r>
            <a:r>
              <a:rPr sz="2200" dirty="0">
                <a:latin typeface="Cambria Math"/>
                <a:cs typeface="Cambria Math"/>
              </a:rPr>
              <a:t>ln</a:t>
            </a:r>
            <a:r>
              <a:rPr sz="2200" spc="415" dirty="0">
                <a:latin typeface="Cambria Math"/>
                <a:cs typeface="Cambria Math"/>
              </a:rPr>
              <a:t> </a:t>
            </a:r>
            <a:r>
              <a:rPr sz="2200" spc="-25" dirty="0">
                <a:latin typeface="Cambria Math"/>
                <a:cs typeface="Cambria Math"/>
              </a:rPr>
              <a:t>𝜃</a:t>
            </a:r>
            <a:r>
              <a:rPr sz="2400" spc="-37" baseline="-15625" dirty="0">
                <a:latin typeface="Cambria Math"/>
                <a:cs typeface="Cambria Math"/>
              </a:rPr>
              <a:t>2</a:t>
            </a:r>
            <a:endParaRPr sz="2400" baseline="-15625" dirty="0">
              <a:latin typeface="Cambria Math"/>
              <a:cs typeface="Cambria Math"/>
            </a:endParaRPr>
          </a:p>
        </p:txBody>
      </p:sp>
      <p:sp>
        <p:nvSpPr>
          <p:cNvPr id="15" name="object 15"/>
          <p:cNvSpPr/>
          <p:nvPr/>
        </p:nvSpPr>
        <p:spPr>
          <a:xfrm>
            <a:off x="7503414" y="3486530"/>
            <a:ext cx="1550035" cy="258445"/>
          </a:xfrm>
          <a:custGeom>
            <a:avLst/>
            <a:gdLst/>
            <a:ahLst/>
            <a:cxnLst/>
            <a:rect l="l" t="t" r="r" b="b"/>
            <a:pathLst>
              <a:path w="1550034" h="258445">
                <a:moveTo>
                  <a:pt x="1467230" y="0"/>
                </a:moveTo>
                <a:lnTo>
                  <a:pt x="1463547" y="10414"/>
                </a:lnTo>
                <a:lnTo>
                  <a:pt x="1478502" y="16910"/>
                </a:lnTo>
                <a:lnTo>
                  <a:pt x="1491360" y="25908"/>
                </a:lnTo>
                <a:lnTo>
                  <a:pt x="1517459" y="67522"/>
                </a:lnTo>
                <a:lnTo>
                  <a:pt x="1525040" y="105487"/>
                </a:lnTo>
                <a:lnTo>
                  <a:pt x="1525079" y="105761"/>
                </a:lnTo>
                <a:lnTo>
                  <a:pt x="1526031" y="127762"/>
                </a:lnTo>
                <a:lnTo>
                  <a:pt x="1525079" y="150600"/>
                </a:lnTo>
                <a:lnTo>
                  <a:pt x="1522222" y="171307"/>
                </a:lnTo>
                <a:lnTo>
                  <a:pt x="1502094" y="220541"/>
                </a:lnTo>
                <a:lnTo>
                  <a:pt x="1463928" y="247777"/>
                </a:lnTo>
                <a:lnTo>
                  <a:pt x="1467230" y="258318"/>
                </a:lnTo>
                <a:lnTo>
                  <a:pt x="1502505" y="241760"/>
                </a:lnTo>
                <a:lnTo>
                  <a:pt x="1528444" y="213106"/>
                </a:lnTo>
                <a:lnTo>
                  <a:pt x="1544335" y="174799"/>
                </a:lnTo>
                <a:lnTo>
                  <a:pt x="1549653" y="129159"/>
                </a:lnTo>
                <a:lnTo>
                  <a:pt x="1548335" y="105761"/>
                </a:lnTo>
                <a:lnTo>
                  <a:pt x="1548320" y="105487"/>
                </a:lnTo>
                <a:lnTo>
                  <a:pt x="1537652" y="63525"/>
                </a:lnTo>
                <a:lnTo>
                  <a:pt x="1516505" y="29325"/>
                </a:lnTo>
                <a:lnTo>
                  <a:pt x="1485973" y="6742"/>
                </a:lnTo>
                <a:lnTo>
                  <a:pt x="1467230" y="0"/>
                </a:lnTo>
                <a:close/>
              </a:path>
              <a:path w="1550034" h="258445">
                <a:moveTo>
                  <a:pt x="82422" y="0"/>
                </a:moveTo>
                <a:lnTo>
                  <a:pt x="47259" y="16509"/>
                </a:lnTo>
                <a:lnTo>
                  <a:pt x="21335" y="45212"/>
                </a:lnTo>
                <a:lnTo>
                  <a:pt x="5333" y="83613"/>
                </a:lnTo>
                <a:lnTo>
                  <a:pt x="78" y="127762"/>
                </a:lnTo>
                <a:lnTo>
                  <a:pt x="0" y="129159"/>
                </a:lnTo>
                <a:lnTo>
                  <a:pt x="5333" y="174799"/>
                </a:lnTo>
                <a:lnTo>
                  <a:pt x="21335" y="213106"/>
                </a:lnTo>
                <a:lnTo>
                  <a:pt x="47212" y="241760"/>
                </a:lnTo>
                <a:lnTo>
                  <a:pt x="82422" y="258318"/>
                </a:lnTo>
                <a:lnTo>
                  <a:pt x="85725" y="247777"/>
                </a:lnTo>
                <a:lnTo>
                  <a:pt x="71010" y="241254"/>
                </a:lnTo>
                <a:lnTo>
                  <a:pt x="58308" y="232171"/>
                </a:lnTo>
                <a:lnTo>
                  <a:pt x="32248" y="189894"/>
                </a:lnTo>
                <a:lnTo>
                  <a:pt x="24576" y="150600"/>
                </a:lnTo>
                <a:lnTo>
                  <a:pt x="23621" y="127762"/>
                </a:lnTo>
                <a:lnTo>
                  <a:pt x="24576" y="105761"/>
                </a:lnTo>
                <a:lnTo>
                  <a:pt x="32248" y="67522"/>
                </a:lnTo>
                <a:lnTo>
                  <a:pt x="58404" y="25908"/>
                </a:lnTo>
                <a:lnTo>
                  <a:pt x="86105" y="10414"/>
                </a:lnTo>
                <a:lnTo>
                  <a:pt x="82422" y="0"/>
                </a:lnTo>
                <a:close/>
              </a:path>
            </a:pathLst>
          </a:custGeom>
          <a:solidFill>
            <a:srgbClr val="000000"/>
          </a:solidFill>
        </p:spPr>
        <p:txBody>
          <a:bodyPr wrap="square" lIns="0" tIns="0" rIns="0" bIns="0" rtlCol="0"/>
          <a:lstStyle/>
          <a:p>
            <a:endParaRPr/>
          </a:p>
        </p:txBody>
      </p:sp>
      <p:sp>
        <p:nvSpPr>
          <p:cNvPr id="16" name="object 16"/>
          <p:cNvSpPr txBox="1"/>
          <p:nvPr/>
        </p:nvSpPr>
        <p:spPr>
          <a:xfrm>
            <a:off x="6598919" y="3403219"/>
            <a:ext cx="2389505" cy="360680"/>
          </a:xfrm>
          <a:prstGeom prst="rect">
            <a:avLst/>
          </a:prstGeom>
        </p:spPr>
        <p:txBody>
          <a:bodyPr vert="horz" wrap="square" lIns="0" tIns="12065" rIns="0" bIns="0" rtlCol="0">
            <a:spAutoFit/>
          </a:bodyPr>
          <a:lstStyle/>
          <a:p>
            <a:pPr marL="38100">
              <a:lnSpc>
                <a:spcPct val="100000"/>
              </a:lnSpc>
              <a:spcBef>
                <a:spcPts val="95"/>
              </a:spcBef>
            </a:pPr>
            <a:r>
              <a:rPr sz="2200" dirty="0">
                <a:latin typeface="Cambria Math"/>
                <a:cs typeface="Cambria Math"/>
              </a:rPr>
              <a:t>+</a:t>
            </a:r>
            <a:r>
              <a:rPr sz="2200" spc="-125" dirty="0">
                <a:latin typeface="Cambria Math"/>
                <a:cs typeface="Cambria Math"/>
              </a:rPr>
              <a:t> </a:t>
            </a:r>
            <a:r>
              <a:rPr sz="2200" dirty="0">
                <a:latin typeface="Cambria Math"/>
                <a:cs typeface="Cambria Math"/>
              </a:rPr>
              <a:t>5</a:t>
            </a:r>
            <a:r>
              <a:rPr sz="2200" spc="-35" dirty="0">
                <a:latin typeface="Cambria Math"/>
                <a:cs typeface="Cambria Math"/>
              </a:rPr>
              <a:t> </a:t>
            </a:r>
            <a:r>
              <a:rPr sz="2200" dirty="0">
                <a:latin typeface="Cambria Math"/>
                <a:cs typeface="Cambria Math"/>
              </a:rPr>
              <a:t>⋅</a:t>
            </a:r>
            <a:r>
              <a:rPr sz="2200" spc="-5" dirty="0">
                <a:latin typeface="Cambria Math"/>
                <a:cs typeface="Cambria Math"/>
              </a:rPr>
              <a:t> </a:t>
            </a:r>
            <a:r>
              <a:rPr sz="2200" dirty="0">
                <a:latin typeface="Cambria Math"/>
                <a:cs typeface="Cambria Math"/>
              </a:rPr>
              <a:t>ln</a:t>
            </a:r>
            <a:r>
              <a:rPr sz="2200" spc="400" dirty="0">
                <a:latin typeface="Cambria Math"/>
                <a:cs typeface="Cambria Math"/>
              </a:rPr>
              <a:t> </a:t>
            </a:r>
            <a:r>
              <a:rPr sz="2200" dirty="0">
                <a:latin typeface="Cambria Math"/>
                <a:cs typeface="Cambria Math"/>
              </a:rPr>
              <a:t>1</a:t>
            </a:r>
            <a:r>
              <a:rPr sz="2200" spc="-15" dirty="0">
                <a:latin typeface="Cambria Math"/>
                <a:cs typeface="Cambria Math"/>
              </a:rPr>
              <a:t> </a:t>
            </a:r>
            <a:r>
              <a:rPr sz="2200" dirty="0">
                <a:latin typeface="Cambria Math"/>
                <a:cs typeface="Cambria Math"/>
              </a:rPr>
              <a:t>−</a:t>
            </a:r>
            <a:r>
              <a:rPr sz="2200" spc="-20" dirty="0">
                <a:latin typeface="Cambria Math"/>
                <a:cs typeface="Cambria Math"/>
              </a:rPr>
              <a:t> </a:t>
            </a:r>
            <a:r>
              <a:rPr sz="2200" dirty="0">
                <a:latin typeface="Cambria Math"/>
                <a:cs typeface="Cambria Math"/>
              </a:rPr>
              <a:t>𝜃</a:t>
            </a:r>
            <a:r>
              <a:rPr sz="2400" baseline="-15625" dirty="0">
                <a:latin typeface="Cambria Math"/>
                <a:cs typeface="Cambria Math"/>
              </a:rPr>
              <a:t>1</a:t>
            </a:r>
            <a:r>
              <a:rPr sz="2400" spc="292" baseline="-15625" dirty="0">
                <a:latin typeface="Cambria Math"/>
                <a:cs typeface="Cambria Math"/>
              </a:rPr>
              <a:t> </a:t>
            </a:r>
            <a:r>
              <a:rPr sz="2200" dirty="0">
                <a:latin typeface="Cambria Math"/>
                <a:cs typeface="Cambria Math"/>
              </a:rPr>
              <a:t>−</a:t>
            </a:r>
            <a:r>
              <a:rPr sz="2200" spc="-20" dirty="0">
                <a:latin typeface="Cambria Math"/>
                <a:cs typeface="Cambria Math"/>
              </a:rPr>
              <a:t> </a:t>
            </a:r>
            <a:r>
              <a:rPr sz="2200" spc="-25" dirty="0">
                <a:latin typeface="Cambria Math"/>
                <a:cs typeface="Cambria Math"/>
              </a:rPr>
              <a:t>𝜃</a:t>
            </a:r>
            <a:r>
              <a:rPr sz="2400" spc="-37" baseline="-15625" dirty="0">
                <a:latin typeface="Cambria Math"/>
                <a:cs typeface="Cambria Math"/>
              </a:rPr>
              <a:t>2</a:t>
            </a:r>
            <a:endParaRPr sz="2400" baseline="-15625">
              <a:latin typeface="Cambria Math"/>
              <a:cs typeface="Cambria Math"/>
            </a:endParaRPr>
          </a:p>
        </p:txBody>
      </p:sp>
      <p:sp>
        <p:nvSpPr>
          <p:cNvPr id="17" name="object 17"/>
          <p:cNvSpPr txBox="1"/>
          <p:nvPr/>
        </p:nvSpPr>
        <p:spPr>
          <a:xfrm>
            <a:off x="699922" y="3904615"/>
            <a:ext cx="4982210" cy="360680"/>
          </a:xfrm>
          <a:prstGeom prst="rect">
            <a:avLst/>
          </a:prstGeom>
        </p:spPr>
        <p:txBody>
          <a:bodyPr vert="horz" wrap="square" lIns="0" tIns="12065" rIns="0" bIns="0" rtlCol="0">
            <a:spAutoFit/>
          </a:bodyPr>
          <a:lstStyle/>
          <a:p>
            <a:pPr marL="12700">
              <a:lnSpc>
                <a:spcPct val="100000"/>
              </a:lnSpc>
              <a:spcBef>
                <a:spcPts val="95"/>
              </a:spcBef>
            </a:pPr>
            <a:r>
              <a:rPr sz="2200" b="1" dirty="0">
                <a:solidFill>
                  <a:srgbClr val="3D8752"/>
                </a:solidFill>
                <a:latin typeface="Segoe UI Semilight"/>
                <a:cs typeface="Segoe UI Semilight"/>
              </a:rPr>
              <a:t>3.</a:t>
            </a:r>
            <a:r>
              <a:rPr sz="2200" b="1" spc="-55" dirty="0">
                <a:solidFill>
                  <a:srgbClr val="3D8752"/>
                </a:solidFill>
                <a:latin typeface="Segoe UI Semilight"/>
                <a:cs typeface="Segoe UI Semilight"/>
              </a:rPr>
              <a:t> </a:t>
            </a:r>
            <a:r>
              <a:rPr sz="2200" b="1" dirty="0">
                <a:solidFill>
                  <a:srgbClr val="3D8752"/>
                </a:solidFill>
                <a:latin typeface="Segoe UI Semilight"/>
                <a:cs typeface="Segoe UI Semilight"/>
              </a:rPr>
              <a:t>Derivative(s)</a:t>
            </a:r>
            <a:r>
              <a:rPr sz="2200" b="1" spc="-75" dirty="0">
                <a:solidFill>
                  <a:srgbClr val="3D8752"/>
                </a:solidFill>
                <a:latin typeface="Segoe UI Semilight"/>
                <a:cs typeface="Segoe UI Semilight"/>
              </a:rPr>
              <a:t> </a:t>
            </a:r>
            <a:r>
              <a:rPr sz="2200" b="1" dirty="0">
                <a:solidFill>
                  <a:srgbClr val="3D8752"/>
                </a:solidFill>
                <a:latin typeface="Segoe UI Semilight"/>
                <a:cs typeface="Segoe UI Semilight"/>
              </a:rPr>
              <a:t>of</a:t>
            </a:r>
            <a:r>
              <a:rPr sz="2200" b="1" spc="-65" dirty="0">
                <a:solidFill>
                  <a:srgbClr val="3D8752"/>
                </a:solidFill>
                <a:latin typeface="Segoe UI Semilight"/>
                <a:cs typeface="Segoe UI Semilight"/>
              </a:rPr>
              <a:t> </a:t>
            </a:r>
            <a:r>
              <a:rPr sz="2200" b="1" dirty="0">
                <a:solidFill>
                  <a:srgbClr val="3D8752"/>
                </a:solidFill>
                <a:latin typeface="Segoe UI Semilight"/>
                <a:cs typeface="Segoe UI Semilight"/>
              </a:rPr>
              <a:t>Log-</a:t>
            </a:r>
            <a:r>
              <a:rPr sz="2200" b="1" spc="-10" dirty="0">
                <a:solidFill>
                  <a:srgbClr val="3D8752"/>
                </a:solidFill>
                <a:latin typeface="Segoe UI Semilight"/>
                <a:cs typeface="Segoe UI Semilight"/>
              </a:rPr>
              <a:t>likelihood</a:t>
            </a:r>
            <a:r>
              <a:rPr sz="2200" b="1" spc="-80" dirty="0">
                <a:solidFill>
                  <a:srgbClr val="3D8752"/>
                </a:solidFill>
                <a:latin typeface="Segoe UI Semilight"/>
                <a:cs typeface="Segoe UI Semilight"/>
              </a:rPr>
              <a:t> </a:t>
            </a:r>
            <a:r>
              <a:rPr sz="2200" b="1" spc="-10" dirty="0">
                <a:solidFill>
                  <a:srgbClr val="3D8752"/>
                </a:solidFill>
                <a:latin typeface="Segoe UI Semilight"/>
                <a:cs typeface="Segoe UI Semilight"/>
              </a:rPr>
              <a:t>Function</a:t>
            </a:r>
            <a:endParaRPr sz="2200" b="1" dirty="0">
              <a:latin typeface="Segoe UI Semilight"/>
              <a:cs typeface="Segoe UI Semilight"/>
            </a:endParaRPr>
          </a:p>
        </p:txBody>
      </p:sp>
      <p:sp>
        <p:nvSpPr>
          <p:cNvPr id="18" name="object 18"/>
          <p:cNvSpPr txBox="1"/>
          <p:nvPr/>
        </p:nvSpPr>
        <p:spPr>
          <a:xfrm>
            <a:off x="3486150" y="4410583"/>
            <a:ext cx="144145" cy="270510"/>
          </a:xfrm>
          <a:prstGeom prst="rect">
            <a:avLst/>
          </a:prstGeom>
        </p:spPr>
        <p:txBody>
          <a:bodyPr vert="horz" wrap="square" lIns="0" tIns="13335" rIns="0" bIns="0" rtlCol="0">
            <a:spAutoFit/>
          </a:bodyPr>
          <a:lstStyle/>
          <a:p>
            <a:pPr marL="12700">
              <a:lnSpc>
                <a:spcPct val="100000"/>
              </a:lnSpc>
              <a:spcBef>
                <a:spcPts val="105"/>
              </a:spcBef>
            </a:pPr>
            <a:r>
              <a:rPr sz="1600" spc="-50" dirty="0">
                <a:latin typeface="Cambria Math"/>
                <a:cs typeface="Cambria Math"/>
              </a:rPr>
              <a:t>1</a:t>
            </a:r>
            <a:endParaRPr sz="1600">
              <a:latin typeface="Cambria Math"/>
              <a:cs typeface="Cambria Math"/>
            </a:endParaRPr>
          </a:p>
        </p:txBody>
      </p:sp>
      <p:sp>
        <p:nvSpPr>
          <p:cNvPr id="19" name="object 19"/>
          <p:cNvSpPr txBox="1"/>
          <p:nvPr/>
        </p:nvSpPr>
        <p:spPr>
          <a:xfrm>
            <a:off x="699922" y="4279519"/>
            <a:ext cx="3001010" cy="360680"/>
          </a:xfrm>
          <a:prstGeom prst="rect">
            <a:avLst/>
          </a:prstGeom>
        </p:spPr>
        <p:txBody>
          <a:bodyPr vert="horz" wrap="square" lIns="0" tIns="12065" rIns="0" bIns="0" rtlCol="0">
            <a:spAutoFit/>
          </a:bodyPr>
          <a:lstStyle/>
          <a:p>
            <a:pPr marL="12700">
              <a:lnSpc>
                <a:spcPct val="100000"/>
              </a:lnSpc>
              <a:spcBef>
                <a:spcPts val="95"/>
              </a:spcBef>
            </a:pPr>
            <a:r>
              <a:rPr sz="2200" dirty="0">
                <a:latin typeface="Segoe UI Semilight"/>
                <a:cs typeface="Segoe UI Semilight"/>
              </a:rPr>
              <a:t>Partial</a:t>
            </a:r>
            <a:r>
              <a:rPr sz="2200" spc="-75" dirty="0">
                <a:latin typeface="Segoe UI Semilight"/>
                <a:cs typeface="Segoe UI Semilight"/>
              </a:rPr>
              <a:t> </a:t>
            </a:r>
            <a:r>
              <a:rPr sz="2200" dirty="0">
                <a:latin typeface="Segoe UI Semilight"/>
                <a:cs typeface="Segoe UI Semilight"/>
              </a:rPr>
              <a:t>derivative</a:t>
            </a:r>
            <a:r>
              <a:rPr sz="2200" spc="-75" dirty="0">
                <a:latin typeface="Segoe UI Semilight"/>
                <a:cs typeface="Segoe UI Semilight"/>
              </a:rPr>
              <a:t> </a:t>
            </a:r>
            <a:r>
              <a:rPr sz="2200" spc="-40" dirty="0">
                <a:latin typeface="Segoe UI Semilight"/>
                <a:cs typeface="Segoe UI Semilight"/>
              </a:rPr>
              <a:t>w.r.t.</a:t>
            </a:r>
            <a:r>
              <a:rPr sz="2200" spc="-60" dirty="0">
                <a:latin typeface="Segoe UI Semilight"/>
                <a:cs typeface="Segoe UI Semilight"/>
              </a:rPr>
              <a:t> </a:t>
            </a:r>
            <a:r>
              <a:rPr sz="2200" dirty="0">
                <a:latin typeface="Cambria Math"/>
                <a:cs typeface="Cambria Math"/>
              </a:rPr>
              <a:t>𝜃</a:t>
            </a:r>
            <a:r>
              <a:rPr sz="2200" spc="295" dirty="0">
                <a:latin typeface="Cambria Math"/>
                <a:cs typeface="Cambria Math"/>
              </a:rPr>
              <a:t> </a:t>
            </a:r>
            <a:r>
              <a:rPr sz="2200" spc="-50" dirty="0">
                <a:latin typeface="Segoe UI Semilight"/>
                <a:cs typeface="Segoe UI Semilight"/>
              </a:rPr>
              <a:t>:</a:t>
            </a:r>
            <a:endParaRPr sz="2200">
              <a:latin typeface="Segoe UI Semilight"/>
              <a:cs typeface="Segoe UI Semilight"/>
            </a:endParaRPr>
          </a:p>
        </p:txBody>
      </p:sp>
      <p:sp>
        <p:nvSpPr>
          <p:cNvPr id="20" name="object 20"/>
          <p:cNvSpPr/>
          <p:nvPr/>
        </p:nvSpPr>
        <p:spPr>
          <a:xfrm>
            <a:off x="3764915" y="4481829"/>
            <a:ext cx="356870" cy="18415"/>
          </a:xfrm>
          <a:custGeom>
            <a:avLst/>
            <a:gdLst/>
            <a:ahLst/>
            <a:cxnLst/>
            <a:rect l="l" t="t" r="r" b="b"/>
            <a:pathLst>
              <a:path w="356870" h="18414">
                <a:moveTo>
                  <a:pt x="356615" y="0"/>
                </a:moveTo>
                <a:lnTo>
                  <a:pt x="0" y="0"/>
                </a:lnTo>
                <a:lnTo>
                  <a:pt x="0" y="18288"/>
                </a:lnTo>
                <a:lnTo>
                  <a:pt x="356615" y="18288"/>
                </a:lnTo>
                <a:lnTo>
                  <a:pt x="356615" y="0"/>
                </a:lnTo>
                <a:close/>
              </a:path>
            </a:pathLst>
          </a:custGeom>
          <a:solidFill>
            <a:srgbClr val="000000"/>
          </a:solidFill>
        </p:spPr>
        <p:txBody>
          <a:bodyPr wrap="square" lIns="0" tIns="0" rIns="0" bIns="0" rtlCol="0"/>
          <a:lstStyle/>
          <a:p>
            <a:endParaRPr/>
          </a:p>
        </p:txBody>
      </p:sp>
      <p:sp>
        <p:nvSpPr>
          <p:cNvPr id="21" name="object 21"/>
          <p:cNvSpPr txBox="1"/>
          <p:nvPr/>
        </p:nvSpPr>
        <p:spPr>
          <a:xfrm>
            <a:off x="3865626" y="4191127"/>
            <a:ext cx="151765" cy="270510"/>
          </a:xfrm>
          <a:prstGeom prst="rect">
            <a:avLst/>
          </a:prstGeom>
        </p:spPr>
        <p:txBody>
          <a:bodyPr vert="horz" wrap="square" lIns="0" tIns="13335" rIns="0" bIns="0" rtlCol="0">
            <a:spAutoFit/>
          </a:bodyPr>
          <a:lstStyle/>
          <a:p>
            <a:pPr marL="12700">
              <a:lnSpc>
                <a:spcPct val="100000"/>
              </a:lnSpc>
              <a:spcBef>
                <a:spcPts val="105"/>
              </a:spcBef>
            </a:pPr>
            <a:r>
              <a:rPr sz="1600" spc="5" dirty="0">
                <a:latin typeface="Cambria Math"/>
                <a:cs typeface="Cambria Math"/>
              </a:rPr>
              <a:t>𝛛</a:t>
            </a:r>
            <a:endParaRPr sz="1600">
              <a:latin typeface="Cambria Math"/>
              <a:cs typeface="Cambria Math"/>
            </a:endParaRPr>
          </a:p>
        </p:txBody>
      </p:sp>
      <p:sp>
        <p:nvSpPr>
          <p:cNvPr id="22" name="object 22"/>
          <p:cNvSpPr/>
          <p:nvPr/>
        </p:nvSpPr>
        <p:spPr>
          <a:xfrm>
            <a:off x="4192778" y="4260469"/>
            <a:ext cx="2911475" cy="460375"/>
          </a:xfrm>
          <a:custGeom>
            <a:avLst/>
            <a:gdLst/>
            <a:ahLst/>
            <a:cxnLst/>
            <a:rect l="l" t="t" r="r" b="b"/>
            <a:pathLst>
              <a:path w="2911475" h="460375">
                <a:moveTo>
                  <a:pt x="103759" y="10795"/>
                </a:moveTo>
                <a:lnTo>
                  <a:pt x="58445" y="32766"/>
                </a:lnTo>
                <a:lnTo>
                  <a:pt x="26924" y="84963"/>
                </a:lnTo>
                <a:lnTo>
                  <a:pt x="6743" y="152082"/>
                </a:lnTo>
                <a:lnTo>
                  <a:pt x="0" y="229870"/>
                </a:lnTo>
                <a:lnTo>
                  <a:pt x="1625" y="268655"/>
                </a:lnTo>
                <a:lnTo>
                  <a:pt x="6743" y="307327"/>
                </a:lnTo>
                <a:lnTo>
                  <a:pt x="26924" y="374777"/>
                </a:lnTo>
                <a:lnTo>
                  <a:pt x="58445" y="427253"/>
                </a:lnTo>
                <a:lnTo>
                  <a:pt x="99314" y="459994"/>
                </a:lnTo>
                <a:lnTo>
                  <a:pt x="103759" y="449072"/>
                </a:lnTo>
                <a:lnTo>
                  <a:pt x="86461" y="435127"/>
                </a:lnTo>
                <a:lnTo>
                  <a:pt x="71183" y="416902"/>
                </a:lnTo>
                <a:lnTo>
                  <a:pt x="46609" y="367665"/>
                </a:lnTo>
                <a:lnTo>
                  <a:pt x="31165" y="304419"/>
                </a:lnTo>
                <a:lnTo>
                  <a:pt x="26035" y="230124"/>
                </a:lnTo>
                <a:lnTo>
                  <a:pt x="27317" y="190982"/>
                </a:lnTo>
                <a:lnTo>
                  <a:pt x="37655" y="121780"/>
                </a:lnTo>
                <a:lnTo>
                  <a:pt x="58089" y="65214"/>
                </a:lnTo>
                <a:lnTo>
                  <a:pt x="86614" y="24777"/>
                </a:lnTo>
                <a:lnTo>
                  <a:pt x="103759" y="10795"/>
                </a:lnTo>
                <a:close/>
              </a:path>
              <a:path w="2911475" h="460375">
                <a:moveTo>
                  <a:pt x="461264" y="74295"/>
                </a:moveTo>
                <a:lnTo>
                  <a:pt x="457835" y="63119"/>
                </a:lnTo>
                <a:lnTo>
                  <a:pt x="437807" y="70954"/>
                </a:lnTo>
                <a:lnTo>
                  <a:pt x="420217" y="83223"/>
                </a:lnTo>
                <a:lnTo>
                  <a:pt x="392430" y="121031"/>
                </a:lnTo>
                <a:lnTo>
                  <a:pt x="375107" y="172059"/>
                </a:lnTo>
                <a:lnTo>
                  <a:pt x="369316" y="231775"/>
                </a:lnTo>
                <a:lnTo>
                  <a:pt x="370700" y="261302"/>
                </a:lnTo>
                <a:lnTo>
                  <a:pt x="382333" y="317741"/>
                </a:lnTo>
                <a:lnTo>
                  <a:pt x="405091" y="363334"/>
                </a:lnTo>
                <a:lnTo>
                  <a:pt x="437807" y="392290"/>
                </a:lnTo>
                <a:lnTo>
                  <a:pt x="457835" y="400050"/>
                </a:lnTo>
                <a:lnTo>
                  <a:pt x="461264" y="388874"/>
                </a:lnTo>
                <a:lnTo>
                  <a:pt x="445782" y="380860"/>
                </a:lnTo>
                <a:lnTo>
                  <a:pt x="432308" y="369176"/>
                </a:lnTo>
                <a:lnTo>
                  <a:pt x="411353" y="334899"/>
                </a:lnTo>
                <a:lnTo>
                  <a:pt x="398665" y="288340"/>
                </a:lnTo>
                <a:lnTo>
                  <a:pt x="394462" y="231775"/>
                </a:lnTo>
                <a:lnTo>
                  <a:pt x="395503" y="202184"/>
                </a:lnTo>
                <a:lnTo>
                  <a:pt x="403936" y="150507"/>
                </a:lnTo>
                <a:lnTo>
                  <a:pt x="420827" y="109372"/>
                </a:lnTo>
                <a:lnTo>
                  <a:pt x="445782" y="82321"/>
                </a:lnTo>
                <a:lnTo>
                  <a:pt x="461264" y="74295"/>
                </a:lnTo>
                <a:close/>
              </a:path>
              <a:path w="2911475" h="460375">
                <a:moveTo>
                  <a:pt x="754126" y="112776"/>
                </a:moveTo>
                <a:lnTo>
                  <a:pt x="750443" y="102362"/>
                </a:lnTo>
                <a:lnTo>
                  <a:pt x="731697" y="109105"/>
                </a:lnTo>
                <a:lnTo>
                  <a:pt x="715276" y="118872"/>
                </a:lnTo>
                <a:lnTo>
                  <a:pt x="689356" y="147574"/>
                </a:lnTo>
                <a:lnTo>
                  <a:pt x="673354" y="185978"/>
                </a:lnTo>
                <a:lnTo>
                  <a:pt x="668096" y="230124"/>
                </a:lnTo>
                <a:lnTo>
                  <a:pt x="668020" y="231521"/>
                </a:lnTo>
                <a:lnTo>
                  <a:pt x="669353" y="255270"/>
                </a:lnTo>
                <a:lnTo>
                  <a:pt x="680021" y="297230"/>
                </a:lnTo>
                <a:lnTo>
                  <a:pt x="701103" y="331304"/>
                </a:lnTo>
                <a:lnTo>
                  <a:pt x="750443" y="360680"/>
                </a:lnTo>
                <a:lnTo>
                  <a:pt x="753745" y="350139"/>
                </a:lnTo>
                <a:lnTo>
                  <a:pt x="739025" y="343623"/>
                </a:lnTo>
                <a:lnTo>
                  <a:pt x="726325" y="334543"/>
                </a:lnTo>
                <a:lnTo>
                  <a:pt x="700265" y="292265"/>
                </a:lnTo>
                <a:lnTo>
                  <a:pt x="692594" y="252971"/>
                </a:lnTo>
                <a:lnTo>
                  <a:pt x="691642" y="230124"/>
                </a:lnTo>
                <a:lnTo>
                  <a:pt x="692594" y="208127"/>
                </a:lnTo>
                <a:lnTo>
                  <a:pt x="700265" y="169887"/>
                </a:lnTo>
                <a:lnTo>
                  <a:pt x="726414" y="128270"/>
                </a:lnTo>
                <a:lnTo>
                  <a:pt x="739241" y="119278"/>
                </a:lnTo>
                <a:lnTo>
                  <a:pt x="754126" y="112776"/>
                </a:lnTo>
                <a:close/>
              </a:path>
              <a:path w="2911475" h="460375">
                <a:moveTo>
                  <a:pt x="2648966" y="231521"/>
                </a:moveTo>
                <a:lnTo>
                  <a:pt x="2647645" y="208127"/>
                </a:lnTo>
                <a:lnTo>
                  <a:pt x="2647632" y="207860"/>
                </a:lnTo>
                <a:lnTo>
                  <a:pt x="2643632" y="185978"/>
                </a:lnTo>
                <a:lnTo>
                  <a:pt x="2627630" y="147574"/>
                </a:lnTo>
                <a:lnTo>
                  <a:pt x="2601696" y="118872"/>
                </a:lnTo>
                <a:lnTo>
                  <a:pt x="2566543" y="102362"/>
                </a:lnTo>
                <a:lnTo>
                  <a:pt x="2562860" y="112776"/>
                </a:lnTo>
                <a:lnTo>
                  <a:pt x="2577808" y="119278"/>
                </a:lnTo>
                <a:lnTo>
                  <a:pt x="2590673" y="128270"/>
                </a:lnTo>
                <a:lnTo>
                  <a:pt x="2616771" y="169887"/>
                </a:lnTo>
                <a:lnTo>
                  <a:pt x="2624340" y="207860"/>
                </a:lnTo>
                <a:lnTo>
                  <a:pt x="2624391" y="208127"/>
                </a:lnTo>
                <a:lnTo>
                  <a:pt x="2625344" y="230124"/>
                </a:lnTo>
                <a:lnTo>
                  <a:pt x="2624391" y="252971"/>
                </a:lnTo>
                <a:lnTo>
                  <a:pt x="2621534" y="273672"/>
                </a:lnTo>
                <a:lnTo>
                  <a:pt x="2601404" y="322910"/>
                </a:lnTo>
                <a:lnTo>
                  <a:pt x="2563241" y="350139"/>
                </a:lnTo>
                <a:lnTo>
                  <a:pt x="2566543" y="360680"/>
                </a:lnTo>
                <a:lnTo>
                  <a:pt x="2601811" y="344131"/>
                </a:lnTo>
                <a:lnTo>
                  <a:pt x="2627757" y="315468"/>
                </a:lnTo>
                <a:lnTo>
                  <a:pt x="2643644" y="277164"/>
                </a:lnTo>
                <a:lnTo>
                  <a:pt x="2647632" y="255270"/>
                </a:lnTo>
                <a:lnTo>
                  <a:pt x="2648966" y="231521"/>
                </a:lnTo>
                <a:close/>
              </a:path>
              <a:path w="2911475" h="460375">
                <a:moveTo>
                  <a:pt x="2774302" y="231775"/>
                </a:moveTo>
                <a:lnTo>
                  <a:pt x="2772943" y="202184"/>
                </a:lnTo>
                <a:lnTo>
                  <a:pt x="2772880" y="200799"/>
                </a:lnTo>
                <a:lnTo>
                  <a:pt x="2768574" y="172059"/>
                </a:lnTo>
                <a:lnTo>
                  <a:pt x="2751328" y="121031"/>
                </a:lnTo>
                <a:lnTo>
                  <a:pt x="2723413" y="83223"/>
                </a:lnTo>
                <a:lnTo>
                  <a:pt x="2685796" y="63119"/>
                </a:lnTo>
                <a:lnTo>
                  <a:pt x="2682367" y="74295"/>
                </a:lnTo>
                <a:lnTo>
                  <a:pt x="2697835" y="82321"/>
                </a:lnTo>
                <a:lnTo>
                  <a:pt x="2711323" y="94018"/>
                </a:lnTo>
                <a:lnTo>
                  <a:pt x="2732278" y="128397"/>
                </a:lnTo>
                <a:lnTo>
                  <a:pt x="2745016" y="175094"/>
                </a:lnTo>
                <a:lnTo>
                  <a:pt x="2749296" y="231775"/>
                </a:lnTo>
                <a:lnTo>
                  <a:pt x="2748216" y="261302"/>
                </a:lnTo>
                <a:lnTo>
                  <a:pt x="2739694" y="312877"/>
                </a:lnTo>
                <a:lnTo>
                  <a:pt x="2722791" y="353860"/>
                </a:lnTo>
                <a:lnTo>
                  <a:pt x="2682367" y="388874"/>
                </a:lnTo>
                <a:lnTo>
                  <a:pt x="2685796" y="400050"/>
                </a:lnTo>
                <a:lnTo>
                  <a:pt x="2723413" y="380047"/>
                </a:lnTo>
                <a:lnTo>
                  <a:pt x="2751328" y="342138"/>
                </a:lnTo>
                <a:lnTo>
                  <a:pt x="2768574" y="291185"/>
                </a:lnTo>
                <a:lnTo>
                  <a:pt x="2772880" y="262496"/>
                </a:lnTo>
                <a:lnTo>
                  <a:pt x="2774302" y="231775"/>
                </a:lnTo>
                <a:close/>
              </a:path>
              <a:path w="2911475" h="460375">
                <a:moveTo>
                  <a:pt x="2911221" y="229870"/>
                </a:moveTo>
                <a:lnTo>
                  <a:pt x="2909595" y="190982"/>
                </a:lnTo>
                <a:lnTo>
                  <a:pt x="2909544" y="189661"/>
                </a:lnTo>
                <a:lnTo>
                  <a:pt x="2904528" y="152082"/>
                </a:lnTo>
                <a:lnTo>
                  <a:pt x="2884424" y="84963"/>
                </a:lnTo>
                <a:lnTo>
                  <a:pt x="2852775" y="32766"/>
                </a:lnTo>
                <a:lnTo>
                  <a:pt x="2811907" y="0"/>
                </a:lnTo>
                <a:lnTo>
                  <a:pt x="2807462" y="10795"/>
                </a:lnTo>
                <a:lnTo>
                  <a:pt x="2824594" y="24777"/>
                </a:lnTo>
                <a:lnTo>
                  <a:pt x="2839821" y="42913"/>
                </a:lnTo>
                <a:lnTo>
                  <a:pt x="2864485" y="91694"/>
                </a:lnTo>
                <a:lnTo>
                  <a:pt x="2880017" y="154863"/>
                </a:lnTo>
                <a:lnTo>
                  <a:pt x="2885173" y="229870"/>
                </a:lnTo>
                <a:lnTo>
                  <a:pt x="2885186" y="230124"/>
                </a:lnTo>
                <a:lnTo>
                  <a:pt x="2883890" y="268655"/>
                </a:lnTo>
                <a:lnTo>
                  <a:pt x="2873603" y="337426"/>
                </a:lnTo>
                <a:lnTo>
                  <a:pt x="2853321" y="394411"/>
                </a:lnTo>
                <a:lnTo>
                  <a:pt x="2824746" y="435127"/>
                </a:lnTo>
                <a:lnTo>
                  <a:pt x="2807462" y="449072"/>
                </a:lnTo>
                <a:lnTo>
                  <a:pt x="2811907" y="459994"/>
                </a:lnTo>
                <a:lnTo>
                  <a:pt x="2852775" y="427253"/>
                </a:lnTo>
                <a:lnTo>
                  <a:pt x="2884424" y="374777"/>
                </a:lnTo>
                <a:lnTo>
                  <a:pt x="2904528" y="307327"/>
                </a:lnTo>
                <a:lnTo>
                  <a:pt x="2911208" y="230124"/>
                </a:lnTo>
                <a:lnTo>
                  <a:pt x="2911221" y="229870"/>
                </a:lnTo>
                <a:close/>
              </a:path>
            </a:pathLst>
          </a:custGeom>
          <a:solidFill>
            <a:srgbClr val="000000"/>
          </a:solidFill>
        </p:spPr>
        <p:txBody>
          <a:bodyPr wrap="square" lIns="0" tIns="0" rIns="0" bIns="0" rtlCol="0"/>
          <a:lstStyle/>
          <a:p>
            <a:endParaRPr/>
          </a:p>
        </p:txBody>
      </p:sp>
      <p:sp>
        <p:nvSpPr>
          <p:cNvPr id="23" name="object 23"/>
          <p:cNvSpPr txBox="1"/>
          <p:nvPr/>
        </p:nvSpPr>
        <p:spPr>
          <a:xfrm>
            <a:off x="4268470" y="4279519"/>
            <a:ext cx="2508250" cy="360680"/>
          </a:xfrm>
          <a:prstGeom prst="rect">
            <a:avLst/>
          </a:prstGeom>
        </p:spPr>
        <p:txBody>
          <a:bodyPr vert="horz" wrap="square" lIns="0" tIns="12065" rIns="0" bIns="0" rtlCol="0">
            <a:spAutoFit/>
          </a:bodyPr>
          <a:lstStyle/>
          <a:p>
            <a:pPr marL="38100">
              <a:lnSpc>
                <a:spcPct val="100000"/>
              </a:lnSpc>
              <a:spcBef>
                <a:spcPts val="95"/>
              </a:spcBef>
            </a:pPr>
            <a:r>
              <a:rPr sz="2200" dirty="0">
                <a:latin typeface="Cambria Math"/>
                <a:cs typeface="Cambria Math"/>
              </a:rPr>
              <a:t>ln</a:t>
            </a:r>
            <a:r>
              <a:rPr sz="2200" spc="500" dirty="0">
                <a:latin typeface="Cambria Math"/>
                <a:cs typeface="Cambria Math"/>
              </a:rPr>
              <a:t> </a:t>
            </a:r>
            <a:r>
              <a:rPr sz="2200" dirty="0">
                <a:latin typeface="Cambria Math"/>
                <a:cs typeface="Cambria Math"/>
              </a:rPr>
              <a:t>ℒ</a:t>
            </a:r>
            <a:r>
              <a:rPr sz="2200" spc="505" dirty="0">
                <a:latin typeface="Cambria Math"/>
                <a:cs typeface="Cambria Math"/>
              </a:rPr>
              <a:t> </a:t>
            </a:r>
            <a:r>
              <a:rPr sz="2200" dirty="0">
                <a:latin typeface="Cambria Math"/>
                <a:cs typeface="Cambria Math"/>
              </a:rPr>
              <a:t>𝑥</a:t>
            </a:r>
            <a:r>
              <a:rPr sz="2400" baseline="-15625" dirty="0">
                <a:latin typeface="Cambria Math"/>
                <a:cs typeface="Cambria Math"/>
              </a:rPr>
              <a:t>1</a:t>
            </a:r>
            <a:r>
              <a:rPr sz="2200" dirty="0">
                <a:latin typeface="Cambria Math"/>
                <a:cs typeface="Cambria Math"/>
              </a:rPr>
              <a:t>,</a:t>
            </a:r>
            <a:r>
              <a:rPr sz="2200" spc="-114" dirty="0">
                <a:latin typeface="Cambria Math"/>
                <a:cs typeface="Cambria Math"/>
              </a:rPr>
              <a:t> </a:t>
            </a:r>
            <a:r>
              <a:rPr sz="2200" dirty="0">
                <a:latin typeface="Cambria Math"/>
                <a:cs typeface="Cambria Math"/>
              </a:rPr>
              <a:t>…</a:t>
            </a:r>
            <a:r>
              <a:rPr sz="2200" spc="-114" dirty="0">
                <a:latin typeface="Cambria Math"/>
                <a:cs typeface="Cambria Math"/>
              </a:rPr>
              <a:t> </a:t>
            </a:r>
            <a:r>
              <a:rPr sz="2200" dirty="0">
                <a:latin typeface="Cambria Math"/>
                <a:cs typeface="Cambria Math"/>
              </a:rPr>
              <a:t>,</a:t>
            </a:r>
            <a:r>
              <a:rPr sz="2200" spc="-120" dirty="0">
                <a:latin typeface="Cambria Math"/>
                <a:cs typeface="Cambria Math"/>
              </a:rPr>
              <a:t> </a:t>
            </a:r>
            <a:r>
              <a:rPr sz="2200" spc="70" dirty="0">
                <a:latin typeface="Cambria Math"/>
                <a:cs typeface="Cambria Math"/>
              </a:rPr>
              <a:t>𝑥</a:t>
            </a:r>
            <a:r>
              <a:rPr sz="2400" spc="104" baseline="-15625" dirty="0">
                <a:latin typeface="Cambria Math"/>
                <a:cs typeface="Cambria Math"/>
              </a:rPr>
              <a:t>𝑛</a:t>
            </a:r>
            <a:r>
              <a:rPr sz="2200" spc="70" dirty="0">
                <a:latin typeface="Cambria Math"/>
                <a:cs typeface="Cambria Math"/>
              </a:rPr>
              <a:t>;</a:t>
            </a:r>
            <a:r>
              <a:rPr sz="2200" spc="-125" dirty="0">
                <a:latin typeface="Cambria Math"/>
                <a:cs typeface="Cambria Math"/>
              </a:rPr>
              <a:t> </a:t>
            </a:r>
            <a:r>
              <a:rPr sz="2200" spc="-10" dirty="0">
                <a:latin typeface="Cambria Math"/>
                <a:cs typeface="Cambria Math"/>
              </a:rPr>
              <a:t>𝜃</a:t>
            </a:r>
            <a:r>
              <a:rPr sz="2400" spc="-15" baseline="-15625" dirty="0">
                <a:latin typeface="Cambria Math"/>
                <a:cs typeface="Cambria Math"/>
              </a:rPr>
              <a:t>1</a:t>
            </a:r>
            <a:r>
              <a:rPr sz="2200" spc="-10" dirty="0">
                <a:latin typeface="Cambria Math"/>
                <a:cs typeface="Cambria Math"/>
              </a:rPr>
              <a:t>,</a:t>
            </a:r>
            <a:r>
              <a:rPr sz="2200" spc="-130" dirty="0">
                <a:latin typeface="Cambria Math"/>
                <a:cs typeface="Cambria Math"/>
              </a:rPr>
              <a:t> </a:t>
            </a:r>
            <a:r>
              <a:rPr sz="2200" spc="-25" dirty="0">
                <a:latin typeface="Cambria Math"/>
                <a:cs typeface="Cambria Math"/>
              </a:rPr>
              <a:t>𝜃</a:t>
            </a:r>
            <a:r>
              <a:rPr sz="2400" spc="-37" baseline="-15625" dirty="0">
                <a:latin typeface="Cambria Math"/>
                <a:cs typeface="Cambria Math"/>
              </a:rPr>
              <a:t>2</a:t>
            </a:r>
            <a:endParaRPr sz="2400" baseline="-15625">
              <a:latin typeface="Cambria Math"/>
              <a:cs typeface="Cambria Math"/>
            </a:endParaRPr>
          </a:p>
        </p:txBody>
      </p:sp>
      <p:sp>
        <p:nvSpPr>
          <p:cNvPr id="24" name="object 24"/>
          <p:cNvSpPr txBox="1"/>
          <p:nvPr/>
        </p:nvSpPr>
        <p:spPr>
          <a:xfrm>
            <a:off x="3727450" y="4386360"/>
            <a:ext cx="426084" cy="732155"/>
          </a:xfrm>
          <a:prstGeom prst="rect">
            <a:avLst/>
          </a:prstGeom>
        </p:spPr>
        <p:txBody>
          <a:bodyPr vert="horz" wrap="square" lIns="0" tIns="121285" rIns="0" bIns="0" rtlCol="0">
            <a:spAutoFit/>
          </a:bodyPr>
          <a:lstStyle/>
          <a:p>
            <a:pPr algn="ctr">
              <a:lnSpc>
                <a:spcPct val="100000"/>
              </a:lnSpc>
              <a:spcBef>
                <a:spcPts val="955"/>
              </a:spcBef>
            </a:pPr>
            <a:r>
              <a:rPr sz="1600" spc="35" dirty="0">
                <a:latin typeface="Cambria Math"/>
                <a:cs typeface="Cambria Math"/>
              </a:rPr>
              <a:t>𝛛𝜃</a:t>
            </a:r>
            <a:r>
              <a:rPr sz="1950" spc="52" baseline="-12820" dirty="0">
                <a:latin typeface="Cambria Math"/>
                <a:cs typeface="Cambria Math"/>
              </a:rPr>
              <a:t>1</a:t>
            </a:r>
            <a:endParaRPr sz="1950" baseline="-12820">
              <a:latin typeface="Cambria Math"/>
              <a:cs typeface="Cambria Math"/>
            </a:endParaRPr>
          </a:p>
          <a:p>
            <a:pPr marL="13970" algn="ctr">
              <a:lnSpc>
                <a:spcPct val="100000"/>
              </a:lnSpc>
              <a:spcBef>
                <a:spcPts val="865"/>
              </a:spcBef>
            </a:pPr>
            <a:r>
              <a:rPr sz="1600" spc="5" dirty="0">
                <a:latin typeface="Cambria Math"/>
                <a:cs typeface="Cambria Math"/>
              </a:rPr>
              <a:t>𝛛</a:t>
            </a:r>
            <a:endParaRPr sz="1600">
              <a:latin typeface="Cambria Math"/>
              <a:cs typeface="Cambria Math"/>
            </a:endParaRPr>
          </a:p>
        </p:txBody>
      </p:sp>
      <p:sp>
        <p:nvSpPr>
          <p:cNvPr id="25" name="object 25"/>
          <p:cNvSpPr/>
          <p:nvPr/>
        </p:nvSpPr>
        <p:spPr>
          <a:xfrm>
            <a:off x="7489570" y="4481829"/>
            <a:ext cx="234950" cy="18415"/>
          </a:xfrm>
          <a:custGeom>
            <a:avLst/>
            <a:gdLst/>
            <a:ahLst/>
            <a:cxnLst/>
            <a:rect l="l" t="t" r="r" b="b"/>
            <a:pathLst>
              <a:path w="234950" h="18414">
                <a:moveTo>
                  <a:pt x="234696" y="0"/>
                </a:moveTo>
                <a:lnTo>
                  <a:pt x="0" y="0"/>
                </a:lnTo>
                <a:lnTo>
                  <a:pt x="0" y="18288"/>
                </a:lnTo>
                <a:lnTo>
                  <a:pt x="234696" y="18288"/>
                </a:lnTo>
                <a:lnTo>
                  <a:pt x="234696" y="0"/>
                </a:lnTo>
                <a:close/>
              </a:path>
            </a:pathLst>
          </a:custGeom>
          <a:solidFill>
            <a:srgbClr val="000000"/>
          </a:solidFill>
        </p:spPr>
        <p:txBody>
          <a:bodyPr wrap="square" lIns="0" tIns="0" rIns="0" bIns="0" rtlCol="0"/>
          <a:lstStyle/>
          <a:p>
            <a:endParaRPr/>
          </a:p>
        </p:txBody>
      </p:sp>
      <p:sp>
        <p:nvSpPr>
          <p:cNvPr id="26" name="object 26"/>
          <p:cNvSpPr/>
          <p:nvPr/>
        </p:nvSpPr>
        <p:spPr>
          <a:xfrm>
            <a:off x="8056498" y="4481829"/>
            <a:ext cx="866140" cy="18415"/>
          </a:xfrm>
          <a:custGeom>
            <a:avLst/>
            <a:gdLst/>
            <a:ahLst/>
            <a:cxnLst/>
            <a:rect l="l" t="t" r="r" b="b"/>
            <a:pathLst>
              <a:path w="866140" h="18414">
                <a:moveTo>
                  <a:pt x="865631" y="0"/>
                </a:moveTo>
                <a:lnTo>
                  <a:pt x="0" y="0"/>
                </a:lnTo>
                <a:lnTo>
                  <a:pt x="0" y="18288"/>
                </a:lnTo>
                <a:lnTo>
                  <a:pt x="865631" y="18288"/>
                </a:lnTo>
                <a:lnTo>
                  <a:pt x="865631" y="0"/>
                </a:lnTo>
                <a:close/>
              </a:path>
            </a:pathLst>
          </a:custGeom>
          <a:solidFill>
            <a:srgbClr val="000000"/>
          </a:solidFill>
        </p:spPr>
        <p:txBody>
          <a:bodyPr wrap="square" lIns="0" tIns="0" rIns="0" bIns="0" rtlCol="0"/>
          <a:lstStyle/>
          <a:p>
            <a:endParaRPr/>
          </a:p>
        </p:txBody>
      </p:sp>
      <p:sp>
        <p:nvSpPr>
          <p:cNvPr id="27" name="object 27"/>
          <p:cNvSpPr txBox="1"/>
          <p:nvPr/>
        </p:nvSpPr>
        <p:spPr>
          <a:xfrm>
            <a:off x="7154671" y="4116451"/>
            <a:ext cx="1433195" cy="360680"/>
          </a:xfrm>
          <a:prstGeom prst="rect">
            <a:avLst/>
          </a:prstGeom>
        </p:spPr>
        <p:txBody>
          <a:bodyPr vert="horz" wrap="square" lIns="0" tIns="12065" rIns="0" bIns="0" rtlCol="0">
            <a:spAutoFit/>
          </a:bodyPr>
          <a:lstStyle/>
          <a:p>
            <a:pPr marL="50800">
              <a:lnSpc>
                <a:spcPct val="100000"/>
              </a:lnSpc>
              <a:spcBef>
                <a:spcPts val="95"/>
              </a:spcBef>
              <a:tabLst>
                <a:tab pos="1275715" algn="l"/>
              </a:tabLst>
            </a:pPr>
            <a:r>
              <a:rPr sz="3300" baseline="-32828" dirty="0">
                <a:latin typeface="Cambria Math"/>
                <a:cs typeface="Cambria Math"/>
              </a:rPr>
              <a:t>=</a:t>
            </a:r>
            <a:r>
              <a:rPr sz="3300" spc="232" baseline="-32828" dirty="0">
                <a:latin typeface="Cambria Math"/>
                <a:cs typeface="Cambria Math"/>
              </a:rPr>
              <a:t> </a:t>
            </a:r>
            <a:r>
              <a:rPr sz="1600" dirty="0">
                <a:latin typeface="Cambria Math"/>
                <a:cs typeface="Cambria Math"/>
              </a:rPr>
              <a:t>10</a:t>
            </a:r>
            <a:r>
              <a:rPr sz="1600" spc="155" dirty="0">
                <a:latin typeface="Cambria Math"/>
                <a:cs typeface="Cambria Math"/>
              </a:rPr>
              <a:t> </a:t>
            </a:r>
            <a:r>
              <a:rPr sz="3300" spc="-89" baseline="-32828" dirty="0">
                <a:latin typeface="Cambria Math"/>
                <a:cs typeface="Cambria Math"/>
              </a:rPr>
              <a:t>−</a:t>
            </a:r>
            <a:r>
              <a:rPr sz="3300" baseline="-32828" dirty="0">
                <a:latin typeface="Cambria Math"/>
                <a:cs typeface="Cambria Math"/>
              </a:rPr>
              <a:t>	</a:t>
            </a:r>
            <a:r>
              <a:rPr sz="1600" spc="-60" dirty="0">
                <a:latin typeface="Cambria Math"/>
                <a:cs typeface="Cambria Math"/>
              </a:rPr>
              <a:t>5</a:t>
            </a:r>
            <a:endParaRPr sz="1600">
              <a:latin typeface="Cambria Math"/>
              <a:cs typeface="Cambria Math"/>
            </a:endParaRPr>
          </a:p>
        </p:txBody>
      </p:sp>
      <p:sp>
        <p:nvSpPr>
          <p:cNvPr id="28" name="object 28"/>
          <p:cNvSpPr txBox="1"/>
          <p:nvPr/>
        </p:nvSpPr>
        <p:spPr>
          <a:xfrm>
            <a:off x="3492246" y="5067680"/>
            <a:ext cx="144145" cy="270510"/>
          </a:xfrm>
          <a:prstGeom prst="rect">
            <a:avLst/>
          </a:prstGeom>
        </p:spPr>
        <p:txBody>
          <a:bodyPr vert="horz" wrap="square" lIns="0" tIns="13335" rIns="0" bIns="0" rtlCol="0">
            <a:spAutoFit/>
          </a:bodyPr>
          <a:lstStyle/>
          <a:p>
            <a:pPr marL="12700">
              <a:lnSpc>
                <a:spcPct val="100000"/>
              </a:lnSpc>
              <a:spcBef>
                <a:spcPts val="105"/>
              </a:spcBef>
            </a:pPr>
            <a:r>
              <a:rPr sz="1600" spc="-50" dirty="0">
                <a:latin typeface="Cambria Math"/>
                <a:cs typeface="Cambria Math"/>
              </a:rPr>
              <a:t>2</a:t>
            </a:r>
            <a:endParaRPr sz="1600">
              <a:latin typeface="Cambria Math"/>
              <a:cs typeface="Cambria Math"/>
            </a:endParaRPr>
          </a:p>
        </p:txBody>
      </p:sp>
      <p:sp>
        <p:nvSpPr>
          <p:cNvPr id="29" name="object 29"/>
          <p:cNvSpPr txBox="1"/>
          <p:nvPr/>
        </p:nvSpPr>
        <p:spPr>
          <a:xfrm>
            <a:off x="699922" y="4936616"/>
            <a:ext cx="3007360" cy="360680"/>
          </a:xfrm>
          <a:prstGeom prst="rect">
            <a:avLst/>
          </a:prstGeom>
        </p:spPr>
        <p:txBody>
          <a:bodyPr vert="horz" wrap="square" lIns="0" tIns="12065" rIns="0" bIns="0" rtlCol="0">
            <a:spAutoFit/>
          </a:bodyPr>
          <a:lstStyle/>
          <a:p>
            <a:pPr marL="12700">
              <a:lnSpc>
                <a:spcPct val="100000"/>
              </a:lnSpc>
              <a:spcBef>
                <a:spcPts val="95"/>
              </a:spcBef>
            </a:pPr>
            <a:r>
              <a:rPr sz="2200" dirty="0">
                <a:latin typeface="Segoe UI Semilight"/>
                <a:cs typeface="Segoe UI Semilight"/>
              </a:rPr>
              <a:t>Partial</a:t>
            </a:r>
            <a:r>
              <a:rPr sz="2200" spc="-75" dirty="0">
                <a:latin typeface="Segoe UI Semilight"/>
                <a:cs typeface="Segoe UI Semilight"/>
              </a:rPr>
              <a:t> </a:t>
            </a:r>
            <a:r>
              <a:rPr sz="2200" dirty="0">
                <a:latin typeface="Segoe UI Semilight"/>
                <a:cs typeface="Segoe UI Semilight"/>
              </a:rPr>
              <a:t>derivative</a:t>
            </a:r>
            <a:r>
              <a:rPr sz="2200" spc="-75" dirty="0">
                <a:latin typeface="Segoe UI Semilight"/>
                <a:cs typeface="Segoe UI Semilight"/>
              </a:rPr>
              <a:t> </a:t>
            </a:r>
            <a:r>
              <a:rPr sz="2200" spc="-40" dirty="0">
                <a:latin typeface="Segoe UI Semilight"/>
                <a:cs typeface="Segoe UI Semilight"/>
              </a:rPr>
              <a:t>w.r.t.</a:t>
            </a:r>
            <a:r>
              <a:rPr sz="2200" spc="-55" dirty="0">
                <a:latin typeface="Segoe UI Semilight"/>
                <a:cs typeface="Segoe UI Semilight"/>
              </a:rPr>
              <a:t> </a:t>
            </a:r>
            <a:r>
              <a:rPr sz="2200" dirty="0">
                <a:latin typeface="Cambria Math"/>
                <a:cs typeface="Cambria Math"/>
              </a:rPr>
              <a:t>𝜃</a:t>
            </a:r>
            <a:r>
              <a:rPr sz="2200" spc="340" dirty="0">
                <a:latin typeface="Cambria Math"/>
                <a:cs typeface="Cambria Math"/>
              </a:rPr>
              <a:t> </a:t>
            </a:r>
            <a:r>
              <a:rPr sz="2200" spc="-50" dirty="0">
                <a:latin typeface="Segoe UI Semilight"/>
                <a:cs typeface="Segoe UI Semilight"/>
              </a:rPr>
              <a:t>:</a:t>
            </a:r>
            <a:endParaRPr sz="2200">
              <a:latin typeface="Segoe UI Semilight"/>
              <a:cs typeface="Segoe UI Semilight"/>
            </a:endParaRPr>
          </a:p>
        </p:txBody>
      </p:sp>
      <p:sp>
        <p:nvSpPr>
          <p:cNvPr id="30" name="object 30"/>
          <p:cNvSpPr/>
          <p:nvPr/>
        </p:nvSpPr>
        <p:spPr>
          <a:xfrm>
            <a:off x="3771010" y="5138673"/>
            <a:ext cx="356870" cy="18415"/>
          </a:xfrm>
          <a:custGeom>
            <a:avLst/>
            <a:gdLst/>
            <a:ahLst/>
            <a:cxnLst/>
            <a:rect l="l" t="t" r="r" b="b"/>
            <a:pathLst>
              <a:path w="356870" h="18414">
                <a:moveTo>
                  <a:pt x="356615" y="0"/>
                </a:moveTo>
                <a:lnTo>
                  <a:pt x="0" y="0"/>
                </a:lnTo>
                <a:lnTo>
                  <a:pt x="0" y="18287"/>
                </a:lnTo>
                <a:lnTo>
                  <a:pt x="356615" y="18287"/>
                </a:lnTo>
                <a:lnTo>
                  <a:pt x="356615" y="0"/>
                </a:lnTo>
                <a:close/>
              </a:path>
            </a:pathLst>
          </a:custGeom>
          <a:solidFill>
            <a:srgbClr val="000000"/>
          </a:solidFill>
        </p:spPr>
        <p:txBody>
          <a:bodyPr wrap="square" lIns="0" tIns="0" rIns="0" bIns="0" rtlCol="0"/>
          <a:lstStyle/>
          <a:p>
            <a:endParaRPr/>
          </a:p>
        </p:txBody>
      </p:sp>
      <p:sp>
        <p:nvSpPr>
          <p:cNvPr id="31" name="object 31"/>
          <p:cNvSpPr txBox="1"/>
          <p:nvPr/>
        </p:nvSpPr>
        <p:spPr>
          <a:xfrm>
            <a:off x="3733546" y="5151501"/>
            <a:ext cx="426084" cy="270510"/>
          </a:xfrm>
          <a:prstGeom prst="rect">
            <a:avLst/>
          </a:prstGeom>
        </p:spPr>
        <p:txBody>
          <a:bodyPr vert="horz" wrap="square" lIns="0" tIns="13335" rIns="0" bIns="0" rtlCol="0">
            <a:spAutoFit/>
          </a:bodyPr>
          <a:lstStyle/>
          <a:p>
            <a:pPr marL="38100">
              <a:lnSpc>
                <a:spcPct val="100000"/>
              </a:lnSpc>
              <a:spcBef>
                <a:spcPts val="105"/>
              </a:spcBef>
            </a:pPr>
            <a:r>
              <a:rPr sz="1600" spc="35" dirty="0">
                <a:latin typeface="Cambria Math"/>
                <a:cs typeface="Cambria Math"/>
              </a:rPr>
              <a:t>𝛛𝜃</a:t>
            </a:r>
            <a:r>
              <a:rPr sz="1950" spc="52" baseline="-12820" dirty="0">
                <a:latin typeface="Cambria Math"/>
                <a:cs typeface="Cambria Math"/>
              </a:rPr>
              <a:t>1</a:t>
            </a:r>
            <a:endParaRPr sz="1950" baseline="-12820">
              <a:latin typeface="Cambria Math"/>
              <a:cs typeface="Cambria Math"/>
            </a:endParaRPr>
          </a:p>
        </p:txBody>
      </p:sp>
      <p:sp>
        <p:nvSpPr>
          <p:cNvPr id="32" name="object 32"/>
          <p:cNvSpPr/>
          <p:nvPr/>
        </p:nvSpPr>
        <p:spPr>
          <a:xfrm>
            <a:off x="4198874" y="4917313"/>
            <a:ext cx="2911475" cy="460375"/>
          </a:xfrm>
          <a:custGeom>
            <a:avLst/>
            <a:gdLst/>
            <a:ahLst/>
            <a:cxnLst/>
            <a:rect l="l" t="t" r="r" b="b"/>
            <a:pathLst>
              <a:path w="2911475" h="460375">
                <a:moveTo>
                  <a:pt x="103759" y="10795"/>
                </a:moveTo>
                <a:lnTo>
                  <a:pt x="58445" y="32766"/>
                </a:lnTo>
                <a:lnTo>
                  <a:pt x="26924" y="84963"/>
                </a:lnTo>
                <a:lnTo>
                  <a:pt x="6743" y="152082"/>
                </a:lnTo>
                <a:lnTo>
                  <a:pt x="0" y="229870"/>
                </a:lnTo>
                <a:lnTo>
                  <a:pt x="1625" y="268655"/>
                </a:lnTo>
                <a:lnTo>
                  <a:pt x="6743" y="307327"/>
                </a:lnTo>
                <a:lnTo>
                  <a:pt x="26924" y="374777"/>
                </a:lnTo>
                <a:lnTo>
                  <a:pt x="58445" y="427253"/>
                </a:lnTo>
                <a:lnTo>
                  <a:pt x="99314" y="459994"/>
                </a:lnTo>
                <a:lnTo>
                  <a:pt x="103759" y="449072"/>
                </a:lnTo>
                <a:lnTo>
                  <a:pt x="86461" y="435127"/>
                </a:lnTo>
                <a:lnTo>
                  <a:pt x="71183" y="416902"/>
                </a:lnTo>
                <a:lnTo>
                  <a:pt x="46609" y="367665"/>
                </a:lnTo>
                <a:lnTo>
                  <a:pt x="31178" y="304419"/>
                </a:lnTo>
                <a:lnTo>
                  <a:pt x="26035" y="230124"/>
                </a:lnTo>
                <a:lnTo>
                  <a:pt x="27317" y="190982"/>
                </a:lnTo>
                <a:lnTo>
                  <a:pt x="37655" y="121780"/>
                </a:lnTo>
                <a:lnTo>
                  <a:pt x="58089" y="65214"/>
                </a:lnTo>
                <a:lnTo>
                  <a:pt x="86614" y="24777"/>
                </a:lnTo>
                <a:lnTo>
                  <a:pt x="103759" y="10795"/>
                </a:lnTo>
                <a:close/>
              </a:path>
              <a:path w="2911475" h="460375">
                <a:moveTo>
                  <a:pt x="461264" y="74295"/>
                </a:moveTo>
                <a:lnTo>
                  <a:pt x="457835" y="63119"/>
                </a:lnTo>
                <a:lnTo>
                  <a:pt x="437807" y="70954"/>
                </a:lnTo>
                <a:lnTo>
                  <a:pt x="420217" y="83223"/>
                </a:lnTo>
                <a:lnTo>
                  <a:pt x="392430" y="121031"/>
                </a:lnTo>
                <a:lnTo>
                  <a:pt x="375107" y="172059"/>
                </a:lnTo>
                <a:lnTo>
                  <a:pt x="369316" y="231775"/>
                </a:lnTo>
                <a:lnTo>
                  <a:pt x="370700" y="261302"/>
                </a:lnTo>
                <a:lnTo>
                  <a:pt x="382333" y="317741"/>
                </a:lnTo>
                <a:lnTo>
                  <a:pt x="405091" y="363334"/>
                </a:lnTo>
                <a:lnTo>
                  <a:pt x="437807" y="392290"/>
                </a:lnTo>
                <a:lnTo>
                  <a:pt x="457835" y="400050"/>
                </a:lnTo>
                <a:lnTo>
                  <a:pt x="461264" y="388874"/>
                </a:lnTo>
                <a:lnTo>
                  <a:pt x="445782" y="380860"/>
                </a:lnTo>
                <a:lnTo>
                  <a:pt x="432295" y="369176"/>
                </a:lnTo>
                <a:lnTo>
                  <a:pt x="411353" y="334899"/>
                </a:lnTo>
                <a:lnTo>
                  <a:pt x="398665" y="288340"/>
                </a:lnTo>
                <a:lnTo>
                  <a:pt x="394462" y="231775"/>
                </a:lnTo>
                <a:lnTo>
                  <a:pt x="395503" y="202184"/>
                </a:lnTo>
                <a:lnTo>
                  <a:pt x="403936" y="150507"/>
                </a:lnTo>
                <a:lnTo>
                  <a:pt x="420827" y="109372"/>
                </a:lnTo>
                <a:lnTo>
                  <a:pt x="445782" y="82321"/>
                </a:lnTo>
                <a:lnTo>
                  <a:pt x="461264" y="74295"/>
                </a:lnTo>
                <a:close/>
              </a:path>
              <a:path w="2911475" h="460375">
                <a:moveTo>
                  <a:pt x="755650" y="112776"/>
                </a:moveTo>
                <a:lnTo>
                  <a:pt x="751967" y="102362"/>
                </a:lnTo>
                <a:lnTo>
                  <a:pt x="733221" y="109105"/>
                </a:lnTo>
                <a:lnTo>
                  <a:pt x="716800" y="118872"/>
                </a:lnTo>
                <a:lnTo>
                  <a:pt x="690880" y="147574"/>
                </a:lnTo>
                <a:lnTo>
                  <a:pt x="674878" y="185978"/>
                </a:lnTo>
                <a:lnTo>
                  <a:pt x="669620" y="230124"/>
                </a:lnTo>
                <a:lnTo>
                  <a:pt x="669544" y="231521"/>
                </a:lnTo>
                <a:lnTo>
                  <a:pt x="670877" y="255270"/>
                </a:lnTo>
                <a:lnTo>
                  <a:pt x="681532" y="297230"/>
                </a:lnTo>
                <a:lnTo>
                  <a:pt x="702627" y="331304"/>
                </a:lnTo>
                <a:lnTo>
                  <a:pt x="751967" y="360680"/>
                </a:lnTo>
                <a:lnTo>
                  <a:pt x="755269" y="350139"/>
                </a:lnTo>
                <a:lnTo>
                  <a:pt x="740549" y="343623"/>
                </a:lnTo>
                <a:lnTo>
                  <a:pt x="727849" y="334543"/>
                </a:lnTo>
                <a:lnTo>
                  <a:pt x="701789" y="292265"/>
                </a:lnTo>
                <a:lnTo>
                  <a:pt x="694118" y="252971"/>
                </a:lnTo>
                <a:lnTo>
                  <a:pt x="693166" y="230124"/>
                </a:lnTo>
                <a:lnTo>
                  <a:pt x="694118" y="208127"/>
                </a:lnTo>
                <a:lnTo>
                  <a:pt x="701789" y="169887"/>
                </a:lnTo>
                <a:lnTo>
                  <a:pt x="727938" y="128270"/>
                </a:lnTo>
                <a:lnTo>
                  <a:pt x="740765" y="119278"/>
                </a:lnTo>
                <a:lnTo>
                  <a:pt x="755650" y="112776"/>
                </a:lnTo>
                <a:close/>
              </a:path>
              <a:path w="2911475" h="460375">
                <a:moveTo>
                  <a:pt x="2648966" y="231521"/>
                </a:moveTo>
                <a:lnTo>
                  <a:pt x="2647645" y="208127"/>
                </a:lnTo>
                <a:lnTo>
                  <a:pt x="2647632" y="207860"/>
                </a:lnTo>
                <a:lnTo>
                  <a:pt x="2643632" y="185978"/>
                </a:lnTo>
                <a:lnTo>
                  <a:pt x="2627630" y="147574"/>
                </a:lnTo>
                <a:lnTo>
                  <a:pt x="2601696" y="118872"/>
                </a:lnTo>
                <a:lnTo>
                  <a:pt x="2566543" y="102362"/>
                </a:lnTo>
                <a:lnTo>
                  <a:pt x="2562860" y="112776"/>
                </a:lnTo>
                <a:lnTo>
                  <a:pt x="2577808" y="119278"/>
                </a:lnTo>
                <a:lnTo>
                  <a:pt x="2590673" y="128270"/>
                </a:lnTo>
                <a:lnTo>
                  <a:pt x="2616771" y="169887"/>
                </a:lnTo>
                <a:lnTo>
                  <a:pt x="2624340" y="207860"/>
                </a:lnTo>
                <a:lnTo>
                  <a:pt x="2624391" y="208127"/>
                </a:lnTo>
                <a:lnTo>
                  <a:pt x="2625344" y="230124"/>
                </a:lnTo>
                <a:lnTo>
                  <a:pt x="2624391" y="252971"/>
                </a:lnTo>
                <a:lnTo>
                  <a:pt x="2621534" y="273672"/>
                </a:lnTo>
                <a:lnTo>
                  <a:pt x="2601404" y="322910"/>
                </a:lnTo>
                <a:lnTo>
                  <a:pt x="2563241" y="350139"/>
                </a:lnTo>
                <a:lnTo>
                  <a:pt x="2566543" y="360680"/>
                </a:lnTo>
                <a:lnTo>
                  <a:pt x="2601811" y="344131"/>
                </a:lnTo>
                <a:lnTo>
                  <a:pt x="2627757" y="315468"/>
                </a:lnTo>
                <a:lnTo>
                  <a:pt x="2643644" y="277164"/>
                </a:lnTo>
                <a:lnTo>
                  <a:pt x="2647632" y="255270"/>
                </a:lnTo>
                <a:lnTo>
                  <a:pt x="2648966" y="231521"/>
                </a:lnTo>
                <a:close/>
              </a:path>
              <a:path w="2911475" h="460375">
                <a:moveTo>
                  <a:pt x="2774302" y="231775"/>
                </a:moveTo>
                <a:lnTo>
                  <a:pt x="2772943" y="202184"/>
                </a:lnTo>
                <a:lnTo>
                  <a:pt x="2772880" y="200799"/>
                </a:lnTo>
                <a:lnTo>
                  <a:pt x="2768574" y="172059"/>
                </a:lnTo>
                <a:lnTo>
                  <a:pt x="2751328" y="121031"/>
                </a:lnTo>
                <a:lnTo>
                  <a:pt x="2723413" y="83223"/>
                </a:lnTo>
                <a:lnTo>
                  <a:pt x="2685796" y="63119"/>
                </a:lnTo>
                <a:lnTo>
                  <a:pt x="2682367" y="74295"/>
                </a:lnTo>
                <a:lnTo>
                  <a:pt x="2697835" y="82321"/>
                </a:lnTo>
                <a:lnTo>
                  <a:pt x="2711310" y="94018"/>
                </a:lnTo>
                <a:lnTo>
                  <a:pt x="2732278" y="128397"/>
                </a:lnTo>
                <a:lnTo>
                  <a:pt x="2745016" y="175094"/>
                </a:lnTo>
                <a:lnTo>
                  <a:pt x="2749296" y="231775"/>
                </a:lnTo>
                <a:lnTo>
                  <a:pt x="2748216" y="261302"/>
                </a:lnTo>
                <a:lnTo>
                  <a:pt x="2739694" y="312877"/>
                </a:lnTo>
                <a:lnTo>
                  <a:pt x="2722791" y="353860"/>
                </a:lnTo>
                <a:lnTo>
                  <a:pt x="2682367" y="388874"/>
                </a:lnTo>
                <a:lnTo>
                  <a:pt x="2685796" y="400050"/>
                </a:lnTo>
                <a:lnTo>
                  <a:pt x="2723413" y="380047"/>
                </a:lnTo>
                <a:lnTo>
                  <a:pt x="2751328" y="342138"/>
                </a:lnTo>
                <a:lnTo>
                  <a:pt x="2768574" y="291185"/>
                </a:lnTo>
                <a:lnTo>
                  <a:pt x="2772880" y="262496"/>
                </a:lnTo>
                <a:lnTo>
                  <a:pt x="2774302" y="231775"/>
                </a:lnTo>
                <a:close/>
              </a:path>
              <a:path w="2911475" h="460375">
                <a:moveTo>
                  <a:pt x="2911221" y="229870"/>
                </a:moveTo>
                <a:lnTo>
                  <a:pt x="2909595" y="190982"/>
                </a:lnTo>
                <a:lnTo>
                  <a:pt x="2909544" y="189661"/>
                </a:lnTo>
                <a:lnTo>
                  <a:pt x="2904528" y="152082"/>
                </a:lnTo>
                <a:lnTo>
                  <a:pt x="2884424" y="84963"/>
                </a:lnTo>
                <a:lnTo>
                  <a:pt x="2852775" y="32766"/>
                </a:lnTo>
                <a:lnTo>
                  <a:pt x="2811907" y="0"/>
                </a:lnTo>
                <a:lnTo>
                  <a:pt x="2807462" y="10795"/>
                </a:lnTo>
                <a:lnTo>
                  <a:pt x="2824594" y="24777"/>
                </a:lnTo>
                <a:lnTo>
                  <a:pt x="2839821" y="42913"/>
                </a:lnTo>
                <a:lnTo>
                  <a:pt x="2864485" y="91694"/>
                </a:lnTo>
                <a:lnTo>
                  <a:pt x="2880017" y="154863"/>
                </a:lnTo>
                <a:lnTo>
                  <a:pt x="2885173" y="229870"/>
                </a:lnTo>
                <a:lnTo>
                  <a:pt x="2885186" y="230124"/>
                </a:lnTo>
                <a:lnTo>
                  <a:pt x="2883890" y="268655"/>
                </a:lnTo>
                <a:lnTo>
                  <a:pt x="2873603" y="337426"/>
                </a:lnTo>
                <a:lnTo>
                  <a:pt x="2853321" y="394411"/>
                </a:lnTo>
                <a:lnTo>
                  <a:pt x="2824746" y="435127"/>
                </a:lnTo>
                <a:lnTo>
                  <a:pt x="2807462" y="449072"/>
                </a:lnTo>
                <a:lnTo>
                  <a:pt x="2811907" y="459994"/>
                </a:lnTo>
                <a:lnTo>
                  <a:pt x="2852775" y="427253"/>
                </a:lnTo>
                <a:lnTo>
                  <a:pt x="2884424" y="374777"/>
                </a:lnTo>
                <a:lnTo>
                  <a:pt x="2904528" y="307327"/>
                </a:lnTo>
                <a:lnTo>
                  <a:pt x="2911208" y="230124"/>
                </a:lnTo>
                <a:lnTo>
                  <a:pt x="2911221" y="229870"/>
                </a:lnTo>
                <a:close/>
              </a:path>
            </a:pathLst>
          </a:custGeom>
          <a:solidFill>
            <a:srgbClr val="000000"/>
          </a:solidFill>
        </p:spPr>
        <p:txBody>
          <a:bodyPr wrap="square" lIns="0" tIns="0" rIns="0" bIns="0" rtlCol="0"/>
          <a:lstStyle/>
          <a:p>
            <a:endParaRPr/>
          </a:p>
        </p:txBody>
      </p:sp>
      <p:sp>
        <p:nvSpPr>
          <p:cNvPr id="33" name="object 33"/>
          <p:cNvSpPr txBox="1"/>
          <p:nvPr/>
        </p:nvSpPr>
        <p:spPr>
          <a:xfrm>
            <a:off x="4274565" y="4936616"/>
            <a:ext cx="2508250" cy="360680"/>
          </a:xfrm>
          <a:prstGeom prst="rect">
            <a:avLst/>
          </a:prstGeom>
        </p:spPr>
        <p:txBody>
          <a:bodyPr vert="horz" wrap="square" lIns="0" tIns="12065" rIns="0" bIns="0" rtlCol="0">
            <a:spAutoFit/>
          </a:bodyPr>
          <a:lstStyle/>
          <a:p>
            <a:pPr marL="38100">
              <a:lnSpc>
                <a:spcPct val="100000"/>
              </a:lnSpc>
              <a:spcBef>
                <a:spcPts val="95"/>
              </a:spcBef>
            </a:pPr>
            <a:r>
              <a:rPr sz="2200" dirty="0">
                <a:latin typeface="Cambria Math"/>
                <a:cs typeface="Cambria Math"/>
              </a:rPr>
              <a:t>ln</a:t>
            </a:r>
            <a:r>
              <a:rPr sz="2200" spc="500" dirty="0">
                <a:latin typeface="Cambria Math"/>
                <a:cs typeface="Cambria Math"/>
              </a:rPr>
              <a:t> </a:t>
            </a:r>
            <a:r>
              <a:rPr sz="2200" dirty="0">
                <a:latin typeface="Cambria Math"/>
                <a:cs typeface="Cambria Math"/>
              </a:rPr>
              <a:t>ℒ</a:t>
            </a:r>
            <a:r>
              <a:rPr sz="2200" spc="520" dirty="0">
                <a:latin typeface="Cambria Math"/>
                <a:cs typeface="Cambria Math"/>
              </a:rPr>
              <a:t> </a:t>
            </a:r>
            <a:r>
              <a:rPr sz="2200" dirty="0">
                <a:latin typeface="Cambria Math"/>
                <a:cs typeface="Cambria Math"/>
              </a:rPr>
              <a:t>𝑥</a:t>
            </a:r>
            <a:r>
              <a:rPr sz="2400" baseline="-15625" dirty="0">
                <a:latin typeface="Cambria Math"/>
                <a:cs typeface="Cambria Math"/>
              </a:rPr>
              <a:t>1</a:t>
            </a:r>
            <a:r>
              <a:rPr sz="2200" dirty="0">
                <a:latin typeface="Cambria Math"/>
                <a:cs typeface="Cambria Math"/>
              </a:rPr>
              <a:t>,</a:t>
            </a:r>
            <a:r>
              <a:rPr sz="2200" spc="-130" dirty="0">
                <a:latin typeface="Cambria Math"/>
                <a:cs typeface="Cambria Math"/>
              </a:rPr>
              <a:t> </a:t>
            </a:r>
            <a:r>
              <a:rPr sz="2200" dirty="0">
                <a:latin typeface="Cambria Math"/>
                <a:cs typeface="Cambria Math"/>
              </a:rPr>
              <a:t>…</a:t>
            </a:r>
            <a:r>
              <a:rPr sz="2200" spc="-114" dirty="0">
                <a:latin typeface="Cambria Math"/>
                <a:cs typeface="Cambria Math"/>
              </a:rPr>
              <a:t> </a:t>
            </a:r>
            <a:r>
              <a:rPr sz="2200" dirty="0">
                <a:latin typeface="Cambria Math"/>
                <a:cs typeface="Cambria Math"/>
              </a:rPr>
              <a:t>,</a:t>
            </a:r>
            <a:r>
              <a:rPr sz="2200" spc="-120" dirty="0">
                <a:latin typeface="Cambria Math"/>
                <a:cs typeface="Cambria Math"/>
              </a:rPr>
              <a:t> </a:t>
            </a:r>
            <a:r>
              <a:rPr sz="2200" spc="70" dirty="0">
                <a:latin typeface="Cambria Math"/>
                <a:cs typeface="Cambria Math"/>
              </a:rPr>
              <a:t>𝑥</a:t>
            </a:r>
            <a:r>
              <a:rPr sz="2400" spc="104" baseline="-15625" dirty="0">
                <a:latin typeface="Cambria Math"/>
                <a:cs typeface="Cambria Math"/>
              </a:rPr>
              <a:t>𝑛</a:t>
            </a:r>
            <a:r>
              <a:rPr sz="2200" spc="70" dirty="0">
                <a:latin typeface="Cambria Math"/>
                <a:cs typeface="Cambria Math"/>
              </a:rPr>
              <a:t>;</a:t>
            </a:r>
            <a:r>
              <a:rPr sz="2200" spc="-125" dirty="0">
                <a:latin typeface="Cambria Math"/>
                <a:cs typeface="Cambria Math"/>
              </a:rPr>
              <a:t> </a:t>
            </a:r>
            <a:r>
              <a:rPr sz="2200" spc="-10" dirty="0">
                <a:latin typeface="Cambria Math"/>
                <a:cs typeface="Cambria Math"/>
              </a:rPr>
              <a:t>𝜃</a:t>
            </a:r>
            <a:r>
              <a:rPr sz="2400" spc="-15" baseline="-15625" dirty="0">
                <a:latin typeface="Cambria Math"/>
                <a:cs typeface="Cambria Math"/>
              </a:rPr>
              <a:t>1</a:t>
            </a:r>
            <a:r>
              <a:rPr sz="2200" spc="-10" dirty="0">
                <a:latin typeface="Cambria Math"/>
                <a:cs typeface="Cambria Math"/>
              </a:rPr>
              <a:t>,</a:t>
            </a:r>
            <a:r>
              <a:rPr sz="2200" spc="-130" dirty="0">
                <a:latin typeface="Cambria Math"/>
                <a:cs typeface="Cambria Math"/>
              </a:rPr>
              <a:t> </a:t>
            </a:r>
            <a:r>
              <a:rPr sz="2200" spc="-25" dirty="0">
                <a:latin typeface="Cambria Math"/>
                <a:cs typeface="Cambria Math"/>
              </a:rPr>
              <a:t>𝜃</a:t>
            </a:r>
            <a:r>
              <a:rPr sz="2400" spc="-37" baseline="-15625" dirty="0">
                <a:latin typeface="Cambria Math"/>
                <a:cs typeface="Cambria Math"/>
              </a:rPr>
              <a:t>2</a:t>
            </a:r>
            <a:endParaRPr sz="2400" baseline="-15625">
              <a:latin typeface="Cambria Math"/>
              <a:cs typeface="Cambria Math"/>
            </a:endParaRPr>
          </a:p>
        </p:txBody>
      </p:sp>
      <p:sp>
        <p:nvSpPr>
          <p:cNvPr id="34" name="object 34"/>
          <p:cNvSpPr txBox="1"/>
          <p:nvPr/>
        </p:nvSpPr>
        <p:spPr>
          <a:xfrm>
            <a:off x="7173468" y="4773295"/>
            <a:ext cx="867410" cy="350737"/>
          </a:xfrm>
          <a:prstGeom prst="rect">
            <a:avLst/>
          </a:prstGeom>
        </p:spPr>
        <p:txBody>
          <a:bodyPr vert="horz" wrap="square" lIns="0" tIns="12065" rIns="0" bIns="0" rtlCol="0">
            <a:spAutoFit/>
          </a:bodyPr>
          <a:lstStyle/>
          <a:p>
            <a:pPr marL="38100">
              <a:lnSpc>
                <a:spcPct val="100000"/>
              </a:lnSpc>
              <a:spcBef>
                <a:spcPts val="95"/>
              </a:spcBef>
            </a:pPr>
            <a:r>
              <a:rPr sz="3300" baseline="-32828" dirty="0">
                <a:latin typeface="Cambria Math"/>
                <a:cs typeface="Cambria Math"/>
              </a:rPr>
              <a:t>=</a:t>
            </a:r>
            <a:r>
              <a:rPr sz="3300" spc="232" baseline="-32828" dirty="0">
                <a:latin typeface="Cambria Math"/>
                <a:cs typeface="Cambria Math"/>
              </a:rPr>
              <a:t> </a:t>
            </a:r>
            <a:r>
              <a:rPr lang="en-US" sz="1600" dirty="0">
                <a:latin typeface="Cambria Math"/>
                <a:cs typeface="Cambria Math"/>
              </a:rPr>
              <a:t>2</a:t>
            </a:r>
            <a:r>
              <a:rPr sz="1600" dirty="0">
                <a:latin typeface="Cambria Math"/>
                <a:cs typeface="Cambria Math"/>
              </a:rPr>
              <a:t>0</a:t>
            </a:r>
            <a:r>
              <a:rPr sz="1600" spc="150" dirty="0">
                <a:latin typeface="Cambria Math"/>
                <a:cs typeface="Cambria Math"/>
              </a:rPr>
              <a:t> </a:t>
            </a:r>
            <a:r>
              <a:rPr sz="3300" spc="-75" baseline="-32828" dirty="0">
                <a:latin typeface="Cambria Math"/>
                <a:cs typeface="Cambria Math"/>
              </a:rPr>
              <a:t>−</a:t>
            </a:r>
            <a:endParaRPr sz="3300" baseline="-32828" dirty="0">
              <a:latin typeface="Cambria Math"/>
              <a:cs typeface="Cambria Math"/>
            </a:endParaRPr>
          </a:p>
        </p:txBody>
      </p:sp>
      <p:sp>
        <p:nvSpPr>
          <p:cNvPr id="35" name="object 35"/>
          <p:cNvSpPr txBox="1"/>
          <p:nvPr/>
        </p:nvSpPr>
        <p:spPr>
          <a:xfrm>
            <a:off x="7444231" y="4386360"/>
            <a:ext cx="1523365" cy="732155"/>
          </a:xfrm>
          <a:prstGeom prst="rect">
            <a:avLst/>
          </a:prstGeom>
        </p:spPr>
        <p:txBody>
          <a:bodyPr vert="horz" wrap="square" lIns="0" tIns="121285" rIns="0" bIns="0" rtlCol="0">
            <a:spAutoFit/>
          </a:bodyPr>
          <a:lstStyle/>
          <a:p>
            <a:pPr marL="50800">
              <a:lnSpc>
                <a:spcPct val="100000"/>
              </a:lnSpc>
              <a:spcBef>
                <a:spcPts val="955"/>
              </a:spcBef>
              <a:tabLst>
                <a:tab pos="612775" algn="l"/>
              </a:tabLst>
            </a:pPr>
            <a:r>
              <a:rPr sz="1600" spc="-25" dirty="0">
                <a:latin typeface="Cambria Math"/>
                <a:cs typeface="Cambria Math"/>
              </a:rPr>
              <a:t>𝜃</a:t>
            </a:r>
            <a:r>
              <a:rPr sz="1950" spc="-37" baseline="-12820" dirty="0">
                <a:latin typeface="Cambria Math"/>
                <a:cs typeface="Cambria Math"/>
              </a:rPr>
              <a:t>1</a:t>
            </a:r>
            <a:r>
              <a:rPr sz="1950" baseline="-12820" dirty="0">
                <a:latin typeface="Cambria Math"/>
                <a:cs typeface="Cambria Math"/>
              </a:rPr>
              <a:t>	</a:t>
            </a:r>
            <a:r>
              <a:rPr sz="1600" spc="-10" dirty="0">
                <a:latin typeface="Cambria Math"/>
                <a:cs typeface="Cambria Math"/>
              </a:rPr>
              <a:t>1−𝜃</a:t>
            </a:r>
            <a:r>
              <a:rPr sz="1950" spc="-15" baseline="-12820" dirty="0">
                <a:latin typeface="Cambria Math"/>
                <a:cs typeface="Cambria Math"/>
              </a:rPr>
              <a:t>1</a:t>
            </a:r>
            <a:r>
              <a:rPr sz="1600" spc="-10" dirty="0">
                <a:latin typeface="Cambria Math"/>
                <a:cs typeface="Cambria Math"/>
              </a:rPr>
              <a:t>−𝜃</a:t>
            </a:r>
            <a:r>
              <a:rPr sz="1950" spc="-15" baseline="-12820" dirty="0">
                <a:latin typeface="Cambria Math"/>
                <a:cs typeface="Cambria Math"/>
              </a:rPr>
              <a:t>2</a:t>
            </a:r>
            <a:endParaRPr sz="1950" baseline="-12820" dirty="0">
              <a:latin typeface="Cambria Math"/>
              <a:cs typeface="Cambria Math"/>
            </a:endParaRPr>
          </a:p>
          <a:p>
            <a:pPr marL="994410">
              <a:lnSpc>
                <a:spcPct val="100000"/>
              </a:lnSpc>
              <a:spcBef>
                <a:spcPts val="865"/>
              </a:spcBef>
            </a:pPr>
            <a:r>
              <a:rPr sz="1600" spc="-50" dirty="0">
                <a:latin typeface="Cambria Math"/>
                <a:cs typeface="Cambria Math"/>
              </a:rPr>
              <a:t>5</a:t>
            </a:r>
            <a:endParaRPr sz="1600" dirty="0">
              <a:latin typeface="Cambria Math"/>
              <a:cs typeface="Cambria Math"/>
            </a:endParaRPr>
          </a:p>
        </p:txBody>
      </p:sp>
      <p:sp>
        <p:nvSpPr>
          <p:cNvPr id="36" name="object 36"/>
          <p:cNvSpPr/>
          <p:nvPr/>
        </p:nvSpPr>
        <p:spPr>
          <a:xfrm>
            <a:off x="7495667" y="5138673"/>
            <a:ext cx="234950" cy="18415"/>
          </a:xfrm>
          <a:custGeom>
            <a:avLst/>
            <a:gdLst/>
            <a:ahLst/>
            <a:cxnLst/>
            <a:rect l="l" t="t" r="r" b="b"/>
            <a:pathLst>
              <a:path w="234950" h="18414">
                <a:moveTo>
                  <a:pt x="234696" y="0"/>
                </a:moveTo>
                <a:lnTo>
                  <a:pt x="0" y="0"/>
                </a:lnTo>
                <a:lnTo>
                  <a:pt x="0" y="18287"/>
                </a:lnTo>
                <a:lnTo>
                  <a:pt x="234696" y="18287"/>
                </a:lnTo>
                <a:lnTo>
                  <a:pt x="234696" y="0"/>
                </a:lnTo>
                <a:close/>
              </a:path>
            </a:pathLst>
          </a:custGeom>
          <a:solidFill>
            <a:srgbClr val="000000"/>
          </a:solidFill>
        </p:spPr>
        <p:txBody>
          <a:bodyPr wrap="square" lIns="0" tIns="0" rIns="0" bIns="0" rtlCol="0"/>
          <a:lstStyle/>
          <a:p>
            <a:endParaRPr/>
          </a:p>
        </p:txBody>
      </p:sp>
      <p:sp>
        <p:nvSpPr>
          <p:cNvPr id="37" name="object 37"/>
          <p:cNvSpPr/>
          <p:nvPr/>
        </p:nvSpPr>
        <p:spPr>
          <a:xfrm>
            <a:off x="8064118" y="5138673"/>
            <a:ext cx="866140" cy="18415"/>
          </a:xfrm>
          <a:custGeom>
            <a:avLst/>
            <a:gdLst/>
            <a:ahLst/>
            <a:cxnLst/>
            <a:rect l="l" t="t" r="r" b="b"/>
            <a:pathLst>
              <a:path w="866140" h="18414">
                <a:moveTo>
                  <a:pt x="865631" y="0"/>
                </a:moveTo>
                <a:lnTo>
                  <a:pt x="0" y="0"/>
                </a:lnTo>
                <a:lnTo>
                  <a:pt x="0" y="18287"/>
                </a:lnTo>
                <a:lnTo>
                  <a:pt x="865631" y="18287"/>
                </a:lnTo>
                <a:lnTo>
                  <a:pt x="865631" y="0"/>
                </a:lnTo>
                <a:close/>
              </a:path>
            </a:pathLst>
          </a:custGeom>
          <a:solidFill>
            <a:srgbClr val="000000"/>
          </a:solidFill>
        </p:spPr>
        <p:txBody>
          <a:bodyPr wrap="square" lIns="0" tIns="0" rIns="0" bIns="0" rtlCol="0"/>
          <a:lstStyle/>
          <a:p>
            <a:endParaRPr/>
          </a:p>
        </p:txBody>
      </p:sp>
      <p:sp>
        <p:nvSpPr>
          <p:cNvPr id="38" name="object 38"/>
          <p:cNvSpPr txBox="1"/>
          <p:nvPr/>
        </p:nvSpPr>
        <p:spPr>
          <a:xfrm>
            <a:off x="7450328" y="5151501"/>
            <a:ext cx="1523365" cy="259686"/>
          </a:xfrm>
          <a:prstGeom prst="rect">
            <a:avLst/>
          </a:prstGeom>
        </p:spPr>
        <p:txBody>
          <a:bodyPr vert="horz" wrap="square" lIns="0" tIns="13335" rIns="0" bIns="0" rtlCol="0">
            <a:spAutoFit/>
          </a:bodyPr>
          <a:lstStyle/>
          <a:p>
            <a:pPr marL="50800">
              <a:lnSpc>
                <a:spcPct val="100000"/>
              </a:lnSpc>
              <a:spcBef>
                <a:spcPts val="105"/>
              </a:spcBef>
              <a:tabLst>
                <a:tab pos="614680" algn="l"/>
              </a:tabLst>
            </a:pPr>
            <a:r>
              <a:rPr sz="1600" spc="-25" dirty="0">
                <a:latin typeface="Cambria Math"/>
                <a:cs typeface="Cambria Math"/>
              </a:rPr>
              <a:t>𝜃</a:t>
            </a:r>
            <a:r>
              <a:rPr lang="en-US" sz="1950" spc="-37" baseline="-12820" dirty="0">
                <a:latin typeface="Cambria Math"/>
                <a:cs typeface="Cambria Math"/>
              </a:rPr>
              <a:t>2</a:t>
            </a:r>
            <a:r>
              <a:rPr sz="1950" baseline="-12820" dirty="0">
                <a:latin typeface="Cambria Math"/>
                <a:cs typeface="Cambria Math"/>
              </a:rPr>
              <a:t>	</a:t>
            </a:r>
            <a:r>
              <a:rPr sz="1600" spc="-10" dirty="0">
                <a:latin typeface="Cambria Math"/>
                <a:cs typeface="Cambria Math"/>
              </a:rPr>
              <a:t>1−𝜃</a:t>
            </a:r>
            <a:r>
              <a:rPr sz="1950" spc="-15" baseline="-12820" dirty="0">
                <a:latin typeface="Cambria Math"/>
                <a:cs typeface="Cambria Math"/>
              </a:rPr>
              <a:t>1</a:t>
            </a:r>
            <a:r>
              <a:rPr sz="1600" spc="-10" dirty="0">
                <a:latin typeface="Cambria Math"/>
                <a:cs typeface="Cambria Math"/>
              </a:rPr>
              <a:t>−𝜃</a:t>
            </a:r>
            <a:r>
              <a:rPr sz="1950" spc="-15" baseline="-12820" dirty="0">
                <a:latin typeface="Cambria Math"/>
                <a:cs typeface="Cambria Math"/>
              </a:rPr>
              <a:t>2</a:t>
            </a:r>
            <a:endParaRPr sz="1950" baseline="-12820" dirty="0">
              <a:latin typeface="Cambria Math"/>
              <a:cs typeface="Cambria Math"/>
            </a:endParaRPr>
          </a:p>
        </p:txBody>
      </p:sp>
      <p:sp>
        <p:nvSpPr>
          <p:cNvPr id="39" name="object 39"/>
          <p:cNvSpPr txBox="1"/>
          <p:nvPr/>
        </p:nvSpPr>
        <p:spPr>
          <a:xfrm>
            <a:off x="699922" y="5521858"/>
            <a:ext cx="5693410" cy="360680"/>
          </a:xfrm>
          <a:prstGeom prst="rect">
            <a:avLst/>
          </a:prstGeom>
        </p:spPr>
        <p:txBody>
          <a:bodyPr vert="horz" wrap="square" lIns="0" tIns="12065" rIns="0" bIns="0" rtlCol="0">
            <a:spAutoFit/>
          </a:bodyPr>
          <a:lstStyle/>
          <a:p>
            <a:pPr marL="12700">
              <a:lnSpc>
                <a:spcPct val="100000"/>
              </a:lnSpc>
              <a:spcBef>
                <a:spcPts val="95"/>
              </a:spcBef>
            </a:pPr>
            <a:r>
              <a:rPr sz="2200" b="1" dirty="0">
                <a:solidFill>
                  <a:srgbClr val="3D8752"/>
                </a:solidFill>
                <a:latin typeface="Segoe UI Semilight"/>
                <a:cs typeface="Segoe UI Semilight"/>
              </a:rPr>
              <a:t>4.</a:t>
            </a:r>
            <a:r>
              <a:rPr sz="2200" b="1" spc="-10" dirty="0">
                <a:solidFill>
                  <a:srgbClr val="3D8752"/>
                </a:solidFill>
                <a:latin typeface="Segoe UI Semilight"/>
                <a:cs typeface="Segoe UI Semilight"/>
              </a:rPr>
              <a:t> </a:t>
            </a:r>
            <a:r>
              <a:rPr sz="2200" b="1" dirty="0">
                <a:solidFill>
                  <a:srgbClr val="3D8752"/>
                </a:solidFill>
                <a:latin typeface="Segoe UI Semilight"/>
                <a:cs typeface="Segoe UI Semilight"/>
              </a:rPr>
              <a:t>Set</a:t>
            </a:r>
            <a:r>
              <a:rPr sz="2200" b="1" spc="-45" dirty="0">
                <a:solidFill>
                  <a:srgbClr val="3D8752"/>
                </a:solidFill>
                <a:latin typeface="Segoe UI Semilight"/>
                <a:cs typeface="Segoe UI Semilight"/>
              </a:rPr>
              <a:t> </a:t>
            </a:r>
            <a:r>
              <a:rPr sz="2200" b="1" dirty="0">
                <a:solidFill>
                  <a:srgbClr val="3D8752"/>
                </a:solidFill>
                <a:latin typeface="Segoe UI Semilight"/>
                <a:cs typeface="Segoe UI Semilight"/>
              </a:rPr>
              <a:t>the</a:t>
            </a:r>
            <a:r>
              <a:rPr sz="2200" b="1" spc="-45" dirty="0">
                <a:solidFill>
                  <a:srgbClr val="3D8752"/>
                </a:solidFill>
                <a:latin typeface="Segoe UI Semilight"/>
                <a:cs typeface="Segoe UI Semilight"/>
              </a:rPr>
              <a:t> </a:t>
            </a:r>
            <a:r>
              <a:rPr sz="2200" b="1" dirty="0">
                <a:solidFill>
                  <a:srgbClr val="3D8752"/>
                </a:solidFill>
                <a:latin typeface="Segoe UI Semilight"/>
                <a:cs typeface="Segoe UI Semilight"/>
              </a:rPr>
              <a:t>derivative(s)</a:t>
            </a:r>
            <a:r>
              <a:rPr sz="2200" b="1" spc="-65" dirty="0">
                <a:solidFill>
                  <a:srgbClr val="3D8752"/>
                </a:solidFill>
                <a:latin typeface="Segoe UI Semilight"/>
                <a:cs typeface="Segoe UI Semilight"/>
              </a:rPr>
              <a:t> </a:t>
            </a:r>
            <a:r>
              <a:rPr sz="2200" b="1" dirty="0">
                <a:solidFill>
                  <a:srgbClr val="3D8752"/>
                </a:solidFill>
                <a:latin typeface="Segoe UI Semilight"/>
                <a:cs typeface="Segoe UI Semilight"/>
              </a:rPr>
              <a:t>to</a:t>
            </a:r>
            <a:r>
              <a:rPr sz="2200" b="1" spc="-35" dirty="0">
                <a:solidFill>
                  <a:srgbClr val="3D8752"/>
                </a:solidFill>
                <a:latin typeface="Segoe UI Semilight"/>
                <a:cs typeface="Segoe UI Semilight"/>
              </a:rPr>
              <a:t> </a:t>
            </a:r>
            <a:r>
              <a:rPr sz="2200" b="1" dirty="0">
                <a:solidFill>
                  <a:srgbClr val="3D8752"/>
                </a:solidFill>
                <a:latin typeface="Segoe UI Semilight"/>
                <a:cs typeface="Segoe UI Semilight"/>
              </a:rPr>
              <a:t>0</a:t>
            </a:r>
            <a:r>
              <a:rPr sz="2200" b="1" spc="-20" dirty="0">
                <a:solidFill>
                  <a:srgbClr val="3D8752"/>
                </a:solidFill>
                <a:latin typeface="Segoe UI Semilight"/>
                <a:cs typeface="Segoe UI Semilight"/>
              </a:rPr>
              <a:t> </a:t>
            </a:r>
            <a:r>
              <a:rPr sz="2200" b="1" dirty="0">
                <a:solidFill>
                  <a:srgbClr val="3D8752"/>
                </a:solidFill>
                <a:latin typeface="Segoe UI Semilight"/>
                <a:cs typeface="Segoe UI Semilight"/>
              </a:rPr>
              <a:t>and</a:t>
            </a:r>
            <a:r>
              <a:rPr sz="2200" b="1" spc="-50" dirty="0">
                <a:solidFill>
                  <a:srgbClr val="3D8752"/>
                </a:solidFill>
                <a:latin typeface="Segoe UI Semilight"/>
                <a:cs typeface="Segoe UI Semilight"/>
              </a:rPr>
              <a:t> </a:t>
            </a:r>
            <a:r>
              <a:rPr sz="2200" b="1" dirty="0">
                <a:solidFill>
                  <a:srgbClr val="3D8752"/>
                </a:solidFill>
                <a:latin typeface="Segoe UI Semilight"/>
                <a:cs typeface="Segoe UI Semilight"/>
              </a:rPr>
              <a:t>solve</a:t>
            </a:r>
            <a:r>
              <a:rPr sz="2200" b="1" spc="-60" dirty="0">
                <a:solidFill>
                  <a:srgbClr val="3D8752"/>
                </a:solidFill>
                <a:latin typeface="Segoe UI Semilight"/>
                <a:cs typeface="Segoe UI Semilight"/>
              </a:rPr>
              <a:t> </a:t>
            </a:r>
            <a:r>
              <a:rPr sz="2200" b="1" dirty="0">
                <a:solidFill>
                  <a:srgbClr val="3D8752"/>
                </a:solidFill>
                <a:latin typeface="Segoe UI Semilight"/>
                <a:cs typeface="Segoe UI Semilight"/>
              </a:rPr>
              <a:t>for</a:t>
            </a:r>
            <a:r>
              <a:rPr sz="2200" b="1" spc="-40" dirty="0">
                <a:solidFill>
                  <a:srgbClr val="3D8752"/>
                </a:solidFill>
                <a:latin typeface="Segoe UI Semilight"/>
                <a:cs typeface="Segoe UI Semilight"/>
              </a:rPr>
              <a:t> </a:t>
            </a:r>
            <a:r>
              <a:rPr sz="2200" b="1" spc="-10" dirty="0">
                <a:solidFill>
                  <a:srgbClr val="3D8752"/>
                </a:solidFill>
                <a:latin typeface="Segoe UI Semilight"/>
                <a:cs typeface="Segoe UI Semilight"/>
              </a:rPr>
              <a:t>MLE(s)</a:t>
            </a:r>
            <a:endParaRPr sz="2200" b="1" dirty="0">
              <a:latin typeface="Segoe UI Semilight"/>
              <a:cs typeface="Segoe UI Semilight"/>
            </a:endParaRPr>
          </a:p>
        </p:txBody>
      </p:sp>
      <mc:AlternateContent xmlns:mc="http://schemas.openxmlformats.org/markup-compatibility/2006">
        <mc:Choice xmlns:a14="http://schemas.microsoft.com/office/drawing/2010/main" Requires="a14">
          <p:sp>
            <p:nvSpPr>
              <p:cNvPr id="52" name="object 52"/>
              <p:cNvSpPr txBox="1"/>
              <p:nvPr/>
            </p:nvSpPr>
            <p:spPr>
              <a:xfrm>
                <a:off x="699922" y="5884570"/>
                <a:ext cx="10501478" cy="537776"/>
              </a:xfrm>
              <a:prstGeom prst="rect">
                <a:avLst/>
              </a:prstGeom>
            </p:spPr>
            <p:txBody>
              <a:bodyPr vert="horz" wrap="square" lIns="0" tIns="12065" rIns="0" bIns="0" rtlCol="0">
                <a:spAutoFit/>
              </a:bodyPr>
              <a:lstStyle/>
              <a:p>
                <a:pPr marL="38100">
                  <a:lnSpc>
                    <a:spcPct val="100000"/>
                  </a:lnSpc>
                  <a:spcBef>
                    <a:spcPts val="95"/>
                  </a:spcBef>
                </a:pPr>
                <a14:m>
                  <m:oMath xmlns:m="http://schemas.openxmlformats.org/officeDocument/2006/math">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10</m:t>
                        </m:r>
                      </m:num>
                      <m:den>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1</m:t>
                                </m:r>
                              </m:sub>
                            </m:sSub>
                          </m:e>
                        </m:acc>
                      </m:den>
                    </m:f>
                    <m:r>
                      <a:rPr lang="en-US" sz="2200" b="0" i="1" smtClean="0">
                        <a:latin typeface="Cambria Math" panose="02040503050406030204" pitchFamily="18" charset="0"/>
                        <a:cs typeface="Segoe UI Semilight"/>
                      </a:rPr>
                      <m:t>−</m:t>
                    </m:r>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5</m:t>
                        </m:r>
                      </m:num>
                      <m:den>
                        <m:r>
                          <a:rPr lang="en-US" sz="2200" b="0" i="1" smtClean="0">
                            <a:latin typeface="Cambria Math" panose="02040503050406030204" pitchFamily="18" charset="0"/>
                            <a:cs typeface="Segoe UI Semilight"/>
                          </a:rPr>
                          <m:t>1−</m:t>
                        </m:r>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1</m:t>
                                </m:r>
                              </m:sub>
                            </m:sSub>
                          </m:e>
                        </m:acc>
                        <m:r>
                          <a:rPr lang="en-US" sz="2200" b="0" i="1" smtClean="0">
                            <a:latin typeface="Cambria Math" panose="02040503050406030204" pitchFamily="18" charset="0"/>
                            <a:cs typeface="Segoe UI Semilight"/>
                          </a:rPr>
                          <m:t>−</m:t>
                        </m:r>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2</m:t>
                                </m:r>
                              </m:sub>
                            </m:sSub>
                          </m:e>
                        </m:acc>
                      </m:den>
                    </m:f>
                    <m:r>
                      <a:rPr lang="en-US" sz="2200" b="0" i="1" smtClean="0">
                        <a:latin typeface="Cambria Math" panose="02040503050406030204" pitchFamily="18" charset="0"/>
                        <a:cs typeface="Segoe UI Semilight"/>
                      </a:rPr>
                      <m:t>=0</m:t>
                    </m:r>
                  </m:oMath>
                </a14:m>
                <a:r>
                  <a:rPr lang="en-US" sz="2200" dirty="0">
                    <a:latin typeface="Segoe UI Semilight"/>
                    <a:cs typeface="Segoe UI Semilight"/>
                  </a:rPr>
                  <a:t> and </a:t>
                </a:r>
                <a14:m>
                  <m:oMath xmlns:m="http://schemas.openxmlformats.org/officeDocument/2006/math">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2</m:t>
                        </m:r>
                        <m:r>
                          <a:rPr lang="en-US" sz="2200" b="0" i="1" smtClean="0">
                            <a:latin typeface="Cambria Math" panose="02040503050406030204" pitchFamily="18" charset="0"/>
                            <a:cs typeface="Segoe UI Semilight"/>
                          </a:rPr>
                          <m:t>0</m:t>
                        </m:r>
                      </m:num>
                      <m:den>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2</m:t>
                                </m:r>
                              </m:sub>
                            </m:sSub>
                          </m:e>
                        </m:acc>
                      </m:den>
                    </m:f>
                    <m:r>
                      <a:rPr lang="en-US" sz="2200" b="0" i="1" smtClean="0">
                        <a:latin typeface="Cambria Math" panose="02040503050406030204" pitchFamily="18" charset="0"/>
                        <a:cs typeface="Segoe UI Semilight"/>
                      </a:rPr>
                      <m:t>−</m:t>
                    </m:r>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5</m:t>
                        </m:r>
                      </m:num>
                      <m:den>
                        <m:r>
                          <a:rPr lang="en-US" sz="2200" b="0" i="1" smtClean="0">
                            <a:latin typeface="Cambria Math" panose="02040503050406030204" pitchFamily="18" charset="0"/>
                            <a:cs typeface="Segoe UI Semilight"/>
                          </a:rPr>
                          <m:t>1−</m:t>
                        </m:r>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1</m:t>
                                </m:r>
                              </m:sub>
                            </m:sSub>
                          </m:e>
                        </m:acc>
                        <m:r>
                          <a:rPr lang="en-US" sz="2200" b="0" i="1" smtClean="0">
                            <a:latin typeface="Cambria Math" panose="02040503050406030204" pitchFamily="18" charset="0"/>
                            <a:cs typeface="Segoe UI Semilight"/>
                          </a:rPr>
                          <m:t>−</m:t>
                        </m:r>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2</m:t>
                                </m:r>
                              </m:sub>
                            </m:sSub>
                          </m:e>
                        </m:acc>
                      </m:den>
                    </m:f>
                    <m:r>
                      <a:rPr lang="en-US" sz="2200" b="0" i="1" smtClean="0">
                        <a:latin typeface="Cambria Math" panose="02040503050406030204" pitchFamily="18" charset="0"/>
                        <a:cs typeface="Segoe UI Semilight"/>
                      </a:rPr>
                      <m:t>=0</m:t>
                    </m:r>
                  </m:oMath>
                </a14:m>
                <a:r>
                  <a:rPr lang="en-US" sz="2200" dirty="0">
                    <a:latin typeface="Segoe UI Semilight"/>
                    <a:cs typeface="Segoe UI Semilight"/>
                  </a:rPr>
                  <a:t>. Solving</a:t>
                </a:r>
                <a:r>
                  <a:rPr lang="en-US" sz="2200" spc="-40" dirty="0">
                    <a:latin typeface="Segoe UI Semilight"/>
                    <a:cs typeface="Segoe UI Semilight"/>
                  </a:rPr>
                  <a:t> </a:t>
                </a:r>
                <a:r>
                  <a:rPr lang="en-US" sz="2200" dirty="0">
                    <a:latin typeface="Segoe UI Semilight"/>
                    <a:cs typeface="Segoe UI Semilight"/>
                  </a:rPr>
                  <a:t>system</a:t>
                </a:r>
                <a:r>
                  <a:rPr lang="en-US" sz="2200" spc="-5" dirty="0">
                    <a:latin typeface="Segoe UI Semilight"/>
                    <a:cs typeface="Segoe UI Semilight"/>
                  </a:rPr>
                  <a:t> </a:t>
                </a:r>
                <a:r>
                  <a:rPr lang="en-US" sz="2200" dirty="0">
                    <a:latin typeface="Segoe UI Semilight"/>
                    <a:cs typeface="Segoe UI Semilight"/>
                  </a:rPr>
                  <a:t>of</a:t>
                </a:r>
                <a:r>
                  <a:rPr lang="en-US" sz="2200" spc="-30" dirty="0">
                    <a:latin typeface="Segoe UI Semilight"/>
                    <a:cs typeface="Segoe UI Semilight"/>
                  </a:rPr>
                  <a:t> </a:t>
                </a:r>
                <a:r>
                  <a:rPr lang="en-US" sz="2200" dirty="0">
                    <a:latin typeface="Segoe UI Semilight"/>
                    <a:cs typeface="Segoe UI Semilight"/>
                  </a:rPr>
                  <a:t>equations… </a:t>
                </a:r>
                <a14:m>
                  <m:oMath xmlns:m="http://schemas.openxmlformats.org/officeDocument/2006/math">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1</m:t>
                            </m:r>
                          </m:sub>
                        </m:sSub>
                      </m:e>
                    </m:acc>
                    <m:r>
                      <a:rPr lang="en-US" sz="2200" b="0" i="1" smtClean="0">
                        <a:latin typeface="Cambria Math" panose="02040503050406030204" pitchFamily="18" charset="0"/>
                        <a:cs typeface="Segoe UI Semilight"/>
                      </a:rPr>
                      <m:t>=</m:t>
                    </m:r>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10</m:t>
                        </m:r>
                      </m:num>
                      <m:den>
                        <m:r>
                          <a:rPr lang="en-US" sz="2200" b="0" i="1" smtClean="0">
                            <a:latin typeface="Cambria Math" panose="02040503050406030204" pitchFamily="18" charset="0"/>
                            <a:cs typeface="Segoe UI Semilight"/>
                          </a:rPr>
                          <m:t>35</m:t>
                        </m:r>
                      </m:den>
                    </m:f>
                    <m:r>
                      <a:rPr lang="en-US" sz="2200" b="0" i="1" smtClean="0">
                        <a:latin typeface="Cambria Math" panose="02040503050406030204" pitchFamily="18" charset="0"/>
                        <a:cs typeface="Segoe UI Semilight"/>
                      </a:rPr>
                      <m:t>, </m:t>
                    </m:r>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2</m:t>
                            </m:r>
                          </m:sub>
                        </m:sSub>
                      </m:e>
                    </m:acc>
                    <m:r>
                      <a:rPr lang="en-US" sz="2200" b="0" i="1" smtClean="0">
                        <a:latin typeface="Cambria Math" panose="02040503050406030204" pitchFamily="18" charset="0"/>
                        <a:cs typeface="Segoe UI Semilight"/>
                      </a:rPr>
                      <m:t>=</m:t>
                    </m:r>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20</m:t>
                        </m:r>
                      </m:num>
                      <m:den>
                        <m:r>
                          <a:rPr lang="en-US" sz="2200" b="0" i="1" smtClean="0">
                            <a:latin typeface="Cambria Math" panose="02040503050406030204" pitchFamily="18" charset="0"/>
                            <a:cs typeface="Segoe UI Semilight"/>
                          </a:rPr>
                          <m:t>35</m:t>
                        </m:r>
                      </m:den>
                    </m:f>
                  </m:oMath>
                </a14:m>
                <a:endParaRPr sz="2400" baseline="45138" dirty="0">
                  <a:latin typeface="Cambria Math"/>
                  <a:cs typeface="Cambria Math"/>
                </a:endParaRPr>
              </a:p>
            </p:txBody>
          </p:sp>
        </mc:Choice>
        <mc:Fallback>
          <p:sp>
            <p:nvSpPr>
              <p:cNvPr id="52" name="object 52"/>
              <p:cNvSpPr txBox="1">
                <a:spLocks noRot="1" noChangeAspect="1" noMove="1" noResize="1" noEditPoints="1" noAdjustHandles="1" noChangeArrowheads="1" noChangeShapeType="1" noTextEdit="1"/>
              </p:cNvSpPr>
              <p:nvPr/>
            </p:nvSpPr>
            <p:spPr>
              <a:xfrm>
                <a:off x="699922" y="5884570"/>
                <a:ext cx="10501478" cy="537776"/>
              </a:xfrm>
              <a:prstGeom prst="rect">
                <a:avLst/>
              </a:prstGeom>
              <a:blipFill>
                <a:blip r:embed="rId3"/>
                <a:stretch>
                  <a:fillRect b="-8989"/>
                </a:stretch>
              </a:blipFill>
            </p:spPr>
            <p:txBody>
              <a:bodyPr/>
              <a:lstStyle/>
              <a:p>
                <a:r>
                  <a:rPr lang="en-US">
                    <a:noFill/>
                  </a:rPr>
                  <a:t> </a:t>
                </a:r>
              </a:p>
            </p:txBody>
          </p:sp>
        </mc:Fallback>
      </mc:AlternateContent>
      <p:sp>
        <p:nvSpPr>
          <p:cNvPr id="54" name="object 54"/>
          <p:cNvSpPr txBox="1"/>
          <p:nvPr/>
        </p:nvSpPr>
        <p:spPr>
          <a:xfrm>
            <a:off x="699922" y="6470091"/>
            <a:ext cx="2962275" cy="360680"/>
          </a:xfrm>
          <a:prstGeom prst="rect">
            <a:avLst/>
          </a:prstGeom>
        </p:spPr>
        <p:txBody>
          <a:bodyPr vert="horz" wrap="square" lIns="0" tIns="12065" rIns="0" bIns="0" rtlCol="0">
            <a:spAutoFit/>
          </a:bodyPr>
          <a:lstStyle/>
          <a:p>
            <a:pPr marL="12700">
              <a:lnSpc>
                <a:spcPct val="100000"/>
              </a:lnSpc>
              <a:spcBef>
                <a:spcPts val="95"/>
              </a:spcBef>
            </a:pPr>
            <a:r>
              <a:rPr sz="2200" b="1" dirty="0">
                <a:solidFill>
                  <a:srgbClr val="3D8752"/>
                </a:solidFill>
                <a:latin typeface="Segoe UI Semilight"/>
                <a:cs typeface="Segoe UI Semilight"/>
              </a:rPr>
              <a:t>5.</a:t>
            </a:r>
            <a:r>
              <a:rPr sz="2200" b="1" spc="-55" dirty="0">
                <a:solidFill>
                  <a:srgbClr val="3D8752"/>
                </a:solidFill>
                <a:latin typeface="Segoe UI Semilight"/>
                <a:cs typeface="Segoe UI Semilight"/>
              </a:rPr>
              <a:t> </a:t>
            </a:r>
            <a:r>
              <a:rPr sz="2200" b="1" dirty="0">
                <a:solidFill>
                  <a:srgbClr val="3D8752"/>
                </a:solidFill>
                <a:latin typeface="Segoe UI Semilight"/>
                <a:cs typeface="Segoe UI Semilight"/>
              </a:rPr>
              <a:t>Second</a:t>
            </a:r>
            <a:r>
              <a:rPr sz="2200" b="1" spc="-80" dirty="0">
                <a:solidFill>
                  <a:srgbClr val="3D8752"/>
                </a:solidFill>
                <a:latin typeface="Segoe UI Semilight"/>
                <a:cs typeface="Segoe UI Semilight"/>
              </a:rPr>
              <a:t> </a:t>
            </a:r>
            <a:r>
              <a:rPr sz="2200" b="1" dirty="0">
                <a:solidFill>
                  <a:srgbClr val="3D8752"/>
                </a:solidFill>
                <a:latin typeface="Segoe UI Semilight"/>
                <a:cs typeface="Segoe UI Semilight"/>
              </a:rPr>
              <a:t>derivative</a:t>
            </a:r>
            <a:r>
              <a:rPr sz="2200" b="1" spc="-80" dirty="0">
                <a:solidFill>
                  <a:srgbClr val="3D8752"/>
                </a:solidFill>
                <a:latin typeface="Segoe UI Semilight"/>
                <a:cs typeface="Segoe UI Semilight"/>
              </a:rPr>
              <a:t> </a:t>
            </a:r>
            <a:r>
              <a:rPr sz="2200" b="1" spc="-20" dirty="0">
                <a:solidFill>
                  <a:srgbClr val="3D8752"/>
                </a:solidFill>
                <a:latin typeface="Segoe UI Semilight"/>
                <a:cs typeface="Segoe UI Semilight"/>
              </a:rPr>
              <a:t>Test</a:t>
            </a:r>
            <a:endParaRPr sz="2200" b="1" dirty="0">
              <a:latin typeface="Segoe UI Semilight"/>
              <a:cs typeface="Segoe UI Semilight"/>
            </a:endParaRPr>
          </a:p>
        </p:txBody>
      </p:sp>
      <p:sp>
        <p:nvSpPr>
          <p:cNvPr id="55" name="object 55"/>
          <p:cNvSpPr/>
          <p:nvPr/>
        </p:nvSpPr>
        <p:spPr>
          <a:xfrm>
            <a:off x="6959345" y="2161794"/>
            <a:ext cx="3515995" cy="1024255"/>
          </a:xfrm>
          <a:custGeom>
            <a:avLst/>
            <a:gdLst/>
            <a:ahLst/>
            <a:cxnLst/>
            <a:rect l="l" t="t" r="r" b="b"/>
            <a:pathLst>
              <a:path w="3515995" h="1024255">
                <a:moveTo>
                  <a:pt x="0" y="87121"/>
                </a:moveTo>
                <a:lnTo>
                  <a:pt x="6844" y="53203"/>
                </a:lnTo>
                <a:lnTo>
                  <a:pt x="25511" y="25511"/>
                </a:lnTo>
                <a:lnTo>
                  <a:pt x="53203" y="6844"/>
                </a:lnTo>
                <a:lnTo>
                  <a:pt x="87122" y="0"/>
                </a:lnTo>
                <a:lnTo>
                  <a:pt x="3428746" y="0"/>
                </a:lnTo>
                <a:lnTo>
                  <a:pt x="3462664" y="6844"/>
                </a:lnTo>
                <a:lnTo>
                  <a:pt x="3490356" y="25511"/>
                </a:lnTo>
                <a:lnTo>
                  <a:pt x="3509023" y="53203"/>
                </a:lnTo>
                <a:lnTo>
                  <a:pt x="3515868" y="87121"/>
                </a:lnTo>
                <a:lnTo>
                  <a:pt x="3515868" y="937005"/>
                </a:lnTo>
                <a:lnTo>
                  <a:pt x="3509023" y="970924"/>
                </a:lnTo>
                <a:lnTo>
                  <a:pt x="3490356" y="998616"/>
                </a:lnTo>
                <a:lnTo>
                  <a:pt x="3462664" y="1017283"/>
                </a:lnTo>
                <a:lnTo>
                  <a:pt x="3428746" y="1024127"/>
                </a:lnTo>
                <a:lnTo>
                  <a:pt x="87122" y="1024127"/>
                </a:lnTo>
                <a:lnTo>
                  <a:pt x="53203" y="1017283"/>
                </a:lnTo>
                <a:lnTo>
                  <a:pt x="25511" y="998616"/>
                </a:lnTo>
                <a:lnTo>
                  <a:pt x="6844" y="970924"/>
                </a:lnTo>
                <a:lnTo>
                  <a:pt x="0" y="937005"/>
                </a:lnTo>
                <a:lnTo>
                  <a:pt x="0" y="87121"/>
                </a:lnTo>
                <a:close/>
              </a:path>
            </a:pathLst>
          </a:custGeom>
          <a:ln w="28575">
            <a:solidFill>
              <a:srgbClr val="927E50"/>
            </a:solidFill>
          </a:ln>
        </p:spPr>
        <p:txBody>
          <a:bodyPr wrap="square" lIns="0" tIns="0" rIns="0" bIns="0" rtlCol="0"/>
          <a:lstStyle/>
          <a:p>
            <a:endParaRPr/>
          </a:p>
        </p:txBody>
      </p:sp>
      <mc:AlternateContent xmlns:mc="http://schemas.openxmlformats.org/markup-compatibility/2006">
        <mc:Choice xmlns:a14="http://schemas.microsoft.com/office/drawing/2010/main" Requires="a14">
          <p:sp>
            <p:nvSpPr>
              <p:cNvPr id="59" name="TextBox 58">
                <a:extLst>
                  <a:ext uri="{FF2B5EF4-FFF2-40B4-BE49-F238E27FC236}">
                    <a16:creationId xmlns:a16="http://schemas.microsoft.com/office/drawing/2014/main" id="{B3101DC4-0BFA-F4C6-7FFE-F8F088744704}"/>
                  </a:ext>
                </a:extLst>
              </p:cNvPr>
              <p:cNvSpPr txBox="1"/>
              <p:nvPr/>
            </p:nvSpPr>
            <p:spPr>
              <a:xfrm>
                <a:off x="6984790" y="2172506"/>
                <a:ext cx="3457678" cy="976614"/>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𝑖</m:t>
                              </m:r>
                            </m:sub>
                          </m:sSub>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i="1" smtClean="0">
                          <a:latin typeface="Cambria Math" panose="02040503050406030204" pitchFamily="18" charset="0"/>
                        </a:rPr>
                        <m:t>=</m:t>
                      </m:r>
                      <m:d>
                        <m:dPr>
                          <m:begChr m:val="{"/>
                          <m:endChr m:val=""/>
                          <m:ctrlPr>
                            <a:rPr lang="en-US" i="1" smtClean="0">
                              <a:latin typeface="Cambria Math" panose="02040503050406030204" pitchFamily="18" charset="0"/>
                            </a:rPr>
                          </m:ctrlPr>
                        </m:dPr>
                        <m:e>
                          <m:eqArr>
                            <m:eqArrPr>
                              <m:ctrlPr>
                                <a:rPr lang="en-US" i="1" smtClean="0">
                                  <a:latin typeface="Cambria Math" panose="02040503050406030204" pitchFamily="18" charset="0"/>
                                </a:rPr>
                              </m:ctrlPr>
                            </m:eqArrPr>
                            <m:e>
                              <m:r>
                                <a:rPr lang="en-US" i="1" smtClean="0">
                                  <a:latin typeface="Cambria Math" panose="02040503050406030204" pitchFamily="18" charset="0"/>
                                </a:rPr>
                                <m:t>&amp;</m:t>
                              </m:r>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m:t>
                              </m:r>
                            </m:e>
                            <m:e>
                              <m:r>
                                <a:rPr lang="en-US" i="1" smtClean="0">
                                  <a:latin typeface="Cambria Math" panose="02040503050406030204" pitchFamily="18" charset="0"/>
                                </a:rPr>
                                <m:t>&amp;</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1</m:t>
                                  </m:r>
                                </m:sub>
                              </m:sSub>
                              <m:r>
                                <a:rPr lang="en-US" b="0" i="1" smtClean="0">
                                  <a:latin typeface="Cambria Math" panose="02040503050406030204" pitchFamily="18" charset="0"/>
                                </a:rPr>
                                <m:t>                 </m:t>
                              </m:r>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=10</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               </m:t>
                              </m:r>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=100</m:t>
                              </m:r>
                            </m:e>
                          </m:eqArr>
                        </m:e>
                      </m:d>
                    </m:oMath>
                  </m:oMathPara>
                </a14:m>
                <a:endParaRPr lang="en-US" dirty="0"/>
              </a:p>
            </p:txBody>
          </p:sp>
        </mc:Choice>
        <mc:Fallback>
          <p:sp>
            <p:nvSpPr>
              <p:cNvPr id="59" name="TextBox 58">
                <a:extLst>
                  <a:ext uri="{FF2B5EF4-FFF2-40B4-BE49-F238E27FC236}">
                    <a16:creationId xmlns:a16="http://schemas.microsoft.com/office/drawing/2014/main" id="{B3101DC4-0BFA-F4C6-7FFE-F8F088744704}"/>
                  </a:ext>
                </a:extLst>
              </p:cNvPr>
              <p:cNvSpPr txBox="1">
                <a:spLocks noRot="1" noChangeAspect="1" noMove="1" noResize="1" noEditPoints="1" noAdjustHandles="1" noChangeArrowheads="1" noChangeShapeType="1" noTextEdit="1"/>
              </p:cNvSpPr>
              <p:nvPr/>
            </p:nvSpPr>
            <p:spPr>
              <a:xfrm>
                <a:off x="6984790" y="2172506"/>
                <a:ext cx="3457678" cy="976614"/>
              </a:xfrm>
              <a:prstGeom prst="rect">
                <a:avLst/>
              </a:prstGeom>
              <a:blipFill>
                <a:blip r:embed="rId4"/>
                <a:stretch>
                  <a:fillRect/>
                </a:stretch>
              </a:blipFill>
            </p:spPr>
            <p:txBody>
              <a:bodyPr/>
              <a:lstStyle/>
              <a:p>
                <a:r>
                  <a:rPr lang="en-US">
                    <a:noFill/>
                  </a:rPr>
                  <a:t> </a:t>
                </a:r>
              </a:p>
            </p:txBody>
          </p:sp>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5" dirty="0"/>
              <a:t>Strategy</a:t>
            </a:r>
            <a:r>
              <a:rPr spc="200" dirty="0"/>
              <a:t> </a:t>
            </a:r>
            <a:r>
              <a:rPr dirty="0"/>
              <a:t>1:</a:t>
            </a:r>
            <a:r>
              <a:rPr spc="204" dirty="0"/>
              <a:t> </a:t>
            </a:r>
            <a:r>
              <a:rPr spc="65" dirty="0"/>
              <a:t>Naïve,</a:t>
            </a:r>
            <a:r>
              <a:rPr spc="190" dirty="0"/>
              <a:t> </a:t>
            </a:r>
            <a:r>
              <a:rPr spc="65" dirty="0"/>
              <a:t>Greedy</a:t>
            </a:r>
            <a:r>
              <a:rPr spc="195" dirty="0"/>
              <a:t> </a:t>
            </a:r>
            <a:r>
              <a:rPr spc="50" dirty="0"/>
              <a:t>Approach</a:t>
            </a:r>
          </a:p>
        </p:txBody>
      </p:sp>
      <p:sp>
        <p:nvSpPr>
          <p:cNvPr id="3" name="object 3"/>
          <p:cNvSpPr txBox="1">
            <a:spLocks noGrp="1"/>
          </p:cNvSpPr>
          <p:nvPr>
            <p:ph type="body" idx="1"/>
          </p:nvPr>
        </p:nvSpPr>
        <p:spPr>
          <a:prstGeom prst="rect">
            <a:avLst/>
          </a:prstGeom>
        </p:spPr>
        <p:txBody>
          <a:bodyPr vert="horz" wrap="square" lIns="0" tIns="151130" rIns="0" bIns="0" rtlCol="0">
            <a:spAutoFit/>
          </a:bodyPr>
          <a:lstStyle/>
          <a:p>
            <a:pPr marL="12700">
              <a:lnSpc>
                <a:spcPct val="100000"/>
              </a:lnSpc>
              <a:spcBef>
                <a:spcPts val="1190"/>
              </a:spcBef>
            </a:pPr>
            <a:r>
              <a:rPr dirty="0"/>
              <a:t>Pull</a:t>
            </a:r>
            <a:r>
              <a:rPr spc="-30" dirty="0"/>
              <a:t> </a:t>
            </a:r>
            <a:r>
              <a:rPr dirty="0"/>
              <a:t>arm</a:t>
            </a:r>
            <a:r>
              <a:rPr spc="-60" dirty="0"/>
              <a:t> </a:t>
            </a:r>
            <a:r>
              <a:rPr dirty="0">
                <a:latin typeface="Cambria Math"/>
                <a:cs typeface="Cambria Math"/>
              </a:rPr>
              <a:t>1</a:t>
            </a:r>
            <a:r>
              <a:rPr spc="114" dirty="0">
                <a:latin typeface="Cambria Math"/>
                <a:cs typeface="Cambria Math"/>
              </a:rPr>
              <a:t> </a:t>
            </a:r>
            <a:r>
              <a:rPr dirty="0">
                <a:latin typeface="Cambria Math"/>
                <a:cs typeface="Cambria Math"/>
              </a:rPr>
              <a:t>35</a:t>
            </a:r>
            <a:r>
              <a:rPr spc="105" dirty="0">
                <a:latin typeface="Cambria Math"/>
                <a:cs typeface="Cambria Math"/>
              </a:rPr>
              <a:t> </a:t>
            </a:r>
            <a:r>
              <a:rPr dirty="0"/>
              <a:t>times</a:t>
            </a:r>
            <a:r>
              <a:rPr spc="-25" dirty="0"/>
              <a:t> </a:t>
            </a:r>
            <a:r>
              <a:rPr dirty="0"/>
              <a:t>and</a:t>
            </a:r>
            <a:r>
              <a:rPr spc="-55" dirty="0"/>
              <a:t> </a:t>
            </a:r>
            <a:r>
              <a:rPr dirty="0"/>
              <a:t>record</a:t>
            </a:r>
            <a:r>
              <a:rPr spc="-55" dirty="0"/>
              <a:t> </a:t>
            </a:r>
            <a:r>
              <a:rPr dirty="0"/>
              <a:t>the</a:t>
            </a:r>
            <a:r>
              <a:rPr spc="-35" dirty="0"/>
              <a:t> </a:t>
            </a:r>
            <a:r>
              <a:rPr dirty="0"/>
              <a:t>reward</a:t>
            </a:r>
            <a:r>
              <a:rPr spc="-65" dirty="0"/>
              <a:t> </a:t>
            </a:r>
            <a:r>
              <a:rPr dirty="0"/>
              <a:t>from</a:t>
            </a:r>
            <a:r>
              <a:rPr spc="-40" dirty="0"/>
              <a:t> </a:t>
            </a:r>
            <a:r>
              <a:rPr spc="-10" dirty="0"/>
              <a:t>each.</a:t>
            </a:r>
          </a:p>
          <a:p>
            <a:pPr marL="12700" marR="17780">
              <a:lnSpc>
                <a:spcPts val="2800"/>
              </a:lnSpc>
              <a:spcBef>
                <a:spcPts val="1450"/>
              </a:spcBef>
            </a:pPr>
            <a:r>
              <a:rPr dirty="0"/>
              <a:t>We</a:t>
            </a:r>
            <a:r>
              <a:rPr spc="-20" dirty="0"/>
              <a:t> </a:t>
            </a:r>
            <a:r>
              <a:rPr dirty="0"/>
              <a:t>see</a:t>
            </a:r>
            <a:r>
              <a:rPr spc="-20" dirty="0"/>
              <a:t> </a:t>
            </a:r>
            <a:r>
              <a:rPr dirty="0"/>
              <a:t>rewards</a:t>
            </a:r>
            <a:r>
              <a:rPr spc="-30" dirty="0"/>
              <a:t> </a:t>
            </a:r>
            <a:r>
              <a:rPr dirty="0">
                <a:latin typeface="Cambria Math"/>
                <a:cs typeface="Cambria Math"/>
              </a:rPr>
              <a:t>𝑥</a:t>
            </a:r>
            <a:r>
              <a:rPr sz="2850" baseline="-16081" dirty="0">
                <a:latin typeface="Cambria Math"/>
                <a:cs typeface="Cambria Math"/>
              </a:rPr>
              <a:t>1</a:t>
            </a:r>
            <a:r>
              <a:rPr sz="2600" dirty="0">
                <a:latin typeface="Cambria Math"/>
                <a:cs typeface="Cambria Math"/>
              </a:rPr>
              <a:t>,</a:t>
            </a:r>
            <a:r>
              <a:rPr sz="2600" spc="-140" dirty="0">
                <a:latin typeface="Cambria Math"/>
                <a:cs typeface="Cambria Math"/>
              </a:rPr>
              <a:t> </a:t>
            </a:r>
            <a:r>
              <a:rPr sz="2600" dirty="0">
                <a:latin typeface="Cambria Math"/>
                <a:cs typeface="Cambria Math"/>
              </a:rPr>
              <a:t>𝑥</a:t>
            </a:r>
            <a:r>
              <a:rPr sz="2850" baseline="-16081" dirty="0">
                <a:latin typeface="Cambria Math"/>
                <a:cs typeface="Cambria Math"/>
              </a:rPr>
              <a:t>2</a:t>
            </a:r>
            <a:r>
              <a:rPr sz="2600" dirty="0">
                <a:latin typeface="Cambria Math"/>
                <a:cs typeface="Cambria Math"/>
              </a:rPr>
              <a:t>,</a:t>
            </a:r>
            <a:r>
              <a:rPr sz="2600" spc="-150" dirty="0">
                <a:latin typeface="Cambria Math"/>
                <a:cs typeface="Cambria Math"/>
              </a:rPr>
              <a:t> </a:t>
            </a:r>
            <a:r>
              <a:rPr sz="2600" dirty="0">
                <a:latin typeface="Cambria Math"/>
                <a:cs typeface="Cambria Math"/>
              </a:rPr>
              <a:t>…</a:t>
            </a:r>
            <a:r>
              <a:rPr sz="2600" spc="-145" dirty="0">
                <a:latin typeface="Cambria Math"/>
                <a:cs typeface="Cambria Math"/>
              </a:rPr>
              <a:t> </a:t>
            </a:r>
            <a:r>
              <a:rPr sz="2600" dirty="0">
                <a:latin typeface="Cambria Math"/>
                <a:cs typeface="Cambria Math"/>
              </a:rPr>
              <a:t>,</a:t>
            </a:r>
            <a:r>
              <a:rPr sz="2600" spc="-140" dirty="0">
                <a:latin typeface="Cambria Math"/>
                <a:cs typeface="Cambria Math"/>
              </a:rPr>
              <a:t> </a:t>
            </a:r>
            <a:r>
              <a:rPr sz="2600" dirty="0">
                <a:latin typeface="Cambria Math"/>
                <a:cs typeface="Cambria Math"/>
              </a:rPr>
              <a:t>𝑥</a:t>
            </a:r>
            <a:r>
              <a:rPr sz="2850" baseline="-16081" dirty="0">
                <a:latin typeface="Cambria Math"/>
                <a:cs typeface="Cambria Math"/>
              </a:rPr>
              <a:t>35</a:t>
            </a:r>
            <a:r>
              <a:rPr sz="2600" dirty="0"/>
              <a:t>. Out</a:t>
            </a:r>
            <a:r>
              <a:rPr sz="2600" spc="-10" dirty="0"/>
              <a:t> </a:t>
            </a:r>
            <a:r>
              <a:rPr sz="2600" dirty="0"/>
              <a:t>of</a:t>
            </a:r>
            <a:r>
              <a:rPr sz="2600" spc="-10" dirty="0"/>
              <a:t> </a:t>
            </a:r>
            <a:r>
              <a:rPr sz="2600" dirty="0"/>
              <a:t>these,</a:t>
            </a:r>
            <a:r>
              <a:rPr sz="2600" spc="-10" dirty="0"/>
              <a:t> </a:t>
            </a:r>
            <a:r>
              <a:rPr sz="2600" dirty="0"/>
              <a:t>we</a:t>
            </a:r>
            <a:r>
              <a:rPr sz="2600" spc="-20" dirty="0"/>
              <a:t> </a:t>
            </a:r>
            <a:r>
              <a:rPr sz="2600" dirty="0"/>
              <a:t>get</a:t>
            </a:r>
            <a:r>
              <a:rPr sz="2600" spc="-20" dirty="0"/>
              <a:t> </a:t>
            </a:r>
            <a:r>
              <a:rPr sz="2600" dirty="0">
                <a:latin typeface="Cambria Math"/>
                <a:cs typeface="Cambria Math"/>
              </a:rPr>
              <a:t>$1</a:t>
            </a:r>
            <a:r>
              <a:rPr sz="2600" spc="110" dirty="0">
                <a:latin typeface="Cambria Math"/>
                <a:cs typeface="Cambria Math"/>
              </a:rPr>
              <a:t> </a:t>
            </a:r>
            <a:r>
              <a:rPr sz="2600" dirty="0"/>
              <a:t>5</a:t>
            </a:r>
            <a:r>
              <a:rPr sz="2600" spc="-10" dirty="0"/>
              <a:t> </a:t>
            </a:r>
            <a:r>
              <a:rPr sz="2600" dirty="0"/>
              <a:t>times,</a:t>
            </a:r>
            <a:r>
              <a:rPr sz="2600" spc="-10" dirty="0"/>
              <a:t> </a:t>
            </a:r>
            <a:r>
              <a:rPr sz="2600" dirty="0">
                <a:latin typeface="Cambria Math"/>
                <a:cs typeface="Cambria Math"/>
              </a:rPr>
              <a:t>$10</a:t>
            </a:r>
            <a:r>
              <a:rPr sz="2600" spc="130" dirty="0">
                <a:latin typeface="Cambria Math"/>
                <a:cs typeface="Cambria Math"/>
              </a:rPr>
              <a:t> </a:t>
            </a:r>
            <a:r>
              <a:rPr sz="2600" dirty="0"/>
              <a:t>10</a:t>
            </a:r>
            <a:r>
              <a:rPr sz="2600" spc="-20" dirty="0"/>
              <a:t> </a:t>
            </a:r>
            <a:r>
              <a:rPr sz="2600" spc="-10" dirty="0"/>
              <a:t>times </a:t>
            </a:r>
            <a:r>
              <a:rPr sz="2600" dirty="0"/>
              <a:t>and</a:t>
            </a:r>
            <a:r>
              <a:rPr sz="2600" spc="-55" dirty="0"/>
              <a:t> </a:t>
            </a:r>
            <a:r>
              <a:rPr sz="2600" dirty="0">
                <a:latin typeface="Cambria Math"/>
                <a:cs typeface="Cambria Math"/>
              </a:rPr>
              <a:t>$100</a:t>
            </a:r>
            <a:r>
              <a:rPr sz="2600" spc="105" dirty="0">
                <a:latin typeface="Cambria Math"/>
                <a:cs typeface="Cambria Math"/>
              </a:rPr>
              <a:t> </a:t>
            </a:r>
            <a:r>
              <a:rPr sz="2600" dirty="0"/>
              <a:t>20</a:t>
            </a:r>
            <a:r>
              <a:rPr sz="2600" spc="-30" dirty="0"/>
              <a:t> </a:t>
            </a:r>
            <a:r>
              <a:rPr sz="2600" dirty="0"/>
              <a:t>times.</a:t>
            </a:r>
            <a:r>
              <a:rPr sz="2600" spc="-25" dirty="0"/>
              <a:t>  </a:t>
            </a:r>
            <a:r>
              <a:rPr sz="2600" dirty="0"/>
              <a:t>What</a:t>
            </a:r>
            <a:r>
              <a:rPr sz="2600" spc="-45" dirty="0"/>
              <a:t> </a:t>
            </a:r>
            <a:r>
              <a:rPr sz="2600" dirty="0"/>
              <a:t>is</a:t>
            </a:r>
            <a:r>
              <a:rPr sz="2600" spc="-25" dirty="0"/>
              <a:t> </a:t>
            </a:r>
            <a:r>
              <a:rPr sz="2600" dirty="0"/>
              <a:t>the</a:t>
            </a:r>
            <a:r>
              <a:rPr sz="2600" spc="-35" dirty="0"/>
              <a:t> </a:t>
            </a:r>
            <a:r>
              <a:rPr sz="2600" dirty="0"/>
              <a:t>MLE</a:t>
            </a:r>
            <a:r>
              <a:rPr sz="2600" spc="-25" dirty="0"/>
              <a:t> </a:t>
            </a:r>
            <a:r>
              <a:rPr sz="2600" dirty="0"/>
              <a:t>for</a:t>
            </a:r>
            <a:r>
              <a:rPr sz="2600" spc="-45" dirty="0"/>
              <a:t> </a:t>
            </a:r>
            <a:r>
              <a:rPr sz="2600" dirty="0">
                <a:latin typeface="Cambria Math"/>
                <a:cs typeface="Cambria Math"/>
              </a:rPr>
              <a:t>𝜃</a:t>
            </a:r>
            <a:r>
              <a:rPr sz="2850" baseline="-16081" dirty="0">
                <a:latin typeface="Cambria Math"/>
                <a:cs typeface="Cambria Math"/>
              </a:rPr>
              <a:t>1</a:t>
            </a:r>
            <a:r>
              <a:rPr sz="2850" spc="562" baseline="-16081" dirty="0">
                <a:latin typeface="Cambria Math"/>
                <a:cs typeface="Cambria Math"/>
              </a:rPr>
              <a:t> </a:t>
            </a:r>
            <a:r>
              <a:rPr sz="2600" dirty="0"/>
              <a:t>and</a:t>
            </a:r>
            <a:r>
              <a:rPr sz="2600" spc="-50" dirty="0"/>
              <a:t> </a:t>
            </a:r>
            <a:r>
              <a:rPr sz="2600" dirty="0">
                <a:latin typeface="Cambria Math"/>
                <a:cs typeface="Cambria Math"/>
              </a:rPr>
              <a:t>𝜃</a:t>
            </a:r>
            <a:r>
              <a:rPr sz="2850" baseline="-16081" dirty="0">
                <a:latin typeface="Cambria Math"/>
                <a:cs typeface="Cambria Math"/>
              </a:rPr>
              <a:t>2</a:t>
            </a:r>
            <a:r>
              <a:rPr sz="2850" spc="562" baseline="-16081" dirty="0">
                <a:latin typeface="Cambria Math"/>
                <a:cs typeface="Cambria Math"/>
              </a:rPr>
              <a:t> </a:t>
            </a:r>
            <a:r>
              <a:rPr sz="2600" dirty="0"/>
              <a:t>for</a:t>
            </a:r>
            <a:r>
              <a:rPr sz="2600" spc="-50" dirty="0"/>
              <a:t> </a:t>
            </a:r>
            <a:r>
              <a:rPr sz="2600" dirty="0"/>
              <a:t>arm</a:t>
            </a:r>
            <a:r>
              <a:rPr sz="2600" spc="-50" dirty="0"/>
              <a:t> </a:t>
            </a:r>
            <a:r>
              <a:rPr sz="2600" spc="-25" dirty="0"/>
              <a:t>1?</a:t>
            </a:r>
            <a:endParaRPr sz="2600">
              <a:latin typeface="Cambria Math"/>
              <a:cs typeface="Cambria Math"/>
            </a:endParaRPr>
          </a:p>
        </p:txBody>
      </p:sp>
      <p:sp>
        <p:nvSpPr>
          <p:cNvPr id="9" name="object 9"/>
          <p:cNvSpPr txBox="1"/>
          <p:nvPr/>
        </p:nvSpPr>
        <p:spPr>
          <a:xfrm>
            <a:off x="699922" y="3444849"/>
            <a:ext cx="6049010" cy="1096010"/>
          </a:xfrm>
          <a:prstGeom prst="rect">
            <a:avLst/>
          </a:prstGeom>
        </p:spPr>
        <p:txBody>
          <a:bodyPr vert="horz" wrap="square" lIns="0" tIns="151765" rIns="0" bIns="0" rtlCol="0">
            <a:spAutoFit/>
          </a:bodyPr>
          <a:lstStyle/>
          <a:p>
            <a:pPr marL="12700">
              <a:lnSpc>
                <a:spcPct val="100000"/>
              </a:lnSpc>
              <a:spcBef>
                <a:spcPts val="1195"/>
              </a:spcBef>
            </a:pPr>
            <a:r>
              <a:rPr sz="2600" b="1" dirty="0">
                <a:solidFill>
                  <a:srgbClr val="3D8752"/>
                </a:solidFill>
                <a:latin typeface="Segoe UI Semilight"/>
                <a:cs typeface="Segoe UI Semilight"/>
              </a:rPr>
              <a:t>How</a:t>
            </a:r>
            <a:r>
              <a:rPr sz="2600" b="1" spc="-40" dirty="0">
                <a:solidFill>
                  <a:srgbClr val="3D8752"/>
                </a:solidFill>
                <a:latin typeface="Segoe UI Semilight"/>
                <a:cs typeface="Segoe UI Semilight"/>
              </a:rPr>
              <a:t> </a:t>
            </a:r>
            <a:r>
              <a:rPr sz="2600" b="1" dirty="0">
                <a:solidFill>
                  <a:srgbClr val="3D8752"/>
                </a:solidFill>
                <a:latin typeface="Segoe UI Semilight"/>
                <a:cs typeface="Segoe UI Semilight"/>
              </a:rPr>
              <a:t>good</a:t>
            </a:r>
            <a:r>
              <a:rPr sz="2600" b="1" spc="-35" dirty="0">
                <a:solidFill>
                  <a:srgbClr val="3D8752"/>
                </a:solidFill>
                <a:latin typeface="Segoe UI Semilight"/>
                <a:cs typeface="Segoe UI Semilight"/>
              </a:rPr>
              <a:t> </a:t>
            </a:r>
            <a:r>
              <a:rPr sz="2600" b="1" dirty="0">
                <a:solidFill>
                  <a:srgbClr val="3D8752"/>
                </a:solidFill>
                <a:latin typeface="Segoe UI Semilight"/>
                <a:cs typeface="Segoe UI Semilight"/>
              </a:rPr>
              <a:t>is</a:t>
            </a:r>
            <a:r>
              <a:rPr sz="2600" b="1" spc="-15" dirty="0">
                <a:solidFill>
                  <a:srgbClr val="3D8752"/>
                </a:solidFill>
                <a:latin typeface="Segoe UI Semilight"/>
                <a:cs typeface="Segoe UI Semilight"/>
              </a:rPr>
              <a:t> </a:t>
            </a:r>
            <a:r>
              <a:rPr sz="2600" b="1" dirty="0">
                <a:solidFill>
                  <a:srgbClr val="3D8752"/>
                </a:solidFill>
                <a:latin typeface="Segoe UI Semilight"/>
                <a:cs typeface="Segoe UI Semilight"/>
              </a:rPr>
              <a:t>this</a:t>
            </a:r>
            <a:r>
              <a:rPr sz="2600" b="1" spc="-45" dirty="0">
                <a:solidFill>
                  <a:srgbClr val="3D8752"/>
                </a:solidFill>
                <a:latin typeface="Segoe UI Semilight"/>
                <a:cs typeface="Segoe UI Semilight"/>
              </a:rPr>
              <a:t> </a:t>
            </a:r>
            <a:r>
              <a:rPr sz="2600" b="1" dirty="0">
                <a:solidFill>
                  <a:srgbClr val="3D8752"/>
                </a:solidFill>
                <a:latin typeface="Segoe UI Semilight"/>
                <a:cs typeface="Segoe UI Semilight"/>
              </a:rPr>
              <a:t>estimator?</a:t>
            </a:r>
            <a:r>
              <a:rPr sz="2600" b="1" spc="-50" dirty="0">
                <a:solidFill>
                  <a:srgbClr val="3D8752"/>
                </a:solidFill>
                <a:latin typeface="Segoe UI Semilight"/>
                <a:cs typeface="Segoe UI Semilight"/>
              </a:rPr>
              <a:t> </a:t>
            </a:r>
            <a:r>
              <a:rPr sz="2600" b="1" dirty="0">
                <a:solidFill>
                  <a:srgbClr val="3D8752"/>
                </a:solidFill>
                <a:latin typeface="Segoe UI Semilight"/>
                <a:cs typeface="Segoe UI Semilight"/>
              </a:rPr>
              <a:t>Is</a:t>
            </a:r>
            <a:r>
              <a:rPr sz="2600" b="1" spc="-20" dirty="0">
                <a:solidFill>
                  <a:srgbClr val="3D8752"/>
                </a:solidFill>
                <a:latin typeface="Segoe UI Semilight"/>
                <a:cs typeface="Segoe UI Semilight"/>
              </a:rPr>
              <a:t> </a:t>
            </a:r>
            <a:r>
              <a:rPr sz="2600" b="1" dirty="0">
                <a:solidFill>
                  <a:srgbClr val="3D8752"/>
                </a:solidFill>
                <a:latin typeface="Segoe UI Semilight"/>
                <a:cs typeface="Segoe UI Semilight"/>
              </a:rPr>
              <a:t>it</a:t>
            </a:r>
            <a:r>
              <a:rPr sz="2600" b="1" spc="30" dirty="0">
                <a:solidFill>
                  <a:srgbClr val="3D8752"/>
                </a:solidFill>
                <a:latin typeface="Segoe UI Semilight"/>
                <a:cs typeface="Segoe UI Semilight"/>
              </a:rPr>
              <a:t> </a:t>
            </a:r>
            <a:r>
              <a:rPr sz="2600" b="1" spc="-10" dirty="0">
                <a:solidFill>
                  <a:srgbClr val="3D8752"/>
                </a:solidFill>
                <a:latin typeface="Segoe UI Semilight"/>
                <a:cs typeface="Segoe UI Semilight"/>
              </a:rPr>
              <a:t>biased?</a:t>
            </a:r>
            <a:endParaRPr sz="2600" b="1" dirty="0">
              <a:latin typeface="Segoe UI Semilight"/>
              <a:cs typeface="Segoe UI Semilight"/>
            </a:endParaRPr>
          </a:p>
          <a:p>
            <a:pPr marL="12700">
              <a:lnSpc>
                <a:spcPct val="100000"/>
              </a:lnSpc>
              <a:spcBef>
                <a:spcPts val="1095"/>
              </a:spcBef>
            </a:pPr>
            <a:r>
              <a:rPr sz="2600" i="1" dirty="0">
                <a:solidFill>
                  <a:srgbClr val="927E50"/>
                </a:solidFill>
                <a:latin typeface="Segoe UI Semilight"/>
                <a:cs typeface="Segoe UI Semilight"/>
              </a:rPr>
              <a:t>1.</a:t>
            </a:r>
            <a:r>
              <a:rPr sz="2600" i="1" spc="-30" dirty="0">
                <a:solidFill>
                  <a:srgbClr val="927E50"/>
                </a:solidFill>
                <a:latin typeface="Segoe UI Semilight"/>
                <a:cs typeface="Segoe UI Semilight"/>
              </a:rPr>
              <a:t> </a:t>
            </a:r>
            <a:r>
              <a:rPr sz="2600" i="1" dirty="0">
                <a:solidFill>
                  <a:srgbClr val="927E50"/>
                </a:solidFill>
                <a:latin typeface="Segoe UI Semilight"/>
                <a:cs typeface="Segoe UI Semilight"/>
              </a:rPr>
              <a:t>Write</a:t>
            </a:r>
            <a:r>
              <a:rPr sz="2600" i="1" spc="-40" dirty="0">
                <a:solidFill>
                  <a:srgbClr val="927E50"/>
                </a:solidFill>
                <a:latin typeface="Segoe UI Semilight"/>
                <a:cs typeface="Segoe UI Semilight"/>
              </a:rPr>
              <a:t> </a:t>
            </a:r>
            <a:r>
              <a:rPr sz="2600" i="1" dirty="0">
                <a:solidFill>
                  <a:srgbClr val="927E50"/>
                </a:solidFill>
                <a:latin typeface="Segoe UI Semilight"/>
                <a:cs typeface="Segoe UI Semilight"/>
              </a:rPr>
              <a:t>a</a:t>
            </a:r>
            <a:r>
              <a:rPr sz="2600" i="1" spc="-25" dirty="0">
                <a:solidFill>
                  <a:srgbClr val="927E50"/>
                </a:solidFill>
                <a:latin typeface="Segoe UI Semilight"/>
                <a:cs typeface="Segoe UI Semilight"/>
              </a:rPr>
              <a:t> </a:t>
            </a:r>
            <a:r>
              <a:rPr sz="2600" i="1" dirty="0">
                <a:solidFill>
                  <a:srgbClr val="927E50"/>
                </a:solidFill>
                <a:latin typeface="Segoe UI Semilight"/>
                <a:cs typeface="Segoe UI Semilight"/>
              </a:rPr>
              <a:t>generalized</a:t>
            </a:r>
            <a:r>
              <a:rPr sz="2600" i="1" spc="-20" dirty="0">
                <a:solidFill>
                  <a:srgbClr val="927E50"/>
                </a:solidFill>
                <a:latin typeface="Segoe UI Semilight"/>
                <a:cs typeface="Segoe UI Semilight"/>
              </a:rPr>
              <a:t> </a:t>
            </a:r>
            <a:r>
              <a:rPr sz="2600" i="1" dirty="0">
                <a:solidFill>
                  <a:srgbClr val="927E50"/>
                </a:solidFill>
                <a:latin typeface="Segoe UI Semilight"/>
                <a:cs typeface="Segoe UI Semilight"/>
              </a:rPr>
              <a:t>form</a:t>
            </a:r>
            <a:r>
              <a:rPr sz="2600" i="1" spc="-40" dirty="0">
                <a:solidFill>
                  <a:srgbClr val="927E50"/>
                </a:solidFill>
                <a:latin typeface="Segoe UI Semilight"/>
                <a:cs typeface="Segoe UI Semilight"/>
              </a:rPr>
              <a:t> </a:t>
            </a:r>
            <a:r>
              <a:rPr sz="2600" i="1" dirty="0">
                <a:solidFill>
                  <a:srgbClr val="927E50"/>
                </a:solidFill>
                <a:latin typeface="Segoe UI Semilight"/>
                <a:cs typeface="Segoe UI Semilight"/>
              </a:rPr>
              <a:t>of</a:t>
            </a:r>
            <a:r>
              <a:rPr sz="2600" i="1" spc="-40" dirty="0">
                <a:solidFill>
                  <a:srgbClr val="927E50"/>
                </a:solidFill>
                <a:latin typeface="Segoe UI Semilight"/>
                <a:cs typeface="Segoe UI Semilight"/>
              </a:rPr>
              <a:t> </a:t>
            </a:r>
            <a:r>
              <a:rPr sz="2600" i="1" dirty="0">
                <a:solidFill>
                  <a:srgbClr val="927E50"/>
                </a:solidFill>
                <a:latin typeface="Segoe UI Semilight"/>
                <a:cs typeface="Segoe UI Semilight"/>
              </a:rPr>
              <a:t>the</a:t>
            </a:r>
            <a:r>
              <a:rPr sz="2600" i="1" spc="-35" dirty="0">
                <a:solidFill>
                  <a:srgbClr val="927E50"/>
                </a:solidFill>
                <a:latin typeface="Segoe UI Semilight"/>
                <a:cs typeface="Segoe UI Semilight"/>
              </a:rPr>
              <a:t> </a:t>
            </a:r>
            <a:r>
              <a:rPr sz="2600" i="1" spc="-10" dirty="0">
                <a:solidFill>
                  <a:srgbClr val="927E50"/>
                </a:solidFill>
                <a:latin typeface="Segoe UI Semilight"/>
                <a:cs typeface="Segoe UI Semilight"/>
              </a:rPr>
              <a:t>estimator</a:t>
            </a:r>
            <a:endParaRPr sz="2600" dirty="0">
              <a:latin typeface="Segoe UI Semilight"/>
              <a:cs typeface="Segoe UI Semilight"/>
            </a:endParaRPr>
          </a:p>
        </p:txBody>
      </p:sp>
      <p:sp>
        <p:nvSpPr>
          <p:cNvPr id="10" name="object 10"/>
          <p:cNvSpPr txBox="1"/>
          <p:nvPr/>
        </p:nvSpPr>
        <p:spPr>
          <a:xfrm>
            <a:off x="699922" y="5186934"/>
            <a:ext cx="3239135" cy="422275"/>
          </a:xfrm>
          <a:prstGeom prst="rect">
            <a:avLst/>
          </a:prstGeom>
        </p:spPr>
        <p:txBody>
          <a:bodyPr vert="horz" wrap="square" lIns="0" tIns="12700" rIns="0" bIns="0" rtlCol="0">
            <a:spAutoFit/>
          </a:bodyPr>
          <a:lstStyle/>
          <a:p>
            <a:pPr marL="12700">
              <a:lnSpc>
                <a:spcPct val="100000"/>
              </a:lnSpc>
              <a:spcBef>
                <a:spcPts val="100"/>
              </a:spcBef>
            </a:pPr>
            <a:r>
              <a:rPr sz="2600" i="1" dirty="0">
                <a:solidFill>
                  <a:srgbClr val="927E50"/>
                </a:solidFill>
                <a:latin typeface="Segoe UI Semilight"/>
                <a:cs typeface="Segoe UI Semilight"/>
              </a:rPr>
              <a:t>2.</a:t>
            </a:r>
            <a:r>
              <a:rPr sz="2600" i="1" spc="-50" dirty="0">
                <a:solidFill>
                  <a:srgbClr val="927E50"/>
                </a:solidFill>
                <a:latin typeface="Segoe UI Semilight"/>
                <a:cs typeface="Segoe UI Semilight"/>
              </a:rPr>
              <a:t> </a:t>
            </a:r>
            <a:r>
              <a:rPr sz="2600" i="1" dirty="0">
                <a:solidFill>
                  <a:srgbClr val="927E50"/>
                </a:solidFill>
                <a:latin typeface="Segoe UI Semilight"/>
                <a:cs typeface="Segoe UI Semilight"/>
              </a:rPr>
              <a:t>Check</a:t>
            </a:r>
            <a:r>
              <a:rPr sz="2600" i="1" spc="-35" dirty="0">
                <a:solidFill>
                  <a:srgbClr val="927E50"/>
                </a:solidFill>
                <a:latin typeface="Segoe UI Semilight"/>
                <a:cs typeface="Segoe UI Semilight"/>
              </a:rPr>
              <a:t> </a:t>
            </a:r>
            <a:r>
              <a:rPr sz="2600" i="1" dirty="0">
                <a:solidFill>
                  <a:srgbClr val="927E50"/>
                </a:solidFill>
                <a:latin typeface="Segoe UI Semilight"/>
                <a:cs typeface="Segoe UI Semilight"/>
              </a:rPr>
              <a:t>if</a:t>
            </a:r>
            <a:r>
              <a:rPr sz="2600" i="1" spc="-35" dirty="0">
                <a:solidFill>
                  <a:srgbClr val="927E50"/>
                </a:solidFill>
                <a:latin typeface="Segoe UI Semilight"/>
                <a:cs typeface="Segoe UI Semilight"/>
              </a:rPr>
              <a:t> </a:t>
            </a:r>
            <a:r>
              <a:rPr sz="2600" i="1" dirty="0">
                <a:solidFill>
                  <a:srgbClr val="927E50"/>
                </a:solidFill>
                <a:latin typeface="Segoe UI Semilight"/>
                <a:cs typeface="Segoe UI Semilight"/>
              </a:rPr>
              <a:t>it’s</a:t>
            </a:r>
            <a:r>
              <a:rPr sz="2600" i="1" spc="-50" dirty="0">
                <a:solidFill>
                  <a:srgbClr val="927E50"/>
                </a:solidFill>
                <a:latin typeface="Segoe UI Semilight"/>
                <a:cs typeface="Segoe UI Semilight"/>
              </a:rPr>
              <a:t> </a:t>
            </a:r>
            <a:r>
              <a:rPr sz="2600" i="1" spc="-10" dirty="0">
                <a:solidFill>
                  <a:srgbClr val="927E50"/>
                </a:solidFill>
                <a:latin typeface="Segoe UI Semilight"/>
                <a:cs typeface="Segoe UI Semilight"/>
              </a:rPr>
              <a:t>unbiased</a:t>
            </a:r>
            <a:endParaRPr sz="2600">
              <a:latin typeface="Segoe UI Semilight"/>
              <a:cs typeface="Segoe UI Semilight"/>
            </a:endParaRPr>
          </a:p>
        </p:txBody>
      </p:sp>
      <p:sp>
        <p:nvSpPr>
          <p:cNvPr id="11" name="object 11"/>
          <p:cNvSpPr/>
          <p:nvPr/>
        </p:nvSpPr>
        <p:spPr>
          <a:xfrm>
            <a:off x="8247126" y="2917698"/>
            <a:ext cx="3515995" cy="1024255"/>
          </a:xfrm>
          <a:custGeom>
            <a:avLst/>
            <a:gdLst/>
            <a:ahLst/>
            <a:cxnLst/>
            <a:rect l="l" t="t" r="r" b="b"/>
            <a:pathLst>
              <a:path w="3515995" h="1024254">
                <a:moveTo>
                  <a:pt x="0" y="87122"/>
                </a:moveTo>
                <a:lnTo>
                  <a:pt x="6844" y="53203"/>
                </a:lnTo>
                <a:lnTo>
                  <a:pt x="25511" y="25511"/>
                </a:lnTo>
                <a:lnTo>
                  <a:pt x="53203" y="6844"/>
                </a:lnTo>
                <a:lnTo>
                  <a:pt x="87122" y="0"/>
                </a:lnTo>
                <a:lnTo>
                  <a:pt x="3428746" y="0"/>
                </a:lnTo>
                <a:lnTo>
                  <a:pt x="3462664" y="6844"/>
                </a:lnTo>
                <a:lnTo>
                  <a:pt x="3490356" y="25511"/>
                </a:lnTo>
                <a:lnTo>
                  <a:pt x="3509023" y="53203"/>
                </a:lnTo>
                <a:lnTo>
                  <a:pt x="3515868" y="87122"/>
                </a:lnTo>
                <a:lnTo>
                  <a:pt x="3515868" y="937006"/>
                </a:lnTo>
                <a:lnTo>
                  <a:pt x="3509023" y="970924"/>
                </a:lnTo>
                <a:lnTo>
                  <a:pt x="3490356" y="998616"/>
                </a:lnTo>
                <a:lnTo>
                  <a:pt x="3462664" y="1017283"/>
                </a:lnTo>
                <a:lnTo>
                  <a:pt x="3428746" y="1024127"/>
                </a:lnTo>
                <a:lnTo>
                  <a:pt x="87122" y="1024127"/>
                </a:lnTo>
                <a:lnTo>
                  <a:pt x="53203" y="1017283"/>
                </a:lnTo>
                <a:lnTo>
                  <a:pt x="25511" y="998616"/>
                </a:lnTo>
                <a:lnTo>
                  <a:pt x="6844" y="970924"/>
                </a:lnTo>
                <a:lnTo>
                  <a:pt x="0" y="937006"/>
                </a:lnTo>
                <a:lnTo>
                  <a:pt x="0" y="87122"/>
                </a:lnTo>
                <a:close/>
              </a:path>
            </a:pathLst>
          </a:custGeom>
          <a:ln w="28575">
            <a:solidFill>
              <a:srgbClr val="927E50"/>
            </a:solidFill>
          </a:ln>
        </p:spPr>
        <p:txBody>
          <a:bodyPr wrap="square" lIns="0" tIns="0" rIns="0" bIns="0" rtlCol="0"/>
          <a:lstStyle/>
          <a:p>
            <a:endParaRPr/>
          </a:p>
        </p:txBody>
      </p:sp>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C64EA573-6B19-C0F8-4496-72626B3230DD}"/>
                  </a:ext>
                </a:extLst>
              </p:cNvPr>
              <p:cNvSpPr txBox="1"/>
              <p:nvPr/>
            </p:nvSpPr>
            <p:spPr>
              <a:xfrm>
                <a:off x="699922" y="2804636"/>
                <a:ext cx="2424278" cy="728405"/>
              </a:xfrm>
              <a:prstGeom prst="rect">
                <a:avLst/>
              </a:prstGeom>
              <a:noFill/>
            </p:spPr>
            <p:txBody>
              <a:bodyPr wrap="square">
                <a:spAutoFit/>
              </a:bodyPr>
              <a:lstStyle/>
              <a:p>
                <a:pPr/>
                <a14:m>
                  <m:oMathPara xmlns:m="http://schemas.openxmlformats.org/officeDocument/2006/math">
                    <m:oMath>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1</m:t>
                              </m:r>
                            </m:sub>
                          </m:sSub>
                        </m:e>
                      </m:acc>
                      <m:r>
                        <a:rPr lang="en-US" sz="2200" b="0" i="1" smtClean="0">
                          <a:latin typeface="Cambria Math" panose="02040503050406030204" pitchFamily="18" charset="0"/>
                          <a:cs typeface="Segoe UI Semilight"/>
                        </a:rPr>
                        <m:t>=</m:t>
                      </m:r>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10</m:t>
                          </m:r>
                        </m:num>
                        <m:den>
                          <m:r>
                            <a:rPr lang="en-US" sz="2200" b="0" i="1" smtClean="0">
                              <a:latin typeface="Cambria Math" panose="02040503050406030204" pitchFamily="18" charset="0"/>
                              <a:cs typeface="Segoe UI Semilight"/>
                            </a:rPr>
                            <m:t>35</m:t>
                          </m:r>
                        </m:den>
                      </m:f>
                      <m:r>
                        <a:rPr lang="en-US" sz="2200" b="0" i="1" smtClean="0">
                          <a:latin typeface="Cambria Math" panose="02040503050406030204" pitchFamily="18" charset="0"/>
                          <a:cs typeface="Segoe UI Semilight"/>
                        </a:rPr>
                        <m:t>, </m:t>
                      </m:r>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2</m:t>
                              </m:r>
                            </m:sub>
                          </m:sSub>
                        </m:e>
                      </m:acc>
                      <m:r>
                        <a:rPr lang="en-US" sz="2200" b="0" i="1" smtClean="0">
                          <a:latin typeface="Cambria Math" panose="02040503050406030204" pitchFamily="18" charset="0"/>
                          <a:cs typeface="Segoe UI Semilight"/>
                        </a:rPr>
                        <m:t>=</m:t>
                      </m:r>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20</m:t>
                          </m:r>
                        </m:num>
                        <m:den>
                          <m:r>
                            <a:rPr lang="en-US" sz="2200" b="0" i="1" smtClean="0">
                              <a:latin typeface="Cambria Math" panose="02040503050406030204" pitchFamily="18" charset="0"/>
                              <a:cs typeface="Segoe UI Semilight"/>
                            </a:rPr>
                            <m:t>35</m:t>
                          </m:r>
                        </m:den>
                      </m:f>
                    </m:oMath>
                  </m:oMathPara>
                </a14:m>
                <a:endParaRPr lang="en-US" dirty="0"/>
              </a:p>
            </p:txBody>
          </p:sp>
        </mc:Choice>
        <mc:Fallback>
          <p:sp>
            <p:nvSpPr>
              <p:cNvPr id="18" name="TextBox 17">
                <a:extLst>
                  <a:ext uri="{FF2B5EF4-FFF2-40B4-BE49-F238E27FC236}">
                    <a16:creationId xmlns:a16="http://schemas.microsoft.com/office/drawing/2014/main" id="{C64EA573-6B19-C0F8-4496-72626B3230DD}"/>
                  </a:ext>
                </a:extLst>
              </p:cNvPr>
              <p:cNvSpPr txBox="1">
                <a:spLocks noRot="1" noChangeAspect="1" noMove="1" noResize="1" noEditPoints="1" noAdjustHandles="1" noChangeArrowheads="1" noChangeShapeType="1" noTextEdit="1"/>
              </p:cNvSpPr>
              <p:nvPr/>
            </p:nvSpPr>
            <p:spPr>
              <a:xfrm>
                <a:off x="699922" y="2804636"/>
                <a:ext cx="2424278" cy="72840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63042F34-08DB-10F6-2446-0EFDBEBB22DF}"/>
                  </a:ext>
                </a:extLst>
              </p:cNvPr>
              <p:cNvSpPr txBox="1"/>
              <p:nvPr/>
            </p:nvSpPr>
            <p:spPr>
              <a:xfrm>
                <a:off x="8276284" y="2940693"/>
                <a:ext cx="3457678" cy="976614"/>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𝑖</m:t>
                              </m:r>
                            </m:sub>
                          </m:sSub>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i="1" smtClean="0">
                          <a:latin typeface="Cambria Math" panose="02040503050406030204" pitchFamily="18" charset="0"/>
                        </a:rPr>
                        <m:t>=</m:t>
                      </m:r>
                      <m:d>
                        <m:dPr>
                          <m:begChr m:val="{"/>
                          <m:endChr m:val=""/>
                          <m:ctrlPr>
                            <a:rPr lang="en-US" i="1" smtClean="0">
                              <a:latin typeface="Cambria Math" panose="02040503050406030204" pitchFamily="18" charset="0"/>
                            </a:rPr>
                          </m:ctrlPr>
                        </m:dPr>
                        <m:e>
                          <m:eqArr>
                            <m:eqArrPr>
                              <m:ctrlPr>
                                <a:rPr lang="en-US" i="1" smtClean="0">
                                  <a:latin typeface="Cambria Math" panose="02040503050406030204" pitchFamily="18" charset="0"/>
                                </a:rPr>
                              </m:ctrlPr>
                            </m:eqArrPr>
                            <m:e>
                              <m:r>
                                <a:rPr lang="en-US" i="1" smtClean="0">
                                  <a:latin typeface="Cambria Math" panose="02040503050406030204" pitchFamily="18" charset="0"/>
                                </a:rPr>
                                <m:t>&amp;</m:t>
                              </m:r>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m:t>
                              </m:r>
                            </m:e>
                            <m:e>
                              <m:r>
                                <a:rPr lang="en-US" i="1" smtClean="0">
                                  <a:latin typeface="Cambria Math" panose="02040503050406030204" pitchFamily="18" charset="0"/>
                                </a:rPr>
                                <m:t>&amp;</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1</m:t>
                                  </m:r>
                                </m:sub>
                              </m:sSub>
                              <m:r>
                                <a:rPr lang="en-US" b="0" i="1" smtClean="0">
                                  <a:latin typeface="Cambria Math" panose="02040503050406030204" pitchFamily="18" charset="0"/>
                                </a:rPr>
                                <m:t>                 </m:t>
                              </m:r>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=10</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               </m:t>
                              </m:r>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=100</m:t>
                              </m:r>
                            </m:e>
                          </m:eqArr>
                        </m:e>
                      </m:d>
                    </m:oMath>
                  </m:oMathPara>
                </a14:m>
                <a:endParaRPr lang="en-US" dirty="0"/>
              </a:p>
            </p:txBody>
          </p:sp>
        </mc:Choice>
        <mc:Fallback>
          <p:sp>
            <p:nvSpPr>
              <p:cNvPr id="20" name="TextBox 19">
                <a:extLst>
                  <a:ext uri="{FF2B5EF4-FFF2-40B4-BE49-F238E27FC236}">
                    <a16:creationId xmlns:a16="http://schemas.microsoft.com/office/drawing/2014/main" id="{63042F34-08DB-10F6-2446-0EFDBEBB22DF}"/>
                  </a:ext>
                </a:extLst>
              </p:cNvPr>
              <p:cNvSpPr txBox="1">
                <a:spLocks noRot="1" noChangeAspect="1" noMove="1" noResize="1" noEditPoints="1" noAdjustHandles="1" noChangeArrowheads="1" noChangeShapeType="1" noTextEdit="1"/>
              </p:cNvSpPr>
              <p:nvPr/>
            </p:nvSpPr>
            <p:spPr>
              <a:xfrm>
                <a:off x="8276284" y="2940693"/>
                <a:ext cx="3457678" cy="976614"/>
              </a:xfrm>
              <a:prstGeom prst="rect">
                <a:avLst/>
              </a:prstGeom>
              <a:blipFill>
                <a:blip r:embed="rId3"/>
                <a:stretch>
                  <a:fillRect/>
                </a:stretch>
              </a:blipFill>
            </p:spPr>
            <p:txBody>
              <a:bodyPr/>
              <a:lstStyle/>
              <a:p>
                <a:r>
                  <a:rPr lang="en-US">
                    <a:noFill/>
                  </a:rPr>
                  <a:t> </a:t>
                </a:r>
              </a:p>
            </p:txBody>
          </p:sp>
        </mc:Fallback>
      </mc:AlternateContent>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5" dirty="0"/>
              <a:t>Strategy</a:t>
            </a:r>
            <a:r>
              <a:rPr spc="200" dirty="0"/>
              <a:t> </a:t>
            </a:r>
            <a:r>
              <a:rPr dirty="0"/>
              <a:t>1:</a:t>
            </a:r>
            <a:r>
              <a:rPr spc="204" dirty="0"/>
              <a:t> </a:t>
            </a:r>
            <a:r>
              <a:rPr spc="65" dirty="0"/>
              <a:t>Naïve,</a:t>
            </a:r>
            <a:r>
              <a:rPr spc="190" dirty="0"/>
              <a:t> </a:t>
            </a:r>
            <a:r>
              <a:rPr spc="65" dirty="0"/>
              <a:t>Greedy</a:t>
            </a:r>
            <a:r>
              <a:rPr spc="195" dirty="0"/>
              <a:t> </a:t>
            </a:r>
            <a:r>
              <a:rPr spc="50" dirty="0"/>
              <a:t>Approach</a:t>
            </a:r>
          </a:p>
        </p:txBody>
      </p:sp>
      <p:sp>
        <p:nvSpPr>
          <p:cNvPr id="3" name="object 3"/>
          <p:cNvSpPr txBox="1">
            <a:spLocks noGrp="1"/>
          </p:cNvSpPr>
          <p:nvPr>
            <p:ph type="body" idx="1"/>
          </p:nvPr>
        </p:nvSpPr>
        <p:spPr>
          <a:prstGeom prst="rect">
            <a:avLst/>
          </a:prstGeom>
        </p:spPr>
        <p:txBody>
          <a:bodyPr vert="horz" wrap="square" lIns="0" tIns="151130" rIns="0" bIns="0" rtlCol="0">
            <a:spAutoFit/>
          </a:bodyPr>
          <a:lstStyle/>
          <a:p>
            <a:pPr marL="12700">
              <a:lnSpc>
                <a:spcPct val="100000"/>
              </a:lnSpc>
              <a:spcBef>
                <a:spcPts val="1190"/>
              </a:spcBef>
            </a:pPr>
            <a:r>
              <a:rPr dirty="0"/>
              <a:t>Pull</a:t>
            </a:r>
            <a:r>
              <a:rPr spc="-30" dirty="0"/>
              <a:t> </a:t>
            </a:r>
            <a:r>
              <a:rPr dirty="0"/>
              <a:t>arm</a:t>
            </a:r>
            <a:r>
              <a:rPr spc="-60" dirty="0"/>
              <a:t> </a:t>
            </a:r>
            <a:r>
              <a:rPr dirty="0">
                <a:latin typeface="Cambria Math"/>
                <a:cs typeface="Cambria Math"/>
              </a:rPr>
              <a:t>1</a:t>
            </a:r>
            <a:r>
              <a:rPr spc="114" dirty="0">
                <a:latin typeface="Cambria Math"/>
                <a:cs typeface="Cambria Math"/>
              </a:rPr>
              <a:t> </a:t>
            </a:r>
            <a:r>
              <a:rPr dirty="0">
                <a:latin typeface="Cambria Math"/>
                <a:cs typeface="Cambria Math"/>
              </a:rPr>
              <a:t>35</a:t>
            </a:r>
            <a:r>
              <a:rPr spc="105" dirty="0">
                <a:latin typeface="Cambria Math"/>
                <a:cs typeface="Cambria Math"/>
              </a:rPr>
              <a:t> </a:t>
            </a:r>
            <a:r>
              <a:rPr dirty="0"/>
              <a:t>times</a:t>
            </a:r>
            <a:r>
              <a:rPr spc="-25" dirty="0"/>
              <a:t> </a:t>
            </a:r>
            <a:r>
              <a:rPr dirty="0"/>
              <a:t>and</a:t>
            </a:r>
            <a:r>
              <a:rPr spc="-55" dirty="0"/>
              <a:t> </a:t>
            </a:r>
            <a:r>
              <a:rPr dirty="0"/>
              <a:t>record</a:t>
            </a:r>
            <a:r>
              <a:rPr spc="-55" dirty="0"/>
              <a:t> </a:t>
            </a:r>
            <a:r>
              <a:rPr dirty="0"/>
              <a:t>the</a:t>
            </a:r>
            <a:r>
              <a:rPr spc="-35" dirty="0"/>
              <a:t> </a:t>
            </a:r>
            <a:r>
              <a:rPr dirty="0"/>
              <a:t>reward</a:t>
            </a:r>
            <a:r>
              <a:rPr spc="-65" dirty="0"/>
              <a:t> </a:t>
            </a:r>
            <a:r>
              <a:rPr dirty="0"/>
              <a:t>from</a:t>
            </a:r>
            <a:r>
              <a:rPr spc="-40" dirty="0"/>
              <a:t> </a:t>
            </a:r>
            <a:r>
              <a:rPr spc="-10" dirty="0"/>
              <a:t>each.</a:t>
            </a:r>
          </a:p>
          <a:p>
            <a:pPr marL="12700" marR="17780">
              <a:lnSpc>
                <a:spcPts val="2800"/>
              </a:lnSpc>
              <a:spcBef>
                <a:spcPts val="1450"/>
              </a:spcBef>
            </a:pPr>
            <a:r>
              <a:rPr dirty="0"/>
              <a:t>We</a:t>
            </a:r>
            <a:r>
              <a:rPr spc="-20" dirty="0"/>
              <a:t> </a:t>
            </a:r>
            <a:r>
              <a:rPr dirty="0"/>
              <a:t>see</a:t>
            </a:r>
            <a:r>
              <a:rPr spc="-20" dirty="0"/>
              <a:t> </a:t>
            </a:r>
            <a:r>
              <a:rPr dirty="0"/>
              <a:t>rewards</a:t>
            </a:r>
            <a:r>
              <a:rPr spc="-30" dirty="0"/>
              <a:t> </a:t>
            </a:r>
            <a:r>
              <a:rPr dirty="0">
                <a:latin typeface="Cambria Math"/>
                <a:cs typeface="Cambria Math"/>
              </a:rPr>
              <a:t>𝑥</a:t>
            </a:r>
            <a:r>
              <a:rPr sz="2850" baseline="-16081" dirty="0">
                <a:latin typeface="Cambria Math"/>
                <a:cs typeface="Cambria Math"/>
              </a:rPr>
              <a:t>1</a:t>
            </a:r>
            <a:r>
              <a:rPr sz="2600" dirty="0">
                <a:latin typeface="Cambria Math"/>
                <a:cs typeface="Cambria Math"/>
              </a:rPr>
              <a:t>,</a:t>
            </a:r>
            <a:r>
              <a:rPr sz="2600" spc="-140" dirty="0">
                <a:latin typeface="Cambria Math"/>
                <a:cs typeface="Cambria Math"/>
              </a:rPr>
              <a:t> </a:t>
            </a:r>
            <a:r>
              <a:rPr sz="2600" dirty="0">
                <a:latin typeface="Cambria Math"/>
                <a:cs typeface="Cambria Math"/>
              </a:rPr>
              <a:t>𝑥</a:t>
            </a:r>
            <a:r>
              <a:rPr sz="2850" baseline="-16081" dirty="0">
                <a:latin typeface="Cambria Math"/>
                <a:cs typeface="Cambria Math"/>
              </a:rPr>
              <a:t>2</a:t>
            </a:r>
            <a:r>
              <a:rPr sz="2600" dirty="0">
                <a:latin typeface="Cambria Math"/>
                <a:cs typeface="Cambria Math"/>
              </a:rPr>
              <a:t>,</a:t>
            </a:r>
            <a:r>
              <a:rPr sz="2600" spc="-150" dirty="0">
                <a:latin typeface="Cambria Math"/>
                <a:cs typeface="Cambria Math"/>
              </a:rPr>
              <a:t> </a:t>
            </a:r>
            <a:r>
              <a:rPr sz="2600" dirty="0">
                <a:latin typeface="Cambria Math"/>
                <a:cs typeface="Cambria Math"/>
              </a:rPr>
              <a:t>…</a:t>
            </a:r>
            <a:r>
              <a:rPr sz="2600" spc="-145" dirty="0">
                <a:latin typeface="Cambria Math"/>
                <a:cs typeface="Cambria Math"/>
              </a:rPr>
              <a:t> </a:t>
            </a:r>
            <a:r>
              <a:rPr sz="2600" dirty="0">
                <a:latin typeface="Cambria Math"/>
                <a:cs typeface="Cambria Math"/>
              </a:rPr>
              <a:t>,</a:t>
            </a:r>
            <a:r>
              <a:rPr sz="2600" spc="-140" dirty="0">
                <a:latin typeface="Cambria Math"/>
                <a:cs typeface="Cambria Math"/>
              </a:rPr>
              <a:t> </a:t>
            </a:r>
            <a:r>
              <a:rPr sz="2600" dirty="0">
                <a:latin typeface="Cambria Math"/>
                <a:cs typeface="Cambria Math"/>
              </a:rPr>
              <a:t>𝑥</a:t>
            </a:r>
            <a:r>
              <a:rPr sz="2850" baseline="-16081" dirty="0">
                <a:latin typeface="Cambria Math"/>
                <a:cs typeface="Cambria Math"/>
              </a:rPr>
              <a:t>35</a:t>
            </a:r>
            <a:r>
              <a:rPr sz="2600" dirty="0"/>
              <a:t>. Out</a:t>
            </a:r>
            <a:r>
              <a:rPr sz="2600" spc="-10" dirty="0"/>
              <a:t> </a:t>
            </a:r>
            <a:r>
              <a:rPr sz="2600" dirty="0"/>
              <a:t>of</a:t>
            </a:r>
            <a:r>
              <a:rPr sz="2600" spc="-10" dirty="0"/>
              <a:t> </a:t>
            </a:r>
            <a:r>
              <a:rPr sz="2600" dirty="0"/>
              <a:t>these,</a:t>
            </a:r>
            <a:r>
              <a:rPr sz="2600" spc="-10" dirty="0"/>
              <a:t> </a:t>
            </a:r>
            <a:r>
              <a:rPr sz="2600" dirty="0"/>
              <a:t>we</a:t>
            </a:r>
            <a:r>
              <a:rPr sz="2600" spc="-20" dirty="0"/>
              <a:t> </a:t>
            </a:r>
            <a:r>
              <a:rPr sz="2600" dirty="0"/>
              <a:t>get</a:t>
            </a:r>
            <a:r>
              <a:rPr sz="2600" spc="-20" dirty="0"/>
              <a:t> </a:t>
            </a:r>
            <a:r>
              <a:rPr sz="2600" dirty="0">
                <a:latin typeface="Cambria Math"/>
                <a:cs typeface="Cambria Math"/>
              </a:rPr>
              <a:t>$1</a:t>
            </a:r>
            <a:r>
              <a:rPr sz="2600" spc="110" dirty="0">
                <a:latin typeface="Cambria Math"/>
                <a:cs typeface="Cambria Math"/>
              </a:rPr>
              <a:t> </a:t>
            </a:r>
            <a:r>
              <a:rPr sz="2600" dirty="0"/>
              <a:t>5</a:t>
            </a:r>
            <a:r>
              <a:rPr sz="2600" spc="-10" dirty="0"/>
              <a:t> </a:t>
            </a:r>
            <a:r>
              <a:rPr sz="2600" dirty="0"/>
              <a:t>times,</a:t>
            </a:r>
            <a:r>
              <a:rPr sz="2600" spc="-10" dirty="0"/>
              <a:t> </a:t>
            </a:r>
            <a:r>
              <a:rPr sz="2600" dirty="0">
                <a:latin typeface="Cambria Math"/>
                <a:cs typeface="Cambria Math"/>
              </a:rPr>
              <a:t>$10</a:t>
            </a:r>
            <a:r>
              <a:rPr sz="2600" spc="130" dirty="0">
                <a:latin typeface="Cambria Math"/>
                <a:cs typeface="Cambria Math"/>
              </a:rPr>
              <a:t> </a:t>
            </a:r>
            <a:r>
              <a:rPr sz="2600" dirty="0"/>
              <a:t>10</a:t>
            </a:r>
            <a:r>
              <a:rPr sz="2600" spc="-20" dirty="0"/>
              <a:t> </a:t>
            </a:r>
            <a:r>
              <a:rPr sz="2600" spc="-10" dirty="0"/>
              <a:t>times </a:t>
            </a:r>
            <a:r>
              <a:rPr sz="2600" dirty="0"/>
              <a:t>and</a:t>
            </a:r>
            <a:r>
              <a:rPr sz="2600" spc="-55" dirty="0"/>
              <a:t> </a:t>
            </a:r>
            <a:r>
              <a:rPr sz="2600" dirty="0">
                <a:latin typeface="Cambria Math"/>
                <a:cs typeface="Cambria Math"/>
              </a:rPr>
              <a:t>$100</a:t>
            </a:r>
            <a:r>
              <a:rPr sz="2600" spc="105" dirty="0">
                <a:latin typeface="Cambria Math"/>
                <a:cs typeface="Cambria Math"/>
              </a:rPr>
              <a:t> </a:t>
            </a:r>
            <a:r>
              <a:rPr sz="2600" dirty="0"/>
              <a:t>20</a:t>
            </a:r>
            <a:r>
              <a:rPr sz="2600" spc="-30" dirty="0"/>
              <a:t> </a:t>
            </a:r>
            <a:r>
              <a:rPr sz="2600" dirty="0"/>
              <a:t>times.</a:t>
            </a:r>
            <a:r>
              <a:rPr sz="2600" spc="-25" dirty="0"/>
              <a:t>  </a:t>
            </a:r>
            <a:r>
              <a:rPr sz="2600" dirty="0"/>
              <a:t>What</a:t>
            </a:r>
            <a:r>
              <a:rPr sz="2600" spc="-45" dirty="0"/>
              <a:t> </a:t>
            </a:r>
            <a:r>
              <a:rPr sz="2600" dirty="0"/>
              <a:t>is</a:t>
            </a:r>
            <a:r>
              <a:rPr sz="2600" spc="-25" dirty="0"/>
              <a:t> </a:t>
            </a:r>
            <a:r>
              <a:rPr sz="2600" dirty="0"/>
              <a:t>the</a:t>
            </a:r>
            <a:r>
              <a:rPr sz="2600" spc="-35" dirty="0"/>
              <a:t> </a:t>
            </a:r>
            <a:r>
              <a:rPr sz="2600" dirty="0"/>
              <a:t>MLE</a:t>
            </a:r>
            <a:r>
              <a:rPr sz="2600" spc="-25" dirty="0"/>
              <a:t> </a:t>
            </a:r>
            <a:r>
              <a:rPr sz="2600" dirty="0"/>
              <a:t>for</a:t>
            </a:r>
            <a:r>
              <a:rPr sz="2600" spc="-45" dirty="0"/>
              <a:t> </a:t>
            </a:r>
            <a:r>
              <a:rPr sz="2600" dirty="0">
                <a:latin typeface="Cambria Math"/>
                <a:cs typeface="Cambria Math"/>
              </a:rPr>
              <a:t>𝜃</a:t>
            </a:r>
            <a:r>
              <a:rPr sz="2850" baseline="-16081" dirty="0">
                <a:latin typeface="Cambria Math"/>
                <a:cs typeface="Cambria Math"/>
              </a:rPr>
              <a:t>1</a:t>
            </a:r>
            <a:r>
              <a:rPr sz="2850" spc="562" baseline="-16081" dirty="0">
                <a:latin typeface="Cambria Math"/>
                <a:cs typeface="Cambria Math"/>
              </a:rPr>
              <a:t> </a:t>
            </a:r>
            <a:r>
              <a:rPr sz="2600" dirty="0"/>
              <a:t>and</a:t>
            </a:r>
            <a:r>
              <a:rPr sz="2600" spc="-50" dirty="0"/>
              <a:t> </a:t>
            </a:r>
            <a:r>
              <a:rPr sz="2600" dirty="0">
                <a:latin typeface="Cambria Math"/>
                <a:cs typeface="Cambria Math"/>
              </a:rPr>
              <a:t>𝜃</a:t>
            </a:r>
            <a:r>
              <a:rPr sz="2850" baseline="-16081" dirty="0">
                <a:latin typeface="Cambria Math"/>
                <a:cs typeface="Cambria Math"/>
              </a:rPr>
              <a:t>2</a:t>
            </a:r>
            <a:r>
              <a:rPr sz="2850" spc="562" baseline="-16081" dirty="0">
                <a:latin typeface="Cambria Math"/>
                <a:cs typeface="Cambria Math"/>
              </a:rPr>
              <a:t> </a:t>
            </a:r>
            <a:r>
              <a:rPr sz="2600" dirty="0"/>
              <a:t>for</a:t>
            </a:r>
            <a:r>
              <a:rPr sz="2600" spc="-50" dirty="0"/>
              <a:t> </a:t>
            </a:r>
            <a:r>
              <a:rPr sz="2600" dirty="0"/>
              <a:t>arm</a:t>
            </a:r>
            <a:r>
              <a:rPr sz="2600" spc="-50" dirty="0"/>
              <a:t> </a:t>
            </a:r>
            <a:r>
              <a:rPr sz="2600" spc="-25" dirty="0"/>
              <a:t>1?</a:t>
            </a:r>
            <a:endParaRPr sz="2600">
              <a:latin typeface="Cambria Math"/>
              <a:cs typeface="Cambria Math"/>
            </a:endParaRPr>
          </a:p>
        </p:txBody>
      </p:sp>
      <p:sp>
        <p:nvSpPr>
          <p:cNvPr id="9" name="object 9"/>
          <p:cNvSpPr txBox="1"/>
          <p:nvPr/>
        </p:nvSpPr>
        <p:spPr>
          <a:xfrm>
            <a:off x="699922" y="3444849"/>
            <a:ext cx="6049010" cy="1096010"/>
          </a:xfrm>
          <a:prstGeom prst="rect">
            <a:avLst/>
          </a:prstGeom>
        </p:spPr>
        <p:txBody>
          <a:bodyPr vert="horz" wrap="square" lIns="0" tIns="151765" rIns="0" bIns="0" rtlCol="0">
            <a:spAutoFit/>
          </a:bodyPr>
          <a:lstStyle/>
          <a:p>
            <a:pPr marL="12700">
              <a:lnSpc>
                <a:spcPct val="100000"/>
              </a:lnSpc>
              <a:spcBef>
                <a:spcPts val="1195"/>
              </a:spcBef>
            </a:pPr>
            <a:r>
              <a:rPr sz="2600" b="1" dirty="0">
                <a:solidFill>
                  <a:srgbClr val="3D8752"/>
                </a:solidFill>
                <a:latin typeface="Segoe UI Semilight"/>
                <a:cs typeface="Segoe UI Semilight"/>
              </a:rPr>
              <a:t>How</a:t>
            </a:r>
            <a:r>
              <a:rPr sz="2600" b="1" spc="-40" dirty="0">
                <a:solidFill>
                  <a:srgbClr val="3D8752"/>
                </a:solidFill>
                <a:latin typeface="Segoe UI Semilight"/>
                <a:cs typeface="Segoe UI Semilight"/>
              </a:rPr>
              <a:t> </a:t>
            </a:r>
            <a:r>
              <a:rPr sz="2600" b="1" dirty="0">
                <a:solidFill>
                  <a:srgbClr val="3D8752"/>
                </a:solidFill>
                <a:latin typeface="Segoe UI Semilight"/>
                <a:cs typeface="Segoe UI Semilight"/>
              </a:rPr>
              <a:t>good</a:t>
            </a:r>
            <a:r>
              <a:rPr sz="2600" b="1" spc="-35" dirty="0">
                <a:solidFill>
                  <a:srgbClr val="3D8752"/>
                </a:solidFill>
                <a:latin typeface="Segoe UI Semilight"/>
                <a:cs typeface="Segoe UI Semilight"/>
              </a:rPr>
              <a:t> </a:t>
            </a:r>
            <a:r>
              <a:rPr sz="2600" b="1" dirty="0">
                <a:solidFill>
                  <a:srgbClr val="3D8752"/>
                </a:solidFill>
                <a:latin typeface="Segoe UI Semilight"/>
                <a:cs typeface="Segoe UI Semilight"/>
              </a:rPr>
              <a:t>is</a:t>
            </a:r>
            <a:r>
              <a:rPr sz="2600" b="1" spc="-15" dirty="0">
                <a:solidFill>
                  <a:srgbClr val="3D8752"/>
                </a:solidFill>
                <a:latin typeface="Segoe UI Semilight"/>
                <a:cs typeface="Segoe UI Semilight"/>
              </a:rPr>
              <a:t> </a:t>
            </a:r>
            <a:r>
              <a:rPr sz="2600" b="1" dirty="0">
                <a:solidFill>
                  <a:srgbClr val="3D8752"/>
                </a:solidFill>
                <a:latin typeface="Segoe UI Semilight"/>
                <a:cs typeface="Segoe UI Semilight"/>
              </a:rPr>
              <a:t>this</a:t>
            </a:r>
            <a:r>
              <a:rPr sz="2600" b="1" spc="-45" dirty="0">
                <a:solidFill>
                  <a:srgbClr val="3D8752"/>
                </a:solidFill>
                <a:latin typeface="Segoe UI Semilight"/>
                <a:cs typeface="Segoe UI Semilight"/>
              </a:rPr>
              <a:t> </a:t>
            </a:r>
            <a:r>
              <a:rPr sz="2600" b="1" dirty="0">
                <a:solidFill>
                  <a:srgbClr val="3D8752"/>
                </a:solidFill>
                <a:latin typeface="Segoe UI Semilight"/>
                <a:cs typeface="Segoe UI Semilight"/>
              </a:rPr>
              <a:t>estimator?</a:t>
            </a:r>
            <a:r>
              <a:rPr sz="2600" b="1" spc="-50" dirty="0">
                <a:solidFill>
                  <a:srgbClr val="3D8752"/>
                </a:solidFill>
                <a:latin typeface="Segoe UI Semilight"/>
                <a:cs typeface="Segoe UI Semilight"/>
              </a:rPr>
              <a:t> </a:t>
            </a:r>
            <a:r>
              <a:rPr sz="2600" b="1" dirty="0">
                <a:solidFill>
                  <a:srgbClr val="3D8752"/>
                </a:solidFill>
                <a:latin typeface="Segoe UI Semilight"/>
                <a:cs typeface="Segoe UI Semilight"/>
              </a:rPr>
              <a:t>Is</a:t>
            </a:r>
            <a:r>
              <a:rPr sz="2600" b="1" spc="-20" dirty="0">
                <a:solidFill>
                  <a:srgbClr val="3D8752"/>
                </a:solidFill>
                <a:latin typeface="Segoe UI Semilight"/>
                <a:cs typeface="Segoe UI Semilight"/>
              </a:rPr>
              <a:t> </a:t>
            </a:r>
            <a:r>
              <a:rPr sz="2600" b="1" dirty="0">
                <a:solidFill>
                  <a:srgbClr val="3D8752"/>
                </a:solidFill>
                <a:latin typeface="Segoe UI Semilight"/>
                <a:cs typeface="Segoe UI Semilight"/>
              </a:rPr>
              <a:t>it</a:t>
            </a:r>
            <a:r>
              <a:rPr sz="2600" b="1" spc="30" dirty="0">
                <a:solidFill>
                  <a:srgbClr val="3D8752"/>
                </a:solidFill>
                <a:latin typeface="Segoe UI Semilight"/>
                <a:cs typeface="Segoe UI Semilight"/>
              </a:rPr>
              <a:t> </a:t>
            </a:r>
            <a:r>
              <a:rPr sz="2600" b="1" spc="-10" dirty="0">
                <a:solidFill>
                  <a:srgbClr val="3D8752"/>
                </a:solidFill>
                <a:latin typeface="Segoe UI Semilight"/>
                <a:cs typeface="Segoe UI Semilight"/>
              </a:rPr>
              <a:t>biased?</a:t>
            </a:r>
            <a:endParaRPr sz="2600" b="1" dirty="0">
              <a:latin typeface="Segoe UI Semilight"/>
              <a:cs typeface="Segoe UI Semilight"/>
            </a:endParaRPr>
          </a:p>
          <a:p>
            <a:pPr marL="12700">
              <a:lnSpc>
                <a:spcPct val="100000"/>
              </a:lnSpc>
              <a:spcBef>
                <a:spcPts val="1095"/>
              </a:spcBef>
            </a:pPr>
            <a:r>
              <a:rPr sz="2600" i="1" dirty="0">
                <a:solidFill>
                  <a:srgbClr val="927E50"/>
                </a:solidFill>
                <a:latin typeface="Segoe UI Semilight"/>
                <a:cs typeface="Segoe UI Semilight"/>
              </a:rPr>
              <a:t>1.</a:t>
            </a:r>
            <a:r>
              <a:rPr sz="2600" i="1" spc="-30" dirty="0">
                <a:solidFill>
                  <a:srgbClr val="927E50"/>
                </a:solidFill>
                <a:latin typeface="Segoe UI Semilight"/>
                <a:cs typeface="Segoe UI Semilight"/>
              </a:rPr>
              <a:t> </a:t>
            </a:r>
            <a:r>
              <a:rPr sz="2600" i="1" dirty="0">
                <a:solidFill>
                  <a:srgbClr val="927E50"/>
                </a:solidFill>
                <a:latin typeface="Segoe UI Semilight"/>
                <a:cs typeface="Segoe UI Semilight"/>
              </a:rPr>
              <a:t>Write</a:t>
            </a:r>
            <a:r>
              <a:rPr sz="2600" i="1" spc="-40" dirty="0">
                <a:solidFill>
                  <a:srgbClr val="927E50"/>
                </a:solidFill>
                <a:latin typeface="Segoe UI Semilight"/>
                <a:cs typeface="Segoe UI Semilight"/>
              </a:rPr>
              <a:t> </a:t>
            </a:r>
            <a:r>
              <a:rPr sz="2600" i="1" dirty="0">
                <a:solidFill>
                  <a:srgbClr val="927E50"/>
                </a:solidFill>
                <a:latin typeface="Segoe UI Semilight"/>
                <a:cs typeface="Segoe UI Semilight"/>
              </a:rPr>
              <a:t>a</a:t>
            </a:r>
            <a:r>
              <a:rPr sz="2600" i="1" spc="-25" dirty="0">
                <a:solidFill>
                  <a:srgbClr val="927E50"/>
                </a:solidFill>
                <a:latin typeface="Segoe UI Semilight"/>
                <a:cs typeface="Segoe UI Semilight"/>
              </a:rPr>
              <a:t> </a:t>
            </a:r>
            <a:r>
              <a:rPr sz="2600" i="1" dirty="0">
                <a:solidFill>
                  <a:srgbClr val="927E50"/>
                </a:solidFill>
                <a:latin typeface="Segoe UI Semilight"/>
                <a:cs typeface="Segoe UI Semilight"/>
              </a:rPr>
              <a:t>generalized</a:t>
            </a:r>
            <a:r>
              <a:rPr sz="2600" i="1" spc="-20" dirty="0">
                <a:solidFill>
                  <a:srgbClr val="927E50"/>
                </a:solidFill>
                <a:latin typeface="Segoe UI Semilight"/>
                <a:cs typeface="Segoe UI Semilight"/>
              </a:rPr>
              <a:t> </a:t>
            </a:r>
            <a:r>
              <a:rPr sz="2600" i="1" dirty="0">
                <a:solidFill>
                  <a:srgbClr val="927E50"/>
                </a:solidFill>
                <a:latin typeface="Segoe UI Semilight"/>
                <a:cs typeface="Segoe UI Semilight"/>
              </a:rPr>
              <a:t>form</a:t>
            </a:r>
            <a:r>
              <a:rPr sz="2600" i="1" spc="-40" dirty="0">
                <a:solidFill>
                  <a:srgbClr val="927E50"/>
                </a:solidFill>
                <a:latin typeface="Segoe UI Semilight"/>
                <a:cs typeface="Segoe UI Semilight"/>
              </a:rPr>
              <a:t> </a:t>
            </a:r>
            <a:r>
              <a:rPr sz="2600" i="1" dirty="0">
                <a:solidFill>
                  <a:srgbClr val="927E50"/>
                </a:solidFill>
                <a:latin typeface="Segoe UI Semilight"/>
                <a:cs typeface="Segoe UI Semilight"/>
              </a:rPr>
              <a:t>of</a:t>
            </a:r>
            <a:r>
              <a:rPr sz="2600" i="1" spc="-40" dirty="0">
                <a:solidFill>
                  <a:srgbClr val="927E50"/>
                </a:solidFill>
                <a:latin typeface="Segoe UI Semilight"/>
                <a:cs typeface="Segoe UI Semilight"/>
              </a:rPr>
              <a:t> </a:t>
            </a:r>
            <a:r>
              <a:rPr sz="2600" i="1" dirty="0">
                <a:solidFill>
                  <a:srgbClr val="927E50"/>
                </a:solidFill>
                <a:latin typeface="Segoe UI Semilight"/>
                <a:cs typeface="Segoe UI Semilight"/>
              </a:rPr>
              <a:t>the</a:t>
            </a:r>
            <a:r>
              <a:rPr sz="2600" i="1" spc="-35" dirty="0">
                <a:solidFill>
                  <a:srgbClr val="927E50"/>
                </a:solidFill>
                <a:latin typeface="Segoe UI Semilight"/>
                <a:cs typeface="Segoe UI Semilight"/>
              </a:rPr>
              <a:t> </a:t>
            </a:r>
            <a:r>
              <a:rPr sz="2600" i="1" spc="-10" dirty="0">
                <a:solidFill>
                  <a:srgbClr val="927E50"/>
                </a:solidFill>
                <a:latin typeface="Segoe UI Semilight"/>
                <a:cs typeface="Segoe UI Semilight"/>
              </a:rPr>
              <a:t>estimator</a:t>
            </a:r>
            <a:endParaRPr sz="2600" dirty="0">
              <a:latin typeface="Segoe UI Semilight"/>
              <a:cs typeface="Segoe UI Semilight"/>
            </a:endParaRPr>
          </a:p>
        </p:txBody>
      </p:sp>
      <mc:AlternateContent xmlns:mc="http://schemas.openxmlformats.org/markup-compatibility/2006">
        <mc:Choice xmlns:a14="http://schemas.microsoft.com/office/drawing/2010/main" Requires="a14">
          <p:sp>
            <p:nvSpPr>
              <p:cNvPr id="11" name="object 11"/>
              <p:cNvSpPr txBox="1"/>
              <p:nvPr/>
            </p:nvSpPr>
            <p:spPr>
              <a:xfrm>
                <a:off x="699922" y="4565626"/>
                <a:ext cx="10418673" cy="671081"/>
              </a:xfrm>
              <a:prstGeom prst="rect">
                <a:avLst/>
              </a:prstGeom>
            </p:spPr>
            <p:txBody>
              <a:bodyPr vert="horz" wrap="square" lIns="0" tIns="12700" rIns="0" bIns="0" rtlCol="0">
                <a:spAutoFit/>
              </a:bodyPr>
              <a:lstStyle/>
              <a:p>
                <a:pPr marL="38100">
                  <a:lnSpc>
                    <a:spcPct val="100000"/>
                  </a:lnSpc>
                  <a:spcBef>
                    <a:spcPts val="100"/>
                  </a:spcBef>
                </a:pPr>
                <a:r>
                  <a:rPr lang="en-US" sz="2600" dirty="0">
                    <a:latin typeface="Segoe UI Semilight"/>
                    <a:cs typeface="Segoe UI Semilight"/>
                  </a:rPr>
                  <a:t>Let</a:t>
                </a:r>
                <a:r>
                  <a:rPr lang="en-US" sz="2600" spc="-45" dirty="0">
                    <a:latin typeface="Segoe UI Semilight"/>
                    <a:cs typeface="Segoe UI Semilight"/>
                  </a:rPr>
                  <a:t> </a:t>
                </a:r>
                <a:r>
                  <a:rPr lang="en-US" sz="2600" dirty="0">
                    <a:latin typeface="Cambria Math"/>
                    <a:cs typeface="Cambria Math"/>
                  </a:rPr>
                  <a:t>𝑋</a:t>
                </a:r>
                <a:r>
                  <a:rPr lang="en-US" sz="2850" baseline="-16081" dirty="0">
                    <a:latin typeface="Cambria Math"/>
                    <a:cs typeface="Cambria Math"/>
                  </a:rPr>
                  <a:t>𝑖</a:t>
                </a:r>
                <a:r>
                  <a:rPr lang="en-US" sz="2600" dirty="0">
                    <a:latin typeface="Cambria Math"/>
                    <a:cs typeface="Cambria Math"/>
                  </a:rPr>
                  <a:t>~Ber(𝜃</a:t>
                </a:r>
                <a:r>
                  <a:rPr lang="en-US" sz="2850" baseline="-16081" dirty="0">
                    <a:latin typeface="Cambria Math"/>
                    <a:cs typeface="Cambria Math"/>
                  </a:rPr>
                  <a:t>1</a:t>
                </a:r>
                <a:r>
                  <a:rPr lang="en-US" sz="2600" dirty="0">
                    <a:latin typeface="Cambria Math"/>
                    <a:cs typeface="Cambria Math"/>
                  </a:rPr>
                  <a:t>)</a:t>
                </a:r>
                <a:r>
                  <a:rPr lang="en-US" sz="2600" spc="90" dirty="0">
                    <a:latin typeface="Cambria Math"/>
                    <a:cs typeface="Cambria Math"/>
                  </a:rPr>
                  <a:t> </a:t>
                </a:r>
                <a:r>
                  <a:rPr lang="en-US" sz="2600" dirty="0">
                    <a:latin typeface="Segoe UI Semilight"/>
                    <a:cs typeface="Segoe UI Semilight"/>
                  </a:rPr>
                  <a:t>and</a:t>
                </a:r>
                <a:r>
                  <a:rPr lang="en-US" sz="2600" spc="-65" dirty="0">
                    <a:latin typeface="Segoe UI Semilight"/>
                    <a:cs typeface="Segoe UI Semilight"/>
                  </a:rPr>
                  <a:t> </a:t>
                </a:r>
                <a:r>
                  <a:rPr lang="en-US" sz="2600" spc="-405" dirty="0">
                    <a:latin typeface="Cambria Math"/>
                    <a:cs typeface="Cambria Math"/>
                  </a:rPr>
                  <a:t>𝑌</a:t>
                </a:r>
                <a:r>
                  <a:rPr lang="en-US" sz="2850" spc="300" baseline="-16081" dirty="0">
                    <a:latin typeface="Cambria Math"/>
                    <a:cs typeface="Cambria Math"/>
                  </a:rPr>
                  <a:t>𝑖</a:t>
                </a:r>
                <a:r>
                  <a:rPr lang="en-US" sz="2600" spc="25" dirty="0">
                    <a:latin typeface="Cambria Math"/>
                    <a:cs typeface="Cambria Math"/>
                  </a:rPr>
                  <a:t>~B</a:t>
                </a:r>
                <a:r>
                  <a:rPr lang="en-US" sz="2600" spc="5" dirty="0">
                    <a:latin typeface="Cambria Math"/>
                    <a:cs typeface="Cambria Math"/>
                  </a:rPr>
                  <a:t>e</a:t>
                </a:r>
                <a:r>
                  <a:rPr lang="en-US" sz="2600" spc="25" dirty="0">
                    <a:latin typeface="Cambria Math"/>
                    <a:cs typeface="Cambria Math"/>
                  </a:rPr>
                  <a:t>r</a:t>
                </a:r>
                <a:r>
                  <a:rPr lang="en-US" sz="2600" spc="20" dirty="0">
                    <a:latin typeface="Cambria Math"/>
                    <a:cs typeface="Cambria Math"/>
                  </a:rPr>
                  <a:t>(</a:t>
                </a:r>
                <a:r>
                  <a:rPr lang="en-US" sz="2600" spc="-85" dirty="0">
                    <a:latin typeface="Cambria Math"/>
                    <a:cs typeface="Cambria Math"/>
                  </a:rPr>
                  <a:t>𝜃</a:t>
                </a:r>
                <a:r>
                  <a:rPr lang="en-US" sz="2850" spc="187" baseline="-16081" dirty="0">
                    <a:latin typeface="Cambria Math"/>
                    <a:cs typeface="Cambria Math"/>
                  </a:rPr>
                  <a:t>2</a:t>
                </a:r>
                <a:r>
                  <a:rPr lang="en-US" sz="2600" spc="25" dirty="0">
                    <a:latin typeface="Cambria Math"/>
                    <a:cs typeface="Cambria Math"/>
                  </a:rPr>
                  <a:t>)</a:t>
                </a:r>
                <a:r>
                  <a:rPr lang="en-US" sz="2600" spc="105" dirty="0">
                    <a:latin typeface="Cambria Math"/>
                    <a:cs typeface="Cambria Math"/>
                  </a:rPr>
                  <a:t> </a:t>
                </a:r>
                <a:r>
                  <a:rPr lang="en-US" sz="2600" dirty="0">
                    <a:latin typeface="Segoe UI Semilight"/>
                    <a:cs typeface="Segoe UI Semilight"/>
                  </a:rPr>
                  <a:t>--&gt;</a:t>
                </a:r>
                <a:r>
                  <a:rPr lang="en-US" sz="2600" spc="-60" dirty="0">
                    <a:latin typeface="Segoe UI Semilight"/>
                    <a:cs typeface="Segoe UI Semilight"/>
                  </a:rPr>
                  <a:t> </a:t>
                </a:r>
                <a14:m>
                  <m:oMath xmlns:m="http://schemas.openxmlformats.org/officeDocument/2006/math">
                    <m:acc>
                      <m:accPr>
                        <m:chr m:val="̂"/>
                        <m:ctrlPr>
                          <a:rPr lang="en-US" sz="2600" b="0" i="1" spc="-60" smtClean="0">
                            <a:latin typeface="Cambria Math" panose="02040503050406030204" pitchFamily="18" charset="0"/>
                            <a:cs typeface="Segoe UI Semilight"/>
                          </a:rPr>
                        </m:ctrlPr>
                      </m:accPr>
                      <m:e>
                        <m:sSub>
                          <m:sSubPr>
                            <m:ctrlPr>
                              <a:rPr lang="en-US" sz="2600" b="0" i="1" spc="-60" smtClean="0">
                                <a:latin typeface="Cambria Math" panose="02040503050406030204" pitchFamily="18" charset="0"/>
                                <a:cs typeface="Segoe UI Semilight"/>
                              </a:rPr>
                            </m:ctrlPr>
                          </m:sSubPr>
                          <m:e>
                            <m:r>
                              <a:rPr lang="en-US" sz="2600" b="0" i="1" spc="-60" smtClean="0">
                                <a:latin typeface="Cambria Math" panose="02040503050406030204" pitchFamily="18" charset="0"/>
                                <a:cs typeface="Segoe UI Semilight"/>
                              </a:rPr>
                              <m:t>𝜃</m:t>
                            </m:r>
                          </m:e>
                          <m:sub>
                            <m:r>
                              <a:rPr lang="en-US" sz="2600" b="0" i="1" spc="-60" smtClean="0">
                                <a:latin typeface="Cambria Math" panose="02040503050406030204" pitchFamily="18" charset="0"/>
                                <a:cs typeface="Segoe UI Semilight"/>
                              </a:rPr>
                              <m:t>1</m:t>
                            </m:r>
                          </m:sub>
                        </m:sSub>
                      </m:e>
                    </m:acc>
                    <m:r>
                      <a:rPr lang="en-US" sz="2600" b="0" i="1" spc="-60" dirty="0" smtClean="0">
                        <a:latin typeface="Cambria Math" panose="02040503050406030204" pitchFamily="18" charset="0"/>
                        <a:cs typeface="Segoe UI Semilight"/>
                      </a:rPr>
                      <m:t>=</m:t>
                    </m:r>
                    <m:f>
                      <m:fPr>
                        <m:ctrlPr>
                          <a:rPr lang="en-US" sz="2600" b="0" i="1" spc="-60" dirty="0" smtClean="0">
                            <a:latin typeface="Cambria Math" panose="02040503050406030204" pitchFamily="18" charset="0"/>
                            <a:cs typeface="Segoe UI Semilight"/>
                          </a:rPr>
                        </m:ctrlPr>
                      </m:fPr>
                      <m:num>
                        <m:nary>
                          <m:naryPr>
                            <m:chr m:val="∑"/>
                            <m:ctrlPr>
                              <a:rPr lang="en-US" sz="2600" b="0" i="1" spc="-60" dirty="0" smtClean="0">
                                <a:latin typeface="Cambria Math" panose="02040503050406030204" pitchFamily="18" charset="0"/>
                                <a:cs typeface="Segoe UI Semilight"/>
                              </a:rPr>
                            </m:ctrlPr>
                          </m:naryPr>
                          <m:sub>
                            <m:r>
                              <m:rPr>
                                <m:brk m:alnAt="23"/>
                              </m:rPr>
                              <a:rPr lang="en-US" sz="2600" b="0" i="1" spc="-60" dirty="0" smtClean="0">
                                <a:latin typeface="Cambria Math" panose="02040503050406030204" pitchFamily="18" charset="0"/>
                                <a:cs typeface="Segoe UI Semilight"/>
                              </a:rPr>
                              <m:t>𝑖</m:t>
                            </m:r>
                            <m:r>
                              <m:rPr>
                                <m:brk m:alnAt="23"/>
                              </m:rPr>
                              <a:rPr lang="en-US" sz="2600" b="0" i="1" spc="-60" dirty="0" smtClean="0">
                                <a:latin typeface="Cambria Math" panose="02040503050406030204" pitchFamily="18" charset="0"/>
                                <a:cs typeface="Segoe UI Semilight"/>
                              </a:rPr>
                              <m:t>=</m:t>
                            </m:r>
                            <m:r>
                              <m:rPr>
                                <m:brk m:alnAt="23"/>
                              </m:rPr>
                              <a:rPr lang="en-US" sz="2600" b="0" i="1" spc="-60" dirty="0" smtClean="0">
                                <a:latin typeface="Cambria Math" panose="02040503050406030204" pitchFamily="18" charset="0"/>
                                <a:cs typeface="Segoe UI Semilight"/>
                              </a:rPr>
                              <m:t>1</m:t>
                            </m:r>
                          </m:sub>
                          <m:sup>
                            <m:r>
                              <a:rPr lang="en-US" sz="2600" b="0" i="1" spc="-60" dirty="0" smtClean="0">
                                <a:latin typeface="Cambria Math" panose="02040503050406030204" pitchFamily="18" charset="0"/>
                                <a:cs typeface="Segoe UI Semilight"/>
                              </a:rPr>
                              <m:t>35</m:t>
                            </m:r>
                          </m:sup>
                          <m:e>
                            <m:sSub>
                              <m:sSubPr>
                                <m:ctrlPr>
                                  <a:rPr lang="en-US" sz="2600" b="0" i="1" spc="-60" dirty="0" smtClean="0">
                                    <a:latin typeface="Cambria Math" panose="02040503050406030204" pitchFamily="18" charset="0"/>
                                    <a:cs typeface="Segoe UI Semilight"/>
                                  </a:rPr>
                                </m:ctrlPr>
                              </m:sSubPr>
                              <m:e>
                                <m:r>
                                  <a:rPr lang="en-US" sz="2600" b="0" i="1" spc="-60" dirty="0" smtClean="0">
                                    <a:latin typeface="Cambria Math" panose="02040503050406030204" pitchFamily="18" charset="0"/>
                                    <a:cs typeface="Segoe UI Semilight"/>
                                  </a:rPr>
                                  <m:t>𝑋</m:t>
                                </m:r>
                              </m:e>
                              <m:sub>
                                <m:r>
                                  <a:rPr lang="en-US" sz="2600" b="0" i="1" spc="-60" dirty="0" smtClean="0">
                                    <a:latin typeface="Cambria Math" panose="02040503050406030204" pitchFamily="18" charset="0"/>
                                    <a:cs typeface="Segoe UI Semilight"/>
                                  </a:rPr>
                                  <m:t>𝑖</m:t>
                                </m:r>
                              </m:sub>
                            </m:sSub>
                          </m:e>
                        </m:nary>
                      </m:num>
                      <m:den>
                        <m:r>
                          <a:rPr lang="en-US" sz="2600" b="0" i="1" spc="-60" dirty="0" smtClean="0">
                            <a:latin typeface="Cambria Math" panose="02040503050406030204" pitchFamily="18" charset="0"/>
                            <a:cs typeface="Segoe UI Semilight"/>
                          </a:rPr>
                          <m:t>35</m:t>
                        </m:r>
                      </m:den>
                    </m:f>
                    <m:r>
                      <a:rPr lang="en-US" sz="2600" b="0" i="1" spc="-60" dirty="0" smtClean="0">
                        <a:latin typeface="Cambria Math" panose="02040503050406030204" pitchFamily="18" charset="0"/>
                        <a:cs typeface="Segoe UI Semilight"/>
                      </a:rPr>
                      <m:t>, </m:t>
                    </m:r>
                    <m:acc>
                      <m:accPr>
                        <m:chr m:val="̂"/>
                        <m:ctrlPr>
                          <a:rPr lang="en-US" sz="2600" b="0" i="1" spc="-60" dirty="0" smtClean="0">
                            <a:latin typeface="Cambria Math" panose="02040503050406030204" pitchFamily="18" charset="0"/>
                            <a:cs typeface="Segoe UI Semilight"/>
                          </a:rPr>
                        </m:ctrlPr>
                      </m:accPr>
                      <m:e>
                        <m:sSub>
                          <m:sSubPr>
                            <m:ctrlPr>
                              <a:rPr lang="en-US" sz="2600" b="0" i="1" spc="-60" dirty="0" smtClean="0">
                                <a:latin typeface="Cambria Math" panose="02040503050406030204" pitchFamily="18" charset="0"/>
                                <a:cs typeface="Segoe UI Semilight"/>
                              </a:rPr>
                            </m:ctrlPr>
                          </m:sSubPr>
                          <m:e>
                            <m:r>
                              <a:rPr lang="en-US" sz="2600" b="0" i="1" spc="-60" dirty="0" smtClean="0">
                                <a:latin typeface="Cambria Math" panose="02040503050406030204" pitchFamily="18" charset="0"/>
                                <a:cs typeface="Segoe UI Semilight"/>
                              </a:rPr>
                              <m:t>𝜃</m:t>
                            </m:r>
                          </m:e>
                          <m:sub>
                            <m:r>
                              <a:rPr lang="en-US" sz="2600" b="0" i="1" spc="-60" dirty="0" smtClean="0">
                                <a:latin typeface="Cambria Math" panose="02040503050406030204" pitchFamily="18" charset="0"/>
                                <a:cs typeface="Segoe UI Semilight"/>
                              </a:rPr>
                              <m:t>2</m:t>
                            </m:r>
                          </m:sub>
                        </m:sSub>
                      </m:e>
                    </m:acc>
                    <m:r>
                      <a:rPr lang="en-US" sz="2600" b="0" i="1" spc="-60" dirty="0" smtClean="0">
                        <a:latin typeface="Cambria Math" panose="02040503050406030204" pitchFamily="18" charset="0"/>
                        <a:cs typeface="Segoe UI Semilight"/>
                      </a:rPr>
                      <m:t>=</m:t>
                    </m:r>
                    <m:f>
                      <m:fPr>
                        <m:ctrlPr>
                          <a:rPr lang="en-US" sz="2600" b="0" i="1" spc="-60" dirty="0" smtClean="0">
                            <a:latin typeface="Cambria Math" panose="02040503050406030204" pitchFamily="18" charset="0"/>
                            <a:cs typeface="Segoe UI Semilight"/>
                          </a:rPr>
                        </m:ctrlPr>
                      </m:fPr>
                      <m:num>
                        <m:nary>
                          <m:naryPr>
                            <m:chr m:val="∑"/>
                            <m:ctrlPr>
                              <a:rPr lang="en-US" sz="2600" b="0" i="1" spc="-60" dirty="0" smtClean="0">
                                <a:latin typeface="Cambria Math" panose="02040503050406030204" pitchFamily="18" charset="0"/>
                                <a:cs typeface="Segoe UI Semilight"/>
                              </a:rPr>
                            </m:ctrlPr>
                          </m:naryPr>
                          <m:sub>
                            <m:r>
                              <m:rPr>
                                <m:brk m:alnAt="23"/>
                              </m:rPr>
                              <a:rPr lang="en-US" sz="2600" b="0" i="1" spc="-60" dirty="0" smtClean="0">
                                <a:latin typeface="Cambria Math" panose="02040503050406030204" pitchFamily="18" charset="0"/>
                                <a:cs typeface="Segoe UI Semilight"/>
                              </a:rPr>
                              <m:t>𝑖</m:t>
                            </m:r>
                            <m:r>
                              <m:rPr>
                                <m:brk m:alnAt="23"/>
                              </m:rPr>
                              <a:rPr lang="en-US" sz="2600" b="0" i="1" spc="-60" dirty="0" smtClean="0">
                                <a:latin typeface="Cambria Math" panose="02040503050406030204" pitchFamily="18" charset="0"/>
                                <a:cs typeface="Segoe UI Semilight"/>
                              </a:rPr>
                              <m:t>=</m:t>
                            </m:r>
                            <m:r>
                              <m:rPr>
                                <m:brk m:alnAt="23"/>
                              </m:rPr>
                              <a:rPr lang="en-US" sz="2600" b="0" i="1" spc="-60" dirty="0" smtClean="0">
                                <a:latin typeface="Cambria Math" panose="02040503050406030204" pitchFamily="18" charset="0"/>
                                <a:cs typeface="Segoe UI Semilight"/>
                              </a:rPr>
                              <m:t>1</m:t>
                            </m:r>
                          </m:sub>
                          <m:sup>
                            <m:r>
                              <a:rPr lang="en-US" sz="2600" b="0" i="1" spc="-60" dirty="0" smtClean="0">
                                <a:latin typeface="Cambria Math" panose="02040503050406030204" pitchFamily="18" charset="0"/>
                                <a:cs typeface="Segoe UI Semilight"/>
                              </a:rPr>
                              <m:t>35</m:t>
                            </m:r>
                          </m:sup>
                          <m:e>
                            <m:sSub>
                              <m:sSubPr>
                                <m:ctrlPr>
                                  <a:rPr lang="en-US" sz="2600" b="0" i="1" spc="-60" dirty="0" smtClean="0">
                                    <a:latin typeface="Cambria Math" panose="02040503050406030204" pitchFamily="18" charset="0"/>
                                    <a:cs typeface="Segoe UI Semilight"/>
                                  </a:rPr>
                                </m:ctrlPr>
                              </m:sSubPr>
                              <m:e>
                                <m:r>
                                  <a:rPr lang="en-US" sz="2600" b="0" i="1" spc="-60" dirty="0" smtClean="0">
                                    <a:latin typeface="Cambria Math" panose="02040503050406030204" pitchFamily="18" charset="0"/>
                                    <a:cs typeface="Segoe UI Semilight"/>
                                  </a:rPr>
                                  <m:t>𝑌</m:t>
                                </m:r>
                              </m:e>
                              <m:sub>
                                <m:r>
                                  <a:rPr lang="en-US" sz="2600" b="0" i="1" spc="-60" dirty="0" smtClean="0">
                                    <a:latin typeface="Cambria Math" panose="02040503050406030204" pitchFamily="18" charset="0"/>
                                    <a:cs typeface="Segoe UI Semilight"/>
                                  </a:rPr>
                                  <m:t>𝑖</m:t>
                                </m:r>
                              </m:sub>
                            </m:sSub>
                          </m:e>
                        </m:nary>
                      </m:num>
                      <m:den>
                        <m:r>
                          <a:rPr lang="en-US" sz="2600" b="0" i="1" spc="-60" dirty="0" smtClean="0">
                            <a:latin typeface="Cambria Math" panose="02040503050406030204" pitchFamily="18" charset="0"/>
                            <a:cs typeface="Segoe UI Semilight"/>
                          </a:rPr>
                          <m:t>35</m:t>
                        </m:r>
                      </m:den>
                    </m:f>
                  </m:oMath>
                </a14:m>
                <a:endParaRPr sz="2600" dirty="0">
                  <a:latin typeface="Cambria Math"/>
                  <a:cs typeface="Cambria Math"/>
                </a:endParaRPr>
              </a:p>
            </p:txBody>
          </p:sp>
        </mc:Choice>
        <mc:Fallback>
          <p:sp>
            <p:nvSpPr>
              <p:cNvPr id="11" name="object 11"/>
              <p:cNvSpPr txBox="1">
                <a:spLocks noRot="1" noChangeAspect="1" noMove="1" noResize="1" noEditPoints="1" noAdjustHandles="1" noChangeArrowheads="1" noChangeShapeType="1" noTextEdit="1"/>
              </p:cNvSpPr>
              <p:nvPr/>
            </p:nvSpPr>
            <p:spPr>
              <a:xfrm>
                <a:off x="699922" y="4565626"/>
                <a:ext cx="10418673" cy="671081"/>
              </a:xfrm>
              <a:prstGeom prst="rect">
                <a:avLst/>
              </a:prstGeom>
              <a:blipFill>
                <a:blip r:embed="rId2"/>
                <a:stretch>
                  <a:fillRect l="-1580" b="-15455"/>
                </a:stretch>
              </a:blipFill>
            </p:spPr>
            <p:txBody>
              <a:bodyPr/>
              <a:lstStyle/>
              <a:p>
                <a:r>
                  <a:rPr lang="en-US">
                    <a:noFill/>
                  </a:rPr>
                  <a:t> </a:t>
                </a:r>
              </a:p>
            </p:txBody>
          </p:sp>
        </mc:Fallback>
      </mc:AlternateContent>
      <p:sp>
        <p:nvSpPr>
          <p:cNvPr id="24" name="object 24"/>
          <p:cNvSpPr txBox="1"/>
          <p:nvPr/>
        </p:nvSpPr>
        <p:spPr>
          <a:xfrm>
            <a:off x="699922" y="5413654"/>
            <a:ext cx="3239135" cy="422909"/>
          </a:xfrm>
          <a:prstGeom prst="rect">
            <a:avLst/>
          </a:prstGeom>
        </p:spPr>
        <p:txBody>
          <a:bodyPr vert="horz" wrap="square" lIns="0" tIns="13335" rIns="0" bIns="0" rtlCol="0">
            <a:spAutoFit/>
          </a:bodyPr>
          <a:lstStyle/>
          <a:p>
            <a:pPr marL="12700">
              <a:lnSpc>
                <a:spcPct val="100000"/>
              </a:lnSpc>
              <a:spcBef>
                <a:spcPts val="105"/>
              </a:spcBef>
            </a:pPr>
            <a:r>
              <a:rPr sz="2600" i="1" dirty="0">
                <a:solidFill>
                  <a:srgbClr val="927E50"/>
                </a:solidFill>
                <a:latin typeface="Segoe UI Semilight"/>
                <a:cs typeface="Segoe UI Semilight"/>
              </a:rPr>
              <a:t>2.</a:t>
            </a:r>
            <a:r>
              <a:rPr sz="2600" i="1" spc="-50" dirty="0">
                <a:solidFill>
                  <a:srgbClr val="927E50"/>
                </a:solidFill>
                <a:latin typeface="Segoe UI Semilight"/>
                <a:cs typeface="Segoe UI Semilight"/>
              </a:rPr>
              <a:t> </a:t>
            </a:r>
            <a:r>
              <a:rPr sz="2600" i="1" dirty="0">
                <a:solidFill>
                  <a:srgbClr val="927E50"/>
                </a:solidFill>
                <a:latin typeface="Segoe UI Semilight"/>
                <a:cs typeface="Segoe UI Semilight"/>
              </a:rPr>
              <a:t>Check</a:t>
            </a:r>
            <a:r>
              <a:rPr sz="2600" i="1" spc="-35" dirty="0">
                <a:solidFill>
                  <a:srgbClr val="927E50"/>
                </a:solidFill>
                <a:latin typeface="Segoe UI Semilight"/>
                <a:cs typeface="Segoe UI Semilight"/>
              </a:rPr>
              <a:t> </a:t>
            </a:r>
            <a:r>
              <a:rPr sz="2600" i="1" dirty="0">
                <a:solidFill>
                  <a:srgbClr val="927E50"/>
                </a:solidFill>
                <a:latin typeface="Segoe UI Semilight"/>
                <a:cs typeface="Segoe UI Semilight"/>
              </a:rPr>
              <a:t>if</a:t>
            </a:r>
            <a:r>
              <a:rPr sz="2600" i="1" spc="-50" dirty="0">
                <a:solidFill>
                  <a:srgbClr val="927E50"/>
                </a:solidFill>
                <a:latin typeface="Segoe UI Semilight"/>
                <a:cs typeface="Segoe UI Semilight"/>
              </a:rPr>
              <a:t> </a:t>
            </a:r>
            <a:r>
              <a:rPr sz="2600" i="1" dirty="0">
                <a:solidFill>
                  <a:srgbClr val="927E50"/>
                </a:solidFill>
                <a:latin typeface="Segoe UI Semilight"/>
                <a:cs typeface="Segoe UI Semilight"/>
              </a:rPr>
              <a:t>it’s</a:t>
            </a:r>
            <a:r>
              <a:rPr sz="2600" i="1" spc="-50" dirty="0">
                <a:solidFill>
                  <a:srgbClr val="927E50"/>
                </a:solidFill>
                <a:latin typeface="Segoe UI Semilight"/>
                <a:cs typeface="Segoe UI Semilight"/>
              </a:rPr>
              <a:t> </a:t>
            </a:r>
            <a:r>
              <a:rPr sz="2600" i="1" spc="-10" dirty="0">
                <a:solidFill>
                  <a:srgbClr val="927E50"/>
                </a:solidFill>
                <a:latin typeface="Segoe UI Semilight"/>
                <a:cs typeface="Segoe UI Semilight"/>
              </a:rPr>
              <a:t>unbiased</a:t>
            </a:r>
            <a:endParaRPr sz="2600">
              <a:latin typeface="Segoe UI Semilight"/>
              <a:cs typeface="Segoe UI Semilight"/>
            </a:endParaRPr>
          </a:p>
        </p:txBody>
      </p:sp>
      <p:pic>
        <p:nvPicPr>
          <p:cNvPr id="40" name="object 40"/>
          <p:cNvPicPr/>
          <p:nvPr/>
        </p:nvPicPr>
        <p:blipFill>
          <a:blip r:embed="rId3" cstate="print"/>
          <a:stretch>
            <a:fillRect/>
          </a:stretch>
        </p:blipFill>
        <p:spPr>
          <a:xfrm>
            <a:off x="4768866" y="5944718"/>
            <a:ext cx="851153" cy="694181"/>
          </a:xfrm>
          <a:prstGeom prst="rect">
            <a:avLst/>
          </a:prstGeom>
        </p:spPr>
      </p:pic>
      <p:pic>
        <p:nvPicPr>
          <p:cNvPr id="57" name="object 57"/>
          <p:cNvPicPr/>
          <p:nvPr/>
        </p:nvPicPr>
        <p:blipFill>
          <a:blip r:embed="rId3" cstate="print"/>
          <a:stretch>
            <a:fillRect/>
          </a:stretch>
        </p:blipFill>
        <p:spPr>
          <a:xfrm>
            <a:off x="10564520" y="5943768"/>
            <a:ext cx="851153" cy="694181"/>
          </a:xfrm>
          <a:prstGeom prst="rect">
            <a:avLst/>
          </a:prstGeom>
        </p:spPr>
      </p:pic>
      <p:sp>
        <p:nvSpPr>
          <p:cNvPr id="58" name="object 58"/>
          <p:cNvSpPr/>
          <p:nvPr/>
        </p:nvSpPr>
        <p:spPr>
          <a:xfrm>
            <a:off x="8247126" y="2917698"/>
            <a:ext cx="3515995" cy="1024255"/>
          </a:xfrm>
          <a:custGeom>
            <a:avLst/>
            <a:gdLst/>
            <a:ahLst/>
            <a:cxnLst/>
            <a:rect l="l" t="t" r="r" b="b"/>
            <a:pathLst>
              <a:path w="3515995" h="1024254">
                <a:moveTo>
                  <a:pt x="0" y="87122"/>
                </a:moveTo>
                <a:lnTo>
                  <a:pt x="6844" y="53203"/>
                </a:lnTo>
                <a:lnTo>
                  <a:pt x="25511" y="25511"/>
                </a:lnTo>
                <a:lnTo>
                  <a:pt x="53203" y="6844"/>
                </a:lnTo>
                <a:lnTo>
                  <a:pt x="87122" y="0"/>
                </a:lnTo>
                <a:lnTo>
                  <a:pt x="3428746" y="0"/>
                </a:lnTo>
                <a:lnTo>
                  <a:pt x="3462664" y="6844"/>
                </a:lnTo>
                <a:lnTo>
                  <a:pt x="3490356" y="25511"/>
                </a:lnTo>
                <a:lnTo>
                  <a:pt x="3509023" y="53203"/>
                </a:lnTo>
                <a:lnTo>
                  <a:pt x="3515868" y="87122"/>
                </a:lnTo>
                <a:lnTo>
                  <a:pt x="3515868" y="937006"/>
                </a:lnTo>
                <a:lnTo>
                  <a:pt x="3509023" y="970924"/>
                </a:lnTo>
                <a:lnTo>
                  <a:pt x="3490356" y="998616"/>
                </a:lnTo>
                <a:lnTo>
                  <a:pt x="3462664" y="1017283"/>
                </a:lnTo>
                <a:lnTo>
                  <a:pt x="3428746" y="1024127"/>
                </a:lnTo>
                <a:lnTo>
                  <a:pt x="87122" y="1024127"/>
                </a:lnTo>
                <a:lnTo>
                  <a:pt x="53203" y="1017283"/>
                </a:lnTo>
                <a:lnTo>
                  <a:pt x="25511" y="998616"/>
                </a:lnTo>
                <a:lnTo>
                  <a:pt x="6844" y="970924"/>
                </a:lnTo>
                <a:lnTo>
                  <a:pt x="0" y="937006"/>
                </a:lnTo>
                <a:lnTo>
                  <a:pt x="0" y="87122"/>
                </a:lnTo>
                <a:close/>
              </a:path>
            </a:pathLst>
          </a:custGeom>
          <a:ln w="28575">
            <a:solidFill>
              <a:srgbClr val="927E50"/>
            </a:solidFill>
          </a:ln>
        </p:spPr>
        <p:txBody>
          <a:bodyPr wrap="square" lIns="0" tIns="0" rIns="0" bIns="0" rtlCol="0"/>
          <a:lstStyle/>
          <a:p>
            <a:endParaRPr/>
          </a:p>
        </p:txBody>
      </p:sp>
      <mc:AlternateContent xmlns:mc="http://schemas.openxmlformats.org/markup-compatibility/2006">
        <mc:Choice xmlns:a14="http://schemas.microsoft.com/office/drawing/2010/main" Requires="a14">
          <p:sp>
            <p:nvSpPr>
              <p:cNvPr id="67" name="TextBox 66">
                <a:extLst>
                  <a:ext uri="{FF2B5EF4-FFF2-40B4-BE49-F238E27FC236}">
                    <a16:creationId xmlns:a16="http://schemas.microsoft.com/office/drawing/2014/main" id="{A1284946-2975-429C-60D0-9B9518D87DC7}"/>
                  </a:ext>
                </a:extLst>
              </p:cNvPr>
              <p:cNvSpPr txBox="1"/>
              <p:nvPr/>
            </p:nvSpPr>
            <p:spPr>
              <a:xfrm>
                <a:off x="8276284" y="2940693"/>
                <a:ext cx="3457678" cy="976614"/>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𝑖</m:t>
                              </m:r>
                            </m:sub>
                          </m:sSub>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i="1" smtClean="0">
                          <a:latin typeface="Cambria Math" panose="02040503050406030204" pitchFamily="18" charset="0"/>
                        </a:rPr>
                        <m:t>=</m:t>
                      </m:r>
                      <m:d>
                        <m:dPr>
                          <m:begChr m:val="{"/>
                          <m:endChr m:val=""/>
                          <m:ctrlPr>
                            <a:rPr lang="en-US" i="1" smtClean="0">
                              <a:latin typeface="Cambria Math" panose="02040503050406030204" pitchFamily="18" charset="0"/>
                            </a:rPr>
                          </m:ctrlPr>
                        </m:dPr>
                        <m:e>
                          <m:eqArr>
                            <m:eqArrPr>
                              <m:ctrlPr>
                                <a:rPr lang="en-US" i="1" smtClean="0">
                                  <a:latin typeface="Cambria Math" panose="02040503050406030204" pitchFamily="18" charset="0"/>
                                </a:rPr>
                              </m:ctrlPr>
                            </m:eqArrPr>
                            <m:e>
                              <m:r>
                                <a:rPr lang="en-US" i="1" smtClean="0">
                                  <a:latin typeface="Cambria Math" panose="02040503050406030204" pitchFamily="18" charset="0"/>
                                </a:rPr>
                                <m:t>&amp;</m:t>
                              </m:r>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m:t>
                              </m:r>
                            </m:e>
                            <m:e>
                              <m:r>
                                <a:rPr lang="en-US" i="1" smtClean="0">
                                  <a:latin typeface="Cambria Math" panose="02040503050406030204" pitchFamily="18" charset="0"/>
                                </a:rPr>
                                <m:t>&amp;</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1</m:t>
                                  </m:r>
                                </m:sub>
                              </m:sSub>
                              <m:r>
                                <a:rPr lang="en-US" b="0" i="1" smtClean="0">
                                  <a:latin typeface="Cambria Math" panose="02040503050406030204" pitchFamily="18" charset="0"/>
                                </a:rPr>
                                <m:t>                 </m:t>
                              </m:r>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=10</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               </m:t>
                              </m:r>
                              <m:r>
                                <a:rPr lang="en-US" i="1" smtClean="0">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=100</m:t>
                              </m:r>
                            </m:e>
                          </m:eqArr>
                        </m:e>
                      </m:d>
                    </m:oMath>
                  </m:oMathPara>
                </a14:m>
                <a:endParaRPr lang="en-US" dirty="0"/>
              </a:p>
            </p:txBody>
          </p:sp>
        </mc:Choice>
        <mc:Fallback>
          <p:sp>
            <p:nvSpPr>
              <p:cNvPr id="67" name="TextBox 66">
                <a:extLst>
                  <a:ext uri="{FF2B5EF4-FFF2-40B4-BE49-F238E27FC236}">
                    <a16:creationId xmlns:a16="http://schemas.microsoft.com/office/drawing/2014/main" id="{A1284946-2975-429C-60D0-9B9518D87DC7}"/>
                  </a:ext>
                </a:extLst>
              </p:cNvPr>
              <p:cNvSpPr txBox="1">
                <a:spLocks noRot="1" noChangeAspect="1" noMove="1" noResize="1" noEditPoints="1" noAdjustHandles="1" noChangeArrowheads="1" noChangeShapeType="1" noTextEdit="1"/>
              </p:cNvSpPr>
              <p:nvPr/>
            </p:nvSpPr>
            <p:spPr>
              <a:xfrm>
                <a:off x="8276284" y="2940693"/>
                <a:ext cx="3457678" cy="97661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9" name="TextBox 68">
                <a:extLst>
                  <a:ext uri="{FF2B5EF4-FFF2-40B4-BE49-F238E27FC236}">
                    <a16:creationId xmlns:a16="http://schemas.microsoft.com/office/drawing/2014/main" id="{4C3C9B98-D931-5BC5-B514-4C095F7420E3}"/>
                  </a:ext>
                </a:extLst>
              </p:cNvPr>
              <p:cNvSpPr txBox="1"/>
              <p:nvPr/>
            </p:nvSpPr>
            <p:spPr>
              <a:xfrm>
                <a:off x="699922" y="2804636"/>
                <a:ext cx="2424278" cy="728405"/>
              </a:xfrm>
              <a:prstGeom prst="rect">
                <a:avLst/>
              </a:prstGeom>
              <a:noFill/>
            </p:spPr>
            <p:txBody>
              <a:bodyPr wrap="square">
                <a:spAutoFit/>
              </a:bodyPr>
              <a:lstStyle/>
              <a:p>
                <a:pPr/>
                <a14:m>
                  <m:oMathPara xmlns:m="http://schemas.openxmlformats.org/officeDocument/2006/math">
                    <m:oMath>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1</m:t>
                              </m:r>
                            </m:sub>
                          </m:sSub>
                        </m:e>
                      </m:acc>
                      <m:r>
                        <a:rPr lang="en-US" sz="2200" b="0" i="1" smtClean="0">
                          <a:latin typeface="Cambria Math" panose="02040503050406030204" pitchFamily="18" charset="0"/>
                          <a:cs typeface="Segoe UI Semilight"/>
                        </a:rPr>
                        <m:t>=</m:t>
                      </m:r>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10</m:t>
                          </m:r>
                        </m:num>
                        <m:den>
                          <m:r>
                            <a:rPr lang="en-US" sz="2200" b="0" i="1" smtClean="0">
                              <a:latin typeface="Cambria Math" panose="02040503050406030204" pitchFamily="18" charset="0"/>
                              <a:cs typeface="Segoe UI Semilight"/>
                            </a:rPr>
                            <m:t>35</m:t>
                          </m:r>
                        </m:den>
                      </m:f>
                      <m:r>
                        <a:rPr lang="en-US" sz="2200" b="0" i="1" smtClean="0">
                          <a:latin typeface="Cambria Math" panose="02040503050406030204" pitchFamily="18" charset="0"/>
                          <a:cs typeface="Segoe UI Semilight"/>
                        </a:rPr>
                        <m:t>, </m:t>
                      </m:r>
                      <m:acc>
                        <m:accPr>
                          <m:chr m:val="̂"/>
                          <m:ctrlPr>
                            <a:rPr lang="en-US" sz="2200" b="0" i="1" smtClean="0">
                              <a:latin typeface="Cambria Math" panose="02040503050406030204" pitchFamily="18" charset="0"/>
                              <a:cs typeface="Segoe UI Semilight"/>
                            </a:rPr>
                          </m:ctrlPr>
                        </m:accPr>
                        <m:e>
                          <m:sSub>
                            <m:sSubPr>
                              <m:ctrlPr>
                                <a:rPr lang="en-US" sz="2200" b="0" i="1" smtClean="0">
                                  <a:latin typeface="Cambria Math" panose="02040503050406030204" pitchFamily="18" charset="0"/>
                                  <a:cs typeface="Segoe UI Semilight"/>
                                </a:rPr>
                              </m:ctrlPr>
                            </m:sSubPr>
                            <m:e>
                              <m:r>
                                <a:rPr lang="en-US" sz="2200" b="0" i="1" smtClean="0">
                                  <a:latin typeface="Cambria Math" panose="02040503050406030204" pitchFamily="18" charset="0"/>
                                  <a:cs typeface="Segoe UI Semilight"/>
                                </a:rPr>
                                <m:t>𝜃</m:t>
                              </m:r>
                            </m:e>
                            <m:sub>
                              <m:r>
                                <a:rPr lang="en-US" sz="2200" b="0" i="1" smtClean="0">
                                  <a:latin typeface="Cambria Math" panose="02040503050406030204" pitchFamily="18" charset="0"/>
                                  <a:cs typeface="Segoe UI Semilight"/>
                                </a:rPr>
                                <m:t>2</m:t>
                              </m:r>
                            </m:sub>
                          </m:sSub>
                        </m:e>
                      </m:acc>
                      <m:r>
                        <a:rPr lang="en-US" sz="2200" b="0" i="1" smtClean="0">
                          <a:latin typeface="Cambria Math" panose="02040503050406030204" pitchFamily="18" charset="0"/>
                          <a:cs typeface="Segoe UI Semilight"/>
                        </a:rPr>
                        <m:t>=</m:t>
                      </m:r>
                      <m:f>
                        <m:fPr>
                          <m:ctrlPr>
                            <a:rPr lang="en-US" sz="2200" b="0" i="1" smtClean="0">
                              <a:latin typeface="Cambria Math" panose="02040503050406030204" pitchFamily="18" charset="0"/>
                              <a:cs typeface="Segoe UI Semilight"/>
                            </a:rPr>
                          </m:ctrlPr>
                        </m:fPr>
                        <m:num>
                          <m:r>
                            <a:rPr lang="en-US" sz="2200" b="0" i="1" smtClean="0">
                              <a:latin typeface="Cambria Math" panose="02040503050406030204" pitchFamily="18" charset="0"/>
                              <a:cs typeface="Segoe UI Semilight"/>
                            </a:rPr>
                            <m:t>20</m:t>
                          </m:r>
                        </m:num>
                        <m:den>
                          <m:r>
                            <a:rPr lang="en-US" sz="2200" b="0" i="1" smtClean="0">
                              <a:latin typeface="Cambria Math" panose="02040503050406030204" pitchFamily="18" charset="0"/>
                              <a:cs typeface="Segoe UI Semilight"/>
                            </a:rPr>
                            <m:t>35</m:t>
                          </m:r>
                        </m:den>
                      </m:f>
                    </m:oMath>
                  </m:oMathPara>
                </a14:m>
                <a:endParaRPr lang="en-US" dirty="0"/>
              </a:p>
            </p:txBody>
          </p:sp>
        </mc:Choice>
        <mc:Fallback>
          <p:sp>
            <p:nvSpPr>
              <p:cNvPr id="69" name="TextBox 68">
                <a:extLst>
                  <a:ext uri="{FF2B5EF4-FFF2-40B4-BE49-F238E27FC236}">
                    <a16:creationId xmlns:a16="http://schemas.microsoft.com/office/drawing/2014/main" id="{4C3C9B98-D931-5BC5-B514-4C095F7420E3}"/>
                  </a:ext>
                </a:extLst>
              </p:cNvPr>
              <p:cNvSpPr txBox="1">
                <a:spLocks noRot="1" noChangeAspect="1" noMove="1" noResize="1" noEditPoints="1" noAdjustHandles="1" noChangeArrowheads="1" noChangeShapeType="1" noTextEdit="1"/>
              </p:cNvSpPr>
              <p:nvPr/>
            </p:nvSpPr>
            <p:spPr>
              <a:xfrm>
                <a:off x="699922" y="2804636"/>
                <a:ext cx="2424278" cy="72840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0" name="TextBox 69">
                <a:extLst>
                  <a:ext uri="{FF2B5EF4-FFF2-40B4-BE49-F238E27FC236}">
                    <a16:creationId xmlns:a16="http://schemas.microsoft.com/office/drawing/2014/main" id="{7BB83E4E-3939-1BC7-39DE-ECB2617214E8}"/>
                  </a:ext>
                </a:extLst>
              </p:cNvPr>
              <p:cNvSpPr txBox="1"/>
              <p:nvPr/>
            </p:nvSpPr>
            <p:spPr>
              <a:xfrm>
                <a:off x="654202" y="5836563"/>
                <a:ext cx="4267200" cy="802336"/>
              </a:xfrm>
              <a:prstGeom prst="rect">
                <a:avLst/>
              </a:prstGeom>
              <a:noFill/>
            </p:spPr>
            <p:txBody>
              <a:bodyPr wrap="square" rtlCol="0">
                <a:spAutoFit/>
              </a:bodyPr>
              <a:lstStyle/>
              <a:p>
                <a14:m>
                  <m:oMathPara xmlns:m="http://schemas.openxmlformats.org/officeDocument/2006/math">
                    <m:oMath>
                      <m:r>
                        <a:rPr lang="en-US" sz="2000" i="1" smtClean="0">
                          <a:latin typeface="Cambria Math" panose="02040503050406030204" pitchFamily="18" charset="0"/>
                          <a:ea typeface="Cambria Math" panose="02040503050406030204" pitchFamily="18" charset="0"/>
                        </a:rPr>
                        <m:t>𝔼</m:t>
                      </m:r>
                      <m:d>
                        <m:dPr>
                          <m:begChr m:val="["/>
                          <m:endChr m:val="]"/>
                          <m:ctrlPr>
                            <a:rPr lang="en-US" sz="2000" b="0" i="1" smtClean="0">
                              <a:latin typeface="Cambria Math" panose="02040503050406030204" pitchFamily="18" charset="0"/>
                              <a:ea typeface="Cambria Math" panose="02040503050406030204" pitchFamily="18" charset="0"/>
                            </a:rPr>
                          </m:ctrlPr>
                        </m:dPr>
                        <m:e>
                          <m:acc>
                            <m:accPr>
                              <m:chr m:val="̂"/>
                              <m:ctrlPr>
                                <a:rPr lang="en-US" sz="2000" b="0" i="1" smtClean="0">
                                  <a:latin typeface="Cambria Math" panose="02040503050406030204" pitchFamily="18" charset="0"/>
                                  <a:ea typeface="Cambria Math" panose="02040503050406030204" pitchFamily="18" charset="0"/>
                                </a:rPr>
                              </m:ctrlPr>
                            </m:accPr>
                            <m:e>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𝜃</m:t>
                                  </m:r>
                                </m:e>
                                <m:sub>
                                  <m:r>
                                    <a:rPr lang="en-US" sz="2000" b="0" i="1" smtClean="0">
                                      <a:latin typeface="Cambria Math" panose="02040503050406030204" pitchFamily="18" charset="0"/>
                                      <a:ea typeface="Cambria Math" panose="02040503050406030204" pitchFamily="18" charset="0"/>
                                    </a:rPr>
                                    <m:t>1</m:t>
                                  </m:r>
                                </m:sub>
                              </m:sSub>
                            </m:e>
                          </m:acc>
                        </m:e>
                      </m:d>
                      <m:r>
                        <a:rPr lang="en-US" sz="2000" b="0" i="1" smtClean="0">
                          <a:latin typeface="Cambria Math" panose="02040503050406030204" pitchFamily="18" charset="0"/>
                          <a:ea typeface="Cambria Math" panose="02040503050406030204" pitchFamily="18" charset="0"/>
                        </a:rPr>
                        <m:t>=</m:t>
                      </m:r>
                      <m:r>
                        <a:rPr lang="en-US" sz="2000" i="1" smtClean="0">
                          <a:latin typeface="Cambria Math" panose="02040503050406030204" pitchFamily="18" charset="0"/>
                          <a:ea typeface="Cambria Math" panose="02040503050406030204" pitchFamily="18" charset="0"/>
                        </a:rPr>
                        <m:t>𝔼</m:t>
                      </m:r>
                      <m:d>
                        <m:dPr>
                          <m:begChr m:val="["/>
                          <m:endChr m:val="]"/>
                          <m:ctrlPr>
                            <a:rPr lang="en-US" sz="2000" b="0" i="1" spc="-60" dirty="0" smtClean="0">
                              <a:latin typeface="Cambria Math" panose="02040503050406030204" pitchFamily="18" charset="0"/>
                              <a:cs typeface="Segoe UI Semilight"/>
                            </a:rPr>
                          </m:ctrlPr>
                        </m:dPr>
                        <m:e>
                          <m:f>
                            <m:fPr>
                              <m:ctrlPr>
                                <a:rPr lang="en-US" sz="2000" b="0" i="1" spc="-60" dirty="0" smtClean="0">
                                  <a:latin typeface="Cambria Math" panose="02040503050406030204" pitchFamily="18" charset="0"/>
                                  <a:cs typeface="Segoe UI Semilight"/>
                                </a:rPr>
                              </m:ctrlPr>
                            </m:fPr>
                            <m:num>
                              <m:nary>
                                <m:naryPr>
                                  <m:chr m:val="∑"/>
                                  <m:ctrlPr>
                                    <a:rPr lang="en-US" sz="2000" b="0" i="1" spc="-60" dirty="0" smtClean="0">
                                      <a:latin typeface="Cambria Math" panose="02040503050406030204" pitchFamily="18" charset="0"/>
                                      <a:cs typeface="Segoe UI Semilight"/>
                                    </a:rPr>
                                  </m:ctrlPr>
                                </m:naryPr>
                                <m:sub>
                                  <m:r>
                                    <m:rPr>
                                      <m:brk m:alnAt="23"/>
                                    </m:rPr>
                                    <a:rPr lang="en-US" sz="2000" b="0" i="1" spc="-60" dirty="0" smtClean="0">
                                      <a:latin typeface="Cambria Math" panose="02040503050406030204" pitchFamily="18" charset="0"/>
                                      <a:cs typeface="Segoe UI Semilight"/>
                                    </a:rPr>
                                    <m:t>𝑖</m:t>
                                  </m:r>
                                  <m:r>
                                    <m:rPr>
                                      <m:brk m:alnAt="23"/>
                                    </m:rPr>
                                    <a:rPr lang="en-US" sz="2000" b="0" i="1" spc="-60" dirty="0" smtClean="0">
                                      <a:latin typeface="Cambria Math" panose="02040503050406030204" pitchFamily="18" charset="0"/>
                                      <a:cs typeface="Segoe UI Semilight"/>
                                    </a:rPr>
                                    <m:t>=</m:t>
                                  </m:r>
                                  <m:r>
                                    <m:rPr>
                                      <m:brk m:alnAt="23"/>
                                    </m:rPr>
                                    <a:rPr lang="en-US" sz="2000" b="0" i="1" spc="-60" dirty="0" smtClean="0">
                                      <a:latin typeface="Cambria Math" panose="02040503050406030204" pitchFamily="18" charset="0"/>
                                      <a:cs typeface="Segoe UI Semilight"/>
                                    </a:rPr>
                                    <m:t>1</m:t>
                                  </m:r>
                                </m:sub>
                                <m:sup>
                                  <m:r>
                                    <a:rPr lang="en-US" sz="2000" b="0" i="1" spc="-60" dirty="0" smtClean="0">
                                      <a:latin typeface="Cambria Math" panose="02040503050406030204" pitchFamily="18" charset="0"/>
                                      <a:cs typeface="Segoe UI Semilight"/>
                                    </a:rPr>
                                    <m:t>35</m:t>
                                  </m:r>
                                </m:sup>
                                <m:e>
                                  <m:sSub>
                                    <m:sSubPr>
                                      <m:ctrlPr>
                                        <a:rPr lang="en-US" sz="2000" b="0" i="1" spc="-60" dirty="0" smtClean="0">
                                          <a:latin typeface="Cambria Math" panose="02040503050406030204" pitchFamily="18" charset="0"/>
                                          <a:cs typeface="Segoe UI Semilight"/>
                                        </a:rPr>
                                      </m:ctrlPr>
                                    </m:sSubPr>
                                    <m:e>
                                      <m:r>
                                        <a:rPr lang="en-US" sz="2000" b="0" i="1" spc="-60" dirty="0" smtClean="0">
                                          <a:latin typeface="Cambria Math" panose="02040503050406030204" pitchFamily="18" charset="0"/>
                                          <a:cs typeface="Segoe UI Semilight"/>
                                        </a:rPr>
                                        <m:t>𝑋</m:t>
                                      </m:r>
                                    </m:e>
                                    <m:sub>
                                      <m:r>
                                        <a:rPr lang="en-US" sz="2000" b="0" i="1" spc="-60" dirty="0" smtClean="0">
                                          <a:latin typeface="Cambria Math" panose="02040503050406030204" pitchFamily="18" charset="0"/>
                                          <a:cs typeface="Segoe UI Semilight"/>
                                        </a:rPr>
                                        <m:t>𝑖</m:t>
                                      </m:r>
                                    </m:sub>
                                  </m:sSub>
                                </m:e>
                              </m:nary>
                            </m:num>
                            <m:den>
                              <m:r>
                                <a:rPr lang="en-US" sz="2000" b="0" i="1" spc="-60" dirty="0" smtClean="0">
                                  <a:latin typeface="Cambria Math" panose="02040503050406030204" pitchFamily="18" charset="0"/>
                                  <a:cs typeface="Segoe UI Semilight"/>
                                </a:rPr>
                                <m:t>35</m:t>
                              </m:r>
                            </m:den>
                          </m:f>
                        </m:e>
                      </m:d>
                      <m:r>
                        <a:rPr lang="en-US" sz="2000" b="0" i="1" smtClean="0">
                          <a:latin typeface="Cambria Math" panose="02040503050406030204" pitchFamily="18" charset="0"/>
                          <a:ea typeface="Cambria Math" panose="02040503050406030204" pitchFamily="18" charset="0"/>
                        </a:rPr>
                        <m:t>=</m:t>
                      </m:r>
                      <m:f>
                        <m:fPr>
                          <m:ctrlPr>
                            <a:rPr lang="en-US" sz="2000" b="0" i="1" spc="-60" dirty="0" smtClean="0">
                              <a:latin typeface="Cambria Math" panose="02040503050406030204" pitchFamily="18" charset="0"/>
                              <a:cs typeface="Segoe UI Semilight"/>
                            </a:rPr>
                          </m:ctrlPr>
                        </m:fPr>
                        <m:num>
                          <m:nary>
                            <m:naryPr>
                              <m:chr m:val="∑"/>
                              <m:ctrlPr>
                                <a:rPr lang="en-US" sz="2000" b="0" i="1" spc="-60" dirty="0" smtClean="0">
                                  <a:latin typeface="Cambria Math" panose="02040503050406030204" pitchFamily="18" charset="0"/>
                                  <a:cs typeface="Segoe UI Semilight"/>
                                </a:rPr>
                              </m:ctrlPr>
                            </m:naryPr>
                            <m:sub>
                              <m:r>
                                <m:rPr>
                                  <m:brk m:alnAt="23"/>
                                </m:rPr>
                                <a:rPr lang="en-US" sz="2000" b="0" i="1" spc="-60" dirty="0" smtClean="0">
                                  <a:latin typeface="Cambria Math" panose="02040503050406030204" pitchFamily="18" charset="0"/>
                                  <a:cs typeface="Segoe UI Semilight"/>
                                </a:rPr>
                                <m:t>𝑖</m:t>
                              </m:r>
                              <m:r>
                                <m:rPr>
                                  <m:brk m:alnAt="23"/>
                                </m:rPr>
                                <a:rPr lang="en-US" sz="2000" b="0" i="1" spc="-60" dirty="0" smtClean="0">
                                  <a:latin typeface="Cambria Math" panose="02040503050406030204" pitchFamily="18" charset="0"/>
                                  <a:cs typeface="Segoe UI Semilight"/>
                                </a:rPr>
                                <m:t>=</m:t>
                              </m:r>
                              <m:r>
                                <m:rPr>
                                  <m:brk m:alnAt="23"/>
                                </m:rPr>
                                <a:rPr lang="en-US" sz="2000" b="0" i="1" spc="-60" dirty="0" smtClean="0">
                                  <a:latin typeface="Cambria Math" panose="02040503050406030204" pitchFamily="18" charset="0"/>
                                  <a:cs typeface="Segoe UI Semilight"/>
                                </a:rPr>
                                <m:t>1</m:t>
                              </m:r>
                            </m:sub>
                            <m:sup>
                              <m:r>
                                <a:rPr lang="en-US" sz="2000" b="0" i="1" spc="-60" dirty="0" smtClean="0">
                                  <a:latin typeface="Cambria Math" panose="02040503050406030204" pitchFamily="18" charset="0"/>
                                  <a:cs typeface="Segoe UI Semilight"/>
                                </a:rPr>
                                <m:t>35</m:t>
                              </m:r>
                            </m:sup>
                            <m:e>
                              <m:r>
                                <a:rPr lang="en-US" sz="2000" i="1" smtClean="0">
                                  <a:latin typeface="Cambria Math" panose="02040503050406030204" pitchFamily="18" charset="0"/>
                                  <a:ea typeface="Cambria Math" panose="02040503050406030204" pitchFamily="18" charset="0"/>
                                </a:rPr>
                                <m:t>𝔼</m:t>
                              </m:r>
                              <m:d>
                                <m:dPr>
                                  <m:begChr m:val="["/>
                                  <m:endChr m:val="]"/>
                                  <m:ctrlPr>
                                    <a:rPr lang="en-US" sz="2000" b="0" i="1" spc="-60" dirty="0" smtClean="0">
                                      <a:latin typeface="Cambria Math" panose="02040503050406030204" pitchFamily="18" charset="0"/>
                                      <a:cs typeface="Segoe UI Semilight"/>
                                    </a:rPr>
                                  </m:ctrlPr>
                                </m:dPr>
                                <m:e>
                                  <m:sSub>
                                    <m:sSubPr>
                                      <m:ctrlPr>
                                        <a:rPr lang="en-US" sz="2000" b="0" i="1" spc="-60" dirty="0" smtClean="0">
                                          <a:latin typeface="Cambria Math" panose="02040503050406030204" pitchFamily="18" charset="0"/>
                                          <a:cs typeface="Segoe UI Semilight"/>
                                        </a:rPr>
                                      </m:ctrlPr>
                                    </m:sSubPr>
                                    <m:e>
                                      <m:r>
                                        <a:rPr lang="en-US" sz="2000" b="0" i="1" spc="-60" dirty="0" smtClean="0">
                                          <a:latin typeface="Cambria Math" panose="02040503050406030204" pitchFamily="18" charset="0"/>
                                          <a:cs typeface="Segoe UI Semilight"/>
                                        </a:rPr>
                                        <m:t>𝑋</m:t>
                                      </m:r>
                                    </m:e>
                                    <m:sub>
                                      <m:r>
                                        <a:rPr lang="en-US" sz="2000" b="0" i="1" spc="-60" dirty="0" smtClean="0">
                                          <a:latin typeface="Cambria Math" panose="02040503050406030204" pitchFamily="18" charset="0"/>
                                          <a:cs typeface="Segoe UI Semilight"/>
                                        </a:rPr>
                                        <m:t>𝑖</m:t>
                                      </m:r>
                                    </m:sub>
                                  </m:sSub>
                                </m:e>
                              </m:d>
                            </m:e>
                          </m:nary>
                        </m:num>
                        <m:den>
                          <m:r>
                            <a:rPr lang="en-US" sz="2000" b="0" i="1" spc="-60" dirty="0" smtClean="0">
                              <a:latin typeface="Cambria Math" panose="02040503050406030204" pitchFamily="18" charset="0"/>
                              <a:cs typeface="Segoe UI Semilight"/>
                            </a:rPr>
                            <m:t>35</m:t>
                          </m:r>
                        </m:den>
                      </m:f>
                      <m:r>
                        <a:rPr lang="en-US" sz="2000" b="0" i="1" spc="-60" dirty="0" smtClean="0">
                          <a:latin typeface="Cambria Math" panose="02040503050406030204" pitchFamily="18" charset="0"/>
                          <a:cs typeface="Segoe UI Semilight"/>
                        </a:rPr>
                        <m:t>=</m:t>
                      </m:r>
                      <m:sSub>
                        <m:sSubPr>
                          <m:ctrlPr>
                            <a:rPr lang="en-US" sz="2000" b="0" i="1" spc="-60" dirty="0" smtClean="0">
                              <a:latin typeface="Cambria Math" panose="02040503050406030204" pitchFamily="18" charset="0"/>
                              <a:cs typeface="Segoe UI Semilight"/>
                            </a:rPr>
                          </m:ctrlPr>
                        </m:sSubPr>
                        <m:e>
                          <m:r>
                            <a:rPr lang="en-US" sz="2000" b="0" i="1" spc="-60" dirty="0" smtClean="0">
                              <a:latin typeface="Cambria Math" panose="02040503050406030204" pitchFamily="18" charset="0"/>
                              <a:cs typeface="Segoe UI Semilight"/>
                            </a:rPr>
                            <m:t>𝜃</m:t>
                          </m:r>
                        </m:e>
                        <m:sub>
                          <m:r>
                            <a:rPr lang="en-US" sz="2000" b="0" i="1" spc="-60" dirty="0" smtClean="0">
                              <a:latin typeface="Cambria Math" panose="02040503050406030204" pitchFamily="18" charset="0"/>
                              <a:cs typeface="Segoe UI Semilight"/>
                            </a:rPr>
                            <m:t>1</m:t>
                          </m:r>
                        </m:sub>
                      </m:sSub>
                    </m:oMath>
                  </m:oMathPara>
                </a14:m>
                <a:endParaRPr lang="en-US" sz="2000" dirty="0"/>
              </a:p>
            </p:txBody>
          </p:sp>
        </mc:Choice>
        <mc:Fallback>
          <p:sp>
            <p:nvSpPr>
              <p:cNvPr id="70" name="TextBox 69">
                <a:extLst>
                  <a:ext uri="{FF2B5EF4-FFF2-40B4-BE49-F238E27FC236}">
                    <a16:creationId xmlns:a16="http://schemas.microsoft.com/office/drawing/2014/main" id="{7BB83E4E-3939-1BC7-39DE-ECB2617214E8}"/>
                  </a:ext>
                </a:extLst>
              </p:cNvPr>
              <p:cNvSpPr txBox="1">
                <a:spLocks noRot="1" noChangeAspect="1" noMove="1" noResize="1" noEditPoints="1" noAdjustHandles="1" noChangeArrowheads="1" noChangeShapeType="1" noTextEdit="1"/>
              </p:cNvSpPr>
              <p:nvPr/>
            </p:nvSpPr>
            <p:spPr>
              <a:xfrm>
                <a:off x="654202" y="5836563"/>
                <a:ext cx="4267200" cy="80233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2" name="TextBox 71">
                <a:extLst>
                  <a:ext uri="{FF2B5EF4-FFF2-40B4-BE49-F238E27FC236}">
                    <a16:creationId xmlns:a16="http://schemas.microsoft.com/office/drawing/2014/main" id="{A4A8411D-6B3B-C43A-85AE-54CF16E0953D}"/>
                  </a:ext>
                </a:extLst>
              </p:cNvPr>
              <p:cNvSpPr txBox="1"/>
              <p:nvPr/>
            </p:nvSpPr>
            <p:spPr>
              <a:xfrm>
                <a:off x="6571983" y="5835613"/>
                <a:ext cx="4267200" cy="802336"/>
              </a:xfrm>
              <a:prstGeom prst="rect">
                <a:avLst/>
              </a:prstGeom>
              <a:noFill/>
            </p:spPr>
            <p:txBody>
              <a:bodyPr wrap="square" rtlCol="0">
                <a:spAutoFit/>
              </a:bodyPr>
              <a:lstStyle/>
              <a:p>
                <a:pPr/>
                <a14:m>
                  <m:oMathPara xmlns:m="http://schemas.openxmlformats.org/officeDocument/2006/math">
                    <m:oMath>
                      <m:r>
                        <a:rPr lang="en-US" sz="2000" i="1" smtClean="0">
                          <a:latin typeface="Cambria Math" panose="02040503050406030204" pitchFamily="18" charset="0"/>
                          <a:ea typeface="Cambria Math" panose="02040503050406030204" pitchFamily="18" charset="0"/>
                        </a:rPr>
                        <m:t>𝔼</m:t>
                      </m:r>
                      <m:d>
                        <m:dPr>
                          <m:begChr m:val="["/>
                          <m:endChr m:val="]"/>
                          <m:ctrlPr>
                            <a:rPr lang="en-US" sz="2000" b="0" i="1" smtClean="0">
                              <a:latin typeface="Cambria Math" panose="02040503050406030204" pitchFamily="18" charset="0"/>
                              <a:ea typeface="Cambria Math" panose="02040503050406030204" pitchFamily="18" charset="0"/>
                            </a:rPr>
                          </m:ctrlPr>
                        </m:dPr>
                        <m:e>
                          <m:acc>
                            <m:accPr>
                              <m:chr m:val="̂"/>
                              <m:ctrlPr>
                                <a:rPr lang="en-US" sz="2000" b="0" i="1" smtClean="0">
                                  <a:latin typeface="Cambria Math" panose="02040503050406030204" pitchFamily="18" charset="0"/>
                                  <a:ea typeface="Cambria Math" panose="02040503050406030204" pitchFamily="18" charset="0"/>
                                </a:rPr>
                              </m:ctrlPr>
                            </m:accPr>
                            <m:e>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𝜃</m:t>
                                  </m:r>
                                </m:e>
                                <m:sub>
                                  <m:r>
                                    <a:rPr lang="en-US" sz="2000" b="0" i="1" smtClean="0">
                                      <a:latin typeface="Cambria Math" panose="02040503050406030204" pitchFamily="18" charset="0"/>
                                      <a:ea typeface="Cambria Math" panose="02040503050406030204" pitchFamily="18" charset="0"/>
                                    </a:rPr>
                                    <m:t>2</m:t>
                                  </m:r>
                                </m:sub>
                              </m:sSub>
                            </m:e>
                          </m:acc>
                        </m:e>
                      </m:d>
                      <m:r>
                        <a:rPr lang="en-US" sz="2000" b="0" i="1" smtClean="0">
                          <a:latin typeface="Cambria Math" panose="02040503050406030204" pitchFamily="18" charset="0"/>
                          <a:ea typeface="Cambria Math" panose="02040503050406030204" pitchFamily="18" charset="0"/>
                        </a:rPr>
                        <m:t>=</m:t>
                      </m:r>
                      <m:r>
                        <a:rPr lang="en-US" sz="2000" i="1" smtClean="0">
                          <a:latin typeface="Cambria Math" panose="02040503050406030204" pitchFamily="18" charset="0"/>
                          <a:ea typeface="Cambria Math" panose="02040503050406030204" pitchFamily="18" charset="0"/>
                        </a:rPr>
                        <m:t>𝔼</m:t>
                      </m:r>
                      <m:d>
                        <m:dPr>
                          <m:begChr m:val="["/>
                          <m:endChr m:val="]"/>
                          <m:ctrlPr>
                            <a:rPr lang="en-US" sz="2000" b="0" i="1" spc="-60" dirty="0" smtClean="0">
                              <a:latin typeface="Cambria Math" panose="02040503050406030204" pitchFamily="18" charset="0"/>
                              <a:cs typeface="Segoe UI Semilight"/>
                            </a:rPr>
                          </m:ctrlPr>
                        </m:dPr>
                        <m:e>
                          <m:f>
                            <m:fPr>
                              <m:ctrlPr>
                                <a:rPr lang="en-US" sz="2000" b="0" i="1" spc="-60" dirty="0" smtClean="0">
                                  <a:latin typeface="Cambria Math" panose="02040503050406030204" pitchFamily="18" charset="0"/>
                                  <a:cs typeface="Segoe UI Semilight"/>
                                </a:rPr>
                              </m:ctrlPr>
                            </m:fPr>
                            <m:num>
                              <m:nary>
                                <m:naryPr>
                                  <m:chr m:val="∑"/>
                                  <m:ctrlPr>
                                    <a:rPr lang="en-US" sz="2000" b="0" i="1" spc="-60" dirty="0" smtClean="0">
                                      <a:latin typeface="Cambria Math" panose="02040503050406030204" pitchFamily="18" charset="0"/>
                                      <a:cs typeface="Segoe UI Semilight"/>
                                    </a:rPr>
                                  </m:ctrlPr>
                                </m:naryPr>
                                <m:sub>
                                  <m:r>
                                    <m:rPr>
                                      <m:brk m:alnAt="23"/>
                                    </m:rPr>
                                    <a:rPr lang="en-US" sz="2000" b="0" i="1" spc="-60" dirty="0" smtClean="0">
                                      <a:latin typeface="Cambria Math" panose="02040503050406030204" pitchFamily="18" charset="0"/>
                                      <a:cs typeface="Segoe UI Semilight"/>
                                    </a:rPr>
                                    <m:t>𝑖</m:t>
                                  </m:r>
                                  <m:r>
                                    <m:rPr>
                                      <m:brk m:alnAt="23"/>
                                    </m:rPr>
                                    <a:rPr lang="en-US" sz="2000" b="0" i="1" spc="-60" dirty="0" smtClean="0">
                                      <a:latin typeface="Cambria Math" panose="02040503050406030204" pitchFamily="18" charset="0"/>
                                      <a:cs typeface="Segoe UI Semilight"/>
                                    </a:rPr>
                                    <m:t>=</m:t>
                                  </m:r>
                                  <m:r>
                                    <m:rPr>
                                      <m:brk m:alnAt="23"/>
                                    </m:rPr>
                                    <a:rPr lang="en-US" sz="2000" b="0" i="1" spc="-60" dirty="0" smtClean="0">
                                      <a:latin typeface="Cambria Math" panose="02040503050406030204" pitchFamily="18" charset="0"/>
                                      <a:cs typeface="Segoe UI Semilight"/>
                                    </a:rPr>
                                    <m:t>1</m:t>
                                  </m:r>
                                </m:sub>
                                <m:sup>
                                  <m:r>
                                    <a:rPr lang="en-US" sz="2000" b="0" i="1" spc="-60" dirty="0" smtClean="0">
                                      <a:latin typeface="Cambria Math" panose="02040503050406030204" pitchFamily="18" charset="0"/>
                                      <a:cs typeface="Segoe UI Semilight"/>
                                    </a:rPr>
                                    <m:t>35</m:t>
                                  </m:r>
                                </m:sup>
                                <m:e>
                                  <m:sSub>
                                    <m:sSubPr>
                                      <m:ctrlPr>
                                        <a:rPr lang="en-US" sz="2000" b="0" i="1" spc="-60" dirty="0" smtClean="0">
                                          <a:latin typeface="Cambria Math" panose="02040503050406030204" pitchFamily="18" charset="0"/>
                                          <a:cs typeface="Segoe UI Semilight"/>
                                        </a:rPr>
                                      </m:ctrlPr>
                                    </m:sSubPr>
                                    <m:e>
                                      <m:r>
                                        <a:rPr lang="en-US" sz="2000" b="0" i="1" spc="-60" dirty="0" smtClean="0">
                                          <a:latin typeface="Cambria Math" panose="02040503050406030204" pitchFamily="18" charset="0"/>
                                          <a:cs typeface="Segoe UI Semilight"/>
                                        </a:rPr>
                                        <m:t>𝑌</m:t>
                                      </m:r>
                                    </m:e>
                                    <m:sub>
                                      <m:r>
                                        <a:rPr lang="en-US" sz="2000" b="0" i="1" spc="-60" dirty="0" smtClean="0">
                                          <a:latin typeface="Cambria Math" panose="02040503050406030204" pitchFamily="18" charset="0"/>
                                          <a:cs typeface="Segoe UI Semilight"/>
                                        </a:rPr>
                                        <m:t>𝑖</m:t>
                                      </m:r>
                                    </m:sub>
                                  </m:sSub>
                                </m:e>
                              </m:nary>
                            </m:num>
                            <m:den>
                              <m:r>
                                <a:rPr lang="en-US" sz="2000" b="0" i="1" spc="-60" dirty="0" smtClean="0">
                                  <a:latin typeface="Cambria Math" panose="02040503050406030204" pitchFamily="18" charset="0"/>
                                  <a:cs typeface="Segoe UI Semilight"/>
                                </a:rPr>
                                <m:t>35</m:t>
                              </m:r>
                            </m:den>
                          </m:f>
                        </m:e>
                      </m:d>
                      <m:r>
                        <a:rPr lang="en-US" sz="2000" b="0" i="1" smtClean="0">
                          <a:latin typeface="Cambria Math" panose="02040503050406030204" pitchFamily="18" charset="0"/>
                          <a:ea typeface="Cambria Math" panose="02040503050406030204" pitchFamily="18" charset="0"/>
                        </a:rPr>
                        <m:t>=</m:t>
                      </m:r>
                      <m:f>
                        <m:fPr>
                          <m:ctrlPr>
                            <a:rPr lang="en-US" sz="2000" b="0" i="1" spc="-60" dirty="0" smtClean="0">
                              <a:latin typeface="Cambria Math" panose="02040503050406030204" pitchFamily="18" charset="0"/>
                              <a:cs typeface="Segoe UI Semilight"/>
                            </a:rPr>
                          </m:ctrlPr>
                        </m:fPr>
                        <m:num>
                          <m:nary>
                            <m:naryPr>
                              <m:chr m:val="∑"/>
                              <m:ctrlPr>
                                <a:rPr lang="en-US" sz="2000" b="0" i="1" spc="-60" dirty="0" smtClean="0">
                                  <a:latin typeface="Cambria Math" panose="02040503050406030204" pitchFamily="18" charset="0"/>
                                  <a:cs typeface="Segoe UI Semilight"/>
                                </a:rPr>
                              </m:ctrlPr>
                            </m:naryPr>
                            <m:sub>
                              <m:r>
                                <m:rPr>
                                  <m:brk m:alnAt="23"/>
                                </m:rPr>
                                <a:rPr lang="en-US" sz="2000" b="0" i="1" spc="-60" dirty="0" smtClean="0">
                                  <a:latin typeface="Cambria Math" panose="02040503050406030204" pitchFamily="18" charset="0"/>
                                  <a:cs typeface="Segoe UI Semilight"/>
                                </a:rPr>
                                <m:t>𝑖</m:t>
                              </m:r>
                              <m:r>
                                <m:rPr>
                                  <m:brk m:alnAt="23"/>
                                </m:rPr>
                                <a:rPr lang="en-US" sz="2000" b="0" i="1" spc="-60" dirty="0" smtClean="0">
                                  <a:latin typeface="Cambria Math" panose="02040503050406030204" pitchFamily="18" charset="0"/>
                                  <a:cs typeface="Segoe UI Semilight"/>
                                </a:rPr>
                                <m:t>=</m:t>
                              </m:r>
                              <m:r>
                                <m:rPr>
                                  <m:brk m:alnAt="23"/>
                                </m:rPr>
                                <a:rPr lang="en-US" sz="2000" b="0" i="1" spc="-60" dirty="0" smtClean="0">
                                  <a:latin typeface="Cambria Math" panose="02040503050406030204" pitchFamily="18" charset="0"/>
                                  <a:cs typeface="Segoe UI Semilight"/>
                                </a:rPr>
                                <m:t>1</m:t>
                              </m:r>
                            </m:sub>
                            <m:sup>
                              <m:r>
                                <a:rPr lang="en-US" sz="2000" b="0" i="1" spc="-60" dirty="0" smtClean="0">
                                  <a:latin typeface="Cambria Math" panose="02040503050406030204" pitchFamily="18" charset="0"/>
                                  <a:cs typeface="Segoe UI Semilight"/>
                                </a:rPr>
                                <m:t>35</m:t>
                              </m:r>
                            </m:sup>
                            <m:e>
                              <m:r>
                                <a:rPr lang="en-US" sz="2000" i="1" smtClean="0">
                                  <a:latin typeface="Cambria Math" panose="02040503050406030204" pitchFamily="18" charset="0"/>
                                  <a:ea typeface="Cambria Math" panose="02040503050406030204" pitchFamily="18" charset="0"/>
                                </a:rPr>
                                <m:t>𝔼</m:t>
                              </m:r>
                              <m:d>
                                <m:dPr>
                                  <m:begChr m:val="["/>
                                  <m:endChr m:val="]"/>
                                  <m:ctrlPr>
                                    <a:rPr lang="en-US" sz="2000" b="0" i="1" spc="-60" dirty="0" smtClean="0">
                                      <a:latin typeface="Cambria Math" panose="02040503050406030204" pitchFamily="18" charset="0"/>
                                      <a:cs typeface="Segoe UI Semilight"/>
                                    </a:rPr>
                                  </m:ctrlPr>
                                </m:dPr>
                                <m:e>
                                  <m:sSub>
                                    <m:sSubPr>
                                      <m:ctrlPr>
                                        <a:rPr lang="en-US" sz="2000" b="0" i="1" spc="-60" dirty="0" smtClean="0">
                                          <a:latin typeface="Cambria Math" panose="02040503050406030204" pitchFamily="18" charset="0"/>
                                          <a:cs typeface="Segoe UI Semilight"/>
                                        </a:rPr>
                                      </m:ctrlPr>
                                    </m:sSubPr>
                                    <m:e>
                                      <m:r>
                                        <a:rPr lang="en-US" sz="2000" b="0" i="1" spc="-60" dirty="0" smtClean="0">
                                          <a:latin typeface="Cambria Math" panose="02040503050406030204" pitchFamily="18" charset="0"/>
                                          <a:cs typeface="Segoe UI Semilight"/>
                                        </a:rPr>
                                        <m:t>𝑌</m:t>
                                      </m:r>
                                    </m:e>
                                    <m:sub>
                                      <m:r>
                                        <a:rPr lang="en-US" sz="2000" b="0" i="1" spc="-60" dirty="0" smtClean="0">
                                          <a:latin typeface="Cambria Math" panose="02040503050406030204" pitchFamily="18" charset="0"/>
                                          <a:cs typeface="Segoe UI Semilight"/>
                                        </a:rPr>
                                        <m:t>𝑖</m:t>
                                      </m:r>
                                    </m:sub>
                                  </m:sSub>
                                </m:e>
                              </m:d>
                            </m:e>
                          </m:nary>
                        </m:num>
                        <m:den>
                          <m:r>
                            <a:rPr lang="en-US" sz="2000" b="0" i="1" spc="-60" dirty="0" smtClean="0">
                              <a:latin typeface="Cambria Math" panose="02040503050406030204" pitchFamily="18" charset="0"/>
                              <a:cs typeface="Segoe UI Semilight"/>
                            </a:rPr>
                            <m:t>35</m:t>
                          </m:r>
                        </m:den>
                      </m:f>
                      <m:r>
                        <a:rPr lang="en-US" sz="2000" b="0" i="1" spc="-60" dirty="0" smtClean="0">
                          <a:latin typeface="Cambria Math" panose="02040503050406030204" pitchFamily="18" charset="0"/>
                          <a:cs typeface="Segoe UI Semilight"/>
                        </a:rPr>
                        <m:t>=</m:t>
                      </m:r>
                      <m:sSub>
                        <m:sSubPr>
                          <m:ctrlPr>
                            <a:rPr lang="en-US" sz="2000" b="0" i="1" spc="-60" dirty="0" smtClean="0">
                              <a:latin typeface="Cambria Math" panose="02040503050406030204" pitchFamily="18" charset="0"/>
                              <a:cs typeface="Segoe UI Semilight"/>
                            </a:rPr>
                          </m:ctrlPr>
                        </m:sSubPr>
                        <m:e>
                          <m:r>
                            <a:rPr lang="en-US" sz="2000" b="0" i="1" spc="-60" dirty="0" smtClean="0">
                              <a:latin typeface="Cambria Math" panose="02040503050406030204" pitchFamily="18" charset="0"/>
                              <a:cs typeface="Segoe UI Semilight"/>
                            </a:rPr>
                            <m:t>𝜃</m:t>
                          </m:r>
                        </m:e>
                        <m:sub>
                          <m:r>
                            <a:rPr lang="en-US" sz="2000" b="0" i="1" spc="-60" dirty="0" smtClean="0">
                              <a:latin typeface="Cambria Math" panose="02040503050406030204" pitchFamily="18" charset="0"/>
                              <a:cs typeface="Segoe UI Semilight"/>
                            </a:rPr>
                            <m:t>2</m:t>
                          </m:r>
                        </m:sub>
                      </m:sSub>
                    </m:oMath>
                  </m:oMathPara>
                </a14:m>
                <a:endParaRPr lang="en-US" sz="2000" dirty="0"/>
              </a:p>
            </p:txBody>
          </p:sp>
        </mc:Choice>
        <mc:Fallback>
          <p:sp>
            <p:nvSpPr>
              <p:cNvPr id="72" name="TextBox 71">
                <a:extLst>
                  <a:ext uri="{FF2B5EF4-FFF2-40B4-BE49-F238E27FC236}">
                    <a16:creationId xmlns:a16="http://schemas.microsoft.com/office/drawing/2014/main" id="{A4A8411D-6B3B-C43A-85AE-54CF16E0953D}"/>
                  </a:ext>
                </a:extLst>
              </p:cNvPr>
              <p:cNvSpPr txBox="1">
                <a:spLocks noRot="1" noChangeAspect="1" noMove="1" noResize="1" noEditPoints="1" noAdjustHandles="1" noChangeArrowheads="1" noChangeShapeType="1" noTextEdit="1"/>
              </p:cNvSpPr>
              <p:nvPr/>
            </p:nvSpPr>
            <p:spPr>
              <a:xfrm>
                <a:off x="6571983" y="5835613"/>
                <a:ext cx="4267200" cy="802336"/>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0" dirty="0"/>
              <a:t>Problems</a:t>
            </a:r>
            <a:r>
              <a:rPr spc="180" dirty="0"/>
              <a:t> </a:t>
            </a:r>
            <a:r>
              <a:rPr spc="65" dirty="0"/>
              <a:t>with</a:t>
            </a:r>
            <a:r>
              <a:rPr spc="190" dirty="0"/>
              <a:t> </a:t>
            </a:r>
            <a:r>
              <a:rPr spc="65" dirty="0"/>
              <a:t>this</a:t>
            </a:r>
            <a:r>
              <a:rPr spc="180" dirty="0"/>
              <a:t> </a:t>
            </a:r>
            <a:r>
              <a:rPr spc="50" dirty="0"/>
              <a:t>approach</a:t>
            </a:r>
          </a:p>
        </p:txBody>
      </p:sp>
      <p:sp>
        <p:nvSpPr>
          <p:cNvPr id="3" name="object 3"/>
          <p:cNvSpPr txBox="1"/>
          <p:nvPr/>
        </p:nvSpPr>
        <p:spPr>
          <a:xfrm>
            <a:off x="706018" y="1309268"/>
            <a:ext cx="10544810" cy="1713230"/>
          </a:xfrm>
          <a:prstGeom prst="rect">
            <a:avLst/>
          </a:prstGeom>
        </p:spPr>
        <p:txBody>
          <a:bodyPr vert="horz" wrap="square" lIns="0" tIns="147955" rIns="0" bIns="0" rtlCol="0">
            <a:spAutoFit/>
          </a:bodyPr>
          <a:lstStyle/>
          <a:p>
            <a:pPr marL="12700">
              <a:lnSpc>
                <a:spcPct val="100000"/>
              </a:lnSpc>
              <a:spcBef>
                <a:spcPts val="1165"/>
              </a:spcBef>
            </a:pPr>
            <a:r>
              <a:rPr sz="2800" dirty="0">
                <a:latin typeface="Segoe UI Semilight"/>
                <a:cs typeface="Segoe UI Semilight"/>
              </a:rPr>
              <a:t>We</a:t>
            </a:r>
            <a:r>
              <a:rPr sz="2800" spc="-40" dirty="0">
                <a:latin typeface="Segoe UI Semilight"/>
                <a:cs typeface="Segoe UI Semilight"/>
              </a:rPr>
              <a:t> </a:t>
            </a:r>
            <a:r>
              <a:rPr sz="2800" dirty="0">
                <a:latin typeface="Segoe UI Semilight"/>
                <a:cs typeface="Segoe UI Semilight"/>
              </a:rPr>
              <a:t>may</a:t>
            </a:r>
            <a:r>
              <a:rPr sz="2800" spc="-45" dirty="0">
                <a:latin typeface="Segoe UI Semilight"/>
                <a:cs typeface="Segoe UI Semilight"/>
              </a:rPr>
              <a:t> </a:t>
            </a:r>
            <a:r>
              <a:rPr sz="2800" dirty="0">
                <a:latin typeface="Segoe UI Semilight"/>
                <a:cs typeface="Segoe UI Semilight"/>
              </a:rPr>
              <a:t>not</a:t>
            </a:r>
            <a:r>
              <a:rPr sz="2800" spc="-45" dirty="0">
                <a:latin typeface="Segoe UI Semilight"/>
                <a:cs typeface="Segoe UI Semilight"/>
              </a:rPr>
              <a:t> </a:t>
            </a:r>
            <a:r>
              <a:rPr sz="2800" dirty="0">
                <a:latin typeface="Segoe UI Semilight"/>
                <a:cs typeface="Segoe UI Semilight"/>
              </a:rPr>
              <a:t>get</a:t>
            </a:r>
            <a:r>
              <a:rPr sz="2800" spc="-55" dirty="0">
                <a:latin typeface="Segoe UI Semilight"/>
                <a:cs typeface="Segoe UI Semilight"/>
              </a:rPr>
              <a:t> </a:t>
            </a:r>
            <a:r>
              <a:rPr sz="2800" dirty="0">
                <a:latin typeface="Segoe UI Semilight"/>
                <a:cs typeface="Segoe UI Semilight"/>
              </a:rPr>
              <a:t>an</a:t>
            </a:r>
            <a:r>
              <a:rPr sz="2800" spc="-40" dirty="0">
                <a:latin typeface="Segoe UI Semilight"/>
                <a:cs typeface="Segoe UI Semilight"/>
              </a:rPr>
              <a:t> </a:t>
            </a:r>
            <a:r>
              <a:rPr sz="2800" dirty="0">
                <a:latin typeface="Segoe UI Semilight"/>
                <a:cs typeface="Segoe UI Semilight"/>
              </a:rPr>
              <a:t>accurate</a:t>
            </a:r>
            <a:r>
              <a:rPr sz="2800" spc="-40" dirty="0">
                <a:latin typeface="Segoe UI Semilight"/>
                <a:cs typeface="Segoe UI Semilight"/>
              </a:rPr>
              <a:t> </a:t>
            </a:r>
            <a:r>
              <a:rPr sz="2800" dirty="0">
                <a:latin typeface="Segoe UI Semilight"/>
                <a:cs typeface="Segoe UI Semilight"/>
              </a:rPr>
              <a:t>idea</a:t>
            </a:r>
            <a:r>
              <a:rPr sz="2800" spc="-40" dirty="0">
                <a:latin typeface="Segoe UI Semilight"/>
                <a:cs typeface="Segoe UI Semilight"/>
              </a:rPr>
              <a:t> </a:t>
            </a:r>
            <a:r>
              <a:rPr sz="2800" dirty="0">
                <a:latin typeface="Segoe UI Semilight"/>
                <a:cs typeface="Segoe UI Semilight"/>
              </a:rPr>
              <a:t>from</a:t>
            </a:r>
            <a:r>
              <a:rPr sz="2800" spc="-60" dirty="0">
                <a:latin typeface="Segoe UI Semilight"/>
                <a:cs typeface="Segoe UI Semilight"/>
              </a:rPr>
              <a:t> </a:t>
            </a:r>
            <a:r>
              <a:rPr sz="2800" dirty="0">
                <a:latin typeface="Segoe UI Semilight"/>
                <a:cs typeface="Segoe UI Semilight"/>
              </a:rPr>
              <a:t>our</a:t>
            </a:r>
            <a:r>
              <a:rPr sz="2800" spc="-45" dirty="0">
                <a:latin typeface="Segoe UI Semilight"/>
                <a:cs typeface="Segoe UI Semilight"/>
              </a:rPr>
              <a:t> </a:t>
            </a:r>
            <a:r>
              <a:rPr sz="2800" dirty="0">
                <a:latin typeface="Segoe UI Semilight"/>
                <a:cs typeface="Segoe UI Semilight"/>
              </a:rPr>
              <a:t>first</a:t>
            </a:r>
            <a:r>
              <a:rPr sz="2800" spc="-40" dirty="0">
                <a:latin typeface="Segoe UI Semilight"/>
                <a:cs typeface="Segoe UI Semilight"/>
              </a:rPr>
              <a:t> </a:t>
            </a:r>
            <a:r>
              <a:rPr sz="2800" dirty="0">
                <a:latin typeface="Cambria Math"/>
                <a:cs typeface="Cambria Math"/>
              </a:rPr>
              <a:t>𝑀</a:t>
            </a:r>
            <a:r>
              <a:rPr sz="2800" spc="185" dirty="0">
                <a:latin typeface="Cambria Math"/>
                <a:cs typeface="Cambria Math"/>
              </a:rPr>
              <a:t> </a:t>
            </a:r>
            <a:r>
              <a:rPr sz="2800" dirty="0">
                <a:latin typeface="Segoe UI Semilight"/>
                <a:cs typeface="Segoe UI Semilight"/>
              </a:rPr>
              <a:t>pulls</a:t>
            </a:r>
            <a:r>
              <a:rPr sz="2800" spc="-45" dirty="0">
                <a:latin typeface="Segoe UI Semilight"/>
                <a:cs typeface="Segoe UI Semilight"/>
              </a:rPr>
              <a:t> </a:t>
            </a:r>
            <a:r>
              <a:rPr sz="2800" dirty="0">
                <a:latin typeface="Segoe UI Semilight"/>
                <a:cs typeface="Segoe UI Semilight"/>
              </a:rPr>
              <a:t>of</a:t>
            </a:r>
            <a:r>
              <a:rPr sz="2800" spc="-55" dirty="0">
                <a:latin typeface="Segoe UI Semilight"/>
                <a:cs typeface="Segoe UI Semilight"/>
              </a:rPr>
              <a:t> </a:t>
            </a:r>
            <a:r>
              <a:rPr sz="2800" dirty="0">
                <a:latin typeface="Segoe UI Semilight"/>
                <a:cs typeface="Segoe UI Semilight"/>
              </a:rPr>
              <a:t>each</a:t>
            </a:r>
            <a:r>
              <a:rPr sz="2800" spc="-45" dirty="0">
                <a:latin typeface="Segoe UI Semilight"/>
                <a:cs typeface="Segoe UI Semilight"/>
              </a:rPr>
              <a:t> </a:t>
            </a:r>
            <a:r>
              <a:rPr sz="2800" spc="-25" dirty="0">
                <a:latin typeface="Segoe UI Semilight"/>
                <a:cs typeface="Segoe UI Semilight"/>
              </a:rPr>
              <a:t>arm</a:t>
            </a:r>
            <a:endParaRPr sz="2800">
              <a:latin typeface="Segoe UI Semilight"/>
              <a:cs typeface="Segoe UI Semilight"/>
            </a:endParaRPr>
          </a:p>
          <a:p>
            <a:pPr marL="345440" indent="-332740">
              <a:lnSpc>
                <a:spcPct val="100000"/>
              </a:lnSpc>
              <a:spcBef>
                <a:spcPts val="1070"/>
              </a:spcBef>
              <a:buChar char="&gt;"/>
              <a:tabLst>
                <a:tab pos="345440" algn="l"/>
              </a:tabLst>
            </a:pPr>
            <a:r>
              <a:rPr sz="2800" dirty="0">
                <a:latin typeface="Segoe UI Semilight"/>
                <a:cs typeface="Segoe UI Semilight"/>
              </a:rPr>
              <a:t>If</a:t>
            </a:r>
            <a:r>
              <a:rPr sz="2800" spc="-70" dirty="0">
                <a:latin typeface="Segoe UI Semilight"/>
                <a:cs typeface="Segoe UI Semilight"/>
              </a:rPr>
              <a:t> </a:t>
            </a:r>
            <a:r>
              <a:rPr sz="2800" dirty="0">
                <a:latin typeface="Segoe UI Semilight"/>
                <a:cs typeface="Segoe UI Semilight"/>
              </a:rPr>
              <a:t>we</a:t>
            </a:r>
            <a:r>
              <a:rPr sz="2800" spc="-45" dirty="0">
                <a:latin typeface="Segoe UI Semilight"/>
                <a:cs typeface="Segoe UI Semilight"/>
              </a:rPr>
              <a:t> </a:t>
            </a:r>
            <a:r>
              <a:rPr sz="2800" dirty="0">
                <a:latin typeface="Segoe UI Semilight"/>
                <a:cs typeface="Segoe UI Semilight"/>
              </a:rPr>
              <a:t>choose</a:t>
            </a:r>
            <a:r>
              <a:rPr sz="2800" spc="-65" dirty="0">
                <a:latin typeface="Segoe UI Semilight"/>
                <a:cs typeface="Segoe UI Semilight"/>
              </a:rPr>
              <a:t> </a:t>
            </a:r>
            <a:r>
              <a:rPr sz="2800" dirty="0">
                <a:latin typeface="Segoe UI Semilight"/>
                <a:cs typeface="Segoe UI Semilight"/>
              </a:rPr>
              <a:t>the</a:t>
            </a:r>
            <a:r>
              <a:rPr sz="2800" spc="-50" dirty="0">
                <a:latin typeface="Segoe UI Semilight"/>
                <a:cs typeface="Segoe UI Semilight"/>
              </a:rPr>
              <a:t> </a:t>
            </a:r>
            <a:r>
              <a:rPr sz="2800" dirty="0">
                <a:latin typeface="Segoe UI Semilight"/>
                <a:cs typeface="Segoe UI Semilight"/>
              </a:rPr>
              <a:t>wrong</a:t>
            </a:r>
            <a:r>
              <a:rPr sz="2800" spc="-45" dirty="0">
                <a:latin typeface="Segoe UI Semilight"/>
                <a:cs typeface="Segoe UI Semilight"/>
              </a:rPr>
              <a:t> </a:t>
            </a:r>
            <a:r>
              <a:rPr sz="2800" dirty="0">
                <a:latin typeface="Segoe UI Semilight"/>
                <a:cs typeface="Segoe UI Semilight"/>
              </a:rPr>
              <a:t>best</a:t>
            </a:r>
            <a:r>
              <a:rPr sz="2800" spc="-60" dirty="0">
                <a:latin typeface="Segoe UI Semilight"/>
                <a:cs typeface="Segoe UI Semilight"/>
              </a:rPr>
              <a:t> </a:t>
            </a:r>
            <a:r>
              <a:rPr sz="2800" dirty="0">
                <a:latin typeface="Segoe UI Semilight"/>
                <a:cs typeface="Segoe UI Semilight"/>
              </a:rPr>
              <a:t>arm,</a:t>
            </a:r>
            <a:r>
              <a:rPr sz="2800" spc="-55" dirty="0">
                <a:latin typeface="Segoe UI Semilight"/>
                <a:cs typeface="Segoe UI Semilight"/>
              </a:rPr>
              <a:t> </a:t>
            </a:r>
            <a:r>
              <a:rPr sz="2800" spc="-45" dirty="0">
                <a:latin typeface="Segoe UI Semilight"/>
                <a:cs typeface="Segoe UI Semilight"/>
              </a:rPr>
              <a:t>we’d</a:t>
            </a:r>
            <a:r>
              <a:rPr sz="2800" spc="-50" dirty="0">
                <a:latin typeface="Segoe UI Semilight"/>
                <a:cs typeface="Segoe UI Semilight"/>
              </a:rPr>
              <a:t> </a:t>
            </a:r>
            <a:r>
              <a:rPr sz="2800" dirty="0">
                <a:latin typeface="Segoe UI Semilight"/>
                <a:cs typeface="Segoe UI Semilight"/>
              </a:rPr>
              <a:t>regret</a:t>
            </a:r>
            <a:r>
              <a:rPr sz="2800" spc="-50" dirty="0">
                <a:latin typeface="Segoe UI Semilight"/>
                <a:cs typeface="Segoe UI Semilight"/>
              </a:rPr>
              <a:t> </a:t>
            </a:r>
            <a:r>
              <a:rPr sz="2800" dirty="0">
                <a:latin typeface="Segoe UI Semilight"/>
                <a:cs typeface="Segoe UI Semilight"/>
              </a:rPr>
              <a:t>it</a:t>
            </a:r>
            <a:r>
              <a:rPr sz="2800" spc="-65" dirty="0">
                <a:latin typeface="Segoe UI Semilight"/>
                <a:cs typeface="Segoe UI Semilight"/>
              </a:rPr>
              <a:t> </a:t>
            </a:r>
            <a:r>
              <a:rPr sz="2800" dirty="0">
                <a:latin typeface="Segoe UI Semilight"/>
                <a:cs typeface="Segoe UI Semilight"/>
              </a:rPr>
              <a:t>for</a:t>
            </a:r>
            <a:r>
              <a:rPr sz="2800" spc="-60" dirty="0">
                <a:latin typeface="Segoe UI Semilight"/>
                <a:cs typeface="Segoe UI Semilight"/>
              </a:rPr>
              <a:t> </a:t>
            </a:r>
            <a:r>
              <a:rPr sz="2800" dirty="0">
                <a:latin typeface="Segoe UI Semilight"/>
                <a:cs typeface="Segoe UI Semilight"/>
              </a:rPr>
              <a:t>the</a:t>
            </a:r>
            <a:r>
              <a:rPr sz="2800" spc="-45" dirty="0">
                <a:latin typeface="Segoe UI Semilight"/>
                <a:cs typeface="Segoe UI Semilight"/>
              </a:rPr>
              <a:t> </a:t>
            </a:r>
            <a:r>
              <a:rPr sz="2800" dirty="0">
                <a:latin typeface="Segoe UI Semilight"/>
                <a:cs typeface="Segoe UI Semilight"/>
              </a:rPr>
              <a:t>rest</a:t>
            </a:r>
            <a:r>
              <a:rPr sz="2800" spc="-55" dirty="0">
                <a:latin typeface="Segoe UI Semilight"/>
                <a:cs typeface="Segoe UI Semilight"/>
              </a:rPr>
              <a:t> </a:t>
            </a:r>
            <a:r>
              <a:rPr sz="2800" dirty="0">
                <a:latin typeface="Segoe UI Semilight"/>
                <a:cs typeface="Segoe UI Semilight"/>
              </a:rPr>
              <a:t>of</a:t>
            </a:r>
            <a:r>
              <a:rPr sz="2800" spc="-65" dirty="0">
                <a:latin typeface="Segoe UI Semilight"/>
                <a:cs typeface="Segoe UI Semilight"/>
              </a:rPr>
              <a:t> </a:t>
            </a:r>
            <a:r>
              <a:rPr sz="2800" spc="-10" dirty="0">
                <a:latin typeface="Segoe UI Semilight"/>
                <a:cs typeface="Segoe UI Semilight"/>
              </a:rPr>
              <a:t>time!</a:t>
            </a:r>
            <a:endParaRPr sz="2800">
              <a:latin typeface="Segoe UI Semilight"/>
              <a:cs typeface="Segoe UI Semilight"/>
            </a:endParaRPr>
          </a:p>
          <a:p>
            <a:pPr marL="345440" indent="-332740">
              <a:lnSpc>
                <a:spcPct val="100000"/>
              </a:lnSpc>
              <a:spcBef>
                <a:spcPts val="1070"/>
              </a:spcBef>
              <a:buChar char="&gt;"/>
              <a:tabLst>
                <a:tab pos="345440" algn="l"/>
              </a:tabLst>
            </a:pPr>
            <a:r>
              <a:rPr sz="2800" dirty="0">
                <a:latin typeface="Segoe UI Semilight"/>
                <a:cs typeface="Segoe UI Semilight"/>
              </a:rPr>
              <a:t>If</a:t>
            </a:r>
            <a:r>
              <a:rPr sz="2800" spc="-70" dirty="0">
                <a:latin typeface="Segoe UI Semilight"/>
                <a:cs typeface="Segoe UI Semilight"/>
              </a:rPr>
              <a:t> </a:t>
            </a:r>
            <a:r>
              <a:rPr sz="2800" dirty="0">
                <a:latin typeface="Segoe UI Semilight"/>
                <a:cs typeface="Segoe UI Semilight"/>
              </a:rPr>
              <a:t>we</a:t>
            </a:r>
            <a:r>
              <a:rPr sz="2800" spc="-50" dirty="0">
                <a:latin typeface="Segoe UI Semilight"/>
                <a:cs typeface="Segoe UI Semilight"/>
              </a:rPr>
              <a:t> </a:t>
            </a:r>
            <a:r>
              <a:rPr sz="2800" dirty="0">
                <a:latin typeface="Segoe UI Semilight"/>
                <a:cs typeface="Segoe UI Semilight"/>
              </a:rPr>
              <a:t>increase</a:t>
            </a:r>
            <a:r>
              <a:rPr sz="2800" spc="-50" dirty="0">
                <a:latin typeface="Segoe UI Semilight"/>
                <a:cs typeface="Segoe UI Semilight"/>
              </a:rPr>
              <a:t> </a:t>
            </a:r>
            <a:r>
              <a:rPr sz="2800" dirty="0">
                <a:latin typeface="Segoe UI Semilight"/>
                <a:cs typeface="Segoe UI Semilight"/>
              </a:rPr>
              <a:t>M,</a:t>
            </a:r>
            <a:r>
              <a:rPr sz="2800" spc="-55" dirty="0">
                <a:latin typeface="Segoe UI Semilight"/>
                <a:cs typeface="Segoe UI Semilight"/>
              </a:rPr>
              <a:t> </a:t>
            </a:r>
            <a:r>
              <a:rPr sz="2800" dirty="0">
                <a:latin typeface="Segoe UI Semilight"/>
                <a:cs typeface="Segoe UI Semilight"/>
              </a:rPr>
              <a:t>we</a:t>
            </a:r>
            <a:r>
              <a:rPr sz="2800" spc="-50" dirty="0">
                <a:latin typeface="Segoe UI Semilight"/>
                <a:cs typeface="Segoe UI Semilight"/>
              </a:rPr>
              <a:t> </a:t>
            </a:r>
            <a:r>
              <a:rPr sz="2800" dirty="0">
                <a:latin typeface="Segoe UI Semilight"/>
                <a:cs typeface="Segoe UI Semilight"/>
              </a:rPr>
              <a:t>are</a:t>
            </a:r>
            <a:r>
              <a:rPr sz="2800" spc="-50" dirty="0">
                <a:latin typeface="Segoe UI Semilight"/>
                <a:cs typeface="Segoe UI Semilight"/>
              </a:rPr>
              <a:t> </a:t>
            </a:r>
            <a:r>
              <a:rPr sz="2800" dirty="0">
                <a:latin typeface="Segoe UI Semilight"/>
                <a:cs typeface="Segoe UI Semilight"/>
              </a:rPr>
              <a:t>spending</a:t>
            </a:r>
            <a:r>
              <a:rPr sz="2800" spc="-55" dirty="0">
                <a:latin typeface="Segoe UI Semilight"/>
                <a:cs typeface="Segoe UI Semilight"/>
              </a:rPr>
              <a:t> </a:t>
            </a:r>
            <a:r>
              <a:rPr sz="2800" dirty="0">
                <a:latin typeface="Segoe UI Semilight"/>
                <a:cs typeface="Segoe UI Semilight"/>
              </a:rPr>
              <a:t>more</a:t>
            </a:r>
            <a:r>
              <a:rPr sz="2800" spc="-50" dirty="0">
                <a:latin typeface="Segoe UI Semilight"/>
                <a:cs typeface="Segoe UI Semilight"/>
              </a:rPr>
              <a:t> </a:t>
            </a:r>
            <a:r>
              <a:rPr sz="2800" dirty="0">
                <a:latin typeface="Segoe UI Semilight"/>
                <a:cs typeface="Segoe UI Semilight"/>
              </a:rPr>
              <a:t>time</a:t>
            </a:r>
            <a:r>
              <a:rPr sz="2800" spc="-50" dirty="0">
                <a:latin typeface="Segoe UI Semilight"/>
                <a:cs typeface="Segoe UI Semilight"/>
              </a:rPr>
              <a:t> </a:t>
            </a:r>
            <a:r>
              <a:rPr sz="2800" dirty="0">
                <a:latin typeface="Segoe UI Semilight"/>
                <a:cs typeface="Segoe UI Semilight"/>
              </a:rPr>
              <a:t>on</a:t>
            </a:r>
            <a:r>
              <a:rPr sz="2800" spc="-70" dirty="0">
                <a:latin typeface="Segoe UI Semilight"/>
                <a:cs typeface="Segoe UI Semilight"/>
              </a:rPr>
              <a:t> </a:t>
            </a:r>
            <a:r>
              <a:rPr sz="2800" spc="-10" dirty="0">
                <a:latin typeface="Segoe UI Semilight"/>
                <a:cs typeface="Segoe UI Semilight"/>
              </a:rPr>
              <a:t>sub-</a:t>
            </a:r>
            <a:r>
              <a:rPr sz="2800" dirty="0">
                <a:latin typeface="Segoe UI Semilight"/>
                <a:cs typeface="Segoe UI Semilight"/>
              </a:rPr>
              <a:t>optimal</a:t>
            </a:r>
            <a:r>
              <a:rPr sz="2800" spc="-65" dirty="0">
                <a:latin typeface="Segoe UI Semilight"/>
                <a:cs typeface="Segoe UI Semilight"/>
              </a:rPr>
              <a:t> </a:t>
            </a:r>
            <a:r>
              <a:rPr sz="2800" spc="-20" dirty="0">
                <a:latin typeface="Segoe UI Semilight"/>
                <a:cs typeface="Segoe UI Semilight"/>
              </a:rPr>
              <a:t>arms</a:t>
            </a:r>
            <a:endParaRPr sz="2800">
              <a:latin typeface="Segoe UI Semilight"/>
              <a:cs typeface="Segoe UI Semilight"/>
            </a:endParaRPr>
          </a:p>
        </p:txBody>
      </p:sp>
      <p:sp>
        <p:nvSpPr>
          <p:cNvPr id="4" name="object 4"/>
          <p:cNvSpPr/>
          <p:nvPr/>
        </p:nvSpPr>
        <p:spPr>
          <a:xfrm>
            <a:off x="574548" y="5631179"/>
            <a:ext cx="10858500" cy="963294"/>
          </a:xfrm>
          <a:custGeom>
            <a:avLst/>
            <a:gdLst/>
            <a:ahLst/>
            <a:cxnLst/>
            <a:rect l="l" t="t" r="r" b="b"/>
            <a:pathLst>
              <a:path w="10858500" h="963295">
                <a:moveTo>
                  <a:pt x="10790428" y="0"/>
                </a:moveTo>
                <a:lnTo>
                  <a:pt x="68122" y="0"/>
                </a:lnTo>
                <a:lnTo>
                  <a:pt x="41608" y="5354"/>
                </a:lnTo>
                <a:lnTo>
                  <a:pt x="19954" y="19954"/>
                </a:lnTo>
                <a:lnTo>
                  <a:pt x="5354" y="41608"/>
                </a:lnTo>
                <a:lnTo>
                  <a:pt x="0" y="68122"/>
                </a:lnTo>
                <a:lnTo>
                  <a:pt x="0" y="895045"/>
                </a:lnTo>
                <a:lnTo>
                  <a:pt x="5354" y="921559"/>
                </a:lnTo>
                <a:lnTo>
                  <a:pt x="19954" y="943213"/>
                </a:lnTo>
                <a:lnTo>
                  <a:pt x="41608" y="957813"/>
                </a:lnTo>
                <a:lnTo>
                  <a:pt x="68122" y="963168"/>
                </a:lnTo>
                <a:lnTo>
                  <a:pt x="10790428" y="963168"/>
                </a:lnTo>
                <a:lnTo>
                  <a:pt x="10816923" y="957813"/>
                </a:lnTo>
                <a:lnTo>
                  <a:pt x="10838561" y="943213"/>
                </a:lnTo>
                <a:lnTo>
                  <a:pt x="10853150" y="921559"/>
                </a:lnTo>
                <a:lnTo>
                  <a:pt x="10858500" y="895045"/>
                </a:lnTo>
                <a:lnTo>
                  <a:pt x="10858500" y="68122"/>
                </a:lnTo>
                <a:lnTo>
                  <a:pt x="10853150" y="41608"/>
                </a:lnTo>
                <a:lnTo>
                  <a:pt x="10838561" y="19954"/>
                </a:lnTo>
                <a:lnTo>
                  <a:pt x="10816923" y="5354"/>
                </a:lnTo>
                <a:lnTo>
                  <a:pt x="10790428" y="0"/>
                </a:lnTo>
                <a:close/>
              </a:path>
            </a:pathLst>
          </a:custGeom>
          <a:solidFill>
            <a:srgbClr val="ECF3F7"/>
          </a:solidFill>
        </p:spPr>
        <p:txBody>
          <a:bodyPr wrap="square" lIns="0" tIns="0" rIns="0" bIns="0" rtlCol="0"/>
          <a:lstStyle/>
          <a:p>
            <a:endParaRPr/>
          </a:p>
        </p:txBody>
      </p:sp>
      <p:sp>
        <p:nvSpPr>
          <p:cNvPr id="5" name="object 5"/>
          <p:cNvSpPr txBox="1"/>
          <p:nvPr/>
        </p:nvSpPr>
        <p:spPr>
          <a:xfrm>
            <a:off x="771550" y="5676391"/>
            <a:ext cx="8707120" cy="878840"/>
          </a:xfrm>
          <a:prstGeom prst="rect">
            <a:avLst/>
          </a:prstGeom>
        </p:spPr>
        <p:txBody>
          <a:bodyPr vert="horz" wrap="square" lIns="0" tIns="12065" rIns="0" bIns="0" rtlCol="0">
            <a:spAutoFit/>
          </a:bodyPr>
          <a:lstStyle/>
          <a:p>
            <a:pPr marL="12700" marR="5080">
              <a:lnSpc>
                <a:spcPct val="100000"/>
              </a:lnSpc>
              <a:spcBef>
                <a:spcPts val="95"/>
              </a:spcBef>
            </a:pPr>
            <a:r>
              <a:rPr sz="2800" b="1" i="1" dirty="0">
                <a:latin typeface="Segoe UI Semilight"/>
                <a:cs typeface="Segoe UI Semilight"/>
              </a:rPr>
              <a:t>Problem</a:t>
            </a:r>
            <a:r>
              <a:rPr sz="2800" i="1" dirty="0">
                <a:latin typeface="Segoe UI Semilight"/>
                <a:cs typeface="Segoe UI Semilight"/>
              </a:rPr>
              <a:t>:</a:t>
            </a:r>
            <a:r>
              <a:rPr sz="2800" i="1" spc="-75" dirty="0">
                <a:latin typeface="Segoe UI Semilight"/>
                <a:cs typeface="Segoe UI Semilight"/>
              </a:rPr>
              <a:t> </a:t>
            </a:r>
            <a:r>
              <a:rPr sz="2800" dirty="0">
                <a:latin typeface="Segoe UI Semilight"/>
                <a:cs typeface="Segoe UI Semilight"/>
              </a:rPr>
              <a:t>We</a:t>
            </a:r>
            <a:r>
              <a:rPr sz="2800" spc="-55" dirty="0">
                <a:latin typeface="Segoe UI Semilight"/>
                <a:cs typeface="Segoe UI Semilight"/>
              </a:rPr>
              <a:t> </a:t>
            </a:r>
            <a:r>
              <a:rPr sz="2800" dirty="0">
                <a:latin typeface="Segoe UI Semilight"/>
                <a:cs typeface="Segoe UI Semilight"/>
              </a:rPr>
              <a:t>did</a:t>
            </a:r>
            <a:r>
              <a:rPr sz="2800" spc="-50" dirty="0">
                <a:latin typeface="Segoe UI Semilight"/>
                <a:cs typeface="Segoe UI Semilight"/>
              </a:rPr>
              <a:t> </a:t>
            </a:r>
            <a:r>
              <a:rPr sz="2800" dirty="0">
                <a:latin typeface="Segoe UI Semilight"/>
                <a:cs typeface="Segoe UI Semilight"/>
              </a:rPr>
              <a:t>all</a:t>
            </a:r>
            <a:r>
              <a:rPr sz="2800" spc="-70" dirty="0">
                <a:latin typeface="Segoe UI Semilight"/>
                <a:cs typeface="Segoe UI Semilight"/>
              </a:rPr>
              <a:t> </a:t>
            </a:r>
            <a:r>
              <a:rPr sz="2800" dirty="0">
                <a:latin typeface="Segoe UI Semilight"/>
                <a:cs typeface="Segoe UI Semilight"/>
              </a:rPr>
              <a:t>exploration,</a:t>
            </a:r>
            <a:r>
              <a:rPr sz="2800" spc="-70" dirty="0">
                <a:latin typeface="Segoe UI Semilight"/>
                <a:cs typeface="Segoe UI Semilight"/>
              </a:rPr>
              <a:t> </a:t>
            </a:r>
            <a:r>
              <a:rPr sz="2800" dirty="0">
                <a:latin typeface="Segoe UI Semilight"/>
                <a:cs typeface="Segoe UI Semilight"/>
              </a:rPr>
              <a:t>and</a:t>
            </a:r>
            <a:r>
              <a:rPr sz="2800" spc="-65" dirty="0">
                <a:latin typeface="Segoe UI Semilight"/>
                <a:cs typeface="Segoe UI Semilight"/>
              </a:rPr>
              <a:t> </a:t>
            </a:r>
            <a:r>
              <a:rPr sz="2800" dirty="0">
                <a:latin typeface="Segoe UI Semilight"/>
                <a:cs typeface="Segoe UI Semilight"/>
              </a:rPr>
              <a:t>then</a:t>
            </a:r>
            <a:r>
              <a:rPr sz="2800" spc="-60" dirty="0">
                <a:latin typeface="Segoe UI Semilight"/>
                <a:cs typeface="Segoe UI Semilight"/>
              </a:rPr>
              <a:t> </a:t>
            </a:r>
            <a:r>
              <a:rPr sz="2800" dirty="0">
                <a:latin typeface="Segoe UI Semilight"/>
                <a:cs typeface="Segoe UI Semilight"/>
              </a:rPr>
              <a:t>all</a:t>
            </a:r>
            <a:r>
              <a:rPr sz="2800" spc="-80" dirty="0">
                <a:latin typeface="Segoe UI Semilight"/>
                <a:cs typeface="Segoe UI Semilight"/>
              </a:rPr>
              <a:t> </a:t>
            </a:r>
            <a:r>
              <a:rPr sz="2800" spc="-10" dirty="0">
                <a:latin typeface="Segoe UI Semilight"/>
                <a:cs typeface="Segoe UI Semilight"/>
              </a:rPr>
              <a:t>exploitation. </a:t>
            </a:r>
            <a:r>
              <a:rPr sz="2800" dirty="0">
                <a:latin typeface="Segoe UI Semilight"/>
                <a:cs typeface="Segoe UI Semilight"/>
              </a:rPr>
              <a:t>Why</a:t>
            </a:r>
            <a:r>
              <a:rPr sz="2800" spc="-45" dirty="0">
                <a:latin typeface="Segoe UI Semilight"/>
                <a:cs typeface="Segoe UI Semilight"/>
              </a:rPr>
              <a:t> </a:t>
            </a:r>
            <a:r>
              <a:rPr sz="2800" dirty="0">
                <a:latin typeface="Segoe UI Semilight"/>
                <a:cs typeface="Segoe UI Semilight"/>
              </a:rPr>
              <a:t>don’t</a:t>
            </a:r>
            <a:r>
              <a:rPr sz="2800" spc="-45" dirty="0">
                <a:latin typeface="Segoe UI Semilight"/>
                <a:cs typeface="Segoe UI Semilight"/>
              </a:rPr>
              <a:t> </a:t>
            </a:r>
            <a:r>
              <a:rPr sz="2800" dirty="0">
                <a:latin typeface="Segoe UI Semilight"/>
                <a:cs typeface="Segoe UI Semilight"/>
              </a:rPr>
              <a:t>we</a:t>
            </a:r>
            <a:r>
              <a:rPr sz="2800" spc="-40" dirty="0">
                <a:latin typeface="Segoe UI Semilight"/>
                <a:cs typeface="Segoe UI Semilight"/>
              </a:rPr>
              <a:t> </a:t>
            </a:r>
            <a:r>
              <a:rPr sz="2800" dirty="0">
                <a:latin typeface="Segoe UI Semilight"/>
                <a:cs typeface="Segoe UI Semilight"/>
              </a:rPr>
              <a:t>blend</a:t>
            </a:r>
            <a:r>
              <a:rPr sz="2800" spc="-20" dirty="0">
                <a:latin typeface="Segoe UI Semilight"/>
                <a:cs typeface="Segoe UI Semilight"/>
              </a:rPr>
              <a:t> </a:t>
            </a:r>
            <a:r>
              <a:rPr sz="2800" dirty="0">
                <a:latin typeface="Segoe UI Semilight"/>
                <a:cs typeface="Segoe UI Semilight"/>
              </a:rPr>
              <a:t>the</a:t>
            </a:r>
            <a:r>
              <a:rPr sz="2800" spc="-40" dirty="0">
                <a:latin typeface="Segoe UI Semilight"/>
                <a:cs typeface="Segoe UI Semilight"/>
              </a:rPr>
              <a:t> </a:t>
            </a:r>
            <a:r>
              <a:rPr sz="2800" dirty="0">
                <a:latin typeface="Segoe UI Semilight"/>
                <a:cs typeface="Segoe UI Semilight"/>
              </a:rPr>
              <a:t>two</a:t>
            </a:r>
            <a:r>
              <a:rPr sz="2800" spc="-35" dirty="0">
                <a:latin typeface="Segoe UI Semilight"/>
                <a:cs typeface="Segoe UI Semilight"/>
              </a:rPr>
              <a:t> </a:t>
            </a:r>
            <a:r>
              <a:rPr sz="2800" dirty="0">
                <a:latin typeface="Segoe UI Semilight"/>
                <a:cs typeface="Segoe UI Semilight"/>
              </a:rPr>
              <a:t>a</a:t>
            </a:r>
            <a:r>
              <a:rPr sz="2800" spc="-45" dirty="0">
                <a:latin typeface="Segoe UI Semilight"/>
                <a:cs typeface="Segoe UI Semilight"/>
              </a:rPr>
              <a:t> </a:t>
            </a:r>
            <a:r>
              <a:rPr sz="2800" dirty="0">
                <a:latin typeface="Segoe UI Semilight"/>
                <a:cs typeface="Segoe UI Semilight"/>
              </a:rPr>
              <a:t>bit</a:t>
            </a:r>
            <a:r>
              <a:rPr sz="2800" spc="-30" dirty="0">
                <a:latin typeface="Segoe UI Semilight"/>
                <a:cs typeface="Segoe UI Semilight"/>
              </a:rPr>
              <a:t> </a:t>
            </a:r>
            <a:r>
              <a:rPr sz="2800" spc="-10" dirty="0">
                <a:latin typeface="Segoe UI Semilight"/>
                <a:cs typeface="Segoe UI Semilight"/>
              </a:rPr>
              <a:t>more?</a:t>
            </a:r>
            <a:endParaRPr sz="2800" dirty="0">
              <a:latin typeface="Segoe UI Semilight"/>
              <a:cs typeface="Segoe UI Semi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0" dirty="0"/>
              <a:t>The</a:t>
            </a:r>
            <a:r>
              <a:rPr spc="165" dirty="0"/>
              <a:t> </a:t>
            </a:r>
            <a:r>
              <a:rPr spc="60" dirty="0"/>
              <a:t>Problem</a:t>
            </a:r>
          </a:p>
        </p:txBody>
      </p:sp>
      <p:sp>
        <p:nvSpPr>
          <p:cNvPr id="3" name="object 3"/>
          <p:cNvSpPr txBox="1"/>
          <p:nvPr/>
        </p:nvSpPr>
        <p:spPr>
          <a:xfrm>
            <a:off x="687222" y="1445513"/>
            <a:ext cx="10657840" cy="1804035"/>
          </a:xfrm>
          <a:prstGeom prst="rect">
            <a:avLst/>
          </a:prstGeom>
        </p:spPr>
        <p:txBody>
          <a:bodyPr vert="horz" wrap="square" lIns="0" tIns="12065" rIns="0" bIns="0" rtlCol="0">
            <a:spAutoFit/>
          </a:bodyPr>
          <a:lstStyle/>
          <a:p>
            <a:pPr marL="31115">
              <a:lnSpc>
                <a:spcPct val="100000"/>
              </a:lnSpc>
              <a:spcBef>
                <a:spcPts val="95"/>
              </a:spcBef>
            </a:pPr>
            <a:r>
              <a:rPr sz="2800" dirty="0">
                <a:latin typeface="Segoe UI Semilight"/>
                <a:cs typeface="Segoe UI Semilight"/>
              </a:rPr>
              <a:t>There</a:t>
            </a:r>
            <a:r>
              <a:rPr sz="2800" spc="-65" dirty="0">
                <a:latin typeface="Segoe UI Semilight"/>
                <a:cs typeface="Segoe UI Semilight"/>
              </a:rPr>
              <a:t> </a:t>
            </a:r>
            <a:r>
              <a:rPr sz="2800" dirty="0">
                <a:latin typeface="Segoe UI Semilight"/>
                <a:cs typeface="Segoe UI Semilight"/>
              </a:rPr>
              <a:t>are</a:t>
            </a:r>
            <a:r>
              <a:rPr sz="2800" spc="-70" dirty="0">
                <a:latin typeface="Segoe UI Semilight"/>
                <a:cs typeface="Segoe UI Semilight"/>
              </a:rPr>
              <a:t> </a:t>
            </a:r>
            <a:r>
              <a:rPr sz="2800" dirty="0">
                <a:latin typeface="Cambria Math"/>
                <a:cs typeface="Cambria Math"/>
              </a:rPr>
              <a:t>𝐾</a:t>
            </a:r>
            <a:r>
              <a:rPr sz="2800" spc="165" dirty="0">
                <a:latin typeface="Cambria Math"/>
                <a:cs typeface="Cambria Math"/>
              </a:rPr>
              <a:t> </a:t>
            </a:r>
            <a:r>
              <a:rPr sz="2800" dirty="0">
                <a:latin typeface="Segoe UI Semilight"/>
                <a:cs typeface="Segoe UI Semilight"/>
              </a:rPr>
              <a:t>slot</a:t>
            </a:r>
            <a:r>
              <a:rPr sz="2800" spc="-80" dirty="0">
                <a:latin typeface="Segoe UI Semilight"/>
                <a:cs typeface="Segoe UI Semilight"/>
              </a:rPr>
              <a:t> </a:t>
            </a:r>
            <a:r>
              <a:rPr sz="2800" dirty="0">
                <a:latin typeface="Segoe UI Semilight"/>
                <a:cs typeface="Segoe UI Semilight"/>
              </a:rPr>
              <a:t>machines</a:t>
            </a:r>
            <a:r>
              <a:rPr sz="2800" spc="-70" dirty="0">
                <a:latin typeface="Segoe UI Semilight"/>
                <a:cs typeface="Segoe UI Semilight"/>
              </a:rPr>
              <a:t> </a:t>
            </a:r>
            <a:r>
              <a:rPr sz="2800" dirty="0">
                <a:latin typeface="Segoe UI Semilight"/>
                <a:cs typeface="Segoe UI Semilight"/>
              </a:rPr>
              <a:t>(“bandits”</a:t>
            </a:r>
            <a:r>
              <a:rPr sz="2800" spc="-65" dirty="0">
                <a:latin typeface="Segoe UI Semilight"/>
                <a:cs typeface="Segoe UI Semilight"/>
              </a:rPr>
              <a:t> </a:t>
            </a:r>
            <a:r>
              <a:rPr sz="2800" dirty="0">
                <a:latin typeface="Segoe UI Semilight"/>
                <a:cs typeface="Segoe UI Semilight"/>
              </a:rPr>
              <a:t>with</a:t>
            </a:r>
            <a:r>
              <a:rPr sz="2800" spc="-65" dirty="0">
                <a:latin typeface="Segoe UI Semilight"/>
                <a:cs typeface="Segoe UI Semilight"/>
              </a:rPr>
              <a:t> </a:t>
            </a:r>
            <a:r>
              <a:rPr sz="2800" spc="-10" dirty="0">
                <a:latin typeface="Segoe UI Semilight"/>
                <a:cs typeface="Segoe UI Semilight"/>
              </a:rPr>
              <a:t>“arms”).</a:t>
            </a:r>
            <a:endParaRPr sz="2800">
              <a:latin typeface="Segoe UI Semilight"/>
              <a:cs typeface="Segoe UI Semilight"/>
            </a:endParaRPr>
          </a:p>
          <a:p>
            <a:pPr marL="61594">
              <a:lnSpc>
                <a:spcPct val="100000"/>
              </a:lnSpc>
              <a:spcBef>
                <a:spcPts val="125"/>
              </a:spcBef>
            </a:pPr>
            <a:r>
              <a:rPr sz="2400" dirty="0">
                <a:latin typeface="Segoe UI Semilight"/>
                <a:cs typeface="Segoe UI Semilight"/>
              </a:rPr>
              <a:t>“Bandits”</a:t>
            </a:r>
            <a:r>
              <a:rPr sz="2400" spc="-60" dirty="0">
                <a:latin typeface="Segoe UI Semilight"/>
                <a:cs typeface="Segoe UI Semilight"/>
              </a:rPr>
              <a:t> </a:t>
            </a:r>
            <a:r>
              <a:rPr sz="2400" dirty="0">
                <a:latin typeface="Segoe UI Semilight"/>
                <a:cs typeface="Segoe UI Semilight"/>
              </a:rPr>
              <a:t>because</a:t>
            </a:r>
            <a:r>
              <a:rPr sz="2400" spc="-40" dirty="0">
                <a:latin typeface="Segoe UI Semilight"/>
                <a:cs typeface="Segoe UI Semilight"/>
              </a:rPr>
              <a:t> </a:t>
            </a:r>
            <a:r>
              <a:rPr sz="2400" dirty="0">
                <a:latin typeface="Segoe UI Semilight"/>
                <a:cs typeface="Segoe UI Semilight"/>
              </a:rPr>
              <a:t>they</a:t>
            </a:r>
            <a:r>
              <a:rPr sz="2400" spc="-40" dirty="0">
                <a:latin typeface="Segoe UI Semilight"/>
                <a:cs typeface="Segoe UI Semilight"/>
              </a:rPr>
              <a:t> </a:t>
            </a:r>
            <a:r>
              <a:rPr sz="2400" dirty="0">
                <a:latin typeface="Segoe UI Semilight"/>
                <a:cs typeface="Segoe UI Semilight"/>
              </a:rPr>
              <a:t>steal</a:t>
            </a:r>
            <a:r>
              <a:rPr sz="2400" spc="-35" dirty="0">
                <a:latin typeface="Segoe UI Semilight"/>
                <a:cs typeface="Segoe UI Semilight"/>
              </a:rPr>
              <a:t> </a:t>
            </a:r>
            <a:r>
              <a:rPr sz="2400" dirty="0">
                <a:latin typeface="Segoe UI Semilight"/>
                <a:cs typeface="Segoe UI Semilight"/>
              </a:rPr>
              <a:t>your</a:t>
            </a:r>
            <a:r>
              <a:rPr sz="2400" spc="-60" dirty="0">
                <a:latin typeface="Segoe UI Semilight"/>
                <a:cs typeface="Segoe UI Semilight"/>
              </a:rPr>
              <a:t> </a:t>
            </a:r>
            <a:r>
              <a:rPr sz="2400" spc="-10" dirty="0">
                <a:latin typeface="Segoe UI Semilight"/>
                <a:cs typeface="Segoe UI Semilight"/>
              </a:rPr>
              <a:t>money</a:t>
            </a:r>
            <a:endParaRPr sz="2400">
              <a:latin typeface="Segoe UI Semilight"/>
              <a:cs typeface="Segoe UI Semilight"/>
            </a:endParaRPr>
          </a:p>
          <a:p>
            <a:pPr marL="25400" marR="17780" indent="5715">
              <a:lnSpc>
                <a:spcPts val="3030"/>
              </a:lnSpc>
              <a:spcBef>
                <a:spcPts val="1630"/>
              </a:spcBef>
            </a:pPr>
            <a:r>
              <a:rPr sz="2800" spc="-40" dirty="0">
                <a:latin typeface="Segoe UI Semilight"/>
                <a:cs typeface="Segoe UI Semilight"/>
              </a:rPr>
              <a:t>You</a:t>
            </a:r>
            <a:r>
              <a:rPr sz="2800" spc="-50" dirty="0">
                <a:latin typeface="Segoe UI Semilight"/>
                <a:cs typeface="Segoe UI Semilight"/>
              </a:rPr>
              <a:t> </a:t>
            </a:r>
            <a:r>
              <a:rPr sz="2800" dirty="0">
                <a:latin typeface="Segoe UI Semilight"/>
                <a:cs typeface="Segoe UI Semilight"/>
              </a:rPr>
              <a:t>pull</a:t>
            </a:r>
            <a:r>
              <a:rPr sz="2800" spc="-50" dirty="0">
                <a:latin typeface="Segoe UI Semilight"/>
                <a:cs typeface="Segoe UI Semilight"/>
              </a:rPr>
              <a:t> </a:t>
            </a:r>
            <a:r>
              <a:rPr sz="2800" dirty="0">
                <a:latin typeface="Segoe UI Semilight"/>
                <a:cs typeface="Segoe UI Semilight"/>
              </a:rPr>
              <a:t>arms</a:t>
            </a:r>
            <a:r>
              <a:rPr sz="2800" spc="-55" dirty="0">
                <a:latin typeface="Segoe UI Semilight"/>
                <a:cs typeface="Segoe UI Semilight"/>
              </a:rPr>
              <a:t> </a:t>
            </a:r>
            <a:r>
              <a:rPr sz="2800" dirty="0">
                <a:latin typeface="Cambria Math"/>
                <a:cs typeface="Cambria Math"/>
              </a:rPr>
              <a:t>𝑇</a:t>
            </a:r>
            <a:r>
              <a:rPr sz="2800" spc="170" dirty="0">
                <a:latin typeface="Cambria Math"/>
                <a:cs typeface="Cambria Math"/>
              </a:rPr>
              <a:t> </a:t>
            </a:r>
            <a:r>
              <a:rPr sz="2800" dirty="0">
                <a:latin typeface="Segoe UI Semilight"/>
                <a:cs typeface="Segoe UI Semilight"/>
              </a:rPr>
              <a:t>times,</a:t>
            </a:r>
            <a:r>
              <a:rPr sz="2800" spc="-50" dirty="0">
                <a:latin typeface="Segoe UI Semilight"/>
                <a:cs typeface="Segoe UI Semilight"/>
              </a:rPr>
              <a:t> </a:t>
            </a:r>
            <a:r>
              <a:rPr sz="2800" dirty="0">
                <a:latin typeface="Segoe UI Semilight"/>
                <a:cs typeface="Segoe UI Semilight"/>
              </a:rPr>
              <a:t>where</a:t>
            </a:r>
            <a:r>
              <a:rPr sz="2800" spc="-45" dirty="0">
                <a:latin typeface="Segoe UI Semilight"/>
                <a:cs typeface="Segoe UI Semilight"/>
              </a:rPr>
              <a:t> </a:t>
            </a:r>
            <a:r>
              <a:rPr sz="2800" dirty="0">
                <a:latin typeface="Segoe UI Semilight"/>
                <a:cs typeface="Segoe UI Semilight"/>
              </a:rPr>
              <a:t>the</a:t>
            </a:r>
            <a:r>
              <a:rPr sz="2800" spc="-50" dirty="0">
                <a:latin typeface="Segoe UI Semilight"/>
                <a:cs typeface="Segoe UI Semilight"/>
              </a:rPr>
              <a:t> </a:t>
            </a:r>
            <a:r>
              <a:rPr sz="2800" dirty="0">
                <a:latin typeface="Segoe UI Semilight"/>
                <a:cs typeface="Segoe UI Semilight"/>
              </a:rPr>
              <a:t>arm</a:t>
            </a:r>
            <a:r>
              <a:rPr sz="2800" spc="-50" dirty="0">
                <a:latin typeface="Segoe UI Semilight"/>
                <a:cs typeface="Segoe UI Semilight"/>
              </a:rPr>
              <a:t> </a:t>
            </a:r>
            <a:r>
              <a:rPr sz="2800" dirty="0">
                <a:latin typeface="Segoe UI Semilight"/>
                <a:cs typeface="Segoe UI Semilight"/>
              </a:rPr>
              <a:t>you</a:t>
            </a:r>
            <a:r>
              <a:rPr sz="2800" spc="-50" dirty="0">
                <a:latin typeface="Segoe UI Semilight"/>
                <a:cs typeface="Segoe UI Semilight"/>
              </a:rPr>
              <a:t> </a:t>
            </a:r>
            <a:r>
              <a:rPr sz="2800" dirty="0">
                <a:latin typeface="Segoe UI Semilight"/>
                <a:cs typeface="Segoe UI Semilight"/>
              </a:rPr>
              <a:t>pull</a:t>
            </a:r>
            <a:r>
              <a:rPr sz="2800" spc="-50" dirty="0">
                <a:latin typeface="Segoe UI Semilight"/>
                <a:cs typeface="Segoe UI Semilight"/>
              </a:rPr>
              <a:t> </a:t>
            </a:r>
            <a:r>
              <a:rPr sz="2800" dirty="0">
                <a:latin typeface="Segoe UI Semilight"/>
                <a:cs typeface="Segoe UI Semilight"/>
              </a:rPr>
              <a:t>at</a:t>
            </a:r>
            <a:r>
              <a:rPr sz="2800" spc="-35" dirty="0">
                <a:latin typeface="Segoe UI Semilight"/>
                <a:cs typeface="Segoe UI Semilight"/>
              </a:rPr>
              <a:t> </a:t>
            </a:r>
            <a:r>
              <a:rPr sz="2800" dirty="0">
                <a:latin typeface="Segoe UI Semilight"/>
                <a:cs typeface="Segoe UI Semilight"/>
              </a:rPr>
              <a:t>time</a:t>
            </a:r>
            <a:r>
              <a:rPr sz="2800" spc="-45" dirty="0">
                <a:latin typeface="Segoe UI Semilight"/>
                <a:cs typeface="Segoe UI Semilight"/>
              </a:rPr>
              <a:t> </a:t>
            </a:r>
            <a:r>
              <a:rPr sz="2800" dirty="0">
                <a:latin typeface="Cambria Math"/>
                <a:cs typeface="Cambria Math"/>
              </a:rPr>
              <a:t>𝑡</a:t>
            </a:r>
            <a:r>
              <a:rPr sz="2800" spc="170" dirty="0">
                <a:latin typeface="Cambria Math"/>
                <a:cs typeface="Cambria Math"/>
              </a:rPr>
              <a:t> </a:t>
            </a:r>
            <a:r>
              <a:rPr sz="2800" i="1" dirty="0">
                <a:latin typeface="Segoe UI Semilight"/>
                <a:cs typeface="Segoe UI Semilight"/>
              </a:rPr>
              <a:t>(arm</a:t>
            </a:r>
            <a:r>
              <a:rPr sz="2800" i="1" spc="-35" dirty="0">
                <a:latin typeface="Segoe UI Semilight"/>
                <a:cs typeface="Segoe UI Semilight"/>
              </a:rPr>
              <a:t> </a:t>
            </a:r>
            <a:r>
              <a:rPr sz="2800" i="1" dirty="0">
                <a:latin typeface="Segoe UI Semilight"/>
                <a:cs typeface="Segoe UI Semilight"/>
              </a:rPr>
              <a:t>pulled</a:t>
            </a:r>
            <a:r>
              <a:rPr sz="2800" i="1" spc="-30" dirty="0">
                <a:latin typeface="Segoe UI Semilight"/>
                <a:cs typeface="Segoe UI Semilight"/>
              </a:rPr>
              <a:t> </a:t>
            </a:r>
            <a:r>
              <a:rPr sz="2800" i="1" spc="-25" dirty="0">
                <a:latin typeface="Segoe UI Semilight"/>
                <a:cs typeface="Segoe UI Semilight"/>
              </a:rPr>
              <a:t>at </a:t>
            </a:r>
            <a:r>
              <a:rPr sz="2800" i="1" dirty="0">
                <a:latin typeface="Segoe UI Semilight"/>
                <a:cs typeface="Segoe UI Semilight"/>
              </a:rPr>
              <a:t>time</a:t>
            </a:r>
            <a:r>
              <a:rPr sz="2800" i="1" spc="-40" dirty="0">
                <a:latin typeface="Segoe UI Semilight"/>
                <a:cs typeface="Segoe UI Semilight"/>
              </a:rPr>
              <a:t> </a:t>
            </a:r>
            <a:r>
              <a:rPr sz="2800" i="1" dirty="0">
                <a:latin typeface="Segoe UI Semilight"/>
                <a:cs typeface="Segoe UI Semilight"/>
              </a:rPr>
              <a:t>t</a:t>
            </a:r>
            <a:r>
              <a:rPr sz="2800" i="1" spc="-25" dirty="0">
                <a:latin typeface="Segoe UI Semilight"/>
                <a:cs typeface="Segoe UI Semilight"/>
              </a:rPr>
              <a:t> </a:t>
            </a:r>
            <a:r>
              <a:rPr sz="2800" i="1" dirty="0">
                <a:latin typeface="Segoe UI Semilight"/>
                <a:cs typeface="Segoe UI Semilight"/>
              </a:rPr>
              <a:t>is </a:t>
            </a:r>
            <a:r>
              <a:rPr sz="2800" dirty="0">
                <a:latin typeface="Cambria Math"/>
                <a:cs typeface="Cambria Math"/>
              </a:rPr>
              <a:t>𝑎</a:t>
            </a:r>
            <a:r>
              <a:rPr sz="3075" baseline="-16260" dirty="0">
                <a:latin typeface="Cambria Math"/>
                <a:cs typeface="Cambria Math"/>
              </a:rPr>
              <a:t>𝑡</a:t>
            </a:r>
            <a:r>
              <a:rPr sz="3075" spc="719" baseline="-16260" dirty="0">
                <a:latin typeface="Cambria Math"/>
                <a:cs typeface="Cambria Math"/>
              </a:rPr>
              <a:t> </a:t>
            </a:r>
            <a:r>
              <a:rPr sz="2800" dirty="0">
                <a:latin typeface="Cambria Math"/>
                <a:cs typeface="Cambria Math"/>
              </a:rPr>
              <a:t>∈</a:t>
            </a:r>
            <a:r>
              <a:rPr sz="2800" spc="145" dirty="0">
                <a:latin typeface="Cambria Math"/>
                <a:cs typeface="Cambria Math"/>
              </a:rPr>
              <a:t> </a:t>
            </a:r>
            <a:r>
              <a:rPr sz="2800" spc="-10" dirty="0">
                <a:latin typeface="Cambria Math"/>
                <a:cs typeface="Cambria Math"/>
              </a:rPr>
              <a:t>{1,</a:t>
            </a:r>
            <a:r>
              <a:rPr sz="2800" spc="-160" dirty="0">
                <a:latin typeface="Cambria Math"/>
                <a:cs typeface="Cambria Math"/>
              </a:rPr>
              <a:t> </a:t>
            </a:r>
            <a:r>
              <a:rPr sz="2800" dirty="0">
                <a:latin typeface="Cambria Math"/>
                <a:cs typeface="Cambria Math"/>
              </a:rPr>
              <a:t>…</a:t>
            </a:r>
            <a:r>
              <a:rPr sz="2800" spc="-155" dirty="0">
                <a:latin typeface="Cambria Math"/>
                <a:cs typeface="Cambria Math"/>
              </a:rPr>
              <a:t> </a:t>
            </a:r>
            <a:r>
              <a:rPr sz="2800" spc="-10" dirty="0">
                <a:latin typeface="Cambria Math"/>
                <a:cs typeface="Cambria Math"/>
              </a:rPr>
              <a:t>,</a:t>
            </a:r>
            <a:r>
              <a:rPr sz="2800" spc="-150" dirty="0">
                <a:latin typeface="Cambria Math"/>
                <a:cs typeface="Cambria Math"/>
              </a:rPr>
              <a:t> </a:t>
            </a:r>
            <a:r>
              <a:rPr sz="2800" dirty="0">
                <a:latin typeface="Cambria Math"/>
                <a:cs typeface="Cambria Math"/>
              </a:rPr>
              <a:t>𝐾}</a:t>
            </a:r>
            <a:r>
              <a:rPr sz="2800" i="1" dirty="0">
                <a:latin typeface="Segoe UI Semilight"/>
                <a:cs typeface="Segoe UI Semilight"/>
              </a:rPr>
              <a:t>)</a:t>
            </a:r>
            <a:r>
              <a:rPr sz="2800" i="1" spc="-30" dirty="0">
                <a:latin typeface="Segoe UI Semilight"/>
                <a:cs typeface="Segoe UI Semilight"/>
              </a:rPr>
              <a:t> </a:t>
            </a:r>
            <a:r>
              <a:rPr sz="2800" dirty="0">
                <a:latin typeface="Segoe UI Semilight"/>
                <a:cs typeface="Segoe UI Semilight"/>
              </a:rPr>
              <a:t>will</a:t>
            </a:r>
            <a:r>
              <a:rPr sz="2800" spc="-20" dirty="0">
                <a:latin typeface="Segoe UI Semilight"/>
                <a:cs typeface="Segoe UI Semilight"/>
              </a:rPr>
              <a:t> </a:t>
            </a:r>
            <a:r>
              <a:rPr sz="2800" dirty="0">
                <a:latin typeface="Segoe UI Semilight"/>
                <a:cs typeface="Segoe UI Semilight"/>
              </a:rPr>
              <a:t>return</a:t>
            </a:r>
            <a:r>
              <a:rPr sz="2800" spc="-20" dirty="0">
                <a:latin typeface="Segoe UI Semilight"/>
                <a:cs typeface="Segoe UI Semilight"/>
              </a:rPr>
              <a:t> </a:t>
            </a:r>
            <a:r>
              <a:rPr sz="2800" dirty="0">
                <a:latin typeface="Segoe UI Semilight"/>
                <a:cs typeface="Segoe UI Semilight"/>
              </a:rPr>
              <a:t>a</a:t>
            </a:r>
            <a:r>
              <a:rPr sz="2800" spc="-20" dirty="0">
                <a:latin typeface="Segoe UI Semilight"/>
                <a:cs typeface="Segoe UI Semilight"/>
              </a:rPr>
              <a:t> </a:t>
            </a:r>
            <a:r>
              <a:rPr sz="2800" dirty="0">
                <a:latin typeface="Segoe UI Semilight"/>
                <a:cs typeface="Segoe UI Semilight"/>
              </a:rPr>
              <a:t>random</a:t>
            </a:r>
            <a:r>
              <a:rPr sz="2800" spc="-60" dirty="0">
                <a:latin typeface="Segoe UI Semilight"/>
                <a:cs typeface="Segoe UI Semilight"/>
              </a:rPr>
              <a:t> </a:t>
            </a:r>
            <a:r>
              <a:rPr sz="2800" dirty="0">
                <a:latin typeface="Segoe UI Semilight"/>
                <a:cs typeface="Segoe UI Semilight"/>
              </a:rPr>
              <a:t>reward</a:t>
            </a:r>
            <a:r>
              <a:rPr sz="2800" spc="-25" dirty="0">
                <a:latin typeface="Segoe UI Semilight"/>
                <a:cs typeface="Segoe UI Semilight"/>
              </a:rPr>
              <a:t> </a:t>
            </a:r>
            <a:r>
              <a:rPr sz="2800" dirty="0">
                <a:latin typeface="Segoe UI Semilight"/>
                <a:cs typeface="Segoe UI Semilight"/>
              </a:rPr>
              <a:t>to</a:t>
            </a:r>
            <a:r>
              <a:rPr sz="2800" spc="-25" dirty="0">
                <a:latin typeface="Segoe UI Semilight"/>
                <a:cs typeface="Segoe UI Semilight"/>
              </a:rPr>
              <a:t> you</a:t>
            </a:r>
            <a:endParaRPr sz="2800">
              <a:latin typeface="Segoe UI Semilight"/>
              <a:cs typeface="Segoe UI Semilight"/>
            </a:endParaRPr>
          </a:p>
        </p:txBody>
      </p:sp>
      <p:pic>
        <p:nvPicPr>
          <p:cNvPr id="4" name="object 4"/>
          <p:cNvPicPr/>
          <p:nvPr/>
        </p:nvPicPr>
        <p:blipFill>
          <a:blip r:embed="rId2" cstate="print"/>
          <a:stretch>
            <a:fillRect/>
          </a:stretch>
        </p:blipFill>
        <p:spPr>
          <a:xfrm>
            <a:off x="975360" y="3730752"/>
            <a:ext cx="10222226" cy="28956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8778" y="3559302"/>
            <a:ext cx="1774825" cy="0"/>
          </a:xfrm>
          <a:custGeom>
            <a:avLst/>
            <a:gdLst/>
            <a:ahLst/>
            <a:cxnLst/>
            <a:rect l="l" t="t" r="r" b="b"/>
            <a:pathLst>
              <a:path w="1774825">
                <a:moveTo>
                  <a:pt x="0" y="0"/>
                </a:moveTo>
                <a:lnTo>
                  <a:pt x="1774698" y="0"/>
                </a:lnTo>
              </a:path>
            </a:pathLst>
          </a:custGeom>
          <a:ln w="19050">
            <a:solidFill>
              <a:srgbClr val="D7D7D7"/>
            </a:solidFill>
          </a:ln>
        </p:spPr>
        <p:txBody>
          <a:bodyPr wrap="square" lIns="0" tIns="0" rIns="0" bIns="0" rtlCol="0"/>
          <a:lstStyle/>
          <a:p>
            <a:endParaRPr/>
          </a:p>
        </p:txBody>
      </p:sp>
      <p:sp>
        <p:nvSpPr>
          <p:cNvPr id="3" name="object 3"/>
          <p:cNvSpPr/>
          <p:nvPr/>
        </p:nvSpPr>
        <p:spPr>
          <a:xfrm>
            <a:off x="7502652" y="3559302"/>
            <a:ext cx="4540885" cy="0"/>
          </a:xfrm>
          <a:custGeom>
            <a:avLst/>
            <a:gdLst/>
            <a:ahLst/>
            <a:cxnLst/>
            <a:rect l="l" t="t" r="r" b="b"/>
            <a:pathLst>
              <a:path w="4540884">
                <a:moveTo>
                  <a:pt x="0" y="0"/>
                </a:moveTo>
                <a:lnTo>
                  <a:pt x="4540631" y="0"/>
                </a:lnTo>
              </a:path>
            </a:pathLst>
          </a:custGeom>
          <a:ln w="19050">
            <a:solidFill>
              <a:srgbClr val="D7D7D7"/>
            </a:solidFill>
          </a:ln>
        </p:spPr>
        <p:txBody>
          <a:bodyPr wrap="square" lIns="0" tIns="0" rIns="0" bIns="0" rtlCol="0"/>
          <a:lstStyle/>
          <a:p>
            <a:endParaRPr/>
          </a:p>
        </p:txBody>
      </p:sp>
      <p:grpSp>
        <p:nvGrpSpPr>
          <p:cNvPr id="4" name="object 4"/>
          <p:cNvGrpSpPr/>
          <p:nvPr/>
        </p:nvGrpSpPr>
        <p:grpSpPr>
          <a:xfrm>
            <a:off x="743712" y="3051048"/>
            <a:ext cx="897890" cy="897890"/>
            <a:chOff x="743712" y="3051048"/>
            <a:chExt cx="897890" cy="897890"/>
          </a:xfrm>
        </p:grpSpPr>
        <p:sp>
          <p:nvSpPr>
            <p:cNvPr id="5" name="object 5"/>
            <p:cNvSpPr/>
            <p:nvPr/>
          </p:nvSpPr>
          <p:spPr>
            <a:xfrm>
              <a:off x="743712" y="3051048"/>
              <a:ext cx="897890" cy="897890"/>
            </a:xfrm>
            <a:custGeom>
              <a:avLst/>
              <a:gdLst/>
              <a:ahLst/>
              <a:cxnLst/>
              <a:rect l="l" t="t" r="r" b="b"/>
              <a:pathLst>
                <a:path w="897889" h="897889">
                  <a:moveTo>
                    <a:pt x="448818" y="0"/>
                  </a:moveTo>
                  <a:lnTo>
                    <a:pt x="399913" y="2633"/>
                  </a:lnTo>
                  <a:lnTo>
                    <a:pt x="352535" y="10350"/>
                  </a:lnTo>
                  <a:lnTo>
                    <a:pt x="306955" y="22878"/>
                  </a:lnTo>
                  <a:lnTo>
                    <a:pt x="263449" y="39942"/>
                  </a:lnTo>
                  <a:lnTo>
                    <a:pt x="222289" y="61270"/>
                  </a:lnTo>
                  <a:lnTo>
                    <a:pt x="183750" y="86587"/>
                  </a:lnTo>
                  <a:lnTo>
                    <a:pt x="148105" y="115620"/>
                  </a:lnTo>
                  <a:lnTo>
                    <a:pt x="115629" y="148095"/>
                  </a:lnTo>
                  <a:lnTo>
                    <a:pt x="86594" y="183739"/>
                  </a:lnTo>
                  <a:lnTo>
                    <a:pt x="61276" y="222278"/>
                  </a:lnTo>
                  <a:lnTo>
                    <a:pt x="39946" y="263438"/>
                  </a:lnTo>
                  <a:lnTo>
                    <a:pt x="22880" y="306945"/>
                  </a:lnTo>
                  <a:lnTo>
                    <a:pt x="10351" y="352527"/>
                  </a:lnTo>
                  <a:lnTo>
                    <a:pt x="2633" y="399909"/>
                  </a:lnTo>
                  <a:lnTo>
                    <a:pt x="0" y="448817"/>
                  </a:lnTo>
                  <a:lnTo>
                    <a:pt x="2633" y="497726"/>
                  </a:lnTo>
                  <a:lnTo>
                    <a:pt x="10351" y="545108"/>
                  </a:lnTo>
                  <a:lnTo>
                    <a:pt x="22880" y="590690"/>
                  </a:lnTo>
                  <a:lnTo>
                    <a:pt x="39946" y="634197"/>
                  </a:lnTo>
                  <a:lnTo>
                    <a:pt x="61276" y="675357"/>
                  </a:lnTo>
                  <a:lnTo>
                    <a:pt x="86594" y="713896"/>
                  </a:lnTo>
                  <a:lnTo>
                    <a:pt x="115629" y="749540"/>
                  </a:lnTo>
                  <a:lnTo>
                    <a:pt x="148105" y="782015"/>
                  </a:lnTo>
                  <a:lnTo>
                    <a:pt x="183750" y="811048"/>
                  </a:lnTo>
                  <a:lnTo>
                    <a:pt x="222289" y="836365"/>
                  </a:lnTo>
                  <a:lnTo>
                    <a:pt x="263449" y="857693"/>
                  </a:lnTo>
                  <a:lnTo>
                    <a:pt x="306955" y="874757"/>
                  </a:lnTo>
                  <a:lnTo>
                    <a:pt x="352535" y="887285"/>
                  </a:lnTo>
                  <a:lnTo>
                    <a:pt x="399913" y="895002"/>
                  </a:lnTo>
                  <a:lnTo>
                    <a:pt x="448818" y="897635"/>
                  </a:lnTo>
                  <a:lnTo>
                    <a:pt x="497726" y="895002"/>
                  </a:lnTo>
                  <a:lnTo>
                    <a:pt x="545108" y="887285"/>
                  </a:lnTo>
                  <a:lnTo>
                    <a:pt x="590690" y="874757"/>
                  </a:lnTo>
                  <a:lnTo>
                    <a:pt x="634197" y="857693"/>
                  </a:lnTo>
                  <a:lnTo>
                    <a:pt x="675357" y="836365"/>
                  </a:lnTo>
                  <a:lnTo>
                    <a:pt x="713896" y="811048"/>
                  </a:lnTo>
                  <a:lnTo>
                    <a:pt x="749540" y="782015"/>
                  </a:lnTo>
                  <a:lnTo>
                    <a:pt x="782015" y="749540"/>
                  </a:lnTo>
                  <a:lnTo>
                    <a:pt x="811048" y="713896"/>
                  </a:lnTo>
                  <a:lnTo>
                    <a:pt x="836365" y="675357"/>
                  </a:lnTo>
                  <a:lnTo>
                    <a:pt x="857693" y="634197"/>
                  </a:lnTo>
                  <a:lnTo>
                    <a:pt x="874757" y="590690"/>
                  </a:lnTo>
                  <a:lnTo>
                    <a:pt x="887285" y="545108"/>
                  </a:lnTo>
                  <a:lnTo>
                    <a:pt x="895002" y="497726"/>
                  </a:lnTo>
                  <a:lnTo>
                    <a:pt x="897636" y="448817"/>
                  </a:lnTo>
                  <a:lnTo>
                    <a:pt x="895002" y="399909"/>
                  </a:lnTo>
                  <a:lnTo>
                    <a:pt x="887285" y="352527"/>
                  </a:lnTo>
                  <a:lnTo>
                    <a:pt x="874757" y="306945"/>
                  </a:lnTo>
                  <a:lnTo>
                    <a:pt x="857693" y="263438"/>
                  </a:lnTo>
                  <a:lnTo>
                    <a:pt x="836365" y="222278"/>
                  </a:lnTo>
                  <a:lnTo>
                    <a:pt x="811048" y="183739"/>
                  </a:lnTo>
                  <a:lnTo>
                    <a:pt x="782015" y="148095"/>
                  </a:lnTo>
                  <a:lnTo>
                    <a:pt x="749540" y="115620"/>
                  </a:lnTo>
                  <a:lnTo>
                    <a:pt x="713896" y="86587"/>
                  </a:lnTo>
                  <a:lnTo>
                    <a:pt x="675357" y="61270"/>
                  </a:lnTo>
                  <a:lnTo>
                    <a:pt x="634197" y="39942"/>
                  </a:lnTo>
                  <a:lnTo>
                    <a:pt x="590690" y="22878"/>
                  </a:lnTo>
                  <a:lnTo>
                    <a:pt x="545108" y="10350"/>
                  </a:lnTo>
                  <a:lnTo>
                    <a:pt x="497726" y="2633"/>
                  </a:lnTo>
                  <a:lnTo>
                    <a:pt x="448818" y="0"/>
                  </a:lnTo>
                  <a:close/>
                </a:path>
              </a:pathLst>
            </a:custGeom>
            <a:solidFill>
              <a:srgbClr val="B6A379"/>
            </a:solidFill>
          </p:spPr>
          <p:txBody>
            <a:bodyPr wrap="square" lIns="0" tIns="0" rIns="0" bIns="0" rtlCol="0"/>
            <a:lstStyle/>
            <a:p>
              <a:endParaRPr/>
            </a:p>
          </p:txBody>
        </p:sp>
        <p:sp>
          <p:nvSpPr>
            <p:cNvPr id="6" name="object 6"/>
            <p:cNvSpPr/>
            <p:nvPr/>
          </p:nvSpPr>
          <p:spPr>
            <a:xfrm>
              <a:off x="1042441" y="3287268"/>
              <a:ext cx="300355" cy="425450"/>
            </a:xfrm>
            <a:custGeom>
              <a:avLst/>
              <a:gdLst/>
              <a:ahLst/>
              <a:cxnLst/>
              <a:rect l="l" t="t" r="r" b="b"/>
              <a:pathLst>
                <a:path w="300355" h="425450">
                  <a:moveTo>
                    <a:pt x="38049" y="425196"/>
                  </a:moveTo>
                  <a:lnTo>
                    <a:pt x="38049" y="13335"/>
                  </a:lnTo>
                  <a:lnTo>
                    <a:pt x="38049" y="11303"/>
                  </a:lnTo>
                  <a:lnTo>
                    <a:pt x="37020" y="9271"/>
                  </a:lnTo>
                  <a:lnTo>
                    <a:pt x="36487" y="7620"/>
                  </a:lnTo>
                  <a:lnTo>
                    <a:pt x="34925" y="6096"/>
                  </a:lnTo>
                  <a:lnTo>
                    <a:pt x="33362" y="4572"/>
                  </a:lnTo>
                  <a:lnTo>
                    <a:pt x="31800" y="3556"/>
                  </a:lnTo>
                  <a:lnTo>
                    <a:pt x="29718" y="3048"/>
                  </a:lnTo>
                  <a:lnTo>
                    <a:pt x="27622" y="3048"/>
                  </a:lnTo>
                  <a:lnTo>
                    <a:pt x="10426" y="3048"/>
                  </a:lnTo>
                  <a:lnTo>
                    <a:pt x="8331" y="3048"/>
                  </a:lnTo>
                  <a:lnTo>
                    <a:pt x="6248" y="3556"/>
                  </a:lnTo>
                  <a:lnTo>
                    <a:pt x="0" y="13335"/>
                  </a:lnTo>
                  <a:lnTo>
                    <a:pt x="0" y="425196"/>
                  </a:lnTo>
                  <a:lnTo>
                    <a:pt x="38049" y="425196"/>
                  </a:lnTo>
                  <a:close/>
                </a:path>
                <a:path w="300355" h="425450">
                  <a:moveTo>
                    <a:pt x="48768" y="176149"/>
                  </a:moveTo>
                  <a:lnTo>
                    <a:pt x="56426" y="171577"/>
                  </a:lnTo>
                  <a:lnTo>
                    <a:pt x="64096" y="168021"/>
                  </a:lnTo>
                  <a:lnTo>
                    <a:pt x="101917" y="160401"/>
                  </a:lnTo>
                  <a:lnTo>
                    <a:pt x="109067" y="160909"/>
                  </a:lnTo>
                  <a:lnTo>
                    <a:pt x="116725" y="161417"/>
                  </a:lnTo>
                  <a:lnTo>
                    <a:pt x="154533" y="170053"/>
                  </a:lnTo>
                  <a:lnTo>
                    <a:pt x="169379" y="174625"/>
                  </a:lnTo>
                  <a:lnTo>
                    <a:pt x="184696" y="179197"/>
                  </a:lnTo>
                  <a:lnTo>
                    <a:pt x="222529" y="189484"/>
                  </a:lnTo>
                  <a:lnTo>
                    <a:pt x="244957" y="192024"/>
                  </a:lnTo>
                  <a:lnTo>
                    <a:pt x="252704" y="191516"/>
                  </a:lnTo>
                  <a:lnTo>
                    <a:pt x="289915" y="181864"/>
                  </a:lnTo>
                  <a:lnTo>
                    <a:pt x="293598" y="179705"/>
                  </a:lnTo>
                  <a:lnTo>
                    <a:pt x="296138" y="177673"/>
                  </a:lnTo>
                  <a:lnTo>
                    <a:pt x="297662" y="175133"/>
                  </a:lnTo>
                  <a:lnTo>
                    <a:pt x="299186" y="172593"/>
                  </a:lnTo>
                  <a:lnTo>
                    <a:pt x="300202" y="170053"/>
                  </a:lnTo>
                  <a:lnTo>
                    <a:pt x="300202" y="167512"/>
                  </a:lnTo>
                  <a:lnTo>
                    <a:pt x="299186" y="165481"/>
                  </a:lnTo>
                  <a:lnTo>
                    <a:pt x="298170" y="163449"/>
                  </a:lnTo>
                  <a:lnTo>
                    <a:pt x="289915" y="155194"/>
                  </a:lnTo>
                  <a:lnTo>
                    <a:pt x="281787" y="145542"/>
                  </a:lnTo>
                  <a:lnTo>
                    <a:pt x="274167" y="135382"/>
                  </a:lnTo>
                  <a:lnTo>
                    <a:pt x="265912" y="124587"/>
                  </a:lnTo>
                  <a:lnTo>
                    <a:pt x="264388" y="121539"/>
                  </a:lnTo>
                  <a:lnTo>
                    <a:pt x="263372" y="118491"/>
                  </a:lnTo>
                  <a:lnTo>
                    <a:pt x="262864" y="114935"/>
                  </a:lnTo>
                  <a:lnTo>
                    <a:pt x="262356" y="110871"/>
                  </a:lnTo>
                  <a:lnTo>
                    <a:pt x="262864" y="107187"/>
                  </a:lnTo>
                  <a:lnTo>
                    <a:pt x="263372" y="103632"/>
                  </a:lnTo>
                  <a:lnTo>
                    <a:pt x="264388" y="100076"/>
                  </a:lnTo>
                  <a:lnTo>
                    <a:pt x="265912" y="96520"/>
                  </a:lnTo>
                  <a:lnTo>
                    <a:pt x="274167" y="81153"/>
                  </a:lnTo>
                  <a:lnTo>
                    <a:pt x="281787" y="65405"/>
                  </a:lnTo>
                  <a:lnTo>
                    <a:pt x="289915" y="49022"/>
                  </a:lnTo>
                  <a:lnTo>
                    <a:pt x="298170" y="31115"/>
                  </a:lnTo>
                  <a:lnTo>
                    <a:pt x="299694" y="27559"/>
                  </a:lnTo>
                  <a:lnTo>
                    <a:pt x="300202" y="24511"/>
                  </a:lnTo>
                  <a:lnTo>
                    <a:pt x="300202" y="21971"/>
                  </a:lnTo>
                  <a:lnTo>
                    <a:pt x="299186" y="20447"/>
                  </a:lnTo>
                  <a:lnTo>
                    <a:pt x="297662" y="19939"/>
                  </a:lnTo>
                  <a:lnTo>
                    <a:pt x="296138" y="19431"/>
                  </a:lnTo>
                  <a:lnTo>
                    <a:pt x="293598" y="20447"/>
                  </a:lnTo>
                  <a:lnTo>
                    <a:pt x="289915" y="21462"/>
                  </a:lnTo>
                  <a:lnTo>
                    <a:pt x="282803" y="25019"/>
                  </a:lnTo>
                  <a:lnTo>
                    <a:pt x="275183" y="27559"/>
                  </a:lnTo>
                  <a:lnTo>
                    <a:pt x="267436" y="29591"/>
                  </a:lnTo>
                  <a:lnTo>
                    <a:pt x="259816" y="30607"/>
                  </a:lnTo>
                  <a:lnTo>
                    <a:pt x="252704" y="31623"/>
                  </a:lnTo>
                  <a:lnTo>
                    <a:pt x="244957" y="31623"/>
                  </a:lnTo>
                  <a:lnTo>
                    <a:pt x="237337" y="31115"/>
                  </a:lnTo>
                  <a:lnTo>
                    <a:pt x="229717" y="30607"/>
                  </a:lnTo>
                  <a:lnTo>
                    <a:pt x="222529" y="29083"/>
                  </a:lnTo>
                  <a:lnTo>
                    <a:pt x="214845" y="27559"/>
                  </a:lnTo>
                  <a:lnTo>
                    <a:pt x="199529" y="24003"/>
                  </a:lnTo>
                  <a:lnTo>
                    <a:pt x="184696" y="19431"/>
                  </a:lnTo>
                  <a:lnTo>
                    <a:pt x="169379" y="14351"/>
                  </a:lnTo>
                  <a:lnTo>
                    <a:pt x="154533" y="9652"/>
                  </a:lnTo>
                  <a:lnTo>
                    <a:pt x="139217" y="5587"/>
                  </a:lnTo>
                  <a:lnTo>
                    <a:pt x="132067" y="3556"/>
                  </a:lnTo>
                  <a:lnTo>
                    <a:pt x="124383" y="2032"/>
                  </a:lnTo>
                  <a:lnTo>
                    <a:pt x="116725" y="1016"/>
                  </a:lnTo>
                  <a:lnTo>
                    <a:pt x="109067" y="508"/>
                  </a:lnTo>
                  <a:lnTo>
                    <a:pt x="101917" y="0"/>
                  </a:lnTo>
                  <a:lnTo>
                    <a:pt x="94234" y="508"/>
                  </a:lnTo>
                  <a:lnTo>
                    <a:pt x="86575" y="1524"/>
                  </a:lnTo>
                  <a:lnTo>
                    <a:pt x="78917" y="2540"/>
                  </a:lnTo>
                  <a:lnTo>
                    <a:pt x="71755" y="5080"/>
                  </a:lnTo>
                  <a:lnTo>
                    <a:pt x="64096" y="7620"/>
                  </a:lnTo>
                  <a:lnTo>
                    <a:pt x="56426" y="11176"/>
                  </a:lnTo>
                  <a:lnTo>
                    <a:pt x="48768" y="15875"/>
                  </a:lnTo>
                </a:path>
              </a:pathLst>
            </a:custGeom>
            <a:ln w="9525">
              <a:solidFill>
                <a:srgbClr val="000000"/>
              </a:solidFill>
            </a:ln>
          </p:spPr>
          <p:txBody>
            <a:bodyPr wrap="square" lIns="0" tIns="0" rIns="0" bIns="0" rtlCol="0"/>
            <a:lstStyle/>
            <a:p>
              <a:endParaRPr/>
            </a:p>
          </p:txBody>
        </p:sp>
      </p:grpSp>
      <p:sp>
        <p:nvSpPr>
          <p:cNvPr id="7" name="object 7" descr="$PPTXTitle"/>
          <p:cNvSpPr txBox="1">
            <a:spLocks noGrp="1"/>
          </p:cNvSpPr>
          <p:nvPr>
            <p:ph type="title"/>
          </p:nvPr>
        </p:nvSpPr>
        <p:spPr>
          <a:xfrm>
            <a:off x="1981961" y="3242564"/>
            <a:ext cx="5217795" cy="513715"/>
          </a:xfrm>
          <a:prstGeom prst="rect">
            <a:avLst/>
          </a:prstGeom>
        </p:spPr>
        <p:txBody>
          <a:bodyPr vert="horz" wrap="square" lIns="0" tIns="13335" rIns="0" bIns="0" rtlCol="0">
            <a:spAutoFit/>
          </a:bodyPr>
          <a:lstStyle/>
          <a:p>
            <a:pPr marL="12700">
              <a:lnSpc>
                <a:spcPct val="100000"/>
              </a:lnSpc>
              <a:spcBef>
                <a:spcPts val="105"/>
              </a:spcBef>
            </a:pPr>
            <a:r>
              <a:rPr sz="3200" spc="55" dirty="0">
                <a:latin typeface="Segoe UI Semibold"/>
                <a:cs typeface="Segoe UI Semibold"/>
              </a:rPr>
              <a:t>Strategy</a:t>
            </a:r>
            <a:r>
              <a:rPr sz="3200" spc="295" dirty="0">
                <a:latin typeface="Segoe UI Semibold"/>
                <a:cs typeface="Segoe UI Semibold"/>
              </a:rPr>
              <a:t> </a:t>
            </a:r>
            <a:r>
              <a:rPr sz="3200" dirty="0">
                <a:latin typeface="Segoe UI Semibold"/>
                <a:cs typeface="Segoe UI Semibold"/>
              </a:rPr>
              <a:t>2:</a:t>
            </a:r>
            <a:r>
              <a:rPr sz="3200" spc="265" dirty="0">
                <a:latin typeface="Segoe UI Semibold"/>
                <a:cs typeface="Segoe UI Semibold"/>
              </a:rPr>
              <a:t> </a:t>
            </a:r>
            <a:r>
              <a:rPr sz="3200" spc="90" dirty="0">
                <a:latin typeface="Segoe UI Semibold"/>
                <a:cs typeface="Segoe UI Semibold"/>
              </a:rPr>
              <a:t>Epsilon-</a:t>
            </a:r>
            <a:r>
              <a:rPr sz="3200" spc="55" dirty="0">
                <a:latin typeface="Segoe UI Semibold"/>
                <a:cs typeface="Segoe UI Semibold"/>
              </a:rPr>
              <a:t>Greedy</a:t>
            </a:r>
            <a:endParaRPr sz="3200">
              <a:latin typeface="Segoe UI Semibold"/>
              <a:cs typeface="Segoe UI Semibo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5" dirty="0"/>
              <a:t>Strategy</a:t>
            </a:r>
            <a:r>
              <a:rPr spc="210" dirty="0"/>
              <a:t> </a:t>
            </a:r>
            <a:r>
              <a:rPr dirty="0"/>
              <a:t>2:</a:t>
            </a:r>
            <a:r>
              <a:rPr spc="210" dirty="0"/>
              <a:t> </a:t>
            </a:r>
            <a:r>
              <a:rPr spc="75" dirty="0"/>
              <a:t>Epsilon</a:t>
            </a:r>
            <a:r>
              <a:rPr spc="200" dirty="0"/>
              <a:t> </a:t>
            </a:r>
            <a:r>
              <a:rPr spc="55" dirty="0"/>
              <a:t>Greedy</a:t>
            </a:r>
          </a:p>
        </p:txBody>
      </p:sp>
      <p:sp>
        <p:nvSpPr>
          <p:cNvPr id="3" name="object 3"/>
          <p:cNvSpPr/>
          <p:nvPr/>
        </p:nvSpPr>
        <p:spPr>
          <a:xfrm>
            <a:off x="640080" y="4312920"/>
            <a:ext cx="10858500" cy="2182495"/>
          </a:xfrm>
          <a:custGeom>
            <a:avLst/>
            <a:gdLst/>
            <a:ahLst/>
            <a:cxnLst/>
            <a:rect l="l" t="t" r="r" b="b"/>
            <a:pathLst>
              <a:path w="10858500" h="2182495">
                <a:moveTo>
                  <a:pt x="10704195" y="0"/>
                </a:moveTo>
                <a:lnTo>
                  <a:pt x="154368" y="0"/>
                </a:lnTo>
                <a:lnTo>
                  <a:pt x="105576" y="7866"/>
                </a:lnTo>
                <a:lnTo>
                  <a:pt x="63200" y="29772"/>
                </a:lnTo>
                <a:lnTo>
                  <a:pt x="29784" y="63175"/>
                </a:lnTo>
                <a:lnTo>
                  <a:pt x="7869" y="105533"/>
                </a:lnTo>
                <a:lnTo>
                  <a:pt x="0" y="154304"/>
                </a:lnTo>
                <a:lnTo>
                  <a:pt x="0" y="2027999"/>
                </a:lnTo>
                <a:lnTo>
                  <a:pt x="7869" y="2076791"/>
                </a:lnTo>
                <a:lnTo>
                  <a:pt x="29784" y="2119167"/>
                </a:lnTo>
                <a:lnTo>
                  <a:pt x="63200" y="2152583"/>
                </a:lnTo>
                <a:lnTo>
                  <a:pt x="105576" y="2174498"/>
                </a:lnTo>
                <a:lnTo>
                  <a:pt x="154368" y="2182367"/>
                </a:lnTo>
                <a:lnTo>
                  <a:pt x="10704195" y="2182367"/>
                </a:lnTo>
                <a:lnTo>
                  <a:pt x="10752966" y="2174498"/>
                </a:lnTo>
                <a:lnTo>
                  <a:pt x="10795324" y="2152583"/>
                </a:lnTo>
                <a:lnTo>
                  <a:pt x="10828727" y="2119167"/>
                </a:lnTo>
                <a:lnTo>
                  <a:pt x="10850633" y="2076791"/>
                </a:lnTo>
                <a:lnTo>
                  <a:pt x="10858500" y="2027999"/>
                </a:lnTo>
                <a:lnTo>
                  <a:pt x="10858500" y="154304"/>
                </a:lnTo>
                <a:lnTo>
                  <a:pt x="10850633" y="105533"/>
                </a:lnTo>
                <a:lnTo>
                  <a:pt x="10828727" y="63175"/>
                </a:lnTo>
                <a:lnTo>
                  <a:pt x="10795324" y="29772"/>
                </a:lnTo>
                <a:lnTo>
                  <a:pt x="10752966" y="7866"/>
                </a:lnTo>
                <a:lnTo>
                  <a:pt x="10704195" y="0"/>
                </a:lnTo>
                <a:close/>
              </a:path>
            </a:pathLst>
          </a:custGeom>
          <a:solidFill>
            <a:srgbClr val="ECF3F7"/>
          </a:solidFill>
        </p:spPr>
        <p:txBody>
          <a:bodyPr wrap="square" lIns="0" tIns="0" rIns="0" bIns="0" rtlCol="0"/>
          <a:lstStyle/>
          <a:p>
            <a:endParaRPr/>
          </a:p>
        </p:txBody>
      </p:sp>
      <p:sp>
        <p:nvSpPr>
          <p:cNvPr id="4" name="object 4"/>
          <p:cNvSpPr txBox="1"/>
          <p:nvPr/>
        </p:nvSpPr>
        <p:spPr>
          <a:xfrm>
            <a:off x="687222" y="1445513"/>
            <a:ext cx="10927080" cy="4731385"/>
          </a:xfrm>
          <a:prstGeom prst="rect">
            <a:avLst/>
          </a:prstGeom>
        </p:spPr>
        <p:txBody>
          <a:bodyPr vert="horz" wrap="square" lIns="0" tIns="60960" rIns="0" bIns="0" rtlCol="0">
            <a:spAutoFit/>
          </a:bodyPr>
          <a:lstStyle/>
          <a:p>
            <a:pPr marL="25400" marR="781685" indent="311785">
              <a:lnSpc>
                <a:spcPts val="3020"/>
              </a:lnSpc>
              <a:spcBef>
                <a:spcPts val="480"/>
              </a:spcBef>
              <a:buAutoNum type="arabicPeriod"/>
              <a:tabLst>
                <a:tab pos="337185" algn="l"/>
              </a:tabLst>
            </a:pPr>
            <a:r>
              <a:rPr sz="2800" b="1" dirty="0">
                <a:latin typeface="Segoe UI Semilight"/>
                <a:cs typeface="Segoe UI Semilight"/>
              </a:rPr>
              <a:t>Explore</a:t>
            </a:r>
            <a:r>
              <a:rPr sz="2800" dirty="0">
                <a:latin typeface="Segoe UI Semilight"/>
                <a:cs typeface="Segoe UI Semilight"/>
              </a:rPr>
              <a:t>.</a:t>
            </a:r>
            <a:r>
              <a:rPr sz="2800" spc="-100" dirty="0">
                <a:latin typeface="Segoe UI Semilight"/>
                <a:cs typeface="Segoe UI Semilight"/>
              </a:rPr>
              <a:t> </a:t>
            </a:r>
            <a:r>
              <a:rPr sz="2800" dirty="0">
                <a:latin typeface="Segoe UI Semilight"/>
                <a:cs typeface="Segoe UI Semilight"/>
              </a:rPr>
              <a:t>Pull</a:t>
            </a:r>
            <a:r>
              <a:rPr sz="2800" spc="-50" dirty="0">
                <a:latin typeface="Segoe UI Semilight"/>
                <a:cs typeface="Segoe UI Semilight"/>
              </a:rPr>
              <a:t> </a:t>
            </a:r>
            <a:r>
              <a:rPr sz="2800" dirty="0">
                <a:latin typeface="Segoe UI Semilight"/>
                <a:cs typeface="Segoe UI Semilight"/>
              </a:rPr>
              <a:t>each</a:t>
            </a:r>
            <a:r>
              <a:rPr sz="2800" spc="-60" dirty="0">
                <a:latin typeface="Segoe UI Semilight"/>
                <a:cs typeface="Segoe UI Semilight"/>
              </a:rPr>
              <a:t> </a:t>
            </a:r>
            <a:r>
              <a:rPr sz="2800" dirty="0">
                <a:latin typeface="Segoe UI Semilight"/>
                <a:cs typeface="Segoe UI Semilight"/>
              </a:rPr>
              <a:t>arm</a:t>
            </a:r>
            <a:r>
              <a:rPr sz="2800" spc="-65" dirty="0">
                <a:latin typeface="Segoe UI Semilight"/>
                <a:cs typeface="Segoe UI Semilight"/>
              </a:rPr>
              <a:t> </a:t>
            </a:r>
            <a:r>
              <a:rPr sz="2800" dirty="0">
                <a:latin typeface="Cambria Math"/>
                <a:cs typeface="Cambria Math"/>
              </a:rPr>
              <a:t>𝑀</a:t>
            </a:r>
            <a:r>
              <a:rPr sz="2800" spc="175" dirty="0">
                <a:latin typeface="Cambria Math"/>
                <a:cs typeface="Cambria Math"/>
              </a:rPr>
              <a:t> </a:t>
            </a:r>
            <a:r>
              <a:rPr sz="2800" dirty="0">
                <a:latin typeface="Segoe UI Semilight"/>
                <a:cs typeface="Segoe UI Semilight"/>
              </a:rPr>
              <a:t>times</a:t>
            </a:r>
            <a:r>
              <a:rPr sz="2800" spc="-55" dirty="0">
                <a:latin typeface="Segoe UI Semilight"/>
                <a:cs typeface="Segoe UI Semilight"/>
              </a:rPr>
              <a:t> </a:t>
            </a:r>
            <a:r>
              <a:rPr sz="2800" dirty="0">
                <a:latin typeface="Segoe UI Semilight"/>
                <a:cs typeface="Segoe UI Semilight"/>
              </a:rPr>
              <a:t>and</a:t>
            </a:r>
            <a:r>
              <a:rPr sz="2800" spc="-55" dirty="0">
                <a:latin typeface="Segoe UI Semilight"/>
                <a:cs typeface="Segoe UI Semilight"/>
              </a:rPr>
              <a:t> </a:t>
            </a:r>
            <a:r>
              <a:rPr sz="2800" dirty="0">
                <a:latin typeface="Segoe UI Semilight"/>
                <a:cs typeface="Segoe UI Semilight"/>
              </a:rPr>
              <a:t>record</a:t>
            </a:r>
            <a:r>
              <a:rPr sz="2800" spc="-60" dirty="0">
                <a:latin typeface="Segoe UI Semilight"/>
                <a:cs typeface="Segoe UI Semilight"/>
              </a:rPr>
              <a:t> </a:t>
            </a:r>
            <a:r>
              <a:rPr sz="2800" dirty="0">
                <a:latin typeface="Segoe UI Semilight"/>
                <a:cs typeface="Segoe UI Semilight"/>
              </a:rPr>
              <a:t>the</a:t>
            </a:r>
            <a:r>
              <a:rPr sz="2800" spc="-50" dirty="0">
                <a:latin typeface="Segoe UI Semilight"/>
                <a:cs typeface="Segoe UI Semilight"/>
              </a:rPr>
              <a:t> </a:t>
            </a:r>
            <a:r>
              <a:rPr sz="2800" dirty="0">
                <a:latin typeface="Segoe UI Semilight"/>
                <a:cs typeface="Segoe UI Semilight"/>
              </a:rPr>
              <a:t>reward</a:t>
            </a:r>
            <a:r>
              <a:rPr sz="2800" spc="-55" dirty="0">
                <a:latin typeface="Segoe UI Semilight"/>
                <a:cs typeface="Segoe UI Semilight"/>
              </a:rPr>
              <a:t> </a:t>
            </a:r>
            <a:r>
              <a:rPr sz="2800" dirty="0">
                <a:latin typeface="Segoe UI Semilight"/>
                <a:cs typeface="Segoe UI Semilight"/>
              </a:rPr>
              <a:t>from</a:t>
            </a:r>
            <a:r>
              <a:rPr sz="2800" spc="-45" dirty="0">
                <a:latin typeface="Segoe UI Semilight"/>
                <a:cs typeface="Segoe UI Semilight"/>
              </a:rPr>
              <a:t> </a:t>
            </a:r>
            <a:r>
              <a:rPr sz="2800" spc="-20" dirty="0">
                <a:latin typeface="Segoe UI Semilight"/>
                <a:cs typeface="Segoe UI Semilight"/>
              </a:rPr>
              <a:t>each </a:t>
            </a:r>
            <a:r>
              <a:rPr sz="2800" dirty="0">
                <a:latin typeface="Segoe UI Semilight"/>
                <a:cs typeface="Segoe UI Semilight"/>
              </a:rPr>
              <a:t>(same</a:t>
            </a:r>
            <a:r>
              <a:rPr sz="2800" spc="-35" dirty="0">
                <a:latin typeface="Segoe UI Semilight"/>
                <a:cs typeface="Segoe UI Semilight"/>
              </a:rPr>
              <a:t> </a:t>
            </a:r>
            <a:r>
              <a:rPr sz="2800" dirty="0">
                <a:latin typeface="Segoe UI Semilight"/>
                <a:cs typeface="Segoe UI Semilight"/>
              </a:rPr>
              <a:t>as</a:t>
            </a:r>
            <a:r>
              <a:rPr sz="2800" spc="-20" dirty="0">
                <a:latin typeface="Segoe UI Semilight"/>
                <a:cs typeface="Segoe UI Semilight"/>
              </a:rPr>
              <a:t> </a:t>
            </a:r>
            <a:r>
              <a:rPr sz="2800" spc="-10" dirty="0">
                <a:latin typeface="Segoe UI Semilight"/>
                <a:cs typeface="Segoe UI Semilight"/>
              </a:rPr>
              <a:t>before)</a:t>
            </a:r>
            <a:endParaRPr sz="2800" dirty="0">
              <a:latin typeface="Segoe UI Semilight"/>
              <a:cs typeface="Segoe UI Semilight"/>
            </a:endParaRPr>
          </a:p>
          <a:p>
            <a:pPr marL="25400" marR="17780" indent="365760">
              <a:lnSpc>
                <a:spcPct val="90000"/>
              </a:lnSpc>
              <a:spcBef>
                <a:spcPts val="1360"/>
              </a:spcBef>
              <a:buAutoNum type="arabicPeriod"/>
              <a:tabLst>
                <a:tab pos="391160" algn="l"/>
              </a:tabLst>
            </a:pPr>
            <a:r>
              <a:rPr sz="2800" b="1" dirty="0">
                <a:latin typeface="Segoe UI Semilight"/>
                <a:cs typeface="Segoe UI Semilight"/>
              </a:rPr>
              <a:t>Exploit</a:t>
            </a:r>
            <a:r>
              <a:rPr sz="2800" b="1" spc="-45" dirty="0">
                <a:latin typeface="Segoe UI Semilight"/>
                <a:cs typeface="Segoe UI Semilight"/>
              </a:rPr>
              <a:t> </a:t>
            </a:r>
            <a:r>
              <a:rPr sz="2800" b="1" dirty="0">
                <a:latin typeface="Segoe UI Semilight"/>
                <a:cs typeface="Segoe UI Semilight"/>
              </a:rPr>
              <a:t>(</a:t>
            </a:r>
            <a:r>
              <a:rPr sz="2800" b="1" dirty="0">
                <a:solidFill>
                  <a:srgbClr val="3D8752"/>
                </a:solidFill>
                <a:latin typeface="Segoe UI Semilight"/>
                <a:cs typeface="Segoe UI Semilight"/>
              </a:rPr>
              <a:t>with</a:t>
            </a:r>
            <a:r>
              <a:rPr sz="2800" b="1" spc="-45" dirty="0">
                <a:solidFill>
                  <a:srgbClr val="3D8752"/>
                </a:solidFill>
                <a:latin typeface="Segoe UI Semilight"/>
                <a:cs typeface="Segoe UI Semilight"/>
              </a:rPr>
              <a:t> </a:t>
            </a:r>
            <a:r>
              <a:rPr sz="2800" b="1" dirty="0">
                <a:solidFill>
                  <a:srgbClr val="3D8752"/>
                </a:solidFill>
                <a:latin typeface="Segoe UI Semilight"/>
                <a:cs typeface="Segoe UI Semilight"/>
              </a:rPr>
              <a:t>a</a:t>
            </a:r>
            <a:r>
              <a:rPr sz="2800" b="1" spc="-15" dirty="0">
                <a:solidFill>
                  <a:srgbClr val="3D8752"/>
                </a:solidFill>
                <a:latin typeface="Segoe UI Semilight"/>
                <a:cs typeface="Segoe UI Semilight"/>
              </a:rPr>
              <a:t> </a:t>
            </a:r>
            <a:r>
              <a:rPr sz="2800" b="1" dirty="0">
                <a:solidFill>
                  <a:srgbClr val="3D8752"/>
                </a:solidFill>
                <a:latin typeface="Segoe UI Semilight"/>
                <a:cs typeface="Segoe UI Semilight"/>
              </a:rPr>
              <a:t>mix</a:t>
            </a:r>
            <a:r>
              <a:rPr sz="2800" b="1" spc="-10" dirty="0">
                <a:solidFill>
                  <a:srgbClr val="3D8752"/>
                </a:solidFill>
                <a:latin typeface="Segoe UI Semilight"/>
                <a:cs typeface="Segoe UI Semilight"/>
              </a:rPr>
              <a:t> </a:t>
            </a:r>
            <a:r>
              <a:rPr sz="2800" b="1" dirty="0">
                <a:solidFill>
                  <a:srgbClr val="3D8752"/>
                </a:solidFill>
                <a:latin typeface="Segoe UI Semilight"/>
                <a:cs typeface="Segoe UI Semilight"/>
              </a:rPr>
              <a:t>of</a:t>
            </a:r>
            <a:r>
              <a:rPr sz="2800" b="1" spc="-30" dirty="0">
                <a:solidFill>
                  <a:srgbClr val="3D8752"/>
                </a:solidFill>
                <a:latin typeface="Segoe UI Semilight"/>
                <a:cs typeface="Segoe UI Semilight"/>
              </a:rPr>
              <a:t> </a:t>
            </a:r>
            <a:r>
              <a:rPr sz="2800" b="1" dirty="0">
                <a:solidFill>
                  <a:srgbClr val="3D8752"/>
                </a:solidFill>
                <a:latin typeface="Segoe UI Semilight"/>
                <a:cs typeface="Segoe UI Semilight"/>
              </a:rPr>
              <a:t>exploration!</a:t>
            </a:r>
            <a:r>
              <a:rPr sz="2800" b="1" dirty="0">
                <a:latin typeface="Segoe UI Semilight"/>
                <a:cs typeface="Segoe UI Semilight"/>
              </a:rPr>
              <a:t>).</a:t>
            </a:r>
            <a:r>
              <a:rPr sz="2800" b="1" spc="-50" dirty="0">
                <a:latin typeface="Segoe UI Semilight"/>
                <a:cs typeface="Segoe UI Semilight"/>
              </a:rPr>
              <a:t> </a:t>
            </a:r>
            <a:r>
              <a:rPr sz="2800" dirty="0">
                <a:latin typeface="Segoe UI Semilight"/>
                <a:cs typeface="Segoe UI Semilight"/>
              </a:rPr>
              <a:t>With</a:t>
            </a:r>
            <a:r>
              <a:rPr sz="2800" spc="-5" dirty="0">
                <a:latin typeface="Segoe UI Semilight"/>
                <a:cs typeface="Segoe UI Semilight"/>
              </a:rPr>
              <a:t> </a:t>
            </a:r>
            <a:r>
              <a:rPr sz="2800" dirty="0">
                <a:latin typeface="Segoe UI Semilight"/>
                <a:cs typeface="Segoe UI Semilight"/>
              </a:rPr>
              <a:t>a</a:t>
            </a:r>
            <a:r>
              <a:rPr sz="2800" spc="-5" dirty="0">
                <a:latin typeface="Segoe UI Semilight"/>
                <a:cs typeface="Segoe UI Semilight"/>
              </a:rPr>
              <a:t> </a:t>
            </a:r>
            <a:r>
              <a:rPr sz="2800" dirty="0">
                <a:latin typeface="Segoe UI Semilight"/>
                <a:cs typeface="Segoe UI Semilight"/>
              </a:rPr>
              <a:t>small</a:t>
            </a:r>
            <a:r>
              <a:rPr sz="2800" spc="-20" dirty="0">
                <a:latin typeface="Segoe UI Semilight"/>
                <a:cs typeface="Segoe UI Semilight"/>
              </a:rPr>
              <a:t> </a:t>
            </a:r>
            <a:r>
              <a:rPr sz="2800" spc="-10" dirty="0">
                <a:latin typeface="Segoe UI Semilight"/>
                <a:cs typeface="Segoe UI Semilight"/>
              </a:rPr>
              <a:t>probability</a:t>
            </a:r>
            <a:r>
              <a:rPr sz="2800" spc="-5" dirty="0">
                <a:latin typeface="Segoe UI Semilight"/>
                <a:cs typeface="Segoe UI Semilight"/>
              </a:rPr>
              <a:t> </a:t>
            </a:r>
            <a:r>
              <a:rPr sz="2800" dirty="0">
                <a:latin typeface="Segoe UI Semilight"/>
                <a:cs typeface="Segoe UI Semilight"/>
              </a:rPr>
              <a:t>of</a:t>
            </a:r>
            <a:r>
              <a:rPr sz="2800" spc="-15" dirty="0">
                <a:latin typeface="Segoe UI Semilight"/>
                <a:cs typeface="Segoe UI Semilight"/>
              </a:rPr>
              <a:t> </a:t>
            </a:r>
            <a:r>
              <a:rPr lang="en-US" sz="2800" dirty="0">
                <a:latin typeface="Cambria Math"/>
                <a:cs typeface="Cambria Math"/>
              </a:rPr>
              <a:t>𝜀</a:t>
            </a:r>
            <a:r>
              <a:rPr sz="2800" dirty="0">
                <a:latin typeface="Segoe UI Semilight"/>
                <a:cs typeface="Segoe UI Semilight"/>
              </a:rPr>
              <a:t>,</a:t>
            </a:r>
            <a:r>
              <a:rPr sz="2800" spc="-10" dirty="0">
                <a:latin typeface="Segoe UI Semilight"/>
                <a:cs typeface="Segoe UI Semilight"/>
              </a:rPr>
              <a:t> </a:t>
            </a:r>
            <a:r>
              <a:rPr sz="2800" dirty="0">
                <a:latin typeface="Segoe UI Semilight"/>
                <a:cs typeface="Segoe UI Semilight"/>
              </a:rPr>
              <a:t>try</a:t>
            </a:r>
            <a:r>
              <a:rPr sz="2800" spc="-5" dirty="0">
                <a:latin typeface="Segoe UI Semilight"/>
                <a:cs typeface="Segoe UI Semilight"/>
              </a:rPr>
              <a:t> </a:t>
            </a:r>
            <a:r>
              <a:rPr sz="2800" spc="-50" dirty="0">
                <a:latin typeface="Segoe UI Semilight"/>
                <a:cs typeface="Segoe UI Semilight"/>
              </a:rPr>
              <a:t>a </a:t>
            </a:r>
            <a:r>
              <a:rPr sz="2800" dirty="0">
                <a:latin typeface="Segoe UI Semilight"/>
                <a:cs typeface="Segoe UI Semilight"/>
              </a:rPr>
              <a:t>random</a:t>
            </a:r>
            <a:r>
              <a:rPr sz="2800" spc="-60" dirty="0">
                <a:latin typeface="Segoe UI Semilight"/>
                <a:cs typeface="Segoe UI Semilight"/>
              </a:rPr>
              <a:t> </a:t>
            </a:r>
            <a:r>
              <a:rPr sz="2800" dirty="0">
                <a:latin typeface="Segoe UI Semilight"/>
                <a:cs typeface="Segoe UI Semilight"/>
              </a:rPr>
              <a:t>other</a:t>
            </a:r>
            <a:r>
              <a:rPr sz="2800" spc="-45" dirty="0">
                <a:latin typeface="Segoe UI Semilight"/>
                <a:cs typeface="Segoe UI Semilight"/>
              </a:rPr>
              <a:t> </a:t>
            </a:r>
            <a:r>
              <a:rPr sz="2800" dirty="0">
                <a:latin typeface="Segoe UI Semilight"/>
                <a:cs typeface="Segoe UI Semilight"/>
              </a:rPr>
              <a:t>arm.</a:t>
            </a:r>
            <a:r>
              <a:rPr sz="2800" spc="-55" dirty="0">
                <a:latin typeface="Segoe UI Semilight"/>
                <a:cs typeface="Segoe UI Semilight"/>
              </a:rPr>
              <a:t> </a:t>
            </a:r>
            <a:r>
              <a:rPr sz="2800" dirty="0">
                <a:latin typeface="Segoe UI Semilight"/>
                <a:cs typeface="Segoe UI Semilight"/>
              </a:rPr>
              <a:t>Otherwise</a:t>
            </a:r>
            <a:r>
              <a:rPr sz="2800" spc="-30" dirty="0">
                <a:latin typeface="Segoe UI Semilight"/>
                <a:cs typeface="Segoe UI Semilight"/>
              </a:rPr>
              <a:t> </a:t>
            </a:r>
            <a:r>
              <a:rPr sz="2800" dirty="0">
                <a:latin typeface="Segoe UI Semilight"/>
                <a:cs typeface="Segoe UI Semilight"/>
              </a:rPr>
              <a:t>calculate</a:t>
            </a:r>
            <a:r>
              <a:rPr sz="2800" spc="-45" dirty="0">
                <a:latin typeface="Segoe UI Semilight"/>
                <a:cs typeface="Segoe UI Semilight"/>
              </a:rPr>
              <a:t> </a:t>
            </a:r>
            <a:r>
              <a:rPr sz="2800" dirty="0">
                <a:latin typeface="Segoe UI Semilight"/>
                <a:cs typeface="Segoe UI Semilight"/>
              </a:rPr>
              <a:t>“best</a:t>
            </a:r>
            <a:r>
              <a:rPr sz="2800" spc="-45" dirty="0">
                <a:latin typeface="Segoe UI Semilight"/>
                <a:cs typeface="Segoe UI Semilight"/>
              </a:rPr>
              <a:t> </a:t>
            </a:r>
            <a:r>
              <a:rPr sz="2800" dirty="0">
                <a:latin typeface="Segoe UI Semilight"/>
                <a:cs typeface="Segoe UI Semilight"/>
              </a:rPr>
              <a:t>arm”</a:t>
            </a:r>
            <a:r>
              <a:rPr sz="2800" spc="-35" dirty="0">
                <a:latin typeface="Segoe UI Semilight"/>
                <a:cs typeface="Segoe UI Semilight"/>
              </a:rPr>
              <a:t> </a:t>
            </a:r>
            <a:r>
              <a:rPr sz="2800" i="1" dirty="0">
                <a:latin typeface="Segoe UI Semilight"/>
                <a:cs typeface="Segoe UI Semilight"/>
              </a:rPr>
              <a:t>Based</a:t>
            </a:r>
            <a:r>
              <a:rPr sz="2800" i="1" spc="-30" dirty="0">
                <a:latin typeface="Segoe UI Semilight"/>
                <a:cs typeface="Segoe UI Semilight"/>
              </a:rPr>
              <a:t> </a:t>
            </a:r>
            <a:r>
              <a:rPr sz="2800" i="1" dirty="0">
                <a:latin typeface="Segoe UI Semilight"/>
                <a:cs typeface="Segoe UI Semilight"/>
              </a:rPr>
              <a:t>on</a:t>
            </a:r>
            <a:r>
              <a:rPr sz="2800" i="1" spc="-30" dirty="0">
                <a:latin typeface="Segoe UI Semilight"/>
                <a:cs typeface="Segoe UI Semilight"/>
              </a:rPr>
              <a:t> </a:t>
            </a:r>
            <a:r>
              <a:rPr sz="2800" i="1" dirty="0">
                <a:latin typeface="Segoe UI Semilight"/>
                <a:cs typeface="Segoe UI Semilight"/>
              </a:rPr>
              <a:t>data</a:t>
            </a:r>
            <a:r>
              <a:rPr sz="2800" i="1" spc="-50" dirty="0">
                <a:latin typeface="Segoe UI Semilight"/>
                <a:cs typeface="Segoe UI Semilight"/>
              </a:rPr>
              <a:t> </a:t>
            </a:r>
            <a:r>
              <a:rPr sz="2800" i="1" spc="-25" dirty="0">
                <a:latin typeface="Segoe UI Semilight"/>
                <a:cs typeface="Segoe UI Semilight"/>
              </a:rPr>
              <a:t>for </a:t>
            </a:r>
            <a:r>
              <a:rPr sz="2800" i="1" dirty="0">
                <a:latin typeface="Segoe UI Semilight"/>
                <a:cs typeface="Segoe UI Semilight"/>
              </a:rPr>
              <a:t>each,</a:t>
            </a:r>
            <a:r>
              <a:rPr sz="2800" i="1" spc="-65" dirty="0">
                <a:latin typeface="Segoe UI Semilight"/>
                <a:cs typeface="Segoe UI Semilight"/>
              </a:rPr>
              <a:t> </a:t>
            </a:r>
            <a:r>
              <a:rPr sz="2800" i="1" dirty="0">
                <a:latin typeface="Segoe UI Semilight"/>
                <a:cs typeface="Segoe UI Semilight"/>
              </a:rPr>
              <a:t>estimate</a:t>
            </a:r>
            <a:r>
              <a:rPr sz="2800" i="1" spc="-50" dirty="0">
                <a:latin typeface="Segoe UI Semilight"/>
                <a:cs typeface="Segoe UI Semilight"/>
              </a:rPr>
              <a:t> </a:t>
            </a:r>
            <a:r>
              <a:rPr sz="2800" i="1" dirty="0">
                <a:latin typeface="Segoe UI Semilight"/>
                <a:cs typeface="Segoe UI Semilight"/>
              </a:rPr>
              <a:t>the</a:t>
            </a:r>
            <a:r>
              <a:rPr sz="2800" i="1" spc="-55" dirty="0">
                <a:latin typeface="Segoe UI Semilight"/>
                <a:cs typeface="Segoe UI Semilight"/>
              </a:rPr>
              <a:t> </a:t>
            </a:r>
            <a:r>
              <a:rPr sz="2800" i="1" dirty="0">
                <a:latin typeface="Segoe UI Semilight"/>
                <a:cs typeface="Segoe UI Semilight"/>
              </a:rPr>
              <a:t>parameters</a:t>
            </a:r>
            <a:r>
              <a:rPr sz="2800" i="1" spc="-35" dirty="0">
                <a:latin typeface="Segoe UI Semilight"/>
                <a:cs typeface="Segoe UI Semilight"/>
              </a:rPr>
              <a:t> </a:t>
            </a:r>
            <a:r>
              <a:rPr sz="2800" dirty="0">
                <a:latin typeface="Cambria Math"/>
                <a:cs typeface="Cambria Math"/>
              </a:rPr>
              <a:t>𝜃</a:t>
            </a:r>
            <a:r>
              <a:rPr sz="3075" baseline="-16260" dirty="0">
                <a:latin typeface="Cambria Math"/>
                <a:cs typeface="Cambria Math"/>
              </a:rPr>
              <a:t>1</a:t>
            </a:r>
            <a:r>
              <a:rPr sz="3075" spc="547" baseline="-16260" dirty="0">
                <a:latin typeface="Cambria Math"/>
                <a:cs typeface="Cambria Math"/>
              </a:rPr>
              <a:t> </a:t>
            </a:r>
            <a:r>
              <a:rPr sz="2800" i="1" dirty="0">
                <a:latin typeface="Segoe UI Semilight"/>
                <a:cs typeface="Segoe UI Semilight"/>
              </a:rPr>
              <a:t>and</a:t>
            </a:r>
            <a:r>
              <a:rPr sz="2800" i="1" spc="-75" dirty="0">
                <a:latin typeface="Segoe UI Semilight"/>
                <a:cs typeface="Segoe UI Semilight"/>
              </a:rPr>
              <a:t> </a:t>
            </a:r>
            <a:r>
              <a:rPr sz="2800" dirty="0">
                <a:latin typeface="Cambria Math"/>
                <a:cs typeface="Cambria Math"/>
              </a:rPr>
              <a:t>𝜃</a:t>
            </a:r>
            <a:r>
              <a:rPr sz="3075" baseline="-16260" dirty="0">
                <a:latin typeface="Cambria Math"/>
                <a:cs typeface="Cambria Math"/>
              </a:rPr>
              <a:t>2</a:t>
            </a:r>
            <a:r>
              <a:rPr sz="3075" spc="555" baseline="-16260" dirty="0">
                <a:latin typeface="Cambria Math"/>
                <a:cs typeface="Cambria Math"/>
              </a:rPr>
              <a:t> </a:t>
            </a:r>
            <a:r>
              <a:rPr sz="2800" i="1" dirty="0">
                <a:latin typeface="Segoe UI Semilight"/>
                <a:cs typeface="Segoe UI Semilight"/>
              </a:rPr>
              <a:t>for</a:t>
            </a:r>
            <a:r>
              <a:rPr sz="2800" i="1" spc="-60" dirty="0">
                <a:latin typeface="Segoe UI Semilight"/>
                <a:cs typeface="Segoe UI Semilight"/>
              </a:rPr>
              <a:t> </a:t>
            </a:r>
            <a:r>
              <a:rPr sz="2800" i="1" dirty="0">
                <a:latin typeface="Segoe UI Semilight"/>
                <a:cs typeface="Segoe UI Semilight"/>
              </a:rPr>
              <a:t>each</a:t>
            </a:r>
            <a:r>
              <a:rPr sz="2800" i="1" spc="-55" dirty="0">
                <a:latin typeface="Segoe UI Semilight"/>
                <a:cs typeface="Segoe UI Semilight"/>
              </a:rPr>
              <a:t> </a:t>
            </a:r>
            <a:r>
              <a:rPr sz="2800" i="1" dirty="0">
                <a:latin typeface="Segoe UI Semilight"/>
                <a:cs typeface="Segoe UI Semilight"/>
              </a:rPr>
              <a:t>arm</a:t>
            </a:r>
            <a:r>
              <a:rPr sz="2800" i="1" spc="-55" dirty="0">
                <a:latin typeface="Segoe UI Semilight"/>
                <a:cs typeface="Segoe UI Semilight"/>
              </a:rPr>
              <a:t> </a:t>
            </a:r>
            <a:r>
              <a:rPr sz="2800" i="1" dirty="0">
                <a:latin typeface="Segoe UI Semilight"/>
                <a:cs typeface="Segoe UI Semilight"/>
              </a:rPr>
              <a:t>and</a:t>
            </a:r>
            <a:r>
              <a:rPr sz="2800" i="1" spc="-75" dirty="0">
                <a:latin typeface="Segoe UI Semilight"/>
                <a:cs typeface="Segoe UI Semilight"/>
              </a:rPr>
              <a:t> </a:t>
            </a:r>
            <a:r>
              <a:rPr sz="2800" i="1" dirty="0">
                <a:latin typeface="Segoe UI Semilight"/>
                <a:cs typeface="Segoe UI Semilight"/>
              </a:rPr>
              <a:t>pick</a:t>
            </a:r>
            <a:r>
              <a:rPr sz="2800" i="1" spc="-70" dirty="0">
                <a:latin typeface="Segoe UI Semilight"/>
                <a:cs typeface="Segoe UI Semilight"/>
              </a:rPr>
              <a:t> </a:t>
            </a:r>
            <a:r>
              <a:rPr sz="2800" i="1" dirty="0">
                <a:latin typeface="Segoe UI Semilight"/>
                <a:cs typeface="Segoe UI Semilight"/>
              </a:rPr>
              <a:t>best</a:t>
            </a:r>
            <a:r>
              <a:rPr sz="2800" i="1" spc="-45" dirty="0">
                <a:latin typeface="Segoe UI Semilight"/>
                <a:cs typeface="Segoe UI Semilight"/>
              </a:rPr>
              <a:t> </a:t>
            </a:r>
            <a:r>
              <a:rPr sz="2800" i="1" spc="-25" dirty="0">
                <a:latin typeface="Segoe UI Semilight"/>
                <a:cs typeface="Segoe UI Semilight"/>
              </a:rPr>
              <a:t>arm </a:t>
            </a:r>
            <a:r>
              <a:rPr sz="2800" i="1" dirty="0">
                <a:latin typeface="Segoe UI Semilight"/>
                <a:cs typeface="Segoe UI Semilight"/>
              </a:rPr>
              <a:t>with</a:t>
            </a:r>
            <a:r>
              <a:rPr sz="2800" i="1" spc="-90" dirty="0">
                <a:latin typeface="Segoe UI Semilight"/>
                <a:cs typeface="Segoe UI Semilight"/>
              </a:rPr>
              <a:t> </a:t>
            </a:r>
            <a:r>
              <a:rPr sz="2800" i="1" dirty="0">
                <a:latin typeface="Segoe UI Semilight"/>
                <a:cs typeface="Segoe UI Semilight"/>
              </a:rPr>
              <a:t>highest</a:t>
            </a:r>
            <a:r>
              <a:rPr sz="2800" i="1" spc="-55" dirty="0">
                <a:latin typeface="Segoe UI Semilight"/>
                <a:cs typeface="Segoe UI Semilight"/>
              </a:rPr>
              <a:t> </a:t>
            </a:r>
            <a:r>
              <a:rPr sz="2800" i="1" dirty="0">
                <a:latin typeface="Segoe UI Semilight"/>
                <a:cs typeface="Segoe UI Semilight"/>
              </a:rPr>
              <a:t>estimated</a:t>
            </a:r>
            <a:r>
              <a:rPr sz="2800" i="1" spc="-70" dirty="0">
                <a:latin typeface="Segoe UI Semilight"/>
                <a:cs typeface="Segoe UI Semilight"/>
              </a:rPr>
              <a:t> </a:t>
            </a:r>
            <a:r>
              <a:rPr sz="2800" i="1" dirty="0">
                <a:latin typeface="Segoe UI Semilight"/>
                <a:cs typeface="Segoe UI Semilight"/>
              </a:rPr>
              <a:t>expected</a:t>
            </a:r>
            <a:r>
              <a:rPr sz="2800" i="1" spc="-75" dirty="0">
                <a:latin typeface="Segoe UI Semilight"/>
                <a:cs typeface="Segoe UI Semilight"/>
              </a:rPr>
              <a:t> </a:t>
            </a:r>
            <a:r>
              <a:rPr sz="2800" i="1" spc="-10" dirty="0">
                <a:latin typeface="Segoe UI Semilight"/>
                <a:cs typeface="Segoe UI Semilight"/>
              </a:rPr>
              <a:t>value.</a:t>
            </a:r>
            <a:endParaRPr sz="2800" dirty="0">
              <a:latin typeface="Segoe UI Semilight"/>
              <a:cs typeface="Segoe UI Semilight"/>
            </a:endParaRPr>
          </a:p>
          <a:p>
            <a:pPr marL="186690">
              <a:lnSpc>
                <a:spcPts val="3360"/>
              </a:lnSpc>
              <a:spcBef>
                <a:spcPts val="3250"/>
              </a:spcBef>
            </a:pPr>
            <a:r>
              <a:rPr sz="2800" b="1" i="1" spc="-10" dirty="0">
                <a:latin typeface="Segoe UI Semilight"/>
                <a:cs typeface="Segoe UI Semilight"/>
              </a:rPr>
              <a:t>Better!</a:t>
            </a:r>
            <a:endParaRPr lang="en-US" sz="2800" b="1" dirty="0">
              <a:latin typeface="Segoe UI Semilight"/>
              <a:cs typeface="Segoe UI Semilight"/>
            </a:endParaRPr>
          </a:p>
          <a:p>
            <a:pPr marL="188595" lvl="1">
              <a:lnSpc>
                <a:spcPct val="100000"/>
              </a:lnSpc>
              <a:buSzPct val="114285"/>
              <a:tabLst>
                <a:tab pos="570230" algn="l"/>
              </a:tabLst>
            </a:pPr>
            <a:r>
              <a:rPr lang="en-US" sz="2800" dirty="0">
                <a:latin typeface="Segoe UI Semilight"/>
                <a:cs typeface="Segoe UI Semilight"/>
              </a:rPr>
              <a:t>&gt; continuously</a:t>
            </a:r>
            <a:r>
              <a:rPr lang="en-US" sz="2800" spc="-80" dirty="0">
                <a:latin typeface="Segoe UI Semilight"/>
                <a:cs typeface="Segoe UI Semilight"/>
              </a:rPr>
              <a:t> </a:t>
            </a:r>
            <a:r>
              <a:rPr lang="en-US" sz="2800" dirty="0">
                <a:latin typeface="Segoe UI Semilight"/>
                <a:cs typeface="Segoe UI Semilight"/>
              </a:rPr>
              <a:t>updates</a:t>
            </a:r>
            <a:r>
              <a:rPr lang="en-US" sz="2800" spc="-70" dirty="0">
                <a:latin typeface="Segoe UI Semilight"/>
                <a:cs typeface="Segoe UI Semilight"/>
              </a:rPr>
              <a:t> </a:t>
            </a:r>
            <a:r>
              <a:rPr lang="en-US" sz="2800" dirty="0">
                <a:latin typeface="Segoe UI Semilight"/>
                <a:cs typeface="Segoe UI Semilight"/>
              </a:rPr>
              <a:t>estimated</a:t>
            </a:r>
            <a:r>
              <a:rPr lang="en-US" sz="2800" spc="-80" dirty="0">
                <a:latin typeface="Segoe UI Semilight"/>
                <a:cs typeface="Segoe UI Semilight"/>
              </a:rPr>
              <a:t> </a:t>
            </a:r>
            <a:r>
              <a:rPr lang="en-US" sz="2800" dirty="0">
                <a:latin typeface="Segoe UI Semilight"/>
                <a:cs typeface="Segoe UI Semilight"/>
              </a:rPr>
              <a:t>expected</a:t>
            </a:r>
            <a:r>
              <a:rPr lang="en-US" sz="2800" spc="-75" dirty="0">
                <a:latin typeface="Segoe UI Semilight"/>
                <a:cs typeface="Segoe UI Semilight"/>
              </a:rPr>
              <a:t> </a:t>
            </a:r>
            <a:r>
              <a:rPr lang="en-US" sz="2800" dirty="0">
                <a:latin typeface="Segoe UI Semilight"/>
                <a:cs typeface="Segoe UI Semilight"/>
              </a:rPr>
              <a:t>reward</a:t>
            </a:r>
            <a:r>
              <a:rPr lang="en-US" sz="2800" spc="-75" dirty="0">
                <a:latin typeface="Segoe UI Semilight"/>
                <a:cs typeface="Segoe UI Semilight"/>
              </a:rPr>
              <a:t> </a:t>
            </a:r>
            <a:r>
              <a:rPr lang="en-US" sz="2800" dirty="0">
                <a:latin typeface="Segoe UI Semilight"/>
                <a:cs typeface="Segoe UI Semilight"/>
              </a:rPr>
              <a:t>when</a:t>
            </a:r>
            <a:r>
              <a:rPr lang="en-US" sz="2800" spc="-80" dirty="0">
                <a:latin typeface="Segoe UI Semilight"/>
                <a:cs typeface="Segoe UI Semilight"/>
              </a:rPr>
              <a:t> </a:t>
            </a:r>
            <a:r>
              <a:rPr lang="en-US" sz="2800" dirty="0">
                <a:latin typeface="Segoe UI Semilight"/>
                <a:cs typeface="Segoe UI Semilight"/>
              </a:rPr>
              <a:t>it</a:t>
            </a:r>
            <a:r>
              <a:rPr lang="en-US" sz="2800" spc="-75" dirty="0">
                <a:latin typeface="Segoe UI Semilight"/>
                <a:cs typeface="Segoe UI Semilight"/>
              </a:rPr>
              <a:t> </a:t>
            </a:r>
            <a:r>
              <a:rPr lang="en-US" sz="2800" dirty="0">
                <a:latin typeface="Segoe UI Semilight"/>
                <a:cs typeface="Segoe UI Semilight"/>
              </a:rPr>
              <a:t>is</a:t>
            </a:r>
            <a:r>
              <a:rPr lang="en-US" sz="2800" spc="-80" dirty="0">
                <a:latin typeface="Segoe UI Semilight"/>
                <a:cs typeface="Segoe UI Semilight"/>
              </a:rPr>
              <a:t> </a:t>
            </a:r>
            <a:r>
              <a:rPr lang="en-US" sz="2800" spc="-10" dirty="0">
                <a:latin typeface="Segoe UI Semilight"/>
                <a:cs typeface="Segoe UI Semilight"/>
              </a:rPr>
              <a:t>pulled</a:t>
            </a:r>
            <a:endParaRPr lang="en-US" sz="2800" dirty="0">
              <a:latin typeface="Segoe UI Semilight"/>
              <a:cs typeface="Segoe UI Semilight"/>
            </a:endParaRPr>
          </a:p>
          <a:p>
            <a:pPr marL="89535" marR="481330" lvl="1">
              <a:lnSpc>
                <a:spcPct val="100000"/>
              </a:lnSpc>
              <a:spcBef>
                <a:spcPts val="5"/>
              </a:spcBef>
              <a:tabLst>
                <a:tab pos="522605" algn="l"/>
              </a:tabLst>
            </a:pPr>
            <a:r>
              <a:rPr lang="en-US" sz="2800" dirty="0">
                <a:latin typeface="Segoe UI Semilight"/>
                <a:cs typeface="Segoe UI Semilight"/>
              </a:rPr>
              <a:t> &gt; </a:t>
            </a:r>
            <a:r>
              <a:rPr sz="2800" dirty="0">
                <a:latin typeface="Segoe UI Semilight"/>
                <a:cs typeface="Segoe UI Semilight"/>
              </a:rPr>
              <a:t>explores</a:t>
            </a:r>
            <a:r>
              <a:rPr sz="2800" spc="-70" dirty="0">
                <a:latin typeface="Segoe UI Semilight"/>
                <a:cs typeface="Segoe UI Semilight"/>
              </a:rPr>
              <a:t> </a:t>
            </a:r>
            <a:r>
              <a:rPr sz="2800" dirty="0">
                <a:latin typeface="Segoe UI Semilight"/>
                <a:cs typeface="Segoe UI Semilight"/>
              </a:rPr>
              <a:t>with</a:t>
            </a:r>
            <a:r>
              <a:rPr sz="2800" spc="-60" dirty="0">
                <a:latin typeface="Segoe UI Semilight"/>
                <a:cs typeface="Segoe UI Semilight"/>
              </a:rPr>
              <a:t> </a:t>
            </a:r>
            <a:r>
              <a:rPr sz="2800" dirty="0">
                <a:latin typeface="Segoe UI Semilight"/>
                <a:cs typeface="Segoe UI Semilight"/>
              </a:rPr>
              <a:t>some</a:t>
            </a:r>
            <a:r>
              <a:rPr sz="2800" spc="-75" dirty="0">
                <a:latin typeface="Segoe UI Semilight"/>
                <a:cs typeface="Segoe UI Semilight"/>
              </a:rPr>
              <a:t> </a:t>
            </a:r>
            <a:r>
              <a:rPr sz="2800" spc="-10" dirty="0">
                <a:latin typeface="Segoe UI Semilight"/>
                <a:cs typeface="Segoe UI Semilight"/>
              </a:rPr>
              <a:t>probability</a:t>
            </a:r>
            <a:r>
              <a:rPr sz="2800" spc="-40" dirty="0">
                <a:latin typeface="Segoe UI Semilight"/>
                <a:cs typeface="Segoe UI Semilight"/>
              </a:rPr>
              <a:t> </a:t>
            </a:r>
            <a:r>
              <a:rPr sz="2800" dirty="0">
                <a:latin typeface="Cambria Math"/>
                <a:cs typeface="Cambria Math"/>
              </a:rPr>
              <a:t>𝜀</a:t>
            </a:r>
            <a:r>
              <a:rPr sz="2800" spc="175" dirty="0">
                <a:latin typeface="Cambria Math"/>
                <a:cs typeface="Cambria Math"/>
              </a:rPr>
              <a:t> </a:t>
            </a:r>
            <a:r>
              <a:rPr sz="2800" dirty="0">
                <a:latin typeface="Segoe UI Semilight"/>
                <a:cs typeface="Segoe UI Semilight"/>
              </a:rPr>
              <a:t>which</a:t>
            </a:r>
            <a:r>
              <a:rPr sz="2800" spc="-65" dirty="0">
                <a:latin typeface="Segoe UI Semilight"/>
                <a:cs typeface="Segoe UI Semilight"/>
              </a:rPr>
              <a:t> </a:t>
            </a:r>
            <a:r>
              <a:rPr sz="2800" dirty="0">
                <a:latin typeface="Segoe UI Semilight"/>
                <a:cs typeface="Segoe UI Semilight"/>
              </a:rPr>
              <a:t>allows</a:t>
            </a:r>
            <a:r>
              <a:rPr sz="2800" spc="-60" dirty="0">
                <a:latin typeface="Segoe UI Semilight"/>
                <a:cs typeface="Segoe UI Semilight"/>
              </a:rPr>
              <a:t> </a:t>
            </a:r>
            <a:r>
              <a:rPr sz="2800" i="1" dirty="0">
                <a:latin typeface="Segoe UI Semilight"/>
                <a:cs typeface="Segoe UI Semilight"/>
              </a:rPr>
              <a:t>you</a:t>
            </a:r>
            <a:r>
              <a:rPr sz="2800" i="1" spc="-55" dirty="0">
                <a:latin typeface="Segoe UI Semilight"/>
                <a:cs typeface="Segoe UI Semilight"/>
              </a:rPr>
              <a:t> </a:t>
            </a:r>
            <a:r>
              <a:rPr sz="2800" dirty="0">
                <a:latin typeface="Segoe UI Semilight"/>
                <a:cs typeface="Segoe UI Semilight"/>
              </a:rPr>
              <a:t>to</a:t>
            </a:r>
            <a:r>
              <a:rPr sz="2800" spc="-65" dirty="0">
                <a:latin typeface="Segoe UI Semilight"/>
                <a:cs typeface="Segoe UI Semilight"/>
              </a:rPr>
              <a:t> </a:t>
            </a:r>
            <a:r>
              <a:rPr sz="2800" dirty="0">
                <a:latin typeface="Segoe UI Semilight"/>
                <a:cs typeface="Segoe UI Semilight"/>
              </a:rPr>
              <a:t>choose</a:t>
            </a:r>
            <a:r>
              <a:rPr sz="2800" spc="-75" dirty="0">
                <a:latin typeface="Segoe UI Semilight"/>
                <a:cs typeface="Segoe UI Semilight"/>
              </a:rPr>
              <a:t> </a:t>
            </a:r>
            <a:r>
              <a:rPr sz="2800" spc="-25" dirty="0">
                <a:latin typeface="Segoe UI Semilight"/>
                <a:cs typeface="Segoe UI Semilight"/>
              </a:rPr>
              <a:t>how </a:t>
            </a:r>
            <a:r>
              <a:rPr sz="2800" dirty="0">
                <a:latin typeface="Segoe UI Semilight"/>
                <a:cs typeface="Segoe UI Semilight"/>
              </a:rPr>
              <a:t>to</a:t>
            </a:r>
            <a:r>
              <a:rPr sz="2800" spc="-70" dirty="0">
                <a:latin typeface="Segoe UI Semilight"/>
                <a:cs typeface="Segoe UI Semilight"/>
              </a:rPr>
              <a:t> </a:t>
            </a:r>
            <a:r>
              <a:rPr sz="2800" dirty="0">
                <a:latin typeface="Segoe UI Semilight"/>
                <a:cs typeface="Segoe UI Semilight"/>
              </a:rPr>
              <a:t>balance</a:t>
            </a:r>
            <a:r>
              <a:rPr sz="2800" spc="-75" dirty="0">
                <a:latin typeface="Segoe UI Semilight"/>
                <a:cs typeface="Segoe UI Semilight"/>
              </a:rPr>
              <a:t> </a:t>
            </a:r>
            <a:r>
              <a:rPr sz="2800" dirty="0">
                <a:latin typeface="Segoe UI Semilight"/>
                <a:cs typeface="Segoe UI Semilight"/>
              </a:rPr>
              <a:t>exploration</a:t>
            </a:r>
            <a:r>
              <a:rPr sz="2800" spc="-70" dirty="0">
                <a:latin typeface="Segoe UI Semilight"/>
                <a:cs typeface="Segoe UI Semilight"/>
              </a:rPr>
              <a:t> </a:t>
            </a:r>
            <a:r>
              <a:rPr sz="2800" dirty="0">
                <a:latin typeface="Segoe UI Semilight"/>
                <a:cs typeface="Segoe UI Semilight"/>
              </a:rPr>
              <a:t>and</a:t>
            </a:r>
            <a:r>
              <a:rPr sz="2800" spc="-70" dirty="0">
                <a:latin typeface="Segoe UI Semilight"/>
                <a:cs typeface="Segoe UI Semilight"/>
              </a:rPr>
              <a:t> </a:t>
            </a:r>
            <a:r>
              <a:rPr sz="2800" spc="-10" dirty="0">
                <a:latin typeface="Segoe UI Semilight"/>
                <a:cs typeface="Segoe UI Semilight"/>
              </a:rPr>
              <a:t>exploitation.</a:t>
            </a:r>
            <a:endParaRPr sz="2800" dirty="0">
              <a:latin typeface="Segoe UI Semilight"/>
              <a:cs typeface="Segoe UI Semi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0" dirty="0"/>
              <a:t>Still</a:t>
            </a:r>
            <a:r>
              <a:rPr spc="185" dirty="0"/>
              <a:t> </a:t>
            </a:r>
            <a:r>
              <a:rPr spc="65" dirty="0"/>
              <a:t>some</a:t>
            </a:r>
            <a:r>
              <a:rPr spc="185" dirty="0"/>
              <a:t> </a:t>
            </a:r>
            <a:r>
              <a:rPr spc="70" dirty="0"/>
              <a:t>problems!</a:t>
            </a:r>
          </a:p>
        </p:txBody>
      </p:sp>
      <mc:AlternateContent xmlns:mc="http://schemas.openxmlformats.org/markup-compatibility/2006">
        <mc:Choice xmlns:a14="http://schemas.microsoft.com/office/drawing/2010/main" Requires="a14">
          <p:sp>
            <p:nvSpPr>
              <p:cNvPr id="3" name="object 3"/>
              <p:cNvSpPr txBox="1"/>
              <p:nvPr/>
            </p:nvSpPr>
            <p:spPr>
              <a:xfrm>
                <a:off x="655218" y="1402842"/>
                <a:ext cx="10982960" cy="5049203"/>
              </a:xfrm>
              <a:prstGeom prst="rect">
                <a:avLst/>
              </a:prstGeom>
            </p:spPr>
            <p:txBody>
              <a:bodyPr vert="horz" wrap="square" lIns="0" tIns="97155" rIns="0" bIns="0" rtlCol="0">
                <a:spAutoFit/>
              </a:bodyPr>
              <a:lstStyle/>
              <a:p>
                <a:pPr marL="57150" marR="4312285" indent="5715">
                  <a:lnSpc>
                    <a:spcPct val="80000"/>
                  </a:lnSpc>
                  <a:spcBef>
                    <a:spcPts val="765"/>
                  </a:spcBef>
                </a:pPr>
                <a:r>
                  <a:rPr lang="en-US" sz="2800" b="1" dirty="0">
                    <a:solidFill>
                      <a:srgbClr val="C00000"/>
                    </a:solidFill>
                    <a:latin typeface="Segoe UI Semilight"/>
                    <a:cs typeface="Segoe UI Semilight"/>
                  </a:rPr>
                  <a:t>Is</a:t>
                </a:r>
                <a:r>
                  <a:rPr lang="en-US" sz="2800" b="1" spc="-35" dirty="0">
                    <a:solidFill>
                      <a:srgbClr val="C00000"/>
                    </a:solidFill>
                    <a:latin typeface="Segoe UI Semilight"/>
                    <a:cs typeface="Segoe UI Semilight"/>
                  </a:rPr>
                  <a:t> </a:t>
                </a:r>
                <a:r>
                  <a:rPr lang="en-US" sz="2800" b="1" dirty="0">
                    <a:solidFill>
                      <a:srgbClr val="C00000"/>
                    </a:solidFill>
                    <a:latin typeface="Segoe UI Semilight"/>
                    <a:cs typeface="Segoe UI Semilight"/>
                  </a:rPr>
                  <a:t>uniform</a:t>
                </a:r>
                <a:r>
                  <a:rPr lang="en-US" sz="2800" b="1" spc="-55" dirty="0">
                    <a:solidFill>
                      <a:srgbClr val="C00000"/>
                    </a:solidFill>
                    <a:latin typeface="Segoe UI Semilight"/>
                    <a:cs typeface="Segoe UI Semilight"/>
                  </a:rPr>
                  <a:t> </a:t>
                </a:r>
                <a:r>
                  <a:rPr lang="en-US" sz="2800" b="1" dirty="0">
                    <a:solidFill>
                      <a:srgbClr val="C00000"/>
                    </a:solidFill>
                    <a:latin typeface="Segoe UI Semilight"/>
                    <a:cs typeface="Segoe UI Semilight"/>
                  </a:rPr>
                  <a:t>exploration</a:t>
                </a:r>
                <a:r>
                  <a:rPr lang="en-US" sz="2800" b="1" spc="-45" dirty="0">
                    <a:solidFill>
                      <a:srgbClr val="C00000"/>
                    </a:solidFill>
                    <a:latin typeface="Segoe UI Semilight"/>
                    <a:cs typeface="Segoe UI Semilight"/>
                  </a:rPr>
                  <a:t> </a:t>
                </a:r>
                <a:r>
                  <a:rPr lang="en-US" sz="2800" b="1" dirty="0">
                    <a:solidFill>
                      <a:srgbClr val="C00000"/>
                    </a:solidFill>
                    <a:latin typeface="Segoe UI Semilight"/>
                    <a:cs typeface="Segoe UI Semilight"/>
                  </a:rPr>
                  <a:t>the</a:t>
                </a:r>
                <a:r>
                  <a:rPr lang="en-US" sz="2800" b="1" spc="-40" dirty="0">
                    <a:solidFill>
                      <a:srgbClr val="C00000"/>
                    </a:solidFill>
                    <a:latin typeface="Segoe UI Semilight"/>
                    <a:cs typeface="Segoe UI Semilight"/>
                  </a:rPr>
                  <a:t> </a:t>
                </a:r>
                <a:r>
                  <a:rPr lang="en-US" sz="2800" b="1" dirty="0">
                    <a:solidFill>
                      <a:srgbClr val="C00000"/>
                    </a:solidFill>
                    <a:latin typeface="Segoe UI Semilight"/>
                    <a:cs typeface="Segoe UI Semilight"/>
                  </a:rPr>
                  <a:t>optimal</a:t>
                </a:r>
                <a:r>
                  <a:rPr lang="en-US" sz="2800" b="1" spc="-55" dirty="0">
                    <a:solidFill>
                      <a:srgbClr val="C00000"/>
                    </a:solidFill>
                    <a:latin typeface="Segoe UI Semilight"/>
                    <a:cs typeface="Segoe UI Semilight"/>
                  </a:rPr>
                  <a:t> </a:t>
                </a:r>
                <a:r>
                  <a:rPr lang="en-US" sz="2800" b="1" spc="-10" dirty="0">
                    <a:solidFill>
                      <a:srgbClr val="C00000"/>
                    </a:solidFill>
                    <a:latin typeface="Segoe UI Semilight"/>
                    <a:cs typeface="Segoe UI Semilight"/>
                  </a:rPr>
                  <a:t>policy?</a:t>
                </a:r>
                <a:r>
                  <a:rPr lang="en-US" sz="2800" b="1" spc="700" dirty="0">
                    <a:solidFill>
                      <a:srgbClr val="C00000"/>
                    </a:solidFill>
                    <a:latin typeface="Segoe UI Semilight"/>
                    <a:cs typeface="Segoe UI Semilight"/>
                  </a:rPr>
                  <a:t> </a:t>
                </a:r>
                <a:r>
                  <a:rPr lang="en-US" sz="2800" b="1" dirty="0">
                    <a:solidFill>
                      <a:srgbClr val="C00000"/>
                    </a:solidFill>
                    <a:latin typeface="Segoe UI Semilight"/>
                    <a:cs typeface="Segoe UI Semilight"/>
                  </a:rPr>
                  <a:t>Is</a:t>
                </a:r>
                <a:r>
                  <a:rPr lang="en-US" sz="2800" b="1" spc="-55" dirty="0">
                    <a:solidFill>
                      <a:srgbClr val="C00000"/>
                    </a:solidFill>
                    <a:latin typeface="Segoe UI Semilight"/>
                    <a:cs typeface="Segoe UI Semilight"/>
                  </a:rPr>
                  <a:t> </a:t>
                </a:r>
                <a:r>
                  <a:rPr lang="en-US" sz="2800" b="1" dirty="0">
                    <a:solidFill>
                      <a:srgbClr val="C00000"/>
                    </a:solidFill>
                    <a:latin typeface="Segoe UI Semilight"/>
                    <a:cs typeface="Segoe UI Semilight"/>
                  </a:rPr>
                  <a:t>a</a:t>
                </a:r>
                <a:r>
                  <a:rPr lang="en-US" sz="2800" b="1" spc="-45" dirty="0">
                    <a:solidFill>
                      <a:srgbClr val="C00000"/>
                    </a:solidFill>
                    <a:latin typeface="Segoe UI Semilight"/>
                    <a:cs typeface="Segoe UI Semilight"/>
                  </a:rPr>
                  <a:t> </a:t>
                </a:r>
                <a:r>
                  <a:rPr lang="en-US" sz="2800" b="1" dirty="0">
                    <a:solidFill>
                      <a:srgbClr val="C00000"/>
                    </a:solidFill>
                    <a:latin typeface="Segoe UI Semilight"/>
                    <a:cs typeface="Segoe UI Semilight"/>
                  </a:rPr>
                  <a:t>higher</a:t>
                </a:r>
                <a:r>
                  <a:rPr lang="en-US" sz="2800" b="1" spc="-60" dirty="0">
                    <a:solidFill>
                      <a:srgbClr val="C00000"/>
                    </a:solidFill>
                    <a:latin typeface="Segoe UI Semilight"/>
                    <a:cs typeface="Segoe UI Semilight"/>
                  </a:rPr>
                  <a:t> </a:t>
                </a:r>
                <a:r>
                  <a:rPr lang="en-US" sz="2800" b="1" dirty="0">
                    <a:solidFill>
                      <a:srgbClr val="C00000"/>
                    </a:solidFill>
                    <a:latin typeface="Segoe UI Semilight"/>
                    <a:cs typeface="Segoe UI Semilight"/>
                  </a:rPr>
                  <a:t>estimate</a:t>
                </a:r>
                <a:r>
                  <a:rPr lang="en-US" sz="2800" b="1" spc="-35" dirty="0">
                    <a:solidFill>
                      <a:srgbClr val="C00000"/>
                    </a:solidFill>
                    <a:latin typeface="Segoe UI Semilight"/>
                    <a:cs typeface="Segoe UI Semilight"/>
                  </a:rPr>
                  <a:t> </a:t>
                </a:r>
                <a:r>
                  <a:rPr lang="en-US" sz="2800" b="1" i="1" dirty="0">
                    <a:solidFill>
                      <a:srgbClr val="C00000"/>
                    </a:solidFill>
                    <a:latin typeface="Segoe UI Semilight"/>
                    <a:cs typeface="Segoe UI Semilight"/>
                  </a:rPr>
                  <a:t>always</a:t>
                </a:r>
                <a:r>
                  <a:rPr lang="en-US" sz="2800" b="1" i="1" spc="-45" dirty="0">
                    <a:solidFill>
                      <a:srgbClr val="C00000"/>
                    </a:solidFill>
                    <a:latin typeface="Segoe UI Semilight"/>
                    <a:cs typeface="Segoe UI Semilight"/>
                  </a:rPr>
                  <a:t> </a:t>
                </a:r>
                <a:r>
                  <a:rPr lang="en-US" sz="2800" b="1" dirty="0">
                    <a:solidFill>
                      <a:srgbClr val="C00000"/>
                    </a:solidFill>
                    <a:latin typeface="Segoe UI Semilight"/>
                    <a:cs typeface="Segoe UI Semilight"/>
                  </a:rPr>
                  <a:t>a</a:t>
                </a:r>
                <a:r>
                  <a:rPr lang="en-US" sz="2800" b="1" spc="-40" dirty="0">
                    <a:solidFill>
                      <a:srgbClr val="C00000"/>
                    </a:solidFill>
                    <a:latin typeface="Segoe UI Semilight"/>
                    <a:cs typeface="Segoe UI Semilight"/>
                  </a:rPr>
                  <a:t> </a:t>
                </a:r>
                <a:r>
                  <a:rPr lang="en-US" sz="2800" b="1" dirty="0">
                    <a:solidFill>
                      <a:srgbClr val="C00000"/>
                    </a:solidFill>
                    <a:latin typeface="Segoe UI Semilight"/>
                    <a:cs typeface="Segoe UI Semilight"/>
                  </a:rPr>
                  <a:t>better</a:t>
                </a:r>
                <a:r>
                  <a:rPr lang="en-US" sz="2800" b="1" spc="-65" dirty="0">
                    <a:solidFill>
                      <a:srgbClr val="C00000"/>
                    </a:solidFill>
                    <a:latin typeface="Segoe UI Semilight"/>
                    <a:cs typeface="Segoe UI Semilight"/>
                  </a:rPr>
                  <a:t> </a:t>
                </a:r>
                <a:r>
                  <a:rPr lang="en-US" sz="2800" b="1" spc="-10" dirty="0">
                    <a:solidFill>
                      <a:srgbClr val="C00000"/>
                    </a:solidFill>
                    <a:latin typeface="Segoe UI Semilight"/>
                    <a:cs typeface="Segoe UI Semilight"/>
                  </a:rPr>
                  <a:t>choice?</a:t>
                </a:r>
                <a:endParaRPr lang="en-US" sz="2800" b="1" dirty="0">
                  <a:latin typeface="Segoe UI Semilight"/>
                  <a:cs typeface="Segoe UI Semilight"/>
                </a:endParaRPr>
              </a:p>
              <a:p>
                <a:pPr marL="57150" marR="333375" indent="5715">
                  <a:lnSpc>
                    <a:spcPct val="80000"/>
                  </a:lnSpc>
                  <a:spcBef>
                    <a:spcPts val="1515"/>
                  </a:spcBef>
                </a:pPr>
                <a:r>
                  <a:rPr lang="en-US" sz="2800" dirty="0">
                    <a:latin typeface="Segoe UI Semilight"/>
                    <a:cs typeface="Segoe UI Semilight"/>
                  </a:rPr>
                  <a:t>We</a:t>
                </a:r>
                <a:r>
                  <a:rPr lang="en-US" sz="2800" spc="-100" dirty="0">
                    <a:latin typeface="Segoe UI Semilight"/>
                    <a:cs typeface="Segoe UI Semilight"/>
                  </a:rPr>
                  <a:t> </a:t>
                </a:r>
                <a:r>
                  <a:rPr lang="en-US" sz="2800" dirty="0">
                    <a:latin typeface="Segoe UI Semilight"/>
                    <a:cs typeface="Segoe UI Semilight"/>
                  </a:rPr>
                  <a:t>have</a:t>
                </a:r>
                <a:r>
                  <a:rPr lang="en-US" sz="2800" spc="-55" dirty="0">
                    <a:latin typeface="Segoe UI Semilight"/>
                    <a:cs typeface="Segoe UI Semilight"/>
                  </a:rPr>
                  <a:t> </a:t>
                </a:r>
                <a:r>
                  <a:rPr lang="en-US" sz="2800" dirty="0">
                    <a:latin typeface="Segoe UI Semilight"/>
                    <a:cs typeface="Segoe UI Semilight"/>
                  </a:rPr>
                  <a:t>our</a:t>
                </a:r>
                <a:r>
                  <a:rPr lang="en-US" sz="2800" spc="-25" dirty="0">
                    <a:latin typeface="Segoe UI Semilight"/>
                    <a:cs typeface="Segoe UI Semilight"/>
                  </a:rPr>
                  <a:t> </a:t>
                </a:r>
                <a:r>
                  <a:rPr lang="en-US" sz="2800" dirty="0">
                    <a:latin typeface="Segoe UI Semilight"/>
                    <a:cs typeface="Segoe UI Semilight"/>
                  </a:rPr>
                  <a:t>estimates</a:t>
                </a:r>
                <a:r>
                  <a:rPr lang="en-US" sz="2800" spc="-45" dirty="0">
                    <a:latin typeface="Segoe UI Semilight"/>
                    <a:cs typeface="Segoe UI Semilight"/>
                  </a:rPr>
                  <a:t> </a:t>
                </a:r>
                <a14:m>
                  <m:oMath xmlns:m="http://schemas.openxmlformats.org/officeDocument/2006/math">
                    <m:acc>
                      <m:accPr>
                        <m:chr m:val="̂"/>
                        <m:ctrlPr>
                          <a:rPr lang="en-US" sz="2800" b="0" i="1" spc="-45" smtClean="0">
                            <a:latin typeface="Cambria Math" panose="02040503050406030204" pitchFamily="18" charset="0"/>
                            <a:cs typeface="Segoe UI Semilight"/>
                          </a:rPr>
                        </m:ctrlPr>
                      </m:accPr>
                      <m:e>
                        <m:sSub>
                          <m:sSubPr>
                            <m:ctrlPr>
                              <a:rPr lang="en-US" sz="2800" b="0" i="1" spc="-45" smtClean="0">
                                <a:latin typeface="Cambria Math" panose="02040503050406030204" pitchFamily="18" charset="0"/>
                                <a:cs typeface="Segoe UI Semilight"/>
                              </a:rPr>
                            </m:ctrlPr>
                          </m:sSubPr>
                          <m:e>
                            <m:r>
                              <a:rPr lang="en-US" sz="2800" b="0" i="1" spc="-45" smtClean="0">
                                <a:latin typeface="Cambria Math" panose="02040503050406030204" pitchFamily="18" charset="0"/>
                                <a:cs typeface="Segoe UI Semilight"/>
                              </a:rPr>
                              <m:t>𝜃</m:t>
                            </m:r>
                          </m:e>
                          <m:sub>
                            <m:r>
                              <a:rPr lang="en-US" sz="2800" b="0" i="1" spc="-45" smtClean="0">
                                <a:latin typeface="Cambria Math" panose="02040503050406030204" pitchFamily="18" charset="0"/>
                                <a:cs typeface="Segoe UI Semilight"/>
                              </a:rPr>
                              <m:t>1</m:t>
                            </m:r>
                          </m:sub>
                        </m:sSub>
                      </m:e>
                    </m:acc>
                  </m:oMath>
                </a14:m>
                <a:r>
                  <a:rPr lang="en-US" sz="2800" dirty="0">
                    <a:latin typeface="Segoe UI Semilight"/>
                    <a:cs typeface="Segoe UI Semilight"/>
                  </a:rPr>
                  <a:t> and</a:t>
                </a:r>
                <a:r>
                  <a:rPr lang="en-US" sz="2800" spc="-35" dirty="0">
                    <a:latin typeface="Segoe UI Semilight"/>
                    <a:cs typeface="Segoe UI Semilight"/>
                  </a:rPr>
                  <a:t> </a:t>
                </a:r>
                <a14:m>
                  <m:oMath xmlns:m="http://schemas.openxmlformats.org/officeDocument/2006/math">
                    <m:acc>
                      <m:accPr>
                        <m:chr m:val="̂"/>
                        <m:ctrlPr>
                          <a:rPr lang="en-US" sz="2800" b="0" i="1" spc="-35" smtClean="0">
                            <a:latin typeface="Cambria Math" panose="02040503050406030204" pitchFamily="18" charset="0"/>
                            <a:cs typeface="Segoe UI Semilight"/>
                          </a:rPr>
                        </m:ctrlPr>
                      </m:accPr>
                      <m:e>
                        <m:sSub>
                          <m:sSubPr>
                            <m:ctrlPr>
                              <a:rPr lang="en-US" sz="2800" b="0" i="1" spc="-35" smtClean="0">
                                <a:latin typeface="Cambria Math" panose="02040503050406030204" pitchFamily="18" charset="0"/>
                                <a:cs typeface="Segoe UI Semilight"/>
                              </a:rPr>
                            </m:ctrlPr>
                          </m:sSubPr>
                          <m:e>
                            <m:r>
                              <a:rPr lang="en-US" sz="2800" b="0" i="1" spc="-35" smtClean="0">
                                <a:latin typeface="Cambria Math" panose="02040503050406030204" pitchFamily="18" charset="0"/>
                                <a:cs typeface="Segoe UI Semilight"/>
                              </a:rPr>
                              <m:t>𝜃</m:t>
                            </m:r>
                          </m:e>
                          <m:sub>
                            <m:r>
                              <a:rPr lang="en-US" sz="2800" b="0" i="1" spc="-35" smtClean="0">
                                <a:latin typeface="Cambria Math" panose="02040503050406030204" pitchFamily="18" charset="0"/>
                                <a:cs typeface="Segoe UI Semilight"/>
                              </a:rPr>
                              <m:t>2</m:t>
                            </m:r>
                          </m:sub>
                        </m:sSub>
                      </m:e>
                    </m:acc>
                  </m:oMath>
                </a14:m>
                <a:r>
                  <a:rPr lang="en-US" sz="2800" dirty="0">
                    <a:latin typeface="Segoe UI Semilight"/>
                    <a:cs typeface="Segoe UI Semilight"/>
                  </a:rPr>
                  <a:t> for</a:t>
                </a:r>
                <a:r>
                  <a:rPr lang="en-US" sz="2800" spc="-40" dirty="0">
                    <a:latin typeface="Segoe UI Semilight"/>
                    <a:cs typeface="Segoe UI Semilight"/>
                  </a:rPr>
                  <a:t> </a:t>
                </a:r>
                <a:r>
                  <a:rPr lang="en-US" sz="2800" dirty="0">
                    <a:latin typeface="Segoe UI Semilight"/>
                    <a:cs typeface="Segoe UI Semilight"/>
                  </a:rPr>
                  <a:t>each</a:t>
                </a:r>
                <a:r>
                  <a:rPr lang="en-US" sz="2800" spc="-50" dirty="0">
                    <a:latin typeface="Segoe UI Semilight"/>
                    <a:cs typeface="Segoe UI Semilight"/>
                  </a:rPr>
                  <a:t> </a:t>
                </a:r>
                <a:r>
                  <a:rPr lang="en-US" sz="2800" dirty="0">
                    <a:latin typeface="Segoe UI Semilight"/>
                    <a:cs typeface="Segoe UI Semilight"/>
                  </a:rPr>
                  <a:t>arm</a:t>
                </a:r>
                <a:r>
                  <a:rPr lang="en-US" sz="2800" spc="-40" dirty="0">
                    <a:latin typeface="Segoe UI Semilight"/>
                    <a:cs typeface="Segoe UI Semilight"/>
                  </a:rPr>
                  <a:t> </a:t>
                </a:r>
                <a:r>
                  <a:rPr lang="en-US" sz="2800" dirty="0">
                    <a:latin typeface="Segoe UI Semilight"/>
                    <a:cs typeface="Segoe UI Semilight"/>
                  </a:rPr>
                  <a:t>that</a:t>
                </a:r>
                <a:r>
                  <a:rPr lang="en-US" sz="2800" spc="-45" dirty="0">
                    <a:latin typeface="Segoe UI Semilight"/>
                    <a:cs typeface="Segoe UI Semilight"/>
                  </a:rPr>
                  <a:t> </a:t>
                </a:r>
                <a:r>
                  <a:rPr lang="en-US" sz="2800" dirty="0">
                    <a:latin typeface="Segoe UI Semilight"/>
                    <a:cs typeface="Segoe UI Semilight"/>
                  </a:rPr>
                  <a:t>we</a:t>
                </a:r>
                <a:r>
                  <a:rPr lang="en-US" sz="2800" spc="-35" dirty="0">
                    <a:latin typeface="Segoe UI Semilight"/>
                    <a:cs typeface="Segoe UI Semilight"/>
                  </a:rPr>
                  <a:t> </a:t>
                </a:r>
                <a:r>
                  <a:rPr lang="en-US" sz="2800" dirty="0">
                    <a:latin typeface="Segoe UI Semilight"/>
                    <a:cs typeface="Segoe UI Semilight"/>
                  </a:rPr>
                  <a:t>use</a:t>
                </a:r>
                <a:r>
                  <a:rPr lang="en-US" sz="2800" spc="-25" dirty="0">
                    <a:latin typeface="Segoe UI Semilight"/>
                    <a:cs typeface="Segoe UI Semilight"/>
                  </a:rPr>
                  <a:t> </a:t>
                </a:r>
                <a:r>
                  <a:rPr lang="en-US" sz="2800" dirty="0">
                    <a:latin typeface="Segoe UI Semilight"/>
                    <a:cs typeface="Segoe UI Semilight"/>
                  </a:rPr>
                  <a:t>to</a:t>
                </a:r>
                <a:r>
                  <a:rPr lang="en-US" sz="2800" spc="-30" dirty="0">
                    <a:latin typeface="Segoe UI Semilight"/>
                    <a:cs typeface="Segoe UI Semilight"/>
                  </a:rPr>
                  <a:t> </a:t>
                </a:r>
                <a:r>
                  <a:rPr lang="en-US" sz="2800" dirty="0">
                    <a:latin typeface="Segoe UI Semilight"/>
                    <a:cs typeface="Segoe UI Semilight"/>
                  </a:rPr>
                  <a:t>find</a:t>
                </a:r>
                <a:r>
                  <a:rPr lang="en-US" sz="2800" spc="-35" dirty="0">
                    <a:latin typeface="Segoe UI Semilight"/>
                    <a:cs typeface="Segoe UI Semilight"/>
                  </a:rPr>
                  <a:t> </a:t>
                </a:r>
                <a:r>
                  <a:rPr lang="en-US" sz="2800" spc="-25" dirty="0">
                    <a:latin typeface="Segoe UI Semilight"/>
                    <a:cs typeface="Segoe UI Semilight"/>
                  </a:rPr>
                  <a:t>the </a:t>
                </a:r>
                <a:r>
                  <a:rPr lang="en-US" sz="2800" dirty="0">
                    <a:latin typeface="Segoe UI Semilight"/>
                    <a:cs typeface="Segoe UI Semilight"/>
                  </a:rPr>
                  <a:t>expected</a:t>
                </a:r>
                <a:r>
                  <a:rPr lang="en-US" sz="2800" spc="-60" dirty="0">
                    <a:latin typeface="Segoe UI Semilight"/>
                    <a:cs typeface="Segoe UI Semilight"/>
                  </a:rPr>
                  <a:t> </a:t>
                </a:r>
                <a:r>
                  <a:rPr lang="en-US" sz="2800" dirty="0">
                    <a:latin typeface="Segoe UI Semilight"/>
                    <a:cs typeface="Segoe UI Semilight"/>
                  </a:rPr>
                  <a:t>reward</a:t>
                </a:r>
                <a:r>
                  <a:rPr lang="en-US" sz="2800" spc="-55" dirty="0">
                    <a:latin typeface="Segoe UI Semilight"/>
                    <a:cs typeface="Segoe UI Semilight"/>
                  </a:rPr>
                  <a:t> </a:t>
                </a:r>
                <a:r>
                  <a:rPr lang="en-US" sz="2800" dirty="0">
                    <a:latin typeface="Segoe UI Semilight"/>
                    <a:cs typeface="Segoe UI Semilight"/>
                  </a:rPr>
                  <a:t>for</a:t>
                </a:r>
                <a:r>
                  <a:rPr lang="en-US" sz="2800" spc="-60" dirty="0">
                    <a:latin typeface="Segoe UI Semilight"/>
                    <a:cs typeface="Segoe UI Semilight"/>
                  </a:rPr>
                  <a:t> </a:t>
                </a:r>
                <a:r>
                  <a:rPr lang="en-US" sz="2800" dirty="0">
                    <a:latin typeface="Segoe UI Semilight"/>
                    <a:cs typeface="Segoe UI Semilight"/>
                  </a:rPr>
                  <a:t>each</a:t>
                </a:r>
                <a:r>
                  <a:rPr lang="en-US" sz="2800" spc="-70" dirty="0">
                    <a:latin typeface="Segoe UI Semilight"/>
                    <a:cs typeface="Segoe UI Semilight"/>
                  </a:rPr>
                  <a:t> </a:t>
                </a:r>
                <a:r>
                  <a:rPr lang="en-US" sz="2800" dirty="0">
                    <a:latin typeface="Segoe UI Semilight"/>
                    <a:cs typeface="Segoe UI Semilight"/>
                  </a:rPr>
                  <a:t>arm.</a:t>
                </a:r>
                <a:r>
                  <a:rPr lang="en-US" sz="2800" spc="-60" dirty="0">
                    <a:latin typeface="Segoe UI Semilight"/>
                    <a:cs typeface="Segoe UI Semilight"/>
                  </a:rPr>
                  <a:t> </a:t>
                </a:r>
                <a:r>
                  <a:rPr lang="en-US" sz="2800" dirty="0">
                    <a:latin typeface="Segoe UI Semilight"/>
                    <a:cs typeface="Segoe UI Semilight"/>
                  </a:rPr>
                  <a:t>As</a:t>
                </a:r>
                <a:r>
                  <a:rPr lang="en-US" sz="2800" spc="-55" dirty="0">
                    <a:latin typeface="Segoe UI Semilight"/>
                    <a:cs typeface="Segoe UI Semilight"/>
                  </a:rPr>
                  <a:t> </a:t>
                </a:r>
                <a:r>
                  <a:rPr lang="en-US" sz="2800" dirty="0">
                    <a:latin typeface="Segoe UI Semilight"/>
                    <a:cs typeface="Segoe UI Semilight"/>
                  </a:rPr>
                  <a:t>we</a:t>
                </a:r>
                <a:r>
                  <a:rPr lang="en-US" sz="2800" spc="-55" dirty="0">
                    <a:latin typeface="Segoe UI Semilight"/>
                    <a:cs typeface="Segoe UI Semilight"/>
                  </a:rPr>
                  <a:t> </a:t>
                </a:r>
                <a:r>
                  <a:rPr lang="en-US" sz="2800" dirty="0">
                    <a:latin typeface="Segoe UI Semilight"/>
                    <a:cs typeface="Segoe UI Semilight"/>
                  </a:rPr>
                  <a:t>see</a:t>
                </a:r>
                <a:r>
                  <a:rPr lang="en-US" sz="2800" spc="-60" dirty="0">
                    <a:latin typeface="Segoe UI Semilight"/>
                    <a:cs typeface="Segoe UI Semilight"/>
                  </a:rPr>
                  <a:t> </a:t>
                </a:r>
                <a:r>
                  <a:rPr lang="en-US" sz="2800" dirty="0">
                    <a:latin typeface="Segoe UI Semilight"/>
                    <a:cs typeface="Segoe UI Semilight"/>
                  </a:rPr>
                  <a:t>more</a:t>
                </a:r>
                <a:r>
                  <a:rPr lang="en-US" sz="2800" spc="-55" dirty="0">
                    <a:latin typeface="Segoe UI Semilight"/>
                    <a:cs typeface="Segoe UI Semilight"/>
                  </a:rPr>
                  <a:t> </a:t>
                </a:r>
                <a:r>
                  <a:rPr lang="en-US" sz="2800" dirty="0">
                    <a:latin typeface="Segoe UI Semilight"/>
                    <a:cs typeface="Segoe UI Semilight"/>
                  </a:rPr>
                  <a:t>data,</a:t>
                </a:r>
                <a:r>
                  <a:rPr lang="en-US" sz="2800" spc="-60" dirty="0">
                    <a:latin typeface="Segoe UI Semilight"/>
                    <a:cs typeface="Segoe UI Semilight"/>
                  </a:rPr>
                  <a:t> </a:t>
                </a:r>
                <a:r>
                  <a:rPr lang="en-US" sz="2800" dirty="0">
                    <a:latin typeface="Segoe UI Semilight"/>
                    <a:cs typeface="Segoe UI Semilight"/>
                  </a:rPr>
                  <a:t>we</a:t>
                </a:r>
                <a:r>
                  <a:rPr lang="en-US" sz="2800" spc="-50" dirty="0">
                    <a:latin typeface="Segoe UI Semilight"/>
                    <a:cs typeface="Segoe UI Semilight"/>
                  </a:rPr>
                  <a:t> </a:t>
                </a:r>
                <a:r>
                  <a:rPr lang="en-US" sz="2800" dirty="0">
                    <a:latin typeface="Segoe UI Semilight"/>
                    <a:cs typeface="Segoe UI Semilight"/>
                  </a:rPr>
                  <a:t>can</a:t>
                </a:r>
                <a:r>
                  <a:rPr lang="en-US" sz="2800" spc="-70" dirty="0">
                    <a:latin typeface="Segoe UI Semilight"/>
                    <a:cs typeface="Segoe UI Semilight"/>
                  </a:rPr>
                  <a:t> </a:t>
                </a:r>
                <a:r>
                  <a:rPr lang="en-US" sz="2800" spc="-10" dirty="0">
                    <a:latin typeface="Segoe UI Semilight"/>
                    <a:cs typeface="Segoe UI Semilight"/>
                  </a:rPr>
                  <a:t>update </a:t>
                </a:r>
                <a:r>
                  <a:rPr lang="en-US" sz="2800" dirty="0">
                    <a:latin typeface="Segoe UI Semilight"/>
                    <a:cs typeface="Segoe UI Semilight"/>
                  </a:rPr>
                  <a:t>these</a:t>
                </a:r>
                <a:r>
                  <a:rPr lang="en-US" sz="2800" spc="-65" dirty="0">
                    <a:latin typeface="Segoe UI Semilight"/>
                    <a:cs typeface="Segoe UI Semilight"/>
                  </a:rPr>
                  <a:t> </a:t>
                </a:r>
                <a:r>
                  <a:rPr lang="en-US" sz="2800" spc="-10" dirty="0">
                    <a:latin typeface="Segoe UI Semilight"/>
                    <a:cs typeface="Segoe UI Semilight"/>
                  </a:rPr>
                  <a:t>estimates.</a:t>
                </a:r>
                <a:endParaRPr lang="en-US" sz="2800" dirty="0">
                  <a:latin typeface="Segoe UI Semilight"/>
                  <a:cs typeface="Segoe UI Semilight"/>
                </a:endParaRPr>
              </a:p>
              <a:p>
                <a:pPr marL="63500">
                  <a:lnSpc>
                    <a:spcPct val="100000"/>
                  </a:lnSpc>
                  <a:spcBef>
                    <a:spcPts val="730"/>
                  </a:spcBef>
                </a:pPr>
                <a:r>
                  <a:rPr lang="en-US" sz="2800" dirty="0">
                    <a:latin typeface="Segoe UI Semilight"/>
                    <a:cs typeface="Segoe UI Semilight"/>
                  </a:rPr>
                  <a:t>But,</a:t>
                </a:r>
                <a:r>
                  <a:rPr lang="en-US" sz="2800" spc="-20" dirty="0">
                    <a:latin typeface="Segoe UI Semilight"/>
                    <a:cs typeface="Segoe UI Semilight"/>
                  </a:rPr>
                  <a:t> </a:t>
                </a:r>
                <a:r>
                  <a:rPr lang="en-US" sz="2800" dirty="0">
                    <a:latin typeface="Segoe UI Semilight"/>
                    <a:cs typeface="Segoe UI Semilight"/>
                  </a:rPr>
                  <a:t>for</a:t>
                </a:r>
                <a:r>
                  <a:rPr lang="en-US" sz="2800" spc="-30" dirty="0">
                    <a:latin typeface="Segoe UI Semilight"/>
                    <a:cs typeface="Segoe UI Semilight"/>
                  </a:rPr>
                  <a:t> </a:t>
                </a:r>
                <a:r>
                  <a:rPr lang="en-US" sz="2800" spc="-10" dirty="0">
                    <a:latin typeface="Segoe UI Semilight"/>
                    <a:cs typeface="Segoe UI Semilight"/>
                  </a:rPr>
                  <a:t>example…</a:t>
                </a:r>
                <a:endParaRPr lang="en-US" sz="2800" dirty="0">
                  <a:latin typeface="Segoe UI Semilight"/>
                  <a:cs typeface="Segoe UI Semilight"/>
                </a:endParaRPr>
              </a:p>
              <a:p>
                <a:pPr marL="396240" indent="-332740">
                  <a:lnSpc>
                    <a:spcPct val="100000"/>
                  </a:lnSpc>
                  <a:spcBef>
                    <a:spcPts val="845"/>
                  </a:spcBef>
                  <a:buChar char="&gt;"/>
                  <a:tabLst>
                    <a:tab pos="396240" algn="l"/>
                  </a:tabLst>
                </a:pPr>
                <a:r>
                  <a:rPr lang="en-US" sz="2800" dirty="0">
                    <a:latin typeface="Segoe UI Semilight"/>
                    <a:cs typeface="Segoe UI Semilight"/>
                  </a:rPr>
                  <a:t>After</a:t>
                </a:r>
                <a:r>
                  <a:rPr lang="en-US" sz="2800" spc="-80" dirty="0">
                    <a:latin typeface="Segoe UI Semilight"/>
                    <a:cs typeface="Segoe UI Semilight"/>
                  </a:rPr>
                  <a:t> </a:t>
                </a:r>
                <a:r>
                  <a:rPr lang="en-US" sz="2800" dirty="0">
                    <a:latin typeface="Segoe UI Semilight"/>
                    <a:cs typeface="Segoe UI Semilight"/>
                  </a:rPr>
                  <a:t>300</a:t>
                </a:r>
                <a:r>
                  <a:rPr lang="en-US" sz="2800" spc="-40" dirty="0">
                    <a:latin typeface="Segoe UI Semilight"/>
                    <a:cs typeface="Segoe UI Semilight"/>
                  </a:rPr>
                  <a:t> </a:t>
                </a:r>
                <a:r>
                  <a:rPr lang="en-US" sz="2800" dirty="0">
                    <a:latin typeface="Segoe UI Semilight"/>
                    <a:cs typeface="Segoe UI Semilight"/>
                  </a:rPr>
                  <a:t>samples</a:t>
                </a:r>
                <a:r>
                  <a:rPr lang="en-US" sz="2800" spc="-55" dirty="0">
                    <a:latin typeface="Segoe UI Semilight"/>
                    <a:cs typeface="Segoe UI Semilight"/>
                  </a:rPr>
                  <a:t> </a:t>
                </a:r>
                <a:r>
                  <a:rPr lang="en-US" sz="2800" dirty="0">
                    <a:latin typeface="Segoe UI Semilight"/>
                    <a:cs typeface="Segoe UI Semilight"/>
                  </a:rPr>
                  <a:t>from</a:t>
                </a:r>
                <a:r>
                  <a:rPr lang="en-US" sz="2800" spc="-40" dirty="0">
                    <a:latin typeface="Segoe UI Semilight"/>
                    <a:cs typeface="Segoe UI Semilight"/>
                  </a:rPr>
                  <a:t> </a:t>
                </a:r>
                <a:r>
                  <a:rPr lang="en-US" sz="2800" dirty="0">
                    <a:latin typeface="Segoe UI Semilight"/>
                    <a:cs typeface="Segoe UI Semilight"/>
                  </a:rPr>
                  <a:t>arm</a:t>
                </a:r>
                <a:r>
                  <a:rPr lang="en-US" sz="2800" spc="-50" dirty="0">
                    <a:latin typeface="Segoe UI Semilight"/>
                    <a:cs typeface="Segoe UI Semilight"/>
                  </a:rPr>
                  <a:t> </a:t>
                </a:r>
                <a:r>
                  <a:rPr lang="en-US" sz="2800" dirty="0">
                    <a:latin typeface="Segoe UI Semilight"/>
                    <a:cs typeface="Segoe UI Semilight"/>
                  </a:rPr>
                  <a:t>1,</a:t>
                </a:r>
                <a:r>
                  <a:rPr lang="en-US" sz="2800" spc="-15" dirty="0">
                    <a:latin typeface="Segoe UI Semilight"/>
                    <a:cs typeface="Segoe UI Semilight"/>
                  </a:rPr>
                  <a:t> </a:t>
                </a:r>
                <a14:m>
                  <m:oMath xmlns:m="http://schemas.openxmlformats.org/officeDocument/2006/math">
                    <m:acc>
                      <m:accPr>
                        <m:chr m:val="̂"/>
                        <m:ctrlPr>
                          <a:rPr lang="en-US" sz="2800" b="0" i="1" spc="-35" smtClean="0">
                            <a:latin typeface="Cambria Math" panose="02040503050406030204" pitchFamily="18" charset="0"/>
                            <a:cs typeface="Segoe UI Semilight"/>
                          </a:rPr>
                        </m:ctrlPr>
                      </m:accPr>
                      <m:e>
                        <m:sSub>
                          <m:sSubPr>
                            <m:ctrlPr>
                              <a:rPr lang="en-US" sz="2800" b="0" i="1" spc="-35" smtClean="0">
                                <a:latin typeface="Cambria Math" panose="02040503050406030204" pitchFamily="18" charset="0"/>
                                <a:cs typeface="Segoe UI Semilight"/>
                              </a:rPr>
                            </m:ctrlPr>
                          </m:sSubPr>
                          <m:e>
                            <m:r>
                              <a:rPr lang="en-US" sz="2800" b="0" i="1" spc="-35" smtClean="0">
                                <a:latin typeface="Cambria Math" panose="02040503050406030204" pitchFamily="18" charset="0"/>
                                <a:cs typeface="Segoe UI Semilight"/>
                              </a:rPr>
                              <m:t>𝜃</m:t>
                            </m:r>
                          </m:e>
                          <m:sub>
                            <m:r>
                              <a:rPr lang="en-US" sz="2800" b="0" i="1" spc="-35" smtClean="0">
                                <a:latin typeface="Cambria Math" panose="02040503050406030204" pitchFamily="18" charset="0"/>
                                <a:cs typeface="Segoe UI Semilight"/>
                              </a:rPr>
                              <m:t>1</m:t>
                            </m:r>
                          </m:sub>
                        </m:sSub>
                      </m:e>
                    </m:acc>
                  </m:oMath>
                </a14:m>
                <a:r>
                  <a:rPr lang="en-US" sz="2800" dirty="0">
                    <a:latin typeface="Segoe UI Semilight"/>
                    <a:cs typeface="Segoe UI Semilight"/>
                  </a:rPr>
                  <a:t> </a:t>
                </a:r>
                <a:r>
                  <a:rPr lang="en-US" sz="2800" dirty="0">
                    <a:latin typeface="Cambria Math"/>
                    <a:cs typeface="Cambria Math"/>
                  </a:rPr>
                  <a:t>=</a:t>
                </a:r>
                <a:r>
                  <a:rPr lang="en-US" sz="2800" spc="120" dirty="0">
                    <a:latin typeface="Cambria Math"/>
                    <a:cs typeface="Cambria Math"/>
                  </a:rPr>
                  <a:t> </a:t>
                </a:r>
                <a:r>
                  <a:rPr lang="en-US" sz="2800" spc="-25" dirty="0">
                    <a:latin typeface="Cambria Math"/>
                    <a:cs typeface="Cambria Math"/>
                  </a:rPr>
                  <a:t>0.3</a:t>
                </a:r>
                <a:endParaRPr lang="en-US" sz="2800" dirty="0">
                  <a:latin typeface="Cambria Math"/>
                  <a:cs typeface="Cambria Math"/>
                </a:endParaRPr>
              </a:p>
              <a:p>
                <a:pPr marL="396240" indent="-332740">
                  <a:lnSpc>
                    <a:spcPct val="100000"/>
                  </a:lnSpc>
                  <a:spcBef>
                    <a:spcPts val="840"/>
                  </a:spcBef>
                  <a:buChar char="&gt;"/>
                  <a:tabLst>
                    <a:tab pos="396240" algn="l"/>
                  </a:tabLst>
                </a:pPr>
                <a:r>
                  <a:rPr lang="en-US" sz="2800" dirty="0">
                    <a:latin typeface="Segoe UI Semilight"/>
                    <a:cs typeface="Segoe UI Semilight"/>
                  </a:rPr>
                  <a:t>After</a:t>
                </a:r>
                <a:r>
                  <a:rPr lang="en-US" sz="2800" spc="-65" dirty="0">
                    <a:latin typeface="Segoe UI Semilight"/>
                    <a:cs typeface="Segoe UI Semilight"/>
                  </a:rPr>
                  <a:t> </a:t>
                </a:r>
                <a:r>
                  <a:rPr lang="en-US" sz="2800" dirty="0">
                    <a:latin typeface="Segoe UI Semilight"/>
                    <a:cs typeface="Segoe UI Semilight"/>
                  </a:rPr>
                  <a:t>3</a:t>
                </a:r>
                <a:r>
                  <a:rPr lang="en-US" sz="2800" spc="-20" dirty="0">
                    <a:latin typeface="Segoe UI Semilight"/>
                    <a:cs typeface="Segoe UI Semilight"/>
                  </a:rPr>
                  <a:t> </a:t>
                </a:r>
                <a:r>
                  <a:rPr lang="en-US" sz="2800" dirty="0">
                    <a:latin typeface="Segoe UI Semilight"/>
                    <a:cs typeface="Segoe UI Semilight"/>
                  </a:rPr>
                  <a:t>samples</a:t>
                </a:r>
                <a:r>
                  <a:rPr lang="en-US" sz="2800" spc="-35" dirty="0">
                    <a:latin typeface="Segoe UI Semilight"/>
                    <a:cs typeface="Segoe UI Semilight"/>
                  </a:rPr>
                  <a:t> </a:t>
                </a:r>
                <a:r>
                  <a:rPr lang="en-US" sz="2800" dirty="0">
                    <a:latin typeface="Segoe UI Semilight"/>
                    <a:cs typeface="Segoe UI Semilight"/>
                  </a:rPr>
                  <a:t>from</a:t>
                </a:r>
                <a:r>
                  <a:rPr lang="en-US" sz="2800" spc="-45" dirty="0">
                    <a:latin typeface="Segoe UI Semilight"/>
                    <a:cs typeface="Segoe UI Semilight"/>
                  </a:rPr>
                  <a:t> </a:t>
                </a:r>
                <a:r>
                  <a:rPr lang="en-US" sz="2800" dirty="0">
                    <a:latin typeface="Segoe UI Semilight"/>
                    <a:cs typeface="Segoe UI Semilight"/>
                  </a:rPr>
                  <a:t>arm</a:t>
                </a:r>
                <a:r>
                  <a:rPr lang="en-US" sz="2800" spc="-30" dirty="0">
                    <a:latin typeface="Segoe UI Semilight"/>
                    <a:cs typeface="Segoe UI Semilight"/>
                  </a:rPr>
                  <a:t> </a:t>
                </a:r>
                <a:r>
                  <a:rPr lang="en-US" sz="2800" dirty="0">
                    <a:latin typeface="Segoe UI Semilight"/>
                    <a:cs typeface="Segoe UI Semilight"/>
                  </a:rPr>
                  <a:t>2,</a:t>
                </a:r>
                <a:r>
                  <a:rPr lang="en-US" sz="2800" spc="-15" dirty="0">
                    <a:latin typeface="Segoe UI Semilight"/>
                    <a:cs typeface="Segoe UI Semilight"/>
                  </a:rPr>
                  <a:t> </a:t>
                </a:r>
                <a14:m>
                  <m:oMath xmlns:m="http://schemas.openxmlformats.org/officeDocument/2006/math">
                    <m:acc>
                      <m:accPr>
                        <m:chr m:val="̂"/>
                        <m:ctrlPr>
                          <a:rPr lang="en-US" sz="2800" b="0" i="1" spc="-35" smtClean="0">
                            <a:latin typeface="Cambria Math" panose="02040503050406030204" pitchFamily="18" charset="0"/>
                            <a:cs typeface="Segoe UI Semilight"/>
                          </a:rPr>
                        </m:ctrlPr>
                      </m:accPr>
                      <m:e>
                        <m:sSub>
                          <m:sSubPr>
                            <m:ctrlPr>
                              <a:rPr lang="en-US" sz="2800" b="0" i="1" spc="-35" smtClean="0">
                                <a:latin typeface="Cambria Math" panose="02040503050406030204" pitchFamily="18" charset="0"/>
                                <a:cs typeface="Segoe UI Semilight"/>
                              </a:rPr>
                            </m:ctrlPr>
                          </m:sSubPr>
                          <m:e>
                            <m:r>
                              <a:rPr lang="en-US" sz="2800" b="0" i="1" spc="-35" smtClean="0">
                                <a:latin typeface="Cambria Math" panose="02040503050406030204" pitchFamily="18" charset="0"/>
                                <a:cs typeface="Segoe UI Semilight"/>
                              </a:rPr>
                              <m:t>𝜃</m:t>
                            </m:r>
                          </m:e>
                          <m:sub>
                            <m:r>
                              <a:rPr lang="en-US" sz="2800" b="0" i="1" spc="-35" smtClean="0">
                                <a:latin typeface="Cambria Math" panose="02040503050406030204" pitchFamily="18" charset="0"/>
                                <a:cs typeface="Segoe UI Semilight"/>
                              </a:rPr>
                              <m:t>1</m:t>
                            </m:r>
                          </m:sub>
                        </m:sSub>
                      </m:e>
                    </m:acc>
                  </m:oMath>
                </a14:m>
                <a:r>
                  <a:rPr lang="en-US" sz="2800" dirty="0">
                    <a:latin typeface="Segoe UI Semilight"/>
                    <a:cs typeface="Segoe UI Semilight"/>
                  </a:rPr>
                  <a:t> </a:t>
                </a:r>
                <a:r>
                  <a:rPr lang="en-US" sz="2800" dirty="0">
                    <a:latin typeface="Cambria Math"/>
                    <a:cs typeface="Cambria Math"/>
                  </a:rPr>
                  <a:t>=</a:t>
                </a:r>
                <a:r>
                  <a:rPr lang="en-US" sz="2800" spc="130" dirty="0">
                    <a:latin typeface="Cambria Math"/>
                    <a:cs typeface="Cambria Math"/>
                  </a:rPr>
                  <a:t> </a:t>
                </a:r>
                <a:r>
                  <a:rPr lang="en-US" sz="2800" spc="-25" dirty="0">
                    <a:latin typeface="Cambria Math"/>
                    <a:cs typeface="Cambria Math"/>
                  </a:rPr>
                  <a:t>0.2</a:t>
                </a:r>
                <a:endParaRPr lang="en-US" sz="2800" dirty="0">
                  <a:latin typeface="Cambria Math"/>
                  <a:cs typeface="Cambria Math"/>
                </a:endParaRPr>
              </a:p>
              <a:p>
                <a:pPr marL="57150" marR="43180" indent="5715">
                  <a:lnSpc>
                    <a:spcPts val="2690"/>
                  </a:lnSpc>
                  <a:spcBef>
                    <a:spcPts val="1365"/>
                  </a:spcBef>
                </a:pPr>
                <a:r>
                  <a:rPr lang="en-US" sz="2800" dirty="0">
                    <a:latin typeface="Segoe UI Semilight"/>
                    <a:cs typeface="Segoe UI Semilight"/>
                  </a:rPr>
                  <a:t>are</a:t>
                </a:r>
                <a:r>
                  <a:rPr lang="en-US" sz="2800" spc="-30" dirty="0">
                    <a:latin typeface="Segoe UI Semilight"/>
                    <a:cs typeface="Segoe UI Semilight"/>
                  </a:rPr>
                  <a:t> </a:t>
                </a:r>
                <a:r>
                  <a:rPr lang="en-US" sz="2800" dirty="0">
                    <a:latin typeface="Segoe UI Semilight"/>
                    <a:cs typeface="Segoe UI Semilight"/>
                  </a:rPr>
                  <a:t>very</a:t>
                </a:r>
                <a:r>
                  <a:rPr lang="en-US" sz="2800" spc="-45" dirty="0">
                    <a:latin typeface="Segoe UI Semilight"/>
                    <a:cs typeface="Segoe UI Semilight"/>
                  </a:rPr>
                  <a:t> </a:t>
                </a:r>
                <a:r>
                  <a:rPr lang="en-US" sz="2800" dirty="0">
                    <a:latin typeface="Segoe UI Semilight"/>
                    <a:cs typeface="Segoe UI Semilight"/>
                  </a:rPr>
                  <a:t>different!</a:t>
                </a:r>
                <a:r>
                  <a:rPr lang="en-US" sz="2800" spc="-30" dirty="0">
                    <a:latin typeface="Segoe UI Semilight"/>
                    <a:cs typeface="Segoe UI Semilight"/>
                  </a:rPr>
                  <a:t> </a:t>
                </a:r>
                <a:r>
                  <a:rPr lang="en-US" sz="2800" dirty="0">
                    <a:latin typeface="Segoe UI Semilight"/>
                    <a:cs typeface="Segoe UI Semilight"/>
                  </a:rPr>
                  <a:t>In</a:t>
                </a:r>
                <a:r>
                  <a:rPr lang="en-US" sz="2800" spc="-35" dirty="0">
                    <a:latin typeface="Segoe UI Semilight"/>
                    <a:cs typeface="Segoe UI Semilight"/>
                  </a:rPr>
                  <a:t> </a:t>
                </a:r>
                <a:r>
                  <a:rPr lang="en-US" sz="2800" dirty="0">
                    <a:latin typeface="Segoe UI Semilight"/>
                    <a:cs typeface="Segoe UI Semilight"/>
                  </a:rPr>
                  <a:t>this</a:t>
                </a:r>
                <a:r>
                  <a:rPr lang="en-US" sz="2800" spc="-35" dirty="0">
                    <a:latin typeface="Segoe UI Semilight"/>
                    <a:cs typeface="Segoe UI Semilight"/>
                  </a:rPr>
                  <a:t> </a:t>
                </a:r>
                <a:r>
                  <a:rPr lang="en-US" sz="2800" dirty="0">
                    <a:latin typeface="Segoe UI Semilight"/>
                    <a:cs typeface="Segoe UI Semilight"/>
                  </a:rPr>
                  <a:t>case,</a:t>
                </a:r>
                <a:r>
                  <a:rPr lang="en-US" sz="2800" spc="-40" dirty="0">
                    <a:latin typeface="Segoe UI Semilight"/>
                    <a:cs typeface="Segoe UI Semilight"/>
                  </a:rPr>
                  <a:t> </a:t>
                </a:r>
                <a:r>
                  <a:rPr lang="en-US" sz="2800" dirty="0">
                    <a:latin typeface="Segoe UI Semilight"/>
                    <a:cs typeface="Segoe UI Semilight"/>
                  </a:rPr>
                  <a:t>arm</a:t>
                </a:r>
                <a:r>
                  <a:rPr lang="en-US" sz="2800" spc="-55" dirty="0">
                    <a:latin typeface="Segoe UI Semilight"/>
                    <a:cs typeface="Segoe UI Semilight"/>
                  </a:rPr>
                  <a:t> </a:t>
                </a:r>
                <a:r>
                  <a:rPr lang="en-US" sz="2800" dirty="0">
                    <a:latin typeface="Segoe UI Semilight"/>
                    <a:cs typeface="Segoe UI Semilight"/>
                  </a:rPr>
                  <a:t>2</a:t>
                </a:r>
                <a:r>
                  <a:rPr lang="en-US" sz="2800" spc="-30" dirty="0">
                    <a:latin typeface="Segoe UI Semilight"/>
                    <a:cs typeface="Segoe UI Semilight"/>
                  </a:rPr>
                  <a:t> </a:t>
                </a:r>
                <a:r>
                  <a:rPr lang="en-US" sz="2800" dirty="0">
                    <a:latin typeface="Segoe UI Semilight"/>
                    <a:cs typeface="Segoe UI Semilight"/>
                  </a:rPr>
                  <a:t>still</a:t>
                </a:r>
                <a:r>
                  <a:rPr lang="en-US" sz="2800" spc="-50" dirty="0">
                    <a:latin typeface="Segoe UI Semilight"/>
                    <a:cs typeface="Segoe UI Semilight"/>
                  </a:rPr>
                  <a:t> </a:t>
                </a:r>
                <a:r>
                  <a:rPr lang="en-US" sz="2800" dirty="0">
                    <a:latin typeface="Segoe UI Semilight"/>
                    <a:cs typeface="Segoe UI Semilight"/>
                  </a:rPr>
                  <a:t>has</a:t>
                </a:r>
                <a:r>
                  <a:rPr lang="en-US" sz="2800" spc="-30" dirty="0">
                    <a:latin typeface="Segoe UI Semilight"/>
                    <a:cs typeface="Segoe UI Semilight"/>
                  </a:rPr>
                  <a:t> </a:t>
                </a:r>
                <a:r>
                  <a:rPr lang="en-US" sz="2800" dirty="0">
                    <a:latin typeface="Segoe UI Semilight"/>
                    <a:cs typeface="Segoe UI Semilight"/>
                  </a:rPr>
                  <a:t>a</a:t>
                </a:r>
                <a:r>
                  <a:rPr lang="en-US" sz="2800" spc="-5" dirty="0">
                    <a:latin typeface="Segoe UI Semilight"/>
                    <a:cs typeface="Segoe UI Semilight"/>
                  </a:rPr>
                  <a:t> </a:t>
                </a:r>
                <a:r>
                  <a:rPr lang="en-US" sz="2800" i="1" dirty="0">
                    <a:latin typeface="Segoe UI Semilight"/>
                    <a:cs typeface="Segoe UI Semilight"/>
                  </a:rPr>
                  <a:t>potential</a:t>
                </a:r>
                <a:r>
                  <a:rPr lang="en-US" sz="2800" i="1" spc="-15" dirty="0">
                    <a:latin typeface="Segoe UI Semilight"/>
                    <a:cs typeface="Segoe UI Semilight"/>
                  </a:rPr>
                  <a:t> </a:t>
                </a:r>
                <a:r>
                  <a:rPr lang="en-US" sz="2800" dirty="0">
                    <a:latin typeface="Segoe UI Semilight"/>
                    <a:cs typeface="Segoe UI Semilight"/>
                  </a:rPr>
                  <a:t>to</a:t>
                </a:r>
                <a:r>
                  <a:rPr lang="en-US" sz="2800" spc="-35" dirty="0">
                    <a:latin typeface="Segoe UI Semilight"/>
                    <a:cs typeface="Segoe UI Semilight"/>
                  </a:rPr>
                  <a:t> </a:t>
                </a:r>
                <a:r>
                  <a:rPr lang="en-US" sz="2800" dirty="0">
                    <a:latin typeface="Segoe UI Semilight"/>
                    <a:cs typeface="Segoe UI Semilight"/>
                  </a:rPr>
                  <a:t>have</a:t>
                </a:r>
                <a:r>
                  <a:rPr lang="en-US" sz="2800" spc="-45" dirty="0">
                    <a:latin typeface="Segoe UI Semilight"/>
                    <a:cs typeface="Segoe UI Semilight"/>
                  </a:rPr>
                  <a:t> </a:t>
                </a:r>
                <a:r>
                  <a:rPr lang="en-US" sz="2800" dirty="0">
                    <a:latin typeface="Segoe UI Semilight"/>
                    <a:cs typeface="Segoe UI Semilight"/>
                  </a:rPr>
                  <a:t>a</a:t>
                </a:r>
                <a:r>
                  <a:rPr lang="en-US" sz="2800" spc="-35" dirty="0">
                    <a:latin typeface="Segoe UI Semilight"/>
                    <a:cs typeface="Segoe UI Semilight"/>
                  </a:rPr>
                  <a:t> </a:t>
                </a:r>
                <a:r>
                  <a:rPr lang="en-US" sz="2800" spc="-20" dirty="0">
                    <a:latin typeface="Segoe UI Semilight"/>
                    <a:cs typeface="Segoe UI Semilight"/>
                  </a:rPr>
                  <a:t>much </a:t>
                </a:r>
                <a:r>
                  <a:rPr lang="en-US" sz="2800" dirty="0">
                    <a:latin typeface="Segoe UI Semilight"/>
                    <a:cs typeface="Segoe UI Semilight"/>
                  </a:rPr>
                  <a:t>higher</a:t>
                </a:r>
                <a:r>
                  <a:rPr lang="en-US" sz="2800" spc="-70" dirty="0">
                    <a:latin typeface="Segoe UI Semilight"/>
                    <a:cs typeface="Segoe UI Semilight"/>
                  </a:rPr>
                  <a:t> </a:t>
                </a:r>
                <a:r>
                  <a:rPr lang="en-US" sz="2800" dirty="0">
                    <a:latin typeface="Segoe UI Semilight"/>
                    <a:cs typeface="Segoe UI Semilight"/>
                  </a:rPr>
                  <a:t>true</a:t>
                </a:r>
                <a:r>
                  <a:rPr lang="en-US" sz="2800" spc="-80" dirty="0">
                    <a:latin typeface="Segoe UI Semilight"/>
                    <a:cs typeface="Segoe UI Semilight"/>
                  </a:rPr>
                  <a:t> </a:t>
                </a:r>
                <a:r>
                  <a:rPr lang="en-US" sz="2800" spc="-10" dirty="0">
                    <a:latin typeface="Segoe UI Semilight"/>
                    <a:cs typeface="Segoe UI Semilight"/>
                  </a:rPr>
                  <a:t>probability</a:t>
                </a:r>
                <a:r>
                  <a:rPr lang="en-US" sz="2800" spc="-70" dirty="0">
                    <a:latin typeface="Segoe UI Semilight"/>
                    <a:cs typeface="Segoe UI Semilight"/>
                  </a:rPr>
                  <a:t> </a:t>
                </a:r>
                <a:r>
                  <a:rPr lang="en-US" sz="2800" dirty="0">
                    <a:latin typeface="Segoe UI Semilight"/>
                    <a:cs typeface="Segoe UI Semilight"/>
                  </a:rPr>
                  <a:t>of</a:t>
                </a:r>
                <a:r>
                  <a:rPr lang="en-US" sz="2800" spc="-90" dirty="0">
                    <a:latin typeface="Segoe UI Semilight"/>
                    <a:cs typeface="Segoe UI Semilight"/>
                  </a:rPr>
                  <a:t> </a:t>
                </a:r>
                <a:r>
                  <a:rPr lang="en-US" sz="2800" dirty="0">
                    <a:latin typeface="Segoe UI Semilight"/>
                    <a:cs typeface="Segoe UI Semilight"/>
                  </a:rPr>
                  <a:t>getting</a:t>
                </a:r>
                <a:r>
                  <a:rPr lang="en-US" sz="2800" spc="-65" dirty="0">
                    <a:latin typeface="Segoe UI Semilight"/>
                    <a:cs typeface="Segoe UI Semilight"/>
                  </a:rPr>
                  <a:t> </a:t>
                </a:r>
                <a:r>
                  <a:rPr lang="en-US" sz="2800" dirty="0">
                    <a:latin typeface="Segoe UI Semilight"/>
                    <a:cs typeface="Segoe UI Semilight"/>
                  </a:rPr>
                  <a:t>$100,</a:t>
                </a:r>
                <a:r>
                  <a:rPr lang="en-US" sz="2800" spc="-75" dirty="0">
                    <a:latin typeface="Segoe UI Semilight"/>
                    <a:cs typeface="Segoe UI Semilight"/>
                  </a:rPr>
                  <a:t> </a:t>
                </a:r>
                <a:r>
                  <a:rPr lang="en-US" sz="2800" dirty="0">
                    <a:latin typeface="Segoe UI Semilight"/>
                    <a:cs typeface="Segoe UI Semilight"/>
                  </a:rPr>
                  <a:t>but</a:t>
                </a:r>
                <a:r>
                  <a:rPr lang="en-US" sz="2800" spc="-65" dirty="0">
                    <a:latin typeface="Segoe UI Semilight"/>
                    <a:cs typeface="Segoe UI Semilight"/>
                  </a:rPr>
                  <a:t> </a:t>
                </a:r>
                <a:r>
                  <a:rPr lang="en-US" sz="2800" dirty="0">
                    <a:latin typeface="Segoe UI Semilight"/>
                    <a:cs typeface="Segoe UI Semilight"/>
                  </a:rPr>
                  <a:t>with</a:t>
                </a:r>
                <a:r>
                  <a:rPr lang="en-US" sz="2800" spc="-75" dirty="0">
                    <a:latin typeface="Segoe UI Semilight"/>
                    <a:cs typeface="Segoe UI Semilight"/>
                  </a:rPr>
                  <a:t> </a:t>
                </a:r>
                <a:r>
                  <a:rPr lang="en-US" sz="2800" dirty="0">
                    <a:latin typeface="Segoe UI Semilight"/>
                    <a:cs typeface="Segoe UI Semilight"/>
                  </a:rPr>
                  <a:t>arm</a:t>
                </a:r>
                <a:r>
                  <a:rPr lang="en-US" sz="2800" spc="-85" dirty="0">
                    <a:latin typeface="Segoe UI Semilight"/>
                    <a:cs typeface="Segoe UI Semilight"/>
                  </a:rPr>
                  <a:t> </a:t>
                </a:r>
                <a:r>
                  <a:rPr lang="en-US" sz="2800" dirty="0">
                    <a:latin typeface="Segoe UI Semilight"/>
                    <a:cs typeface="Segoe UI Semilight"/>
                  </a:rPr>
                  <a:t>1,</a:t>
                </a:r>
                <a:r>
                  <a:rPr lang="en-US" sz="2800" spc="-75" dirty="0">
                    <a:latin typeface="Segoe UI Semilight"/>
                    <a:cs typeface="Segoe UI Semilight"/>
                  </a:rPr>
                  <a:t> </a:t>
                </a:r>
                <a:r>
                  <a:rPr lang="en-US" sz="2800" dirty="0">
                    <a:latin typeface="Segoe UI Semilight"/>
                    <a:cs typeface="Segoe UI Semilight"/>
                  </a:rPr>
                  <a:t>it’s</a:t>
                </a:r>
                <a:r>
                  <a:rPr lang="en-US" sz="2800" spc="-75" dirty="0">
                    <a:latin typeface="Segoe UI Semilight"/>
                    <a:cs typeface="Segoe UI Semilight"/>
                  </a:rPr>
                  <a:t> </a:t>
                </a:r>
                <a:r>
                  <a:rPr lang="en-US" sz="2800" dirty="0">
                    <a:latin typeface="Segoe UI Semilight"/>
                    <a:cs typeface="Segoe UI Semilight"/>
                  </a:rPr>
                  <a:t>less</a:t>
                </a:r>
                <a:r>
                  <a:rPr lang="en-US" sz="2800" spc="-75" dirty="0">
                    <a:latin typeface="Segoe UI Semilight"/>
                    <a:cs typeface="Segoe UI Semilight"/>
                  </a:rPr>
                  <a:t> </a:t>
                </a:r>
                <a:r>
                  <a:rPr lang="en-US" sz="2800" spc="-10" dirty="0">
                    <a:latin typeface="Segoe UI Semilight"/>
                    <a:cs typeface="Segoe UI Semilight"/>
                  </a:rPr>
                  <a:t>likely</a:t>
                </a:r>
                <a:endParaRPr lang="en-US" sz="2800" dirty="0">
                  <a:latin typeface="Segoe UI Semilight"/>
                  <a:cs typeface="Segoe UI Semilight"/>
                </a:endParaRPr>
              </a:p>
              <a:p>
                <a:pPr marL="64769">
                  <a:lnSpc>
                    <a:spcPct val="100000"/>
                  </a:lnSpc>
                  <a:spcBef>
                    <a:spcPts val="755"/>
                  </a:spcBef>
                </a:pPr>
                <a:r>
                  <a:rPr lang="en-US" sz="2800" b="1" i="1" dirty="0">
                    <a:latin typeface="Segoe UI Semilight"/>
                    <a:cs typeface="Segoe UI Semilight"/>
                  </a:rPr>
                  <a:t>We</a:t>
                </a:r>
                <a:r>
                  <a:rPr lang="en-US" sz="2800" b="1" i="1" spc="-35" dirty="0">
                    <a:latin typeface="Segoe UI Semilight"/>
                    <a:cs typeface="Segoe UI Semilight"/>
                  </a:rPr>
                  <a:t> </a:t>
                </a:r>
                <a:r>
                  <a:rPr lang="en-US" sz="2800" b="1" i="1" dirty="0">
                    <a:latin typeface="Segoe UI Semilight"/>
                    <a:cs typeface="Segoe UI Semilight"/>
                  </a:rPr>
                  <a:t>don’t</a:t>
                </a:r>
                <a:r>
                  <a:rPr lang="en-US" sz="2800" b="1" i="1" spc="-85" dirty="0">
                    <a:latin typeface="Segoe UI Semilight"/>
                    <a:cs typeface="Segoe UI Semilight"/>
                  </a:rPr>
                  <a:t> </a:t>
                </a:r>
                <a:r>
                  <a:rPr lang="en-US" sz="2800" b="1" i="1" dirty="0">
                    <a:latin typeface="Segoe UI Semilight"/>
                    <a:cs typeface="Segoe UI Semilight"/>
                  </a:rPr>
                  <a:t>want</a:t>
                </a:r>
                <a:r>
                  <a:rPr lang="en-US" sz="2800" b="1" i="1" spc="-70" dirty="0">
                    <a:latin typeface="Segoe UI Semilight"/>
                    <a:cs typeface="Segoe UI Semilight"/>
                  </a:rPr>
                  <a:t> </a:t>
                </a:r>
                <a:r>
                  <a:rPr lang="en-US" sz="2800" b="1" i="1" dirty="0">
                    <a:latin typeface="Segoe UI Semilight"/>
                    <a:cs typeface="Segoe UI Semilight"/>
                  </a:rPr>
                  <a:t>to</a:t>
                </a:r>
                <a:r>
                  <a:rPr lang="en-US" sz="2800" b="1" i="1" spc="-50" dirty="0">
                    <a:latin typeface="Segoe UI Semilight"/>
                    <a:cs typeface="Segoe UI Semilight"/>
                  </a:rPr>
                  <a:t> </a:t>
                </a:r>
                <a:r>
                  <a:rPr lang="en-US" sz="2800" b="1" i="1" dirty="0">
                    <a:latin typeface="Segoe UI Semilight"/>
                    <a:cs typeface="Segoe UI Semilight"/>
                  </a:rPr>
                  <a:t>explore</a:t>
                </a:r>
                <a:r>
                  <a:rPr lang="en-US" sz="2800" b="1" i="1" spc="-70" dirty="0">
                    <a:latin typeface="Segoe UI Semilight"/>
                    <a:cs typeface="Segoe UI Semilight"/>
                  </a:rPr>
                  <a:t> </a:t>
                </a:r>
                <a:r>
                  <a:rPr lang="en-US" sz="2800" b="1" i="1" dirty="0">
                    <a:latin typeface="Segoe UI Semilight"/>
                    <a:cs typeface="Segoe UI Semilight"/>
                  </a:rPr>
                  <a:t>these</a:t>
                </a:r>
                <a:r>
                  <a:rPr lang="en-US" sz="2800" b="1" i="1" spc="-60" dirty="0">
                    <a:latin typeface="Segoe UI Semilight"/>
                    <a:cs typeface="Segoe UI Semilight"/>
                  </a:rPr>
                  <a:t> </a:t>
                </a:r>
                <a:r>
                  <a:rPr lang="en-US" sz="2800" b="1" i="1" spc="-10" dirty="0">
                    <a:latin typeface="Segoe UI Semilight"/>
                    <a:cs typeface="Segoe UI Semilight"/>
                  </a:rPr>
                  <a:t>equally!</a:t>
                </a:r>
                <a:endParaRPr sz="2800" b="1" dirty="0">
                  <a:latin typeface="Segoe UI Semilight"/>
                  <a:cs typeface="Segoe UI Semilight"/>
                </a:endParaRPr>
              </a:p>
            </p:txBody>
          </p:sp>
        </mc:Choice>
        <mc:Fallback>
          <p:sp>
            <p:nvSpPr>
              <p:cNvPr id="3" name="object 3"/>
              <p:cNvSpPr txBox="1">
                <a:spLocks noRot="1" noChangeAspect="1" noMove="1" noResize="1" noEditPoints="1" noAdjustHandles="1" noChangeArrowheads="1" noChangeShapeType="1" noTextEdit="1"/>
              </p:cNvSpPr>
              <p:nvPr/>
            </p:nvSpPr>
            <p:spPr>
              <a:xfrm>
                <a:off x="655218" y="1402842"/>
                <a:ext cx="10982960" cy="5049203"/>
              </a:xfrm>
              <a:prstGeom prst="rect">
                <a:avLst/>
              </a:prstGeom>
              <a:blipFill>
                <a:blip r:embed="rId2"/>
                <a:stretch>
                  <a:fillRect l="-1609" t="-1932" r="-1665" b="-3502"/>
                </a:stretch>
              </a:blipFill>
            </p:spPr>
            <p:txBody>
              <a:bodyPr/>
              <a:lstStyle/>
              <a:p>
                <a:r>
                  <a:rPr lang="en-US">
                    <a:noFill/>
                  </a:rPr>
                  <a:t> </a:t>
                </a:r>
              </a:p>
            </p:txBody>
          </p:sp>
        </mc:Fallback>
      </mc:AlternateContent>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8778" y="3559302"/>
            <a:ext cx="1774825" cy="0"/>
          </a:xfrm>
          <a:custGeom>
            <a:avLst/>
            <a:gdLst/>
            <a:ahLst/>
            <a:cxnLst/>
            <a:rect l="l" t="t" r="r" b="b"/>
            <a:pathLst>
              <a:path w="1774825">
                <a:moveTo>
                  <a:pt x="0" y="0"/>
                </a:moveTo>
                <a:lnTo>
                  <a:pt x="1774698" y="0"/>
                </a:lnTo>
              </a:path>
            </a:pathLst>
          </a:custGeom>
          <a:ln w="19050">
            <a:solidFill>
              <a:srgbClr val="D7D7D7"/>
            </a:solidFill>
          </a:ln>
        </p:spPr>
        <p:txBody>
          <a:bodyPr wrap="square" lIns="0" tIns="0" rIns="0" bIns="0" rtlCol="0"/>
          <a:lstStyle/>
          <a:p>
            <a:endParaRPr/>
          </a:p>
        </p:txBody>
      </p:sp>
      <p:sp>
        <p:nvSpPr>
          <p:cNvPr id="3" name="object 3"/>
          <p:cNvSpPr/>
          <p:nvPr/>
        </p:nvSpPr>
        <p:spPr>
          <a:xfrm>
            <a:off x="9316211" y="3559302"/>
            <a:ext cx="2727325" cy="0"/>
          </a:xfrm>
          <a:custGeom>
            <a:avLst/>
            <a:gdLst/>
            <a:ahLst/>
            <a:cxnLst/>
            <a:rect l="l" t="t" r="r" b="b"/>
            <a:pathLst>
              <a:path w="2727325">
                <a:moveTo>
                  <a:pt x="0" y="0"/>
                </a:moveTo>
                <a:lnTo>
                  <a:pt x="2727071" y="0"/>
                </a:lnTo>
              </a:path>
            </a:pathLst>
          </a:custGeom>
          <a:ln w="19050">
            <a:solidFill>
              <a:srgbClr val="D7D7D7"/>
            </a:solidFill>
          </a:ln>
        </p:spPr>
        <p:txBody>
          <a:bodyPr wrap="square" lIns="0" tIns="0" rIns="0" bIns="0" rtlCol="0"/>
          <a:lstStyle/>
          <a:p>
            <a:endParaRPr/>
          </a:p>
        </p:txBody>
      </p:sp>
      <p:grpSp>
        <p:nvGrpSpPr>
          <p:cNvPr id="4" name="object 4"/>
          <p:cNvGrpSpPr/>
          <p:nvPr/>
        </p:nvGrpSpPr>
        <p:grpSpPr>
          <a:xfrm>
            <a:off x="743712" y="3051048"/>
            <a:ext cx="897890" cy="897890"/>
            <a:chOff x="743712" y="3051048"/>
            <a:chExt cx="897890" cy="897890"/>
          </a:xfrm>
        </p:grpSpPr>
        <p:sp>
          <p:nvSpPr>
            <p:cNvPr id="5" name="object 5"/>
            <p:cNvSpPr/>
            <p:nvPr/>
          </p:nvSpPr>
          <p:spPr>
            <a:xfrm>
              <a:off x="743712" y="3051048"/>
              <a:ext cx="897890" cy="897890"/>
            </a:xfrm>
            <a:custGeom>
              <a:avLst/>
              <a:gdLst/>
              <a:ahLst/>
              <a:cxnLst/>
              <a:rect l="l" t="t" r="r" b="b"/>
              <a:pathLst>
                <a:path w="897889" h="897889">
                  <a:moveTo>
                    <a:pt x="448818" y="0"/>
                  </a:moveTo>
                  <a:lnTo>
                    <a:pt x="399913" y="2633"/>
                  </a:lnTo>
                  <a:lnTo>
                    <a:pt x="352535" y="10350"/>
                  </a:lnTo>
                  <a:lnTo>
                    <a:pt x="306955" y="22878"/>
                  </a:lnTo>
                  <a:lnTo>
                    <a:pt x="263449" y="39942"/>
                  </a:lnTo>
                  <a:lnTo>
                    <a:pt x="222289" y="61270"/>
                  </a:lnTo>
                  <a:lnTo>
                    <a:pt x="183750" y="86587"/>
                  </a:lnTo>
                  <a:lnTo>
                    <a:pt x="148105" y="115620"/>
                  </a:lnTo>
                  <a:lnTo>
                    <a:pt x="115629" y="148095"/>
                  </a:lnTo>
                  <a:lnTo>
                    <a:pt x="86594" y="183739"/>
                  </a:lnTo>
                  <a:lnTo>
                    <a:pt x="61276" y="222278"/>
                  </a:lnTo>
                  <a:lnTo>
                    <a:pt x="39946" y="263438"/>
                  </a:lnTo>
                  <a:lnTo>
                    <a:pt x="22880" y="306945"/>
                  </a:lnTo>
                  <a:lnTo>
                    <a:pt x="10351" y="352527"/>
                  </a:lnTo>
                  <a:lnTo>
                    <a:pt x="2633" y="399909"/>
                  </a:lnTo>
                  <a:lnTo>
                    <a:pt x="0" y="448817"/>
                  </a:lnTo>
                  <a:lnTo>
                    <a:pt x="2633" y="497726"/>
                  </a:lnTo>
                  <a:lnTo>
                    <a:pt x="10351" y="545108"/>
                  </a:lnTo>
                  <a:lnTo>
                    <a:pt x="22880" y="590690"/>
                  </a:lnTo>
                  <a:lnTo>
                    <a:pt x="39946" y="634197"/>
                  </a:lnTo>
                  <a:lnTo>
                    <a:pt x="61276" y="675357"/>
                  </a:lnTo>
                  <a:lnTo>
                    <a:pt x="86594" y="713896"/>
                  </a:lnTo>
                  <a:lnTo>
                    <a:pt x="115629" y="749540"/>
                  </a:lnTo>
                  <a:lnTo>
                    <a:pt x="148105" y="782015"/>
                  </a:lnTo>
                  <a:lnTo>
                    <a:pt x="183750" y="811048"/>
                  </a:lnTo>
                  <a:lnTo>
                    <a:pt x="222289" y="836365"/>
                  </a:lnTo>
                  <a:lnTo>
                    <a:pt x="263449" y="857693"/>
                  </a:lnTo>
                  <a:lnTo>
                    <a:pt x="306955" y="874757"/>
                  </a:lnTo>
                  <a:lnTo>
                    <a:pt x="352535" y="887285"/>
                  </a:lnTo>
                  <a:lnTo>
                    <a:pt x="399913" y="895002"/>
                  </a:lnTo>
                  <a:lnTo>
                    <a:pt x="448818" y="897635"/>
                  </a:lnTo>
                  <a:lnTo>
                    <a:pt x="497726" y="895002"/>
                  </a:lnTo>
                  <a:lnTo>
                    <a:pt x="545108" y="887285"/>
                  </a:lnTo>
                  <a:lnTo>
                    <a:pt x="590690" y="874757"/>
                  </a:lnTo>
                  <a:lnTo>
                    <a:pt x="634197" y="857693"/>
                  </a:lnTo>
                  <a:lnTo>
                    <a:pt x="675357" y="836365"/>
                  </a:lnTo>
                  <a:lnTo>
                    <a:pt x="713896" y="811048"/>
                  </a:lnTo>
                  <a:lnTo>
                    <a:pt x="749540" y="782015"/>
                  </a:lnTo>
                  <a:lnTo>
                    <a:pt x="782015" y="749540"/>
                  </a:lnTo>
                  <a:lnTo>
                    <a:pt x="811048" y="713896"/>
                  </a:lnTo>
                  <a:lnTo>
                    <a:pt x="836365" y="675357"/>
                  </a:lnTo>
                  <a:lnTo>
                    <a:pt x="857693" y="634197"/>
                  </a:lnTo>
                  <a:lnTo>
                    <a:pt x="874757" y="590690"/>
                  </a:lnTo>
                  <a:lnTo>
                    <a:pt x="887285" y="545108"/>
                  </a:lnTo>
                  <a:lnTo>
                    <a:pt x="895002" y="497726"/>
                  </a:lnTo>
                  <a:lnTo>
                    <a:pt x="897636" y="448817"/>
                  </a:lnTo>
                  <a:lnTo>
                    <a:pt x="895002" y="399909"/>
                  </a:lnTo>
                  <a:lnTo>
                    <a:pt x="887285" y="352527"/>
                  </a:lnTo>
                  <a:lnTo>
                    <a:pt x="874757" y="306945"/>
                  </a:lnTo>
                  <a:lnTo>
                    <a:pt x="857693" y="263438"/>
                  </a:lnTo>
                  <a:lnTo>
                    <a:pt x="836365" y="222278"/>
                  </a:lnTo>
                  <a:lnTo>
                    <a:pt x="811048" y="183739"/>
                  </a:lnTo>
                  <a:lnTo>
                    <a:pt x="782015" y="148095"/>
                  </a:lnTo>
                  <a:lnTo>
                    <a:pt x="749540" y="115620"/>
                  </a:lnTo>
                  <a:lnTo>
                    <a:pt x="713896" y="86587"/>
                  </a:lnTo>
                  <a:lnTo>
                    <a:pt x="675357" y="61270"/>
                  </a:lnTo>
                  <a:lnTo>
                    <a:pt x="634197" y="39942"/>
                  </a:lnTo>
                  <a:lnTo>
                    <a:pt x="590690" y="22878"/>
                  </a:lnTo>
                  <a:lnTo>
                    <a:pt x="545108" y="10350"/>
                  </a:lnTo>
                  <a:lnTo>
                    <a:pt x="497726" y="2633"/>
                  </a:lnTo>
                  <a:lnTo>
                    <a:pt x="448818" y="0"/>
                  </a:lnTo>
                  <a:close/>
                </a:path>
              </a:pathLst>
            </a:custGeom>
            <a:solidFill>
              <a:srgbClr val="B6A379"/>
            </a:solidFill>
          </p:spPr>
          <p:txBody>
            <a:bodyPr wrap="square" lIns="0" tIns="0" rIns="0" bIns="0" rtlCol="0"/>
            <a:lstStyle/>
            <a:p>
              <a:endParaRPr/>
            </a:p>
          </p:txBody>
        </p:sp>
        <p:sp>
          <p:nvSpPr>
            <p:cNvPr id="6" name="object 6"/>
            <p:cNvSpPr/>
            <p:nvPr/>
          </p:nvSpPr>
          <p:spPr>
            <a:xfrm>
              <a:off x="1042441" y="3287268"/>
              <a:ext cx="300355" cy="425450"/>
            </a:xfrm>
            <a:custGeom>
              <a:avLst/>
              <a:gdLst/>
              <a:ahLst/>
              <a:cxnLst/>
              <a:rect l="l" t="t" r="r" b="b"/>
              <a:pathLst>
                <a:path w="300355" h="425450">
                  <a:moveTo>
                    <a:pt x="38049" y="425196"/>
                  </a:moveTo>
                  <a:lnTo>
                    <a:pt x="38049" y="13335"/>
                  </a:lnTo>
                  <a:lnTo>
                    <a:pt x="38049" y="11303"/>
                  </a:lnTo>
                  <a:lnTo>
                    <a:pt x="37020" y="9271"/>
                  </a:lnTo>
                  <a:lnTo>
                    <a:pt x="36487" y="7620"/>
                  </a:lnTo>
                  <a:lnTo>
                    <a:pt x="34925" y="6096"/>
                  </a:lnTo>
                  <a:lnTo>
                    <a:pt x="33362" y="4572"/>
                  </a:lnTo>
                  <a:lnTo>
                    <a:pt x="31800" y="3556"/>
                  </a:lnTo>
                  <a:lnTo>
                    <a:pt x="29718" y="3048"/>
                  </a:lnTo>
                  <a:lnTo>
                    <a:pt x="27622" y="3048"/>
                  </a:lnTo>
                  <a:lnTo>
                    <a:pt x="10426" y="3048"/>
                  </a:lnTo>
                  <a:lnTo>
                    <a:pt x="8331" y="3048"/>
                  </a:lnTo>
                  <a:lnTo>
                    <a:pt x="6248" y="3556"/>
                  </a:lnTo>
                  <a:lnTo>
                    <a:pt x="0" y="13335"/>
                  </a:lnTo>
                  <a:lnTo>
                    <a:pt x="0" y="425196"/>
                  </a:lnTo>
                  <a:lnTo>
                    <a:pt x="38049" y="425196"/>
                  </a:lnTo>
                  <a:close/>
                </a:path>
                <a:path w="300355" h="425450">
                  <a:moveTo>
                    <a:pt x="48768" y="176149"/>
                  </a:moveTo>
                  <a:lnTo>
                    <a:pt x="56426" y="171577"/>
                  </a:lnTo>
                  <a:lnTo>
                    <a:pt x="64096" y="168021"/>
                  </a:lnTo>
                  <a:lnTo>
                    <a:pt x="101917" y="160401"/>
                  </a:lnTo>
                  <a:lnTo>
                    <a:pt x="109067" y="160909"/>
                  </a:lnTo>
                  <a:lnTo>
                    <a:pt x="116725" y="161417"/>
                  </a:lnTo>
                  <a:lnTo>
                    <a:pt x="154533" y="170053"/>
                  </a:lnTo>
                  <a:lnTo>
                    <a:pt x="169379" y="174625"/>
                  </a:lnTo>
                  <a:lnTo>
                    <a:pt x="184696" y="179197"/>
                  </a:lnTo>
                  <a:lnTo>
                    <a:pt x="222529" y="189484"/>
                  </a:lnTo>
                  <a:lnTo>
                    <a:pt x="244957" y="192024"/>
                  </a:lnTo>
                  <a:lnTo>
                    <a:pt x="252704" y="191516"/>
                  </a:lnTo>
                  <a:lnTo>
                    <a:pt x="289915" y="181864"/>
                  </a:lnTo>
                  <a:lnTo>
                    <a:pt x="293598" y="179705"/>
                  </a:lnTo>
                  <a:lnTo>
                    <a:pt x="296138" y="177673"/>
                  </a:lnTo>
                  <a:lnTo>
                    <a:pt x="297662" y="175133"/>
                  </a:lnTo>
                  <a:lnTo>
                    <a:pt x="299186" y="172593"/>
                  </a:lnTo>
                  <a:lnTo>
                    <a:pt x="300202" y="170053"/>
                  </a:lnTo>
                  <a:lnTo>
                    <a:pt x="300202" y="167512"/>
                  </a:lnTo>
                  <a:lnTo>
                    <a:pt x="299186" y="165481"/>
                  </a:lnTo>
                  <a:lnTo>
                    <a:pt x="298170" y="163449"/>
                  </a:lnTo>
                  <a:lnTo>
                    <a:pt x="289915" y="155194"/>
                  </a:lnTo>
                  <a:lnTo>
                    <a:pt x="281787" y="145542"/>
                  </a:lnTo>
                  <a:lnTo>
                    <a:pt x="274167" y="135382"/>
                  </a:lnTo>
                  <a:lnTo>
                    <a:pt x="265912" y="124587"/>
                  </a:lnTo>
                  <a:lnTo>
                    <a:pt x="264388" y="121539"/>
                  </a:lnTo>
                  <a:lnTo>
                    <a:pt x="263372" y="118491"/>
                  </a:lnTo>
                  <a:lnTo>
                    <a:pt x="262864" y="114935"/>
                  </a:lnTo>
                  <a:lnTo>
                    <a:pt x="262356" y="110871"/>
                  </a:lnTo>
                  <a:lnTo>
                    <a:pt x="262864" y="107187"/>
                  </a:lnTo>
                  <a:lnTo>
                    <a:pt x="263372" y="103632"/>
                  </a:lnTo>
                  <a:lnTo>
                    <a:pt x="264388" y="100076"/>
                  </a:lnTo>
                  <a:lnTo>
                    <a:pt x="265912" y="96520"/>
                  </a:lnTo>
                  <a:lnTo>
                    <a:pt x="274167" y="81153"/>
                  </a:lnTo>
                  <a:lnTo>
                    <a:pt x="281787" y="65405"/>
                  </a:lnTo>
                  <a:lnTo>
                    <a:pt x="289915" y="49022"/>
                  </a:lnTo>
                  <a:lnTo>
                    <a:pt x="298170" y="31115"/>
                  </a:lnTo>
                  <a:lnTo>
                    <a:pt x="299694" y="27559"/>
                  </a:lnTo>
                  <a:lnTo>
                    <a:pt x="300202" y="24511"/>
                  </a:lnTo>
                  <a:lnTo>
                    <a:pt x="300202" y="21971"/>
                  </a:lnTo>
                  <a:lnTo>
                    <a:pt x="299186" y="20447"/>
                  </a:lnTo>
                  <a:lnTo>
                    <a:pt x="297662" y="19939"/>
                  </a:lnTo>
                  <a:lnTo>
                    <a:pt x="296138" y="19431"/>
                  </a:lnTo>
                  <a:lnTo>
                    <a:pt x="293598" y="20447"/>
                  </a:lnTo>
                  <a:lnTo>
                    <a:pt x="289915" y="21462"/>
                  </a:lnTo>
                  <a:lnTo>
                    <a:pt x="282803" y="25019"/>
                  </a:lnTo>
                  <a:lnTo>
                    <a:pt x="275183" y="27559"/>
                  </a:lnTo>
                  <a:lnTo>
                    <a:pt x="267436" y="29591"/>
                  </a:lnTo>
                  <a:lnTo>
                    <a:pt x="259816" y="30607"/>
                  </a:lnTo>
                  <a:lnTo>
                    <a:pt x="252704" y="31623"/>
                  </a:lnTo>
                  <a:lnTo>
                    <a:pt x="244957" y="31623"/>
                  </a:lnTo>
                  <a:lnTo>
                    <a:pt x="237337" y="31115"/>
                  </a:lnTo>
                  <a:lnTo>
                    <a:pt x="229717" y="30607"/>
                  </a:lnTo>
                  <a:lnTo>
                    <a:pt x="222529" y="29083"/>
                  </a:lnTo>
                  <a:lnTo>
                    <a:pt x="214845" y="27559"/>
                  </a:lnTo>
                  <a:lnTo>
                    <a:pt x="199529" y="24003"/>
                  </a:lnTo>
                  <a:lnTo>
                    <a:pt x="184696" y="19431"/>
                  </a:lnTo>
                  <a:lnTo>
                    <a:pt x="169379" y="14351"/>
                  </a:lnTo>
                  <a:lnTo>
                    <a:pt x="154533" y="9652"/>
                  </a:lnTo>
                  <a:lnTo>
                    <a:pt x="139217" y="5587"/>
                  </a:lnTo>
                  <a:lnTo>
                    <a:pt x="132067" y="3556"/>
                  </a:lnTo>
                  <a:lnTo>
                    <a:pt x="124383" y="2032"/>
                  </a:lnTo>
                  <a:lnTo>
                    <a:pt x="116725" y="1016"/>
                  </a:lnTo>
                  <a:lnTo>
                    <a:pt x="109067" y="508"/>
                  </a:lnTo>
                  <a:lnTo>
                    <a:pt x="101917" y="0"/>
                  </a:lnTo>
                  <a:lnTo>
                    <a:pt x="94234" y="508"/>
                  </a:lnTo>
                  <a:lnTo>
                    <a:pt x="86575" y="1524"/>
                  </a:lnTo>
                  <a:lnTo>
                    <a:pt x="78917" y="2540"/>
                  </a:lnTo>
                  <a:lnTo>
                    <a:pt x="71755" y="5080"/>
                  </a:lnTo>
                  <a:lnTo>
                    <a:pt x="64096" y="7620"/>
                  </a:lnTo>
                  <a:lnTo>
                    <a:pt x="56426" y="11176"/>
                  </a:lnTo>
                  <a:lnTo>
                    <a:pt x="48768" y="15875"/>
                  </a:lnTo>
                </a:path>
              </a:pathLst>
            </a:custGeom>
            <a:ln w="9525">
              <a:solidFill>
                <a:srgbClr val="000000"/>
              </a:solidFill>
            </a:ln>
          </p:spPr>
          <p:txBody>
            <a:bodyPr wrap="square" lIns="0" tIns="0" rIns="0" bIns="0" rtlCol="0"/>
            <a:lstStyle/>
            <a:p>
              <a:endParaRPr/>
            </a:p>
          </p:txBody>
        </p:sp>
      </p:grpSp>
      <p:sp>
        <p:nvSpPr>
          <p:cNvPr id="7" name="object 7"/>
          <p:cNvSpPr txBox="1"/>
          <p:nvPr/>
        </p:nvSpPr>
        <p:spPr>
          <a:xfrm>
            <a:off x="1981961" y="3242564"/>
            <a:ext cx="8210550" cy="882650"/>
          </a:xfrm>
          <a:prstGeom prst="rect">
            <a:avLst/>
          </a:prstGeom>
        </p:spPr>
        <p:txBody>
          <a:bodyPr vert="horz" wrap="square" lIns="0" tIns="13335" rIns="0" bIns="0" rtlCol="0">
            <a:spAutoFit/>
          </a:bodyPr>
          <a:lstStyle/>
          <a:p>
            <a:pPr marL="12700">
              <a:lnSpc>
                <a:spcPct val="100000"/>
              </a:lnSpc>
              <a:spcBef>
                <a:spcPts val="105"/>
              </a:spcBef>
            </a:pPr>
            <a:r>
              <a:rPr sz="3200" spc="55" dirty="0">
                <a:solidFill>
                  <a:srgbClr val="0D0D0D"/>
                </a:solidFill>
                <a:latin typeface="Segoe UI Semibold"/>
                <a:cs typeface="Segoe UI Semibold"/>
              </a:rPr>
              <a:t>Strategy</a:t>
            </a:r>
            <a:r>
              <a:rPr sz="3200" spc="260" dirty="0">
                <a:solidFill>
                  <a:srgbClr val="0D0D0D"/>
                </a:solidFill>
                <a:latin typeface="Segoe UI Semibold"/>
                <a:cs typeface="Segoe UI Semibold"/>
              </a:rPr>
              <a:t> </a:t>
            </a:r>
            <a:r>
              <a:rPr sz="3200" dirty="0">
                <a:solidFill>
                  <a:srgbClr val="0D0D0D"/>
                </a:solidFill>
                <a:latin typeface="Segoe UI Semibold"/>
                <a:cs typeface="Segoe UI Semibold"/>
              </a:rPr>
              <a:t>3:</a:t>
            </a:r>
            <a:r>
              <a:rPr sz="3200" spc="229" dirty="0">
                <a:solidFill>
                  <a:srgbClr val="0D0D0D"/>
                </a:solidFill>
                <a:latin typeface="Segoe UI Semibold"/>
                <a:cs typeface="Segoe UI Semibold"/>
              </a:rPr>
              <a:t> </a:t>
            </a:r>
            <a:r>
              <a:rPr sz="3200" spc="70" dirty="0">
                <a:solidFill>
                  <a:srgbClr val="0D0D0D"/>
                </a:solidFill>
                <a:latin typeface="Segoe UI Semibold"/>
                <a:cs typeface="Segoe UI Semibold"/>
              </a:rPr>
              <a:t>Upper</a:t>
            </a:r>
            <a:r>
              <a:rPr sz="3200" spc="215" dirty="0">
                <a:solidFill>
                  <a:srgbClr val="0D0D0D"/>
                </a:solidFill>
                <a:latin typeface="Segoe UI Semibold"/>
                <a:cs typeface="Segoe UI Semibold"/>
              </a:rPr>
              <a:t> </a:t>
            </a:r>
            <a:r>
              <a:rPr sz="3200" spc="80" dirty="0">
                <a:solidFill>
                  <a:srgbClr val="0D0D0D"/>
                </a:solidFill>
                <a:latin typeface="Segoe UI Semibold"/>
                <a:cs typeface="Segoe UI Semibold"/>
              </a:rPr>
              <a:t>Confidence</a:t>
            </a:r>
            <a:r>
              <a:rPr sz="3200" spc="200" dirty="0">
                <a:solidFill>
                  <a:srgbClr val="0D0D0D"/>
                </a:solidFill>
                <a:latin typeface="Segoe UI Semibold"/>
                <a:cs typeface="Segoe UI Semibold"/>
              </a:rPr>
              <a:t> </a:t>
            </a:r>
            <a:r>
              <a:rPr sz="3200" spc="45" dirty="0">
                <a:solidFill>
                  <a:srgbClr val="0D0D0D"/>
                </a:solidFill>
                <a:latin typeface="Segoe UI Semibold"/>
                <a:cs typeface="Segoe UI Semibold"/>
              </a:rPr>
              <a:t>Bound</a:t>
            </a:r>
            <a:endParaRPr sz="3200" dirty="0">
              <a:latin typeface="Segoe UI Semibold"/>
              <a:cs typeface="Segoe UI Semibold"/>
            </a:endParaRPr>
          </a:p>
          <a:p>
            <a:pPr marL="12700">
              <a:lnSpc>
                <a:spcPct val="100000"/>
              </a:lnSpc>
              <a:spcBef>
                <a:spcPts val="20"/>
              </a:spcBef>
            </a:pPr>
            <a:r>
              <a:rPr sz="2400" dirty="0">
                <a:solidFill>
                  <a:srgbClr val="0D0D0D"/>
                </a:solidFill>
                <a:latin typeface="Segoe UI Light"/>
                <a:cs typeface="Segoe UI Light"/>
              </a:rPr>
              <a:t>Explore</a:t>
            </a:r>
            <a:r>
              <a:rPr sz="2400" spc="-45" dirty="0">
                <a:solidFill>
                  <a:srgbClr val="0D0D0D"/>
                </a:solidFill>
                <a:latin typeface="Segoe UI Light"/>
                <a:cs typeface="Segoe UI Light"/>
              </a:rPr>
              <a:t> </a:t>
            </a:r>
            <a:r>
              <a:rPr sz="2400" dirty="0">
                <a:solidFill>
                  <a:srgbClr val="0D0D0D"/>
                </a:solidFill>
                <a:latin typeface="Segoe UI Light"/>
                <a:cs typeface="Segoe UI Light"/>
              </a:rPr>
              <a:t>arms</a:t>
            </a:r>
            <a:r>
              <a:rPr sz="2400" spc="-45" dirty="0">
                <a:solidFill>
                  <a:srgbClr val="0D0D0D"/>
                </a:solidFill>
                <a:latin typeface="Segoe UI Light"/>
                <a:cs typeface="Segoe UI Light"/>
              </a:rPr>
              <a:t> </a:t>
            </a:r>
            <a:r>
              <a:rPr sz="2400" dirty="0">
                <a:solidFill>
                  <a:srgbClr val="0D0D0D"/>
                </a:solidFill>
                <a:latin typeface="Segoe UI Light"/>
                <a:cs typeface="Segoe UI Light"/>
              </a:rPr>
              <a:t>that</a:t>
            </a:r>
            <a:r>
              <a:rPr sz="2400" spc="-50" dirty="0">
                <a:solidFill>
                  <a:srgbClr val="0D0D0D"/>
                </a:solidFill>
                <a:latin typeface="Segoe UI Light"/>
                <a:cs typeface="Segoe UI Light"/>
              </a:rPr>
              <a:t> </a:t>
            </a:r>
            <a:r>
              <a:rPr sz="2400" dirty="0">
                <a:solidFill>
                  <a:srgbClr val="0D0D0D"/>
                </a:solidFill>
                <a:latin typeface="Segoe UI Light"/>
                <a:cs typeface="Segoe UI Light"/>
              </a:rPr>
              <a:t>have</a:t>
            </a:r>
            <a:r>
              <a:rPr sz="2400" spc="-45" dirty="0">
                <a:solidFill>
                  <a:srgbClr val="0D0D0D"/>
                </a:solidFill>
                <a:latin typeface="Segoe UI Light"/>
                <a:cs typeface="Segoe UI Light"/>
              </a:rPr>
              <a:t> </a:t>
            </a:r>
            <a:r>
              <a:rPr sz="2400" dirty="0">
                <a:solidFill>
                  <a:srgbClr val="0D0D0D"/>
                </a:solidFill>
                <a:latin typeface="Segoe UI Light"/>
                <a:cs typeface="Segoe UI Light"/>
              </a:rPr>
              <a:t>a</a:t>
            </a:r>
            <a:r>
              <a:rPr sz="2400" spc="-60" dirty="0">
                <a:solidFill>
                  <a:srgbClr val="0D0D0D"/>
                </a:solidFill>
                <a:latin typeface="Segoe UI Light"/>
                <a:cs typeface="Segoe UI Light"/>
              </a:rPr>
              <a:t> </a:t>
            </a:r>
            <a:r>
              <a:rPr sz="2400" dirty="0">
                <a:solidFill>
                  <a:srgbClr val="0D0D0D"/>
                </a:solidFill>
                <a:latin typeface="Segoe UI Light"/>
                <a:cs typeface="Segoe UI Light"/>
              </a:rPr>
              <a:t>higher</a:t>
            </a:r>
            <a:r>
              <a:rPr sz="2400" spc="-30" dirty="0">
                <a:solidFill>
                  <a:srgbClr val="0D0D0D"/>
                </a:solidFill>
                <a:latin typeface="Segoe UI Light"/>
                <a:cs typeface="Segoe UI Light"/>
              </a:rPr>
              <a:t> </a:t>
            </a:r>
            <a:r>
              <a:rPr sz="2400" b="1" i="1" dirty="0">
                <a:solidFill>
                  <a:srgbClr val="0D0D0D"/>
                </a:solidFill>
                <a:latin typeface="Segoe UI Light"/>
                <a:cs typeface="Segoe UI Light"/>
              </a:rPr>
              <a:t>potential</a:t>
            </a:r>
            <a:r>
              <a:rPr sz="2400" i="1" spc="-70" dirty="0">
                <a:solidFill>
                  <a:srgbClr val="0D0D0D"/>
                </a:solidFill>
                <a:latin typeface="Segoe UI Light"/>
                <a:cs typeface="Segoe UI Light"/>
              </a:rPr>
              <a:t> </a:t>
            </a:r>
            <a:r>
              <a:rPr sz="2400" dirty="0">
                <a:solidFill>
                  <a:srgbClr val="0D0D0D"/>
                </a:solidFill>
                <a:latin typeface="Segoe UI Light"/>
                <a:cs typeface="Segoe UI Light"/>
              </a:rPr>
              <a:t>of</a:t>
            </a:r>
            <a:r>
              <a:rPr sz="2400" spc="-50" dirty="0">
                <a:solidFill>
                  <a:srgbClr val="0D0D0D"/>
                </a:solidFill>
                <a:latin typeface="Segoe UI Light"/>
                <a:cs typeface="Segoe UI Light"/>
              </a:rPr>
              <a:t> </a:t>
            </a:r>
            <a:r>
              <a:rPr sz="2400" dirty="0">
                <a:solidFill>
                  <a:srgbClr val="0D0D0D"/>
                </a:solidFill>
                <a:latin typeface="Segoe UI Light"/>
                <a:cs typeface="Segoe UI Light"/>
              </a:rPr>
              <a:t>a</a:t>
            </a:r>
            <a:r>
              <a:rPr sz="2400" spc="-45" dirty="0">
                <a:solidFill>
                  <a:srgbClr val="0D0D0D"/>
                </a:solidFill>
                <a:latin typeface="Segoe UI Light"/>
                <a:cs typeface="Segoe UI Light"/>
              </a:rPr>
              <a:t> </a:t>
            </a:r>
            <a:r>
              <a:rPr sz="2400" dirty="0">
                <a:solidFill>
                  <a:srgbClr val="0D0D0D"/>
                </a:solidFill>
                <a:latin typeface="Segoe UI Light"/>
                <a:cs typeface="Segoe UI Light"/>
              </a:rPr>
              <a:t>better</a:t>
            </a:r>
            <a:r>
              <a:rPr sz="2400" spc="-45" dirty="0">
                <a:solidFill>
                  <a:srgbClr val="0D0D0D"/>
                </a:solidFill>
                <a:latin typeface="Segoe UI Light"/>
                <a:cs typeface="Segoe UI Light"/>
              </a:rPr>
              <a:t> </a:t>
            </a:r>
            <a:r>
              <a:rPr sz="2400" spc="-10" dirty="0">
                <a:solidFill>
                  <a:srgbClr val="0D0D0D"/>
                </a:solidFill>
                <a:latin typeface="Segoe UI Light"/>
                <a:cs typeface="Segoe UI Light"/>
              </a:rPr>
              <a:t>expectation</a:t>
            </a:r>
            <a:endParaRPr sz="2400" dirty="0">
              <a:latin typeface="Segoe UI Light"/>
              <a:cs typeface="Segoe UI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Confidence</a:t>
            </a:r>
            <a:r>
              <a:rPr spc="190" dirty="0"/>
              <a:t> </a:t>
            </a:r>
            <a:r>
              <a:rPr spc="80" dirty="0"/>
              <a:t>Interval</a:t>
            </a:r>
            <a:r>
              <a:rPr spc="195" dirty="0"/>
              <a:t> </a:t>
            </a:r>
            <a:r>
              <a:rPr spc="60" dirty="0"/>
              <a:t>for</a:t>
            </a:r>
            <a:r>
              <a:rPr spc="195" dirty="0"/>
              <a:t> </a:t>
            </a:r>
            <a:r>
              <a:rPr spc="60" dirty="0"/>
              <a:t>Our</a:t>
            </a:r>
            <a:r>
              <a:rPr spc="180" dirty="0"/>
              <a:t> </a:t>
            </a:r>
            <a:r>
              <a:rPr spc="65" dirty="0"/>
              <a:t>Estimates</a:t>
            </a:r>
          </a:p>
        </p:txBody>
      </p:sp>
      <p:sp>
        <p:nvSpPr>
          <p:cNvPr id="3" name="object 3"/>
          <p:cNvSpPr txBox="1"/>
          <p:nvPr/>
        </p:nvSpPr>
        <p:spPr>
          <a:xfrm>
            <a:off x="699922" y="1442085"/>
            <a:ext cx="10967085" cy="2109470"/>
          </a:xfrm>
          <a:prstGeom prst="rect">
            <a:avLst/>
          </a:prstGeom>
        </p:spPr>
        <p:txBody>
          <a:bodyPr vert="horz" wrap="square" lIns="0" tIns="60960" rIns="0" bIns="0" rtlCol="0">
            <a:spAutoFit/>
          </a:bodyPr>
          <a:lstStyle/>
          <a:p>
            <a:pPr marL="12700" marR="5080" indent="5715">
              <a:lnSpc>
                <a:spcPts val="3020"/>
              </a:lnSpc>
              <a:spcBef>
                <a:spcPts val="480"/>
              </a:spcBef>
            </a:pPr>
            <a:r>
              <a:rPr sz="2800" dirty="0">
                <a:latin typeface="Segoe UI Semilight"/>
                <a:cs typeface="Segoe UI Semilight"/>
              </a:rPr>
              <a:t>Instead</a:t>
            </a:r>
            <a:r>
              <a:rPr sz="2800" spc="-70" dirty="0">
                <a:latin typeface="Segoe UI Semilight"/>
                <a:cs typeface="Segoe UI Semilight"/>
              </a:rPr>
              <a:t> </a:t>
            </a:r>
            <a:r>
              <a:rPr sz="2800" dirty="0">
                <a:latin typeface="Segoe UI Semilight"/>
                <a:cs typeface="Segoe UI Semilight"/>
              </a:rPr>
              <a:t>of</a:t>
            </a:r>
            <a:r>
              <a:rPr sz="2800" spc="-75" dirty="0">
                <a:latin typeface="Segoe UI Semilight"/>
                <a:cs typeface="Segoe UI Semilight"/>
              </a:rPr>
              <a:t> </a:t>
            </a:r>
            <a:r>
              <a:rPr sz="2800" dirty="0">
                <a:latin typeface="Segoe UI Semilight"/>
                <a:cs typeface="Segoe UI Semilight"/>
              </a:rPr>
              <a:t>picking</a:t>
            </a:r>
            <a:r>
              <a:rPr sz="2800" spc="-65" dirty="0">
                <a:latin typeface="Segoe UI Semilight"/>
                <a:cs typeface="Segoe UI Semilight"/>
              </a:rPr>
              <a:t> </a:t>
            </a:r>
            <a:r>
              <a:rPr sz="2800" dirty="0">
                <a:latin typeface="Segoe UI Semilight"/>
                <a:cs typeface="Segoe UI Semilight"/>
              </a:rPr>
              <a:t>the</a:t>
            </a:r>
            <a:r>
              <a:rPr sz="2800" spc="-55" dirty="0">
                <a:latin typeface="Segoe UI Semilight"/>
                <a:cs typeface="Segoe UI Semilight"/>
              </a:rPr>
              <a:t> </a:t>
            </a:r>
            <a:r>
              <a:rPr sz="2800" dirty="0">
                <a:latin typeface="Segoe UI Semilight"/>
                <a:cs typeface="Segoe UI Semilight"/>
              </a:rPr>
              <a:t>arm</a:t>
            </a:r>
            <a:r>
              <a:rPr sz="2800" spc="-75" dirty="0">
                <a:latin typeface="Segoe UI Semilight"/>
                <a:cs typeface="Segoe UI Semilight"/>
              </a:rPr>
              <a:t> </a:t>
            </a:r>
            <a:r>
              <a:rPr sz="2800" dirty="0">
                <a:latin typeface="Segoe UI Semilight"/>
                <a:cs typeface="Segoe UI Semilight"/>
              </a:rPr>
              <a:t>with</a:t>
            </a:r>
            <a:r>
              <a:rPr sz="2800" spc="-65" dirty="0">
                <a:latin typeface="Segoe UI Semilight"/>
                <a:cs typeface="Segoe UI Semilight"/>
              </a:rPr>
              <a:t> </a:t>
            </a:r>
            <a:r>
              <a:rPr sz="2800" dirty="0">
                <a:latin typeface="Segoe UI Semilight"/>
                <a:cs typeface="Segoe UI Semilight"/>
              </a:rPr>
              <a:t>the</a:t>
            </a:r>
            <a:r>
              <a:rPr sz="2800" spc="-55" dirty="0">
                <a:latin typeface="Segoe UI Semilight"/>
                <a:cs typeface="Segoe UI Semilight"/>
              </a:rPr>
              <a:t> </a:t>
            </a:r>
            <a:r>
              <a:rPr sz="2800" dirty="0">
                <a:latin typeface="Segoe UI Semilight"/>
                <a:cs typeface="Segoe UI Semilight"/>
              </a:rPr>
              <a:t>highest</a:t>
            </a:r>
            <a:r>
              <a:rPr sz="2800" spc="-65" dirty="0">
                <a:latin typeface="Segoe UI Semilight"/>
                <a:cs typeface="Segoe UI Semilight"/>
              </a:rPr>
              <a:t> </a:t>
            </a:r>
            <a:r>
              <a:rPr sz="2800" dirty="0">
                <a:latin typeface="Segoe UI Semilight"/>
                <a:cs typeface="Segoe UI Semilight"/>
              </a:rPr>
              <a:t>expected</a:t>
            </a:r>
            <a:r>
              <a:rPr sz="2800" spc="-60" dirty="0">
                <a:latin typeface="Segoe UI Semilight"/>
                <a:cs typeface="Segoe UI Semilight"/>
              </a:rPr>
              <a:t> </a:t>
            </a:r>
            <a:r>
              <a:rPr sz="2800" dirty="0">
                <a:latin typeface="Segoe UI Semilight"/>
                <a:cs typeface="Segoe UI Semilight"/>
              </a:rPr>
              <a:t>value,</a:t>
            </a:r>
            <a:r>
              <a:rPr sz="2800" spc="-80" dirty="0">
                <a:latin typeface="Segoe UI Semilight"/>
                <a:cs typeface="Segoe UI Semilight"/>
              </a:rPr>
              <a:t> </a:t>
            </a:r>
            <a:r>
              <a:rPr sz="2800" dirty="0">
                <a:latin typeface="Segoe UI Semilight"/>
                <a:cs typeface="Segoe UI Semilight"/>
              </a:rPr>
              <a:t>pick</a:t>
            </a:r>
            <a:r>
              <a:rPr sz="2800" spc="-65" dirty="0">
                <a:latin typeface="Segoe UI Semilight"/>
                <a:cs typeface="Segoe UI Semilight"/>
              </a:rPr>
              <a:t> </a:t>
            </a:r>
            <a:r>
              <a:rPr sz="2800" dirty="0">
                <a:latin typeface="Segoe UI Semilight"/>
                <a:cs typeface="Segoe UI Semilight"/>
              </a:rPr>
              <a:t>the</a:t>
            </a:r>
            <a:r>
              <a:rPr sz="2800" spc="-55" dirty="0">
                <a:latin typeface="Segoe UI Semilight"/>
                <a:cs typeface="Segoe UI Semilight"/>
              </a:rPr>
              <a:t> </a:t>
            </a:r>
            <a:r>
              <a:rPr sz="2800" spc="-25" dirty="0">
                <a:latin typeface="Segoe UI Semilight"/>
                <a:cs typeface="Segoe UI Semilight"/>
              </a:rPr>
              <a:t>arm </a:t>
            </a:r>
            <a:r>
              <a:rPr sz="2800" dirty="0">
                <a:latin typeface="Segoe UI Semilight"/>
                <a:cs typeface="Segoe UI Semilight"/>
              </a:rPr>
              <a:t>with</a:t>
            </a:r>
            <a:r>
              <a:rPr sz="2800" spc="-55" dirty="0">
                <a:latin typeface="Segoe UI Semilight"/>
                <a:cs typeface="Segoe UI Semilight"/>
              </a:rPr>
              <a:t> </a:t>
            </a:r>
            <a:r>
              <a:rPr sz="2800" dirty="0">
                <a:latin typeface="Segoe UI Semilight"/>
                <a:cs typeface="Segoe UI Semilight"/>
              </a:rPr>
              <a:t>the</a:t>
            </a:r>
            <a:r>
              <a:rPr sz="2800" spc="-50" dirty="0">
                <a:latin typeface="Segoe UI Semilight"/>
                <a:cs typeface="Segoe UI Semilight"/>
              </a:rPr>
              <a:t> </a:t>
            </a:r>
            <a:r>
              <a:rPr sz="2800" b="1" dirty="0">
                <a:latin typeface="Segoe UI Semilight"/>
                <a:cs typeface="Segoe UI Semilight"/>
              </a:rPr>
              <a:t>highest</a:t>
            </a:r>
            <a:r>
              <a:rPr sz="2800" b="1" spc="-80" dirty="0">
                <a:latin typeface="Segoe UI Semilight"/>
                <a:cs typeface="Segoe UI Semilight"/>
              </a:rPr>
              <a:t> </a:t>
            </a:r>
            <a:r>
              <a:rPr sz="2800" b="1" i="1" dirty="0">
                <a:latin typeface="Segoe UI Semilight"/>
                <a:cs typeface="Segoe UI Semilight"/>
              </a:rPr>
              <a:t>potential</a:t>
            </a:r>
            <a:r>
              <a:rPr sz="2800" b="1" i="1" spc="-60" dirty="0">
                <a:latin typeface="Segoe UI Semilight"/>
                <a:cs typeface="Segoe UI Semilight"/>
              </a:rPr>
              <a:t> </a:t>
            </a:r>
            <a:r>
              <a:rPr sz="2800" b="1" dirty="0">
                <a:latin typeface="Segoe UI Semilight"/>
                <a:cs typeface="Segoe UI Semilight"/>
              </a:rPr>
              <a:t>for</a:t>
            </a:r>
            <a:r>
              <a:rPr sz="2800" b="1" spc="-85" dirty="0">
                <a:latin typeface="Segoe UI Semilight"/>
                <a:cs typeface="Segoe UI Semilight"/>
              </a:rPr>
              <a:t> </a:t>
            </a:r>
            <a:r>
              <a:rPr sz="2800" b="1" dirty="0">
                <a:latin typeface="Segoe UI Semilight"/>
                <a:cs typeface="Segoe UI Semilight"/>
              </a:rPr>
              <a:t>expected</a:t>
            </a:r>
            <a:r>
              <a:rPr sz="2800" b="1" spc="-85" dirty="0">
                <a:latin typeface="Segoe UI Semilight"/>
                <a:cs typeface="Segoe UI Semilight"/>
              </a:rPr>
              <a:t> </a:t>
            </a:r>
            <a:r>
              <a:rPr sz="2800" b="1" spc="-10" dirty="0">
                <a:latin typeface="Segoe UI Semilight"/>
                <a:cs typeface="Segoe UI Semilight"/>
              </a:rPr>
              <a:t>value</a:t>
            </a:r>
            <a:r>
              <a:rPr sz="2800" spc="-10" dirty="0">
                <a:latin typeface="Segoe UI Semilight"/>
                <a:cs typeface="Segoe UI Semilight"/>
              </a:rPr>
              <a:t>?</a:t>
            </a:r>
            <a:endParaRPr sz="2800" dirty="0">
              <a:latin typeface="Segoe UI Semilight"/>
              <a:cs typeface="Segoe UI Semilight"/>
            </a:endParaRPr>
          </a:p>
          <a:p>
            <a:pPr marL="18415">
              <a:lnSpc>
                <a:spcPct val="100000"/>
              </a:lnSpc>
              <a:spcBef>
                <a:spcPts val="1025"/>
              </a:spcBef>
            </a:pPr>
            <a:r>
              <a:rPr sz="2800" dirty="0">
                <a:latin typeface="Segoe UI Semilight"/>
                <a:cs typeface="Segoe UI Semilight"/>
              </a:rPr>
              <a:t>How</a:t>
            </a:r>
            <a:r>
              <a:rPr sz="2800" spc="-55" dirty="0">
                <a:latin typeface="Segoe UI Semilight"/>
                <a:cs typeface="Segoe UI Semilight"/>
              </a:rPr>
              <a:t> </a:t>
            </a:r>
            <a:r>
              <a:rPr sz="2800" dirty="0">
                <a:latin typeface="Segoe UI Semilight"/>
                <a:cs typeface="Segoe UI Semilight"/>
              </a:rPr>
              <a:t>to</a:t>
            </a:r>
            <a:r>
              <a:rPr sz="2800" spc="-40" dirty="0">
                <a:latin typeface="Segoe UI Semilight"/>
                <a:cs typeface="Segoe UI Semilight"/>
              </a:rPr>
              <a:t> </a:t>
            </a:r>
            <a:r>
              <a:rPr sz="2800" dirty="0">
                <a:latin typeface="Segoe UI Semilight"/>
                <a:cs typeface="Segoe UI Semilight"/>
              </a:rPr>
              <a:t>calculate</a:t>
            </a:r>
            <a:r>
              <a:rPr sz="2800" spc="-45" dirty="0">
                <a:latin typeface="Segoe UI Semilight"/>
                <a:cs typeface="Segoe UI Semilight"/>
              </a:rPr>
              <a:t> </a:t>
            </a:r>
            <a:r>
              <a:rPr sz="2800" dirty="0">
                <a:latin typeface="Segoe UI Semilight"/>
                <a:cs typeface="Segoe UI Semilight"/>
              </a:rPr>
              <a:t>“potential”?</a:t>
            </a:r>
            <a:r>
              <a:rPr sz="2800" spc="-45" dirty="0">
                <a:latin typeface="Segoe UI Semilight"/>
                <a:cs typeface="Segoe UI Semilight"/>
              </a:rPr>
              <a:t> </a:t>
            </a:r>
            <a:r>
              <a:rPr sz="2800" dirty="0">
                <a:latin typeface="Segoe UI Semilight"/>
                <a:cs typeface="Segoe UI Semilight"/>
              </a:rPr>
              <a:t>Use</a:t>
            </a:r>
            <a:r>
              <a:rPr sz="2800" spc="-40" dirty="0">
                <a:latin typeface="Segoe UI Semilight"/>
                <a:cs typeface="Segoe UI Semilight"/>
              </a:rPr>
              <a:t> </a:t>
            </a:r>
            <a:r>
              <a:rPr sz="2800" dirty="0">
                <a:latin typeface="Segoe UI Semilight"/>
                <a:cs typeface="Segoe UI Semilight"/>
              </a:rPr>
              <a:t>a</a:t>
            </a:r>
            <a:r>
              <a:rPr sz="2800" spc="-35" dirty="0">
                <a:latin typeface="Segoe UI Semilight"/>
                <a:cs typeface="Segoe UI Semilight"/>
              </a:rPr>
              <a:t> </a:t>
            </a:r>
            <a:r>
              <a:rPr sz="2800" dirty="0">
                <a:latin typeface="Segoe UI Semilight"/>
                <a:cs typeface="Segoe UI Semilight"/>
              </a:rPr>
              <a:t>confidence</a:t>
            </a:r>
            <a:r>
              <a:rPr sz="2800" spc="-50" dirty="0">
                <a:latin typeface="Segoe UI Semilight"/>
                <a:cs typeface="Segoe UI Semilight"/>
              </a:rPr>
              <a:t> </a:t>
            </a:r>
            <a:r>
              <a:rPr sz="2800" spc="-10" dirty="0">
                <a:latin typeface="Segoe UI Semilight"/>
                <a:cs typeface="Segoe UI Semilight"/>
              </a:rPr>
              <a:t>interval!</a:t>
            </a:r>
            <a:endParaRPr sz="2800" dirty="0">
              <a:latin typeface="Segoe UI Semilight"/>
              <a:cs typeface="Segoe UI Semilight"/>
            </a:endParaRPr>
          </a:p>
          <a:p>
            <a:pPr marL="48895" marR="593725">
              <a:lnSpc>
                <a:spcPts val="2590"/>
              </a:lnSpc>
              <a:spcBef>
                <a:spcPts val="455"/>
              </a:spcBef>
            </a:pPr>
            <a:r>
              <a:rPr sz="2400" dirty="0">
                <a:latin typeface="Segoe UI Semilight"/>
                <a:cs typeface="Segoe UI Semilight"/>
              </a:rPr>
              <a:t>For</a:t>
            </a:r>
            <a:r>
              <a:rPr sz="2400" spc="-50" dirty="0">
                <a:latin typeface="Segoe UI Semilight"/>
                <a:cs typeface="Segoe UI Semilight"/>
              </a:rPr>
              <a:t> </a:t>
            </a:r>
            <a:r>
              <a:rPr sz="2400" dirty="0">
                <a:latin typeface="Segoe UI Semilight"/>
                <a:cs typeface="Segoe UI Semilight"/>
              </a:rPr>
              <a:t>each</a:t>
            </a:r>
            <a:r>
              <a:rPr sz="2400" spc="-40" dirty="0">
                <a:latin typeface="Segoe UI Semilight"/>
                <a:cs typeface="Segoe UI Semilight"/>
              </a:rPr>
              <a:t> </a:t>
            </a:r>
            <a:r>
              <a:rPr sz="2400" dirty="0">
                <a:latin typeface="Segoe UI Semilight"/>
                <a:cs typeface="Segoe UI Semilight"/>
              </a:rPr>
              <a:t>of</a:t>
            </a:r>
            <a:r>
              <a:rPr sz="2400" spc="-55" dirty="0">
                <a:latin typeface="Segoe UI Semilight"/>
                <a:cs typeface="Segoe UI Semilight"/>
              </a:rPr>
              <a:t> </a:t>
            </a:r>
            <a:r>
              <a:rPr sz="2400" dirty="0">
                <a:latin typeface="Segoe UI Semilight"/>
                <a:cs typeface="Segoe UI Semilight"/>
              </a:rPr>
              <a:t>the</a:t>
            </a:r>
            <a:r>
              <a:rPr sz="2400" spc="-35" dirty="0">
                <a:latin typeface="Segoe UI Semilight"/>
                <a:cs typeface="Segoe UI Semilight"/>
              </a:rPr>
              <a:t> </a:t>
            </a:r>
            <a:r>
              <a:rPr sz="2400" dirty="0">
                <a:latin typeface="Segoe UI Semilight"/>
                <a:cs typeface="Segoe UI Semilight"/>
              </a:rPr>
              <a:t>estimated</a:t>
            </a:r>
            <a:r>
              <a:rPr sz="2400" spc="-60" dirty="0">
                <a:latin typeface="Segoe UI Semilight"/>
                <a:cs typeface="Segoe UI Semilight"/>
              </a:rPr>
              <a:t> </a:t>
            </a:r>
            <a:r>
              <a:rPr sz="2400" dirty="0">
                <a:latin typeface="Segoe UI Semilight"/>
                <a:cs typeface="Segoe UI Semilight"/>
              </a:rPr>
              <a:t>parameters,</a:t>
            </a:r>
            <a:r>
              <a:rPr sz="2400" spc="-40" dirty="0">
                <a:latin typeface="Segoe UI Semilight"/>
                <a:cs typeface="Segoe UI Semilight"/>
              </a:rPr>
              <a:t> </a:t>
            </a:r>
            <a:r>
              <a:rPr sz="2400" dirty="0">
                <a:latin typeface="Segoe UI Semilight"/>
                <a:cs typeface="Segoe UI Semilight"/>
              </a:rPr>
              <a:t>what</a:t>
            </a:r>
            <a:r>
              <a:rPr sz="2400" spc="-55" dirty="0">
                <a:latin typeface="Segoe UI Semilight"/>
                <a:cs typeface="Segoe UI Semilight"/>
              </a:rPr>
              <a:t> </a:t>
            </a:r>
            <a:r>
              <a:rPr sz="2400" dirty="0">
                <a:latin typeface="Segoe UI Semilight"/>
                <a:cs typeface="Segoe UI Semilight"/>
              </a:rPr>
              <a:t>range</a:t>
            </a:r>
            <a:r>
              <a:rPr sz="2400" spc="-55" dirty="0">
                <a:latin typeface="Segoe UI Semilight"/>
                <a:cs typeface="Segoe UI Semilight"/>
              </a:rPr>
              <a:t> </a:t>
            </a:r>
            <a:r>
              <a:rPr sz="2400" dirty="0">
                <a:latin typeface="Segoe UI Semilight"/>
                <a:cs typeface="Segoe UI Semilight"/>
              </a:rPr>
              <a:t>can</a:t>
            </a:r>
            <a:r>
              <a:rPr sz="2400" spc="-50" dirty="0">
                <a:latin typeface="Segoe UI Semilight"/>
                <a:cs typeface="Segoe UI Semilight"/>
              </a:rPr>
              <a:t> </a:t>
            </a:r>
            <a:r>
              <a:rPr sz="2400" dirty="0">
                <a:latin typeface="Segoe UI Semilight"/>
                <a:cs typeface="Segoe UI Semilight"/>
              </a:rPr>
              <a:t>we</a:t>
            </a:r>
            <a:r>
              <a:rPr sz="2400" spc="-50" dirty="0">
                <a:latin typeface="Segoe UI Semilight"/>
                <a:cs typeface="Segoe UI Semilight"/>
              </a:rPr>
              <a:t> </a:t>
            </a:r>
            <a:r>
              <a:rPr sz="2400" dirty="0">
                <a:latin typeface="Segoe UI Semilight"/>
                <a:cs typeface="Segoe UI Semilight"/>
              </a:rPr>
              <a:t>be</a:t>
            </a:r>
            <a:r>
              <a:rPr sz="2400" spc="-50" dirty="0">
                <a:latin typeface="Segoe UI Semilight"/>
                <a:cs typeface="Segoe UI Semilight"/>
              </a:rPr>
              <a:t> </a:t>
            </a:r>
            <a:r>
              <a:rPr sz="2400" dirty="0">
                <a:latin typeface="Segoe UI Semilight"/>
                <a:cs typeface="Segoe UI Semilight"/>
              </a:rPr>
              <a:t>95%</a:t>
            </a:r>
            <a:r>
              <a:rPr sz="2400" spc="-45" dirty="0">
                <a:latin typeface="Segoe UI Semilight"/>
                <a:cs typeface="Segoe UI Semilight"/>
              </a:rPr>
              <a:t> </a:t>
            </a:r>
            <a:r>
              <a:rPr sz="2400" dirty="0">
                <a:latin typeface="Segoe UI Semilight"/>
                <a:cs typeface="Segoe UI Semilight"/>
              </a:rPr>
              <a:t>sure</a:t>
            </a:r>
            <a:r>
              <a:rPr sz="2400" spc="-35" dirty="0">
                <a:latin typeface="Segoe UI Semilight"/>
                <a:cs typeface="Segoe UI Semilight"/>
              </a:rPr>
              <a:t> </a:t>
            </a:r>
            <a:r>
              <a:rPr sz="2400" dirty="0">
                <a:latin typeface="Segoe UI Semilight"/>
                <a:cs typeface="Segoe UI Semilight"/>
              </a:rPr>
              <a:t>the</a:t>
            </a:r>
            <a:r>
              <a:rPr sz="2400" spc="-50" dirty="0">
                <a:latin typeface="Segoe UI Semilight"/>
                <a:cs typeface="Segoe UI Semilight"/>
              </a:rPr>
              <a:t> </a:t>
            </a:r>
            <a:r>
              <a:rPr sz="2400" i="1" spc="-20" dirty="0">
                <a:latin typeface="Segoe UI Semilight"/>
                <a:cs typeface="Segoe UI Semilight"/>
              </a:rPr>
              <a:t>true </a:t>
            </a:r>
            <a:r>
              <a:rPr sz="2400" i="1" dirty="0">
                <a:latin typeface="Segoe UI Semilight"/>
                <a:cs typeface="Segoe UI Semilight"/>
              </a:rPr>
              <a:t>parameter</a:t>
            </a:r>
            <a:r>
              <a:rPr sz="2400" i="1" spc="-30" dirty="0">
                <a:latin typeface="Segoe UI Semilight"/>
                <a:cs typeface="Segoe UI Semilight"/>
              </a:rPr>
              <a:t> </a:t>
            </a:r>
            <a:r>
              <a:rPr sz="2400" dirty="0">
                <a:latin typeface="Segoe UI Semilight"/>
                <a:cs typeface="Segoe UI Semilight"/>
              </a:rPr>
              <a:t>lies</a:t>
            </a:r>
            <a:r>
              <a:rPr sz="2400" spc="-20" dirty="0">
                <a:latin typeface="Segoe UI Semilight"/>
                <a:cs typeface="Segoe UI Semilight"/>
              </a:rPr>
              <a:t> </a:t>
            </a:r>
            <a:r>
              <a:rPr sz="2400" spc="-25" dirty="0">
                <a:latin typeface="Segoe UI Semilight"/>
                <a:cs typeface="Segoe UI Semilight"/>
              </a:rPr>
              <a:t>in?</a:t>
            </a:r>
            <a:endParaRPr sz="2400" dirty="0">
              <a:latin typeface="Segoe UI Semilight"/>
              <a:cs typeface="Segoe UI Semilight"/>
            </a:endParaRPr>
          </a:p>
        </p:txBody>
      </p:sp>
      <p:sp>
        <p:nvSpPr>
          <p:cNvPr id="4" name="object 4"/>
          <p:cNvSpPr/>
          <p:nvPr/>
        </p:nvSpPr>
        <p:spPr>
          <a:xfrm>
            <a:off x="9127744" y="3801109"/>
            <a:ext cx="77470" cy="331470"/>
          </a:xfrm>
          <a:custGeom>
            <a:avLst/>
            <a:gdLst/>
            <a:ahLst/>
            <a:cxnLst/>
            <a:rect l="l" t="t" r="r" b="b"/>
            <a:pathLst>
              <a:path w="77470" h="331470">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5" name="object 5"/>
          <p:cNvSpPr/>
          <p:nvPr/>
        </p:nvSpPr>
        <p:spPr>
          <a:xfrm>
            <a:off x="5665343" y="3801109"/>
            <a:ext cx="77470" cy="331470"/>
          </a:xfrm>
          <a:custGeom>
            <a:avLst/>
            <a:gdLst/>
            <a:ahLst/>
            <a:cxnLst/>
            <a:rect l="l" t="t" r="r" b="b"/>
            <a:pathLst>
              <a:path w="77470" h="331470">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6" name="object 6"/>
          <p:cNvSpPr/>
          <p:nvPr/>
        </p:nvSpPr>
        <p:spPr>
          <a:xfrm>
            <a:off x="11240008" y="3801109"/>
            <a:ext cx="77470" cy="331470"/>
          </a:xfrm>
          <a:custGeom>
            <a:avLst/>
            <a:gdLst/>
            <a:ahLst/>
            <a:cxnLst/>
            <a:rect l="l" t="t" r="r" b="b"/>
            <a:pathLst>
              <a:path w="77470" h="331470">
                <a:moveTo>
                  <a:pt x="77343" y="0"/>
                </a:moveTo>
                <a:lnTo>
                  <a:pt x="0" y="0"/>
                </a:lnTo>
                <a:lnTo>
                  <a:pt x="0" y="13970"/>
                </a:lnTo>
                <a:lnTo>
                  <a:pt x="48514" y="13970"/>
                </a:lnTo>
                <a:lnTo>
                  <a:pt x="48514" y="317500"/>
                </a:lnTo>
                <a:lnTo>
                  <a:pt x="0" y="317500"/>
                </a:lnTo>
                <a:lnTo>
                  <a:pt x="0" y="331470"/>
                </a:lnTo>
                <a:lnTo>
                  <a:pt x="77343" y="331470"/>
                </a:lnTo>
                <a:lnTo>
                  <a:pt x="77343" y="317500"/>
                </a:lnTo>
                <a:lnTo>
                  <a:pt x="77343" y="13970"/>
                </a:lnTo>
                <a:lnTo>
                  <a:pt x="77343" y="0"/>
                </a:lnTo>
                <a:close/>
              </a:path>
            </a:pathLst>
          </a:custGeom>
          <a:solidFill>
            <a:srgbClr val="000000"/>
          </a:solidFill>
        </p:spPr>
        <p:txBody>
          <a:bodyPr wrap="square" lIns="0" tIns="0" rIns="0" bIns="0" rtlCol="0"/>
          <a:lstStyle/>
          <a:p>
            <a:endParaRPr/>
          </a:p>
        </p:txBody>
      </p:sp>
      <p:sp>
        <p:nvSpPr>
          <p:cNvPr id="7" name="object 7"/>
          <p:cNvSpPr/>
          <p:nvPr/>
        </p:nvSpPr>
        <p:spPr>
          <a:xfrm>
            <a:off x="9748139" y="3801109"/>
            <a:ext cx="77470" cy="331470"/>
          </a:xfrm>
          <a:custGeom>
            <a:avLst/>
            <a:gdLst/>
            <a:ahLst/>
            <a:cxnLst/>
            <a:rect l="l" t="t" r="r" b="b"/>
            <a:pathLst>
              <a:path w="77470" h="331470">
                <a:moveTo>
                  <a:pt x="77343" y="0"/>
                </a:moveTo>
                <a:lnTo>
                  <a:pt x="0" y="0"/>
                </a:lnTo>
                <a:lnTo>
                  <a:pt x="0" y="13970"/>
                </a:lnTo>
                <a:lnTo>
                  <a:pt x="0" y="317500"/>
                </a:lnTo>
                <a:lnTo>
                  <a:pt x="0" y="331470"/>
                </a:lnTo>
                <a:lnTo>
                  <a:pt x="77343" y="331470"/>
                </a:lnTo>
                <a:lnTo>
                  <a:pt x="77343" y="317500"/>
                </a:lnTo>
                <a:lnTo>
                  <a:pt x="28702" y="317500"/>
                </a:lnTo>
                <a:lnTo>
                  <a:pt x="28702" y="13970"/>
                </a:lnTo>
                <a:lnTo>
                  <a:pt x="77343" y="13970"/>
                </a:lnTo>
                <a:lnTo>
                  <a:pt x="77343" y="0"/>
                </a:lnTo>
                <a:close/>
              </a:path>
            </a:pathLst>
          </a:custGeom>
          <a:solidFill>
            <a:srgbClr val="000000"/>
          </a:solidFill>
        </p:spPr>
        <p:txBody>
          <a:bodyPr wrap="square" lIns="0" tIns="0" rIns="0" bIns="0" rtlCol="0"/>
          <a:lstStyle/>
          <a:p>
            <a:endParaRPr/>
          </a:p>
        </p:txBody>
      </p:sp>
      <p:sp>
        <p:nvSpPr>
          <p:cNvPr id="8" name="object 8"/>
          <p:cNvSpPr/>
          <p:nvPr/>
        </p:nvSpPr>
        <p:spPr>
          <a:xfrm>
            <a:off x="8627872" y="4201159"/>
            <a:ext cx="77470" cy="330200"/>
          </a:xfrm>
          <a:custGeom>
            <a:avLst/>
            <a:gdLst/>
            <a:ahLst/>
            <a:cxnLst/>
            <a:rect l="l" t="t" r="r" b="b"/>
            <a:pathLst>
              <a:path w="77470" h="330200">
                <a:moveTo>
                  <a:pt x="77343" y="0"/>
                </a:moveTo>
                <a:lnTo>
                  <a:pt x="0" y="0"/>
                </a:lnTo>
                <a:lnTo>
                  <a:pt x="0" y="12700"/>
                </a:lnTo>
                <a:lnTo>
                  <a:pt x="48514" y="12700"/>
                </a:lnTo>
                <a:lnTo>
                  <a:pt x="48514" y="317500"/>
                </a:lnTo>
                <a:lnTo>
                  <a:pt x="0" y="317500"/>
                </a:lnTo>
                <a:lnTo>
                  <a:pt x="0" y="330200"/>
                </a:lnTo>
                <a:lnTo>
                  <a:pt x="77343" y="330200"/>
                </a:lnTo>
                <a:lnTo>
                  <a:pt x="77343" y="317500"/>
                </a:lnTo>
                <a:lnTo>
                  <a:pt x="77343" y="12700"/>
                </a:lnTo>
                <a:lnTo>
                  <a:pt x="77343" y="0"/>
                </a:lnTo>
                <a:close/>
              </a:path>
            </a:pathLst>
          </a:custGeom>
          <a:solidFill>
            <a:srgbClr val="000000"/>
          </a:solidFill>
        </p:spPr>
        <p:txBody>
          <a:bodyPr wrap="square" lIns="0" tIns="0" rIns="0" bIns="0" rtlCol="0"/>
          <a:lstStyle/>
          <a:p>
            <a:endParaRPr/>
          </a:p>
        </p:txBody>
      </p:sp>
      <p:sp>
        <p:nvSpPr>
          <p:cNvPr id="9" name="object 9"/>
          <p:cNvSpPr/>
          <p:nvPr/>
        </p:nvSpPr>
        <p:spPr>
          <a:xfrm>
            <a:off x="5689727" y="4201159"/>
            <a:ext cx="77470" cy="330200"/>
          </a:xfrm>
          <a:custGeom>
            <a:avLst/>
            <a:gdLst/>
            <a:ahLst/>
            <a:cxnLst/>
            <a:rect l="l" t="t" r="r" b="b"/>
            <a:pathLst>
              <a:path w="77470" h="330200">
                <a:moveTo>
                  <a:pt x="77343" y="0"/>
                </a:moveTo>
                <a:lnTo>
                  <a:pt x="0" y="0"/>
                </a:lnTo>
                <a:lnTo>
                  <a:pt x="0" y="12700"/>
                </a:lnTo>
                <a:lnTo>
                  <a:pt x="0" y="317500"/>
                </a:lnTo>
                <a:lnTo>
                  <a:pt x="0" y="330200"/>
                </a:lnTo>
                <a:lnTo>
                  <a:pt x="77343" y="330200"/>
                </a:lnTo>
                <a:lnTo>
                  <a:pt x="77343" y="317500"/>
                </a:lnTo>
                <a:lnTo>
                  <a:pt x="28702" y="317500"/>
                </a:lnTo>
                <a:lnTo>
                  <a:pt x="28702" y="12700"/>
                </a:lnTo>
                <a:lnTo>
                  <a:pt x="77343" y="12700"/>
                </a:lnTo>
                <a:lnTo>
                  <a:pt x="77343" y="0"/>
                </a:lnTo>
                <a:close/>
              </a:path>
            </a:pathLst>
          </a:custGeom>
          <a:solidFill>
            <a:srgbClr val="000000"/>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10" name="object 10"/>
              <p:cNvSpPr txBox="1"/>
              <p:nvPr/>
            </p:nvSpPr>
            <p:spPr>
              <a:xfrm>
                <a:off x="644042" y="3700729"/>
                <a:ext cx="10628630" cy="858568"/>
              </a:xfrm>
              <a:prstGeom prst="rect">
                <a:avLst/>
              </a:prstGeom>
            </p:spPr>
            <p:txBody>
              <a:bodyPr vert="horz" wrap="square" lIns="0" tIns="12065" rIns="0" bIns="0" rtlCol="0">
                <a:spAutoFit/>
              </a:bodyPr>
              <a:lstStyle/>
              <a:p>
                <a:pPr marL="76200">
                  <a:lnSpc>
                    <a:spcPts val="3254"/>
                  </a:lnSpc>
                  <a:spcBef>
                    <a:spcPts val="95"/>
                  </a:spcBef>
                  <a:tabLst>
                    <a:tab pos="5107305" algn="l"/>
                    <a:tab pos="8700770" algn="l"/>
                    <a:tab pos="9190355" algn="l"/>
                  </a:tabLst>
                </a:pPr>
                <a:r>
                  <a:rPr lang="en-US" sz="2800" i="1" dirty="0">
                    <a:latin typeface="Segoe UI Semilight"/>
                    <a:cs typeface="Segoe UI Semilight"/>
                  </a:rPr>
                  <a:t>E.g.</a:t>
                </a:r>
                <a:r>
                  <a:rPr lang="en-US" sz="2800" i="1" spc="-70" dirty="0">
                    <a:latin typeface="Segoe UI Semilight"/>
                    <a:cs typeface="Segoe UI Semilight"/>
                  </a:rPr>
                  <a:t> </a:t>
                </a:r>
                <a:r>
                  <a:rPr lang="en-US" sz="2800" i="1" dirty="0">
                    <a:latin typeface="Segoe UI Semilight"/>
                    <a:cs typeface="Segoe UI Semilight"/>
                  </a:rPr>
                  <a:t>for</a:t>
                </a:r>
                <a:r>
                  <a:rPr lang="en-US" sz="2800" i="1" spc="-15" dirty="0">
                    <a:latin typeface="Segoe UI Semilight"/>
                    <a:cs typeface="Segoe UI Semilight"/>
                  </a:rPr>
                  <a:t> </a:t>
                </a:r>
                <a:r>
                  <a:rPr lang="en-US" sz="2800" i="1" dirty="0">
                    <a:latin typeface="Segoe UI Semilight"/>
                    <a:cs typeface="Segoe UI Semilight"/>
                  </a:rPr>
                  <a:t>arm</a:t>
                </a:r>
                <a:r>
                  <a:rPr lang="en-US" sz="2800" i="1" spc="-25" dirty="0">
                    <a:latin typeface="Segoe UI Semilight"/>
                    <a:cs typeface="Segoe UI Semilight"/>
                  </a:rPr>
                  <a:t> </a:t>
                </a:r>
                <a:r>
                  <a:rPr lang="en-US" sz="2800" i="1" dirty="0">
                    <a:latin typeface="Segoe UI Semilight"/>
                    <a:cs typeface="Segoe UI Semilight"/>
                  </a:rPr>
                  <a:t>1,</a:t>
                </a:r>
                <a:r>
                  <a:rPr lang="en-US" sz="2800" i="1" spc="-35" dirty="0">
                    <a:latin typeface="Segoe UI Semilight"/>
                    <a:cs typeface="Segoe UI Semilight"/>
                  </a:rPr>
                  <a:t> </a:t>
                </a:r>
                <a14:m>
                  <m:oMath xmlns:m="http://schemas.openxmlformats.org/officeDocument/2006/math">
                    <m:acc>
                      <m:accPr>
                        <m:chr m:val="̂"/>
                        <m:ctrlPr>
                          <a:rPr lang="en-US" sz="2800" b="0" i="1" spc="-35" smtClean="0">
                            <a:latin typeface="Cambria Math" panose="02040503050406030204" pitchFamily="18" charset="0"/>
                            <a:cs typeface="Segoe UI Semilight"/>
                          </a:rPr>
                        </m:ctrlPr>
                      </m:accPr>
                      <m:e>
                        <m:sSub>
                          <m:sSubPr>
                            <m:ctrlPr>
                              <a:rPr lang="en-US" sz="2800" b="0" i="1" spc="-35" smtClean="0">
                                <a:latin typeface="Cambria Math" panose="02040503050406030204" pitchFamily="18" charset="0"/>
                                <a:cs typeface="Segoe UI Semilight"/>
                              </a:rPr>
                            </m:ctrlPr>
                          </m:sSubPr>
                          <m:e>
                            <m:r>
                              <a:rPr lang="en-US" sz="2800" b="0" i="1" spc="-35" smtClean="0">
                                <a:latin typeface="Cambria Math" panose="02040503050406030204" pitchFamily="18" charset="0"/>
                                <a:cs typeface="Segoe UI Semilight"/>
                              </a:rPr>
                              <m:t>𝜃</m:t>
                            </m:r>
                          </m:e>
                          <m:sub>
                            <m:r>
                              <a:rPr lang="en-US" sz="2800" b="0" i="1" spc="-35" smtClean="0">
                                <a:latin typeface="Cambria Math" panose="02040503050406030204" pitchFamily="18" charset="0"/>
                                <a:cs typeface="Segoe UI Semilight"/>
                              </a:rPr>
                              <m:t>1</m:t>
                            </m:r>
                          </m:sub>
                        </m:sSub>
                      </m:e>
                    </m:acc>
                  </m:oMath>
                </a14:m>
                <a:r>
                  <a:rPr lang="en-US" sz="2800" dirty="0">
                    <a:latin typeface="Cambria Math"/>
                    <a:cs typeface="Cambria Math"/>
                  </a:rPr>
                  <a:t>=</a:t>
                </a:r>
                <a:r>
                  <a:rPr lang="en-US" sz="2800" spc="130" dirty="0">
                    <a:latin typeface="Cambria Math"/>
                    <a:cs typeface="Cambria Math"/>
                  </a:rPr>
                  <a:t> </a:t>
                </a:r>
                <a:r>
                  <a:rPr lang="en-US" sz="2800" dirty="0">
                    <a:latin typeface="Cambria Math"/>
                    <a:cs typeface="Cambria Math"/>
                  </a:rPr>
                  <a:t>0.2</a:t>
                </a:r>
                <a:r>
                  <a:rPr lang="en-US" sz="2800" spc="130" dirty="0">
                    <a:latin typeface="Cambria Math"/>
                    <a:cs typeface="Cambria Math"/>
                  </a:rPr>
                  <a:t> </a:t>
                </a:r>
                <a:r>
                  <a:rPr lang="en-US" sz="2800" i="1" spc="-10" dirty="0">
                    <a:latin typeface="Segoe UI Semilight"/>
                    <a:cs typeface="Segoe UI Semilight"/>
                  </a:rPr>
                  <a:t>--</a:t>
                </a:r>
                <a:r>
                  <a:rPr lang="en-US" sz="2800" i="1" dirty="0">
                    <a:latin typeface="Segoe UI Semilight"/>
                    <a:cs typeface="Segoe UI Semilight"/>
                  </a:rPr>
                  <a:t>&gt;</a:t>
                </a:r>
                <a:r>
                  <a:rPr lang="en-US" sz="2800" i="1" spc="-40" dirty="0">
                    <a:latin typeface="Segoe UI Semilight"/>
                    <a:cs typeface="Segoe UI Semilight"/>
                  </a:rPr>
                  <a:t> </a:t>
                </a:r>
                <a:r>
                  <a:rPr lang="en-US" sz="2800" dirty="0">
                    <a:latin typeface="Cambria Math"/>
                    <a:cs typeface="Cambria Math"/>
                  </a:rPr>
                  <a:t>𝜃</a:t>
                </a:r>
                <a:r>
                  <a:rPr lang="en-US" sz="3075" baseline="-16260" dirty="0">
                    <a:latin typeface="Cambria Math"/>
                    <a:cs typeface="Cambria Math"/>
                  </a:rPr>
                  <a:t>1</a:t>
                </a:r>
                <a:r>
                  <a:rPr lang="en-US" sz="3075" spc="615" baseline="-16260" dirty="0">
                    <a:latin typeface="Cambria Math"/>
                    <a:cs typeface="Cambria Math"/>
                  </a:rPr>
                  <a:t> </a:t>
                </a:r>
                <a:r>
                  <a:rPr lang="en-US" sz="2800" spc="-50" dirty="0">
                    <a:latin typeface="Cambria Math"/>
                    <a:cs typeface="Cambria Math"/>
                  </a:rPr>
                  <a:t>∈</a:t>
                </a:r>
                <a:r>
                  <a:rPr lang="en-US" sz="2800" dirty="0">
                    <a:latin typeface="Cambria Math"/>
                    <a:cs typeface="Cambria Math"/>
                  </a:rPr>
                  <a:t>	0.2</a:t>
                </a:r>
                <a:r>
                  <a:rPr lang="en-US" sz="2800" spc="-25" dirty="0">
                    <a:latin typeface="Cambria Math"/>
                    <a:cs typeface="Cambria Math"/>
                  </a:rPr>
                  <a:t> </a:t>
                </a:r>
                <a:r>
                  <a:rPr lang="en-US" sz="2800" dirty="0">
                    <a:latin typeface="Cambria Math"/>
                    <a:cs typeface="Cambria Math"/>
                  </a:rPr>
                  <a:t>−</a:t>
                </a:r>
                <a:r>
                  <a:rPr lang="en-US" sz="2800" spc="-10" dirty="0">
                    <a:latin typeface="Cambria Math"/>
                    <a:cs typeface="Cambria Math"/>
                  </a:rPr>
                  <a:t> </a:t>
                </a:r>
                <a:r>
                  <a:rPr lang="en-US" sz="2800" spc="-20" dirty="0">
                    <a:latin typeface="Cambria Math"/>
                    <a:cs typeface="Cambria Math"/>
                  </a:rPr>
                  <a:t>0.15.</a:t>
                </a:r>
                <a:r>
                  <a:rPr lang="en-US" sz="2800" spc="-160" dirty="0">
                    <a:latin typeface="Cambria Math"/>
                    <a:cs typeface="Cambria Math"/>
                  </a:rPr>
                  <a:t> </a:t>
                </a:r>
                <a:r>
                  <a:rPr lang="en-US" sz="2800" spc="-10" dirty="0">
                    <a:latin typeface="Cambria Math"/>
                    <a:cs typeface="Cambria Math"/>
                  </a:rPr>
                  <a:t>,</a:t>
                </a:r>
                <a:r>
                  <a:rPr lang="en-US" sz="2800" spc="-150" dirty="0">
                    <a:latin typeface="Cambria Math"/>
                    <a:cs typeface="Cambria Math"/>
                  </a:rPr>
                  <a:t> </a:t>
                </a:r>
                <a:r>
                  <a:rPr lang="en-US" sz="2800" dirty="0">
                    <a:latin typeface="Cambria Math"/>
                    <a:cs typeface="Cambria Math"/>
                  </a:rPr>
                  <a:t>0.2 +</a:t>
                </a:r>
                <a:r>
                  <a:rPr lang="en-US" sz="2800" spc="-5" dirty="0">
                    <a:latin typeface="Cambria Math"/>
                    <a:cs typeface="Cambria Math"/>
                  </a:rPr>
                  <a:t> </a:t>
                </a:r>
                <a:r>
                  <a:rPr lang="en-US" sz="2800" spc="-20" dirty="0">
                    <a:latin typeface="Cambria Math"/>
                    <a:cs typeface="Cambria Math"/>
                  </a:rPr>
                  <a:t>0.15</a:t>
                </a:r>
                <a:r>
                  <a:rPr lang="en-US" sz="2800" dirty="0">
                    <a:latin typeface="Cambria Math"/>
                    <a:cs typeface="Cambria Math"/>
                  </a:rPr>
                  <a:t>	</a:t>
                </a:r>
                <a:r>
                  <a:rPr lang="en-US" sz="2800" spc="-50" dirty="0">
                    <a:latin typeface="Cambria Math"/>
                    <a:cs typeface="Cambria Math"/>
                  </a:rPr>
                  <a:t>=</a:t>
                </a:r>
                <a:r>
                  <a:rPr lang="en-US" sz="2800" dirty="0">
                    <a:latin typeface="Cambria Math"/>
                    <a:cs typeface="Cambria Math"/>
                  </a:rPr>
                  <a:t>	</a:t>
                </a:r>
                <a:r>
                  <a:rPr lang="en-US" sz="2800" spc="-10" dirty="0">
                    <a:latin typeface="Cambria Math"/>
                    <a:cs typeface="Cambria Math"/>
                  </a:rPr>
                  <a:t>0.05,0.35</a:t>
                </a:r>
                <a:endParaRPr lang="en-US" sz="2800" dirty="0">
                  <a:latin typeface="Cambria Math"/>
                  <a:cs typeface="Cambria Math"/>
                </a:endParaRPr>
              </a:p>
              <a:p>
                <a:pPr marL="2233930">
                  <a:lnSpc>
                    <a:spcPts val="3254"/>
                  </a:lnSpc>
                  <a:tabLst>
                    <a:tab pos="5131435" algn="l"/>
                  </a:tabLst>
                </a:pPr>
                <a14:m>
                  <m:oMath xmlns:m="http://schemas.openxmlformats.org/officeDocument/2006/math">
                    <m:acc>
                      <m:accPr>
                        <m:chr m:val="̂"/>
                        <m:ctrlPr>
                          <a:rPr lang="en-US" sz="2800" b="0" i="1" smtClean="0">
                            <a:latin typeface="Cambria Math" panose="02040503050406030204" pitchFamily="18" charset="0"/>
                            <a:cs typeface="Cambria Math"/>
                          </a:rPr>
                        </m:ctrlPr>
                      </m:accPr>
                      <m:e>
                        <m:sSub>
                          <m:sSubPr>
                            <m:ctrlPr>
                              <a:rPr lang="en-US" sz="2800" b="0" i="1" smtClean="0">
                                <a:latin typeface="Cambria Math" panose="02040503050406030204" pitchFamily="18" charset="0"/>
                                <a:cs typeface="Cambria Math"/>
                              </a:rPr>
                            </m:ctrlPr>
                          </m:sSubPr>
                          <m:e>
                            <m:r>
                              <a:rPr lang="en-US" sz="2800" b="0" i="1" smtClean="0">
                                <a:latin typeface="Cambria Math" panose="02040503050406030204" pitchFamily="18" charset="0"/>
                                <a:cs typeface="Cambria Math"/>
                              </a:rPr>
                              <m:t>𝜃</m:t>
                            </m:r>
                          </m:e>
                          <m:sub>
                            <m:r>
                              <a:rPr lang="en-US" sz="2800" b="0" i="1" smtClean="0">
                                <a:latin typeface="Cambria Math" panose="02040503050406030204" pitchFamily="18" charset="0"/>
                                <a:cs typeface="Cambria Math"/>
                              </a:rPr>
                              <m:t>2</m:t>
                            </m:r>
                          </m:sub>
                        </m:sSub>
                      </m:e>
                    </m:acc>
                  </m:oMath>
                </a14:m>
                <a:r>
                  <a:rPr lang="si-LK" sz="2800" dirty="0">
                    <a:latin typeface="Cambria Math"/>
                    <a:cs typeface="Cambria Math"/>
                  </a:rPr>
                  <a:t>=</a:t>
                </a:r>
                <a:r>
                  <a:rPr lang="si-LK" sz="2800" spc="105" dirty="0">
                    <a:latin typeface="Cambria Math"/>
                    <a:cs typeface="Cambria Math"/>
                  </a:rPr>
                  <a:t> </a:t>
                </a:r>
                <a:r>
                  <a:rPr lang="si-LK" sz="2800" dirty="0">
                    <a:latin typeface="Cambria Math"/>
                    <a:cs typeface="Cambria Math"/>
                  </a:rPr>
                  <a:t>0.3</a:t>
                </a:r>
                <a:r>
                  <a:rPr lang="si-LK" sz="2800" spc="135" dirty="0">
                    <a:latin typeface="Cambria Math"/>
                    <a:cs typeface="Cambria Math"/>
                  </a:rPr>
                  <a:t> </a:t>
                </a:r>
                <a:r>
                  <a:rPr lang="si-LK" sz="2800" i="1" dirty="0">
                    <a:latin typeface="Segoe UI Semilight"/>
                    <a:cs typeface="Segoe UI Semilight"/>
                  </a:rPr>
                  <a:t>--&gt;</a:t>
                </a:r>
                <a:r>
                  <a:rPr lang="si-LK" sz="2800" i="1" spc="-20" dirty="0">
                    <a:latin typeface="Segoe UI Semilight"/>
                    <a:cs typeface="Segoe UI Semilight"/>
                  </a:rPr>
                  <a:t> </a:t>
                </a:r>
                <a:r>
                  <a:rPr lang="si-LK" sz="2800" dirty="0">
                    <a:latin typeface="Cambria Math"/>
                    <a:cs typeface="Cambria Math"/>
                  </a:rPr>
                  <a:t>𝜃</a:t>
                </a:r>
                <a:r>
                  <a:rPr lang="si-LK" sz="3075" baseline="-16260" dirty="0">
                    <a:latin typeface="Cambria Math"/>
                    <a:cs typeface="Cambria Math"/>
                  </a:rPr>
                  <a:t>2</a:t>
                </a:r>
                <a:r>
                  <a:rPr lang="si-LK" sz="3075" spc="644" baseline="-16260" dirty="0">
                    <a:latin typeface="Cambria Math"/>
                    <a:cs typeface="Cambria Math"/>
                  </a:rPr>
                  <a:t> </a:t>
                </a:r>
                <a:r>
                  <a:rPr lang="si-LK" sz="2800" spc="-50" dirty="0">
                    <a:latin typeface="Cambria Math"/>
                    <a:cs typeface="Cambria Math"/>
                  </a:rPr>
                  <a:t>∈</a:t>
                </a:r>
                <a:r>
                  <a:rPr lang="si-LK" sz="2800" dirty="0">
                    <a:latin typeface="Cambria Math"/>
                    <a:cs typeface="Cambria Math"/>
                  </a:rPr>
                  <a:t>	0.3</a:t>
                </a:r>
                <a:r>
                  <a:rPr lang="si-LK" sz="2800" spc="-20" dirty="0">
                    <a:latin typeface="Cambria Math"/>
                    <a:cs typeface="Cambria Math"/>
                  </a:rPr>
                  <a:t> </a:t>
                </a:r>
                <a:r>
                  <a:rPr lang="si-LK" sz="2800" dirty="0">
                    <a:latin typeface="Cambria Math"/>
                    <a:cs typeface="Cambria Math"/>
                  </a:rPr>
                  <a:t>−</a:t>
                </a:r>
                <a:r>
                  <a:rPr lang="si-LK" sz="2800" spc="-5" dirty="0">
                    <a:latin typeface="Cambria Math"/>
                    <a:cs typeface="Cambria Math"/>
                  </a:rPr>
                  <a:t> </a:t>
                </a:r>
                <a:r>
                  <a:rPr lang="si-LK" sz="2800" spc="-20" dirty="0">
                    <a:latin typeface="Cambria Math"/>
                    <a:cs typeface="Cambria Math"/>
                  </a:rPr>
                  <a:t>0.1,</a:t>
                </a:r>
                <a:r>
                  <a:rPr lang="si-LK" sz="2800" spc="-150" dirty="0">
                    <a:latin typeface="Cambria Math"/>
                    <a:cs typeface="Cambria Math"/>
                  </a:rPr>
                  <a:t> </a:t>
                </a:r>
                <a:r>
                  <a:rPr lang="si-LK" sz="2800" dirty="0">
                    <a:latin typeface="Cambria Math"/>
                    <a:cs typeface="Cambria Math"/>
                  </a:rPr>
                  <a:t>0.3</a:t>
                </a:r>
                <a:r>
                  <a:rPr lang="si-LK" sz="2800" spc="-5" dirty="0">
                    <a:latin typeface="Cambria Math"/>
                    <a:cs typeface="Cambria Math"/>
                  </a:rPr>
                  <a:t> </a:t>
                </a:r>
                <a:r>
                  <a:rPr lang="si-LK" sz="2800" dirty="0">
                    <a:latin typeface="Cambria Math"/>
                    <a:cs typeface="Cambria Math"/>
                  </a:rPr>
                  <a:t>+</a:t>
                </a:r>
                <a:r>
                  <a:rPr lang="si-LK" sz="2800" spc="-10" dirty="0">
                    <a:latin typeface="Cambria Math"/>
                    <a:cs typeface="Cambria Math"/>
                  </a:rPr>
                  <a:t> </a:t>
                </a:r>
                <a:r>
                  <a:rPr lang="si-LK" sz="2800" spc="-25" dirty="0">
                    <a:latin typeface="Cambria Math"/>
                    <a:cs typeface="Cambria Math"/>
                  </a:rPr>
                  <a:t>0.1</a:t>
                </a:r>
                <a:endParaRPr sz="2800" dirty="0">
                  <a:latin typeface="Cambria Math"/>
                  <a:cs typeface="Cambria Math"/>
                </a:endParaRPr>
              </a:p>
            </p:txBody>
          </p:sp>
        </mc:Choice>
        <mc:Fallback>
          <p:sp>
            <p:nvSpPr>
              <p:cNvPr id="10" name="object 10"/>
              <p:cNvSpPr txBox="1">
                <a:spLocks noRot="1" noChangeAspect="1" noMove="1" noResize="1" noEditPoints="1" noAdjustHandles="1" noChangeArrowheads="1" noChangeShapeType="1" noTextEdit="1"/>
              </p:cNvSpPr>
              <p:nvPr/>
            </p:nvSpPr>
            <p:spPr>
              <a:xfrm>
                <a:off x="644042" y="3700729"/>
                <a:ext cx="10628630" cy="858568"/>
              </a:xfrm>
              <a:prstGeom prst="rect">
                <a:avLst/>
              </a:prstGeom>
              <a:blipFill>
                <a:blip r:embed="rId2"/>
                <a:stretch>
                  <a:fillRect l="-1320" t="-12057" r="-1606" b="-24113"/>
                </a:stretch>
              </a:blipFill>
            </p:spPr>
            <p:txBody>
              <a:bodyPr/>
              <a:lstStyle/>
              <a:p>
                <a:r>
                  <a:rPr lang="en-US">
                    <a:noFill/>
                  </a:rPr>
                  <a:t> </a:t>
                </a:r>
              </a:p>
            </p:txBody>
          </p:sp>
        </mc:Fallback>
      </mc:AlternateContent>
      <p:sp>
        <p:nvSpPr>
          <p:cNvPr id="11" name="object 11"/>
          <p:cNvSpPr txBox="1"/>
          <p:nvPr/>
        </p:nvSpPr>
        <p:spPr>
          <a:xfrm>
            <a:off x="8832850" y="4100576"/>
            <a:ext cx="1644014" cy="452120"/>
          </a:xfrm>
          <a:prstGeom prst="rect">
            <a:avLst/>
          </a:prstGeom>
        </p:spPr>
        <p:txBody>
          <a:bodyPr vert="horz" wrap="square" lIns="0" tIns="12065" rIns="0" bIns="0" rtlCol="0">
            <a:spAutoFit/>
          </a:bodyPr>
          <a:lstStyle/>
          <a:p>
            <a:pPr marL="12700">
              <a:lnSpc>
                <a:spcPct val="100000"/>
              </a:lnSpc>
              <a:spcBef>
                <a:spcPts val="95"/>
              </a:spcBef>
            </a:pPr>
            <a:r>
              <a:rPr sz="2800" dirty="0">
                <a:latin typeface="Cambria Math"/>
                <a:cs typeface="Cambria Math"/>
              </a:rPr>
              <a:t>=</a:t>
            </a:r>
            <a:r>
              <a:rPr sz="2800" spc="150" dirty="0">
                <a:latin typeface="Cambria Math"/>
                <a:cs typeface="Cambria Math"/>
              </a:rPr>
              <a:t> </a:t>
            </a:r>
            <a:r>
              <a:rPr sz="2800" spc="-10" dirty="0">
                <a:latin typeface="Cambria Math"/>
                <a:cs typeface="Cambria Math"/>
              </a:rPr>
              <a:t>[0.2,0.4]</a:t>
            </a:r>
            <a:endParaRPr sz="2800">
              <a:latin typeface="Cambria Math"/>
              <a:cs typeface="Cambria Math"/>
            </a:endParaRPr>
          </a:p>
        </p:txBody>
      </p:sp>
      <p:grpSp>
        <p:nvGrpSpPr>
          <p:cNvPr id="12" name="object 12"/>
          <p:cNvGrpSpPr/>
          <p:nvPr/>
        </p:nvGrpSpPr>
        <p:grpSpPr>
          <a:xfrm>
            <a:off x="693419" y="5268467"/>
            <a:ext cx="10431780" cy="1325880"/>
            <a:chOff x="693419" y="5268467"/>
            <a:chExt cx="10431780" cy="1325880"/>
          </a:xfrm>
        </p:grpSpPr>
        <p:sp>
          <p:nvSpPr>
            <p:cNvPr id="13" name="object 13"/>
            <p:cNvSpPr/>
            <p:nvPr/>
          </p:nvSpPr>
          <p:spPr>
            <a:xfrm>
              <a:off x="693419" y="5268467"/>
              <a:ext cx="10431780" cy="1325880"/>
            </a:xfrm>
            <a:custGeom>
              <a:avLst/>
              <a:gdLst/>
              <a:ahLst/>
              <a:cxnLst/>
              <a:rect l="l" t="t" r="r" b="b"/>
              <a:pathLst>
                <a:path w="10431780" h="1325879">
                  <a:moveTo>
                    <a:pt x="10338054" y="0"/>
                  </a:moveTo>
                  <a:lnTo>
                    <a:pt x="93776" y="0"/>
                  </a:lnTo>
                  <a:lnTo>
                    <a:pt x="57275" y="7375"/>
                  </a:lnTo>
                  <a:lnTo>
                    <a:pt x="27466" y="27479"/>
                  </a:lnTo>
                  <a:lnTo>
                    <a:pt x="7369" y="57275"/>
                  </a:lnTo>
                  <a:lnTo>
                    <a:pt x="0" y="93725"/>
                  </a:lnTo>
                  <a:lnTo>
                    <a:pt x="0" y="1232103"/>
                  </a:lnTo>
                  <a:lnTo>
                    <a:pt x="7369" y="1268604"/>
                  </a:lnTo>
                  <a:lnTo>
                    <a:pt x="27466" y="1298413"/>
                  </a:lnTo>
                  <a:lnTo>
                    <a:pt x="57275" y="1318510"/>
                  </a:lnTo>
                  <a:lnTo>
                    <a:pt x="93776" y="1325879"/>
                  </a:lnTo>
                  <a:lnTo>
                    <a:pt x="10338054" y="1325879"/>
                  </a:lnTo>
                  <a:lnTo>
                    <a:pt x="10374504" y="1318510"/>
                  </a:lnTo>
                  <a:lnTo>
                    <a:pt x="10404300" y="1298413"/>
                  </a:lnTo>
                  <a:lnTo>
                    <a:pt x="10424404" y="1268604"/>
                  </a:lnTo>
                  <a:lnTo>
                    <a:pt x="10431780" y="1232103"/>
                  </a:lnTo>
                  <a:lnTo>
                    <a:pt x="10431780" y="93725"/>
                  </a:lnTo>
                  <a:lnTo>
                    <a:pt x="10424404" y="57275"/>
                  </a:lnTo>
                  <a:lnTo>
                    <a:pt x="10404300" y="27479"/>
                  </a:lnTo>
                  <a:lnTo>
                    <a:pt x="10374504" y="7375"/>
                  </a:lnTo>
                  <a:lnTo>
                    <a:pt x="10338054" y="0"/>
                  </a:lnTo>
                  <a:close/>
                </a:path>
              </a:pathLst>
            </a:custGeom>
            <a:solidFill>
              <a:srgbClr val="F8EDEB"/>
            </a:solidFill>
          </p:spPr>
          <p:txBody>
            <a:bodyPr wrap="square" lIns="0" tIns="0" rIns="0" bIns="0" rtlCol="0"/>
            <a:lstStyle/>
            <a:p>
              <a:endParaRPr/>
            </a:p>
          </p:txBody>
        </p:sp>
        <p:sp>
          <p:nvSpPr>
            <p:cNvPr id="14" name="object 14"/>
            <p:cNvSpPr/>
            <p:nvPr/>
          </p:nvSpPr>
          <p:spPr>
            <a:xfrm>
              <a:off x="5711190" y="6118174"/>
              <a:ext cx="3200400" cy="368300"/>
            </a:xfrm>
            <a:custGeom>
              <a:avLst/>
              <a:gdLst/>
              <a:ahLst/>
              <a:cxnLst/>
              <a:rect l="l" t="t" r="r" b="b"/>
              <a:pathLst>
                <a:path w="3200400" h="368300">
                  <a:moveTo>
                    <a:pt x="100457" y="12204"/>
                  </a:moveTo>
                  <a:lnTo>
                    <a:pt x="96774" y="0"/>
                  </a:lnTo>
                  <a:lnTo>
                    <a:pt x="74853" y="8534"/>
                  </a:lnTo>
                  <a:lnTo>
                    <a:pt x="55626" y="21907"/>
                  </a:lnTo>
                  <a:lnTo>
                    <a:pt x="25146" y="63246"/>
                  </a:lnTo>
                  <a:lnTo>
                    <a:pt x="6286" y="118986"/>
                  </a:lnTo>
                  <a:lnTo>
                    <a:pt x="0" y="184099"/>
                  </a:lnTo>
                  <a:lnTo>
                    <a:pt x="1498" y="216522"/>
                  </a:lnTo>
                  <a:lnTo>
                    <a:pt x="14135" y="278257"/>
                  </a:lnTo>
                  <a:lnTo>
                    <a:pt x="39052" y="328041"/>
                  </a:lnTo>
                  <a:lnTo>
                    <a:pt x="74853" y="359676"/>
                  </a:lnTo>
                  <a:lnTo>
                    <a:pt x="96774" y="368198"/>
                  </a:lnTo>
                  <a:lnTo>
                    <a:pt x="100457" y="355993"/>
                  </a:lnTo>
                  <a:lnTo>
                    <a:pt x="83540" y="347230"/>
                  </a:lnTo>
                  <a:lnTo>
                    <a:pt x="68834" y="334467"/>
                  </a:lnTo>
                  <a:lnTo>
                    <a:pt x="45974" y="296976"/>
                  </a:lnTo>
                  <a:lnTo>
                    <a:pt x="32080" y="246075"/>
                  </a:lnTo>
                  <a:lnTo>
                    <a:pt x="27432" y="184238"/>
                  </a:lnTo>
                  <a:lnTo>
                    <a:pt x="28587" y="151904"/>
                  </a:lnTo>
                  <a:lnTo>
                    <a:pt x="37871" y="95427"/>
                  </a:lnTo>
                  <a:lnTo>
                    <a:pt x="56299" y="50520"/>
                  </a:lnTo>
                  <a:lnTo>
                    <a:pt x="83540" y="20980"/>
                  </a:lnTo>
                  <a:lnTo>
                    <a:pt x="100457" y="12204"/>
                  </a:lnTo>
                  <a:close/>
                </a:path>
                <a:path w="3200400" h="368300">
                  <a:moveTo>
                    <a:pt x="1709547" y="184099"/>
                  </a:moveTo>
                  <a:lnTo>
                    <a:pt x="1708035" y="151904"/>
                  </a:lnTo>
                  <a:lnTo>
                    <a:pt x="1707972" y="150380"/>
                  </a:lnTo>
                  <a:lnTo>
                    <a:pt x="1703235" y="118986"/>
                  </a:lnTo>
                  <a:lnTo>
                    <a:pt x="1684274" y="63246"/>
                  </a:lnTo>
                  <a:lnTo>
                    <a:pt x="1653857" y="21907"/>
                  </a:lnTo>
                  <a:lnTo>
                    <a:pt x="1612773" y="0"/>
                  </a:lnTo>
                  <a:lnTo>
                    <a:pt x="1609090" y="12204"/>
                  </a:lnTo>
                  <a:lnTo>
                    <a:pt x="1625993" y="20980"/>
                  </a:lnTo>
                  <a:lnTo>
                    <a:pt x="1640713" y="33756"/>
                  </a:lnTo>
                  <a:lnTo>
                    <a:pt x="1663573" y="71285"/>
                  </a:lnTo>
                  <a:lnTo>
                    <a:pt x="1677454" y="122301"/>
                  </a:lnTo>
                  <a:lnTo>
                    <a:pt x="1682102" y="184099"/>
                  </a:lnTo>
                  <a:lnTo>
                    <a:pt x="1680946" y="216522"/>
                  </a:lnTo>
                  <a:lnTo>
                    <a:pt x="1671662" y="272897"/>
                  </a:lnTo>
                  <a:lnTo>
                    <a:pt x="1653235" y="317728"/>
                  </a:lnTo>
                  <a:lnTo>
                    <a:pt x="1625993" y="347230"/>
                  </a:lnTo>
                  <a:lnTo>
                    <a:pt x="1609090" y="355993"/>
                  </a:lnTo>
                  <a:lnTo>
                    <a:pt x="1612773" y="368198"/>
                  </a:lnTo>
                  <a:lnTo>
                    <a:pt x="1653857" y="346290"/>
                  </a:lnTo>
                  <a:lnTo>
                    <a:pt x="1684274" y="304939"/>
                  </a:lnTo>
                  <a:lnTo>
                    <a:pt x="1703235" y="249212"/>
                  </a:lnTo>
                  <a:lnTo>
                    <a:pt x="1709534" y="184238"/>
                  </a:lnTo>
                  <a:lnTo>
                    <a:pt x="1709547" y="184099"/>
                  </a:lnTo>
                  <a:close/>
                </a:path>
                <a:path w="3200400" h="368300">
                  <a:moveTo>
                    <a:pt x="2226437" y="12204"/>
                  </a:moveTo>
                  <a:lnTo>
                    <a:pt x="2222754" y="0"/>
                  </a:lnTo>
                  <a:lnTo>
                    <a:pt x="2200833" y="8534"/>
                  </a:lnTo>
                  <a:lnTo>
                    <a:pt x="2181593" y="21907"/>
                  </a:lnTo>
                  <a:lnTo>
                    <a:pt x="2151126" y="63246"/>
                  </a:lnTo>
                  <a:lnTo>
                    <a:pt x="2132266" y="118986"/>
                  </a:lnTo>
                  <a:lnTo>
                    <a:pt x="2125980" y="184099"/>
                  </a:lnTo>
                  <a:lnTo>
                    <a:pt x="2127478" y="216522"/>
                  </a:lnTo>
                  <a:lnTo>
                    <a:pt x="2140115" y="278257"/>
                  </a:lnTo>
                  <a:lnTo>
                    <a:pt x="2165032" y="328041"/>
                  </a:lnTo>
                  <a:lnTo>
                    <a:pt x="2200846" y="359676"/>
                  </a:lnTo>
                  <a:lnTo>
                    <a:pt x="2222754" y="368198"/>
                  </a:lnTo>
                  <a:lnTo>
                    <a:pt x="2226437" y="355993"/>
                  </a:lnTo>
                  <a:lnTo>
                    <a:pt x="2209520" y="347230"/>
                  </a:lnTo>
                  <a:lnTo>
                    <a:pt x="2194814" y="334467"/>
                  </a:lnTo>
                  <a:lnTo>
                    <a:pt x="2171954" y="296976"/>
                  </a:lnTo>
                  <a:lnTo>
                    <a:pt x="2158060" y="246075"/>
                  </a:lnTo>
                  <a:lnTo>
                    <a:pt x="2153412" y="184238"/>
                  </a:lnTo>
                  <a:lnTo>
                    <a:pt x="2154567" y="151904"/>
                  </a:lnTo>
                  <a:lnTo>
                    <a:pt x="2163851" y="95427"/>
                  </a:lnTo>
                  <a:lnTo>
                    <a:pt x="2182279" y="50520"/>
                  </a:lnTo>
                  <a:lnTo>
                    <a:pt x="2209520" y="20980"/>
                  </a:lnTo>
                  <a:lnTo>
                    <a:pt x="2226437" y="12204"/>
                  </a:lnTo>
                  <a:close/>
                </a:path>
                <a:path w="3200400" h="368300">
                  <a:moveTo>
                    <a:pt x="3200019" y="184099"/>
                  </a:moveTo>
                  <a:lnTo>
                    <a:pt x="3198507" y="151904"/>
                  </a:lnTo>
                  <a:lnTo>
                    <a:pt x="3198444" y="150380"/>
                  </a:lnTo>
                  <a:lnTo>
                    <a:pt x="3193707" y="118986"/>
                  </a:lnTo>
                  <a:lnTo>
                    <a:pt x="3174746" y="63246"/>
                  </a:lnTo>
                  <a:lnTo>
                    <a:pt x="3144329" y="21907"/>
                  </a:lnTo>
                  <a:lnTo>
                    <a:pt x="3103245" y="0"/>
                  </a:lnTo>
                  <a:lnTo>
                    <a:pt x="3099562" y="12204"/>
                  </a:lnTo>
                  <a:lnTo>
                    <a:pt x="3116465" y="20980"/>
                  </a:lnTo>
                  <a:lnTo>
                    <a:pt x="3131185" y="33756"/>
                  </a:lnTo>
                  <a:lnTo>
                    <a:pt x="3154045" y="71285"/>
                  </a:lnTo>
                  <a:lnTo>
                    <a:pt x="3167926" y="122301"/>
                  </a:lnTo>
                  <a:lnTo>
                    <a:pt x="3172574" y="184099"/>
                  </a:lnTo>
                  <a:lnTo>
                    <a:pt x="3171418" y="216522"/>
                  </a:lnTo>
                  <a:lnTo>
                    <a:pt x="3162135" y="272897"/>
                  </a:lnTo>
                  <a:lnTo>
                    <a:pt x="3143707" y="317728"/>
                  </a:lnTo>
                  <a:lnTo>
                    <a:pt x="3116465" y="347230"/>
                  </a:lnTo>
                  <a:lnTo>
                    <a:pt x="3099562" y="355993"/>
                  </a:lnTo>
                  <a:lnTo>
                    <a:pt x="3103245" y="368198"/>
                  </a:lnTo>
                  <a:lnTo>
                    <a:pt x="3144329" y="346290"/>
                  </a:lnTo>
                  <a:lnTo>
                    <a:pt x="3174746" y="304939"/>
                  </a:lnTo>
                  <a:lnTo>
                    <a:pt x="3193707" y="249212"/>
                  </a:lnTo>
                  <a:lnTo>
                    <a:pt x="3200006" y="184238"/>
                  </a:lnTo>
                  <a:lnTo>
                    <a:pt x="3200019" y="184099"/>
                  </a:lnTo>
                  <a:close/>
                </a:path>
              </a:pathLst>
            </a:custGeom>
            <a:solidFill>
              <a:srgbClr val="000000"/>
            </a:solidFill>
          </p:spPr>
          <p:txBody>
            <a:bodyPr wrap="square" lIns="0" tIns="0" rIns="0" bIns="0" rtlCol="0"/>
            <a:lstStyle/>
            <a:p>
              <a:endParaRPr/>
            </a:p>
          </p:txBody>
        </p:sp>
      </p:grpSp>
      <mc:AlternateContent xmlns:mc="http://schemas.openxmlformats.org/markup-compatibility/2006">
        <mc:Choice xmlns:a14="http://schemas.microsoft.com/office/drawing/2010/main" Requires="a14">
          <p:sp>
            <p:nvSpPr>
              <p:cNvPr id="15" name="object 15"/>
              <p:cNvSpPr txBox="1"/>
              <p:nvPr/>
            </p:nvSpPr>
            <p:spPr>
              <a:xfrm>
                <a:off x="774191" y="5323128"/>
                <a:ext cx="9846945" cy="1143583"/>
              </a:xfrm>
              <a:prstGeom prst="rect">
                <a:avLst/>
              </a:prstGeom>
            </p:spPr>
            <p:txBody>
              <a:bodyPr vert="horz" wrap="square" lIns="0" tIns="3175" rIns="0" bIns="0" rtlCol="0">
                <a:spAutoFit/>
              </a:bodyPr>
              <a:lstStyle/>
              <a:p>
                <a:pPr marL="38100" marR="30480">
                  <a:lnSpc>
                    <a:spcPct val="102499"/>
                  </a:lnSpc>
                  <a:spcBef>
                    <a:spcPts val="25"/>
                  </a:spcBef>
                  <a:tabLst>
                    <a:tab pos="5047615" algn="l"/>
                    <a:tab pos="6742430" algn="l"/>
                    <a:tab pos="7174230" algn="l"/>
                    <a:tab pos="8232140" algn="l"/>
                  </a:tabLst>
                </a:pPr>
                <a:r>
                  <a:rPr lang="en-US" sz="2400" dirty="0">
                    <a:latin typeface="Segoe UI Semilight"/>
                    <a:cs typeface="Segoe UI Semilight"/>
                  </a:rPr>
                  <a:t>On</a:t>
                </a:r>
                <a:r>
                  <a:rPr lang="en-US" sz="2400" spc="-35" dirty="0">
                    <a:latin typeface="Segoe UI Semilight"/>
                    <a:cs typeface="Segoe UI Semilight"/>
                  </a:rPr>
                  <a:t> </a:t>
                </a:r>
                <a:r>
                  <a:rPr lang="en-US" sz="2400" dirty="0">
                    <a:latin typeface="Segoe UI Semilight"/>
                    <a:cs typeface="Segoe UI Semilight"/>
                  </a:rPr>
                  <a:t>the</a:t>
                </a:r>
                <a:r>
                  <a:rPr lang="en-US" sz="2400" spc="-30" dirty="0">
                    <a:latin typeface="Segoe UI Semilight"/>
                    <a:cs typeface="Segoe UI Semilight"/>
                  </a:rPr>
                  <a:t> </a:t>
                </a:r>
                <a:r>
                  <a:rPr lang="en-US" sz="2400" dirty="0">
                    <a:latin typeface="Segoe UI Semilight"/>
                    <a:cs typeface="Segoe UI Semilight"/>
                  </a:rPr>
                  <a:t>next</a:t>
                </a:r>
                <a:r>
                  <a:rPr lang="en-US" sz="2400" spc="-20" dirty="0">
                    <a:latin typeface="Segoe UI Semilight"/>
                    <a:cs typeface="Segoe UI Semilight"/>
                  </a:rPr>
                  <a:t> </a:t>
                </a:r>
                <a:r>
                  <a:rPr lang="en-US" sz="2400" dirty="0">
                    <a:latin typeface="Segoe UI Semilight"/>
                    <a:cs typeface="Segoe UI Semilight"/>
                  </a:rPr>
                  <a:t>slide,</a:t>
                </a:r>
                <a:r>
                  <a:rPr lang="en-US" sz="2400" spc="-40" dirty="0">
                    <a:latin typeface="Segoe UI Semilight"/>
                    <a:cs typeface="Segoe UI Semilight"/>
                  </a:rPr>
                  <a:t> </a:t>
                </a:r>
                <a:r>
                  <a:rPr lang="en-US" sz="2400" dirty="0">
                    <a:latin typeface="Segoe UI Semilight"/>
                    <a:cs typeface="Segoe UI Semilight"/>
                  </a:rPr>
                  <a:t>we’re</a:t>
                </a:r>
                <a:r>
                  <a:rPr lang="en-US" sz="2400" spc="-35" dirty="0">
                    <a:latin typeface="Segoe UI Semilight"/>
                    <a:cs typeface="Segoe UI Semilight"/>
                  </a:rPr>
                  <a:t> </a:t>
                </a:r>
                <a:r>
                  <a:rPr lang="en-US" sz="2400" dirty="0">
                    <a:latin typeface="Segoe UI Semilight"/>
                    <a:cs typeface="Segoe UI Semilight"/>
                  </a:rPr>
                  <a:t>going</a:t>
                </a:r>
                <a:r>
                  <a:rPr lang="en-US" sz="2400" spc="-40" dirty="0">
                    <a:latin typeface="Segoe UI Semilight"/>
                    <a:cs typeface="Segoe UI Semilight"/>
                  </a:rPr>
                  <a:t> </a:t>
                </a:r>
                <a:r>
                  <a:rPr lang="en-US" sz="2400" dirty="0">
                    <a:latin typeface="Segoe UI Semilight"/>
                    <a:cs typeface="Segoe UI Semilight"/>
                  </a:rPr>
                  <a:t>to</a:t>
                </a:r>
                <a:r>
                  <a:rPr lang="en-US" sz="2400" spc="-35" dirty="0">
                    <a:latin typeface="Segoe UI Semilight"/>
                    <a:cs typeface="Segoe UI Semilight"/>
                  </a:rPr>
                  <a:t> </a:t>
                </a:r>
                <a:r>
                  <a:rPr lang="en-US" sz="2400" dirty="0">
                    <a:latin typeface="Segoe UI Semilight"/>
                    <a:cs typeface="Segoe UI Semilight"/>
                  </a:rPr>
                  <a:t>just</a:t>
                </a:r>
                <a:r>
                  <a:rPr lang="en-US" sz="2400" spc="-35" dirty="0">
                    <a:latin typeface="Segoe UI Semilight"/>
                    <a:cs typeface="Segoe UI Semilight"/>
                  </a:rPr>
                  <a:t> </a:t>
                </a:r>
                <a:r>
                  <a:rPr lang="en-US" sz="2400" dirty="0">
                    <a:latin typeface="Segoe UI Semilight"/>
                    <a:cs typeface="Segoe UI Semilight"/>
                  </a:rPr>
                  <a:t>look</a:t>
                </a:r>
                <a:r>
                  <a:rPr lang="en-US" sz="2400" spc="-45" dirty="0">
                    <a:latin typeface="Segoe UI Semilight"/>
                    <a:cs typeface="Segoe UI Semilight"/>
                  </a:rPr>
                  <a:t> </a:t>
                </a:r>
                <a:r>
                  <a:rPr lang="en-US" sz="2400" dirty="0">
                    <a:latin typeface="Segoe UI Semilight"/>
                    <a:cs typeface="Segoe UI Semilight"/>
                  </a:rPr>
                  <a:t>at</a:t>
                </a:r>
                <a:r>
                  <a:rPr lang="en-US" sz="2400" spc="-35" dirty="0">
                    <a:latin typeface="Segoe UI Semilight"/>
                    <a:cs typeface="Segoe UI Semilight"/>
                  </a:rPr>
                  <a:t> </a:t>
                </a:r>
                <a:r>
                  <a:rPr lang="en-US" sz="2400" dirty="0">
                    <a:latin typeface="Segoe UI Semilight"/>
                    <a:cs typeface="Segoe UI Semilight"/>
                  </a:rPr>
                  <a:t>the</a:t>
                </a:r>
                <a:r>
                  <a:rPr lang="en-US" sz="2400" spc="-5" dirty="0">
                    <a:latin typeface="Segoe UI Semilight"/>
                    <a:cs typeface="Segoe UI Semilight"/>
                  </a:rPr>
                  <a:t> </a:t>
                </a:r>
                <a:r>
                  <a:rPr lang="en-US" sz="2400" dirty="0">
                    <a:latin typeface="Segoe UI Semilight"/>
                    <a:cs typeface="Segoe UI Semilight"/>
                  </a:rPr>
                  <a:t>estimate</a:t>
                </a:r>
                <a:r>
                  <a:rPr lang="en-US" sz="2400" spc="-20" dirty="0">
                    <a:latin typeface="Segoe UI Semilight"/>
                    <a:cs typeface="Segoe UI Semilight"/>
                  </a:rPr>
                  <a:t> </a:t>
                </a:r>
                <a:r>
                  <a:rPr lang="en-US" sz="2400" dirty="0">
                    <a:latin typeface="Segoe UI Semilight"/>
                    <a:cs typeface="Segoe UI Semilight"/>
                  </a:rPr>
                  <a:t>for</a:t>
                </a:r>
                <a:r>
                  <a:rPr lang="en-US" sz="2400" spc="-35" dirty="0">
                    <a:latin typeface="Segoe UI Semilight"/>
                    <a:cs typeface="Segoe UI Semilight"/>
                  </a:rPr>
                  <a:t> </a:t>
                </a:r>
                <a:r>
                  <a:rPr lang="en-US" sz="2400" dirty="0">
                    <a:latin typeface="Segoe UI Semilight"/>
                    <a:cs typeface="Segoe UI Semilight"/>
                  </a:rPr>
                  <a:t>one</a:t>
                </a:r>
                <a:r>
                  <a:rPr lang="en-US" sz="2400" spc="-35" dirty="0">
                    <a:latin typeface="Segoe UI Semilight"/>
                    <a:cs typeface="Segoe UI Semilight"/>
                  </a:rPr>
                  <a:t> </a:t>
                </a:r>
                <a:r>
                  <a:rPr lang="en-US" sz="2400" dirty="0">
                    <a:latin typeface="Segoe UI Semilight"/>
                    <a:cs typeface="Segoe UI Semilight"/>
                  </a:rPr>
                  <a:t>of</a:t>
                </a:r>
                <a:r>
                  <a:rPr lang="en-US" sz="2400" spc="-30" dirty="0">
                    <a:latin typeface="Segoe UI Semilight"/>
                    <a:cs typeface="Segoe UI Semilight"/>
                  </a:rPr>
                  <a:t> </a:t>
                </a:r>
                <a:r>
                  <a:rPr lang="en-US" sz="2400" spc="-25" dirty="0">
                    <a:latin typeface="Segoe UI Semilight"/>
                    <a:cs typeface="Segoe UI Semilight"/>
                  </a:rPr>
                  <a:t>the </a:t>
                </a:r>
                <a:r>
                  <a:rPr lang="en-US" sz="2400" dirty="0">
                    <a:latin typeface="Segoe UI Semilight"/>
                    <a:cs typeface="Segoe UI Semilight"/>
                  </a:rPr>
                  <a:t>parameters,</a:t>
                </a:r>
                <a:r>
                  <a:rPr lang="en-US" sz="2400" spc="-25" dirty="0">
                    <a:latin typeface="Segoe UI Semilight"/>
                    <a:cs typeface="Segoe UI Semilight"/>
                  </a:rPr>
                  <a:t> </a:t>
                </a:r>
                <a:r>
                  <a:rPr lang="en-US" sz="2400" dirty="0">
                    <a:latin typeface="Cambria Math"/>
                    <a:cs typeface="Cambria Math"/>
                  </a:rPr>
                  <a:t>𝜃</a:t>
                </a:r>
                <a:r>
                  <a:rPr lang="en-US" sz="2625" baseline="-15873" dirty="0">
                    <a:latin typeface="Cambria Math"/>
                    <a:cs typeface="Cambria Math"/>
                  </a:rPr>
                  <a:t>2</a:t>
                </a:r>
                <a:r>
                  <a:rPr lang="en-US" sz="2400" dirty="0">
                    <a:latin typeface="Segoe UI Semilight"/>
                    <a:cs typeface="Segoe UI Semilight"/>
                  </a:rPr>
                  <a:t>,</a:t>
                </a:r>
                <a:r>
                  <a:rPr lang="en-US" sz="2400" spc="-35" dirty="0">
                    <a:latin typeface="Segoe UI Semilight"/>
                    <a:cs typeface="Segoe UI Semilight"/>
                  </a:rPr>
                  <a:t> </a:t>
                </a:r>
                <a:r>
                  <a:rPr lang="en-US" sz="2400" dirty="0">
                    <a:latin typeface="Segoe UI Semilight"/>
                    <a:cs typeface="Segoe UI Semilight"/>
                  </a:rPr>
                  <a:t>but</a:t>
                </a:r>
                <a:r>
                  <a:rPr lang="en-US" sz="2400" spc="-35" dirty="0">
                    <a:latin typeface="Segoe UI Semilight"/>
                    <a:cs typeface="Segoe UI Semilight"/>
                  </a:rPr>
                  <a:t> </a:t>
                </a:r>
                <a:r>
                  <a:rPr lang="en-US" sz="2400" spc="-10" dirty="0">
                    <a:latin typeface="Segoe UI Semilight"/>
                    <a:cs typeface="Segoe UI Semilight"/>
                  </a:rPr>
                  <a:t>ideally,</a:t>
                </a:r>
                <a:r>
                  <a:rPr lang="en-US" sz="2400" spc="-55" dirty="0">
                    <a:latin typeface="Segoe UI Semilight"/>
                    <a:cs typeface="Segoe UI Semilight"/>
                  </a:rPr>
                  <a:t> </a:t>
                </a:r>
                <a:r>
                  <a:rPr lang="en-US" sz="2400" dirty="0">
                    <a:latin typeface="Segoe UI Semilight"/>
                    <a:cs typeface="Segoe UI Semilight"/>
                  </a:rPr>
                  <a:t>we</a:t>
                </a:r>
                <a:r>
                  <a:rPr lang="en-US" sz="2400" spc="-35" dirty="0">
                    <a:latin typeface="Segoe UI Semilight"/>
                    <a:cs typeface="Segoe UI Semilight"/>
                  </a:rPr>
                  <a:t> </a:t>
                </a:r>
                <a:r>
                  <a:rPr lang="en-US" sz="2400" dirty="0">
                    <a:latin typeface="Segoe UI Semilight"/>
                    <a:cs typeface="Segoe UI Semilight"/>
                  </a:rPr>
                  <a:t>would</a:t>
                </a:r>
                <a:r>
                  <a:rPr lang="en-US" sz="2400" spc="-30" dirty="0">
                    <a:latin typeface="Segoe UI Semilight"/>
                    <a:cs typeface="Segoe UI Semilight"/>
                  </a:rPr>
                  <a:t> </a:t>
                </a:r>
                <a:r>
                  <a:rPr lang="en-US" sz="2400" dirty="0">
                    <a:latin typeface="Segoe UI Semilight"/>
                    <a:cs typeface="Segoe UI Semilight"/>
                  </a:rPr>
                  <a:t>also</a:t>
                </a:r>
                <a:r>
                  <a:rPr lang="en-US" sz="2400" spc="-40" dirty="0">
                    <a:latin typeface="Segoe UI Semilight"/>
                    <a:cs typeface="Segoe UI Semilight"/>
                  </a:rPr>
                  <a:t> </a:t>
                </a:r>
                <a:r>
                  <a:rPr lang="en-US" sz="2400" dirty="0">
                    <a:latin typeface="Segoe UI Semilight"/>
                    <a:cs typeface="Segoe UI Semilight"/>
                  </a:rPr>
                  <a:t>look</a:t>
                </a:r>
                <a:r>
                  <a:rPr lang="en-US" sz="2400" spc="-40" dirty="0">
                    <a:latin typeface="Segoe UI Semilight"/>
                    <a:cs typeface="Segoe UI Semilight"/>
                  </a:rPr>
                  <a:t> </a:t>
                </a:r>
                <a:r>
                  <a:rPr lang="en-US" sz="2400" dirty="0">
                    <a:latin typeface="Segoe UI Semilight"/>
                    <a:cs typeface="Segoe UI Semilight"/>
                  </a:rPr>
                  <a:t>at</a:t>
                </a:r>
                <a:r>
                  <a:rPr lang="en-US" sz="2400" spc="-35" dirty="0">
                    <a:latin typeface="Segoe UI Semilight"/>
                    <a:cs typeface="Segoe UI Semilight"/>
                  </a:rPr>
                  <a:t> </a:t>
                </a:r>
                <a:r>
                  <a:rPr lang="en-US" sz="2400" dirty="0">
                    <a:latin typeface="Segoe UI Semilight"/>
                    <a:cs typeface="Segoe UI Semilight"/>
                  </a:rPr>
                  <a:t>the</a:t>
                </a:r>
                <a:r>
                  <a:rPr lang="en-US" sz="2400" spc="-35" dirty="0">
                    <a:latin typeface="Segoe UI Semilight"/>
                    <a:cs typeface="Segoe UI Semilight"/>
                  </a:rPr>
                  <a:t> </a:t>
                </a:r>
                <a:r>
                  <a:rPr lang="en-US" sz="2400" dirty="0">
                    <a:latin typeface="Segoe UI Semilight"/>
                    <a:cs typeface="Segoe UI Semilight"/>
                  </a:rPr>
                  <a:t>other</a:t>
                </a:r>
                <a:r>
                  <a:rPr lang="en-US" sz="2400" spc="-35" dirty="0">
                    <a:latin typeface="Segoe UI Semilight"/>
                    <a:cs typeface="Segoe UI Semilight"/>
                  </a:rPr>
                  <a:t> </a:t>
                </a:r>
                <a:r>
                  <a:rPr lang="en-US" sz="2400" spc="-25" dirty="0">
                    <a:latin typeface="Segoe UI Semilight"/>
                    <a:cs typeface="Segoe UI Semilight"/>
                  </a:rPr>
                  <a:t>parameter,</a:t>
                </a:r>
                <a:r>
                  <a:rPr lang="en-US" sz="2400" spc="-40" dirty="0">
                    <a:latin typeface="Segoe UI Semilight"/>
                    <a:cs typeface="Segoe UI Semilight"/>
                  </a:rPr>
                  <a:t> </a:t>
                </a:r>
                <a:r>
                  <a:rPr lang="en-US" sz="2400" spc="-25" dirty="0">
                    <a:latin typeface="Segoe UI Semilight"/>
                    <a:cs typeface="Segoe UI Semilight"/>
                  </a:rPr>
                  <a:t>and </a:t>
                </a:r>
                <a:r>
                  <a:rPr lang="en-US" sz="2400" dirty="0">
                    <a:latin typeface="Segoe UI Semilight"/>
                    <a:cs typeface="Segoe UI Semilight"/>
                  </a:rPr>
                  <a:t>use</a:t>
                </a:r>
                <a:r>
                  <a:rPr lang="en-US" sz="2400" spc="-45" dirty="0">
                    <a:latin typeface="Segoe UI Semilight"/>
                    <a:cs typeface="Segoe UI Semilight"/>
                  </a:rPr>
                  <a:t> </a:t>
                </a:r>
                <a:r>
                  <a:rPr lang="en-US" sz="2400" dirty="0">
                    <a:latin typeface="Segoe UI Semilight"/>
                    <a:cs typeface="Segoe UI Semilight"/>
                  </a:rPr>
                  <a:t>it</a:t>
                </a:r>
                <a:r>
                  <a:rPr lang="en-US" sz="2400" spc="-50" dirty="0">
                    <a:latin typeface="Segoe UI Semilight"/>
                    <a:cs typeface="Segoe UI Semilight"/>
                  </a:rPr>
                  <a:t> </a:t>
                </a:r>
                <a:r>
                  <a:rPr lang="en-US" sz="2400" dirty="0">
                    <a:latin typeface="Segoe UI Semilight"/>
                    <a:cs typeface="Segoe UI Semilight"/>
                  </a:rPr>
                  <a:t>to</a:t>
                </a:r>
                <a:r>
                  <a:rPr lang="en-US" sz="2400" spc="-60" dirty="0">
                    <a:latin typeface="Segoe UI Semilight"/>
                    <a:cs typeface="Segoe UI Semilight"/>
                  </a:rPr>
                  <a:t> </a:t>
                </a:r>
                <a:r>
                  <a:rPr lang="en-US" sz="2400" dirty="0">
                    <a:latin typeface="Segoe UI Semilight"/>
                    <a:cs typeface="Segoe UI Semilight"/>
                  </a:rPr>
                  <a:t>estimate</a:t>
                </a:r>
                <a:r>
                  <a:rPr lang="en-US" sz="2400" spc="-40" dirty="0">
                    <a:latin typeface="Segoe UI Semilight"/>
                    <a:cs typeface="Segoe UI Semilight"/>
                  </a:rPr>
                  <a:t> </a:t>
                </a:r>
                <a:r>
                  <a:rPr lang="en-US" sz="2400" dirty="0">
                    <a:latin typeface="Segoe UI Semilight"/>
                    <a:cs typeface="Segoe UI Semilight"/>
                  </a:rPr>
                  <a:t>the</a:t>
                </a:r>
                <a:r>
                  <a:rPr lang="en-US" sz="2400" spc="-45" dirty="0">
                    <a:latin typeface="Segoe UI Semilight"/>
                    <a:cs typeface="Segoe UI Semilight"/>
                  </a:rPr>
                  <a:t> </a:t>
                </a:r>
                <a:r>
                  <a:rPr lang="en-US" sz="2400" dirty="0">
                    <a:latin typeface="Segoe UI Semilight"/>
                    <a:cs typeface="Segoe UI Semilight"/>
                  </a:rPr>
                  <a:t>expected</a:t>
                </a:r>
                <a:r>
                  <a:rPr lang="en-US" sz="2400" spc="-60" dirty="0">
                    <a:latin typeface="Segoe UI Semilight"/>
                    <a:cs typeface="Segoe UI Semilight"/>
                  </a:rPr>
                  <a:t> </a:t>
                </a:r>
                <a:r>
                  <a:rPr lang="en-US" sz="2400" spc="-10" dirty="0">
                    <a:latin typeface="Segoe UI Semilight"/>
                    <a:cs typeface="Segoe UI Semilight"/>
                  </a:rPr>
                  <a:t>value</a:t>
                </a:r>
                <a:r>
                  <a:rPr lang="en-US" sz="2400" dirty="0">
                    <a:latin typeface="Segoe UI Semilight"/>
                    <a:cs typeface="Segoe UI Semilight"/>
                  </a:rPr>
                  <a:t>	</a:t>
                </a:r>
                <a:r>
                  <a:rPr lang="en-US" sz="2400" dirty="0">
                    <a:latin typeface="Cambria Math"/>
                    <a:cs typeface="Cambria Math"/>
                  </a:rPr>
                  <a:t>1 −</a:t>
                </a:r>
                <a:r>
                  <a:rPr lang="en-US" sz="2400" spc="-10" dirty="0">
                    <a:latin typeface="Cambria Math"/>
                    <a:cs typeface="Cambria Math"/>
                  </a:rPr>
                  <a:t> </a:t>
                </a:r>
                <a14:m>
                  <m:oMath xmlns:m="http://schemas.openxmlformats.org/officeDocument/2006/math">
                    <m:acc>
                      <m:accPr>
                        <m:chr m:val="̂"/>
                        <m:ctrlPr>
                          <a:rPr lang="en-US" sz="2400" b="0" i="1" spc="-10" smtClean="0">
                            <a:latin typeface="Cambria Math" panose="02040503050406030204" pitchFamily="18" charset="0"/>
                            <a:cs typeface="Cambria Math"/>
                          </a:rPr>
                        </m:ctrlPr>
                      </m:accPr>
                      <m:e>
                        <m:sSub>
                          <m:sSubPr>
                            <m:ctrlPr>
                              <a:rPr lang="en-US" sz="2400" b="0" i="1" spc="-10" smtClean="0">
                                <a:latin typeface="Cambria Math" panose="02040503050406030204" pitchFamily="18" charset="0"/>
                                <a:cs typeface="Cambria Math"/>
                              </a:rPr>
                            </m:ctrlPr>
                          </m:sSubPr>
                          <m:e>
                            <m:r>
                              <a:rPr lang="en-US" sz="2400" b="0" i="1" spc="-10" smtClean="0">
                                <a:latin typeface="Cambria Math" panose="02040503050406030204" pitchFamily="18" charset="0"/>
                                <a:cs typeface="Cambria Math"/>
                              </a:rPr>
                              <m:t>𝜃</m:t>
                            </m:r>
                          </m:e>
                          <m:sub>
                            <m:r>
                              <a:rPr lang="en-US" sz="2400" b="0" i="1" spc="-10" smtClean="0">
                                <a:latin typeface="Cambria Math" panose="02040503050406030204" pitchFamily="18" charset="0"/>
                                <a:cs typeface="Cambria Math"/>
                              </a:rPr>
                              <m:t>1</m:t>
                            </m:r>
                          </m:sub>
                        </m:sSub>
                      </m:e>
                    </m:acc>
                  </m:oMath>
                </a14:m>
                <a:r>
                  <a:rPr lang="en-US" sz="2400" dirty="0">
                    <a:latin typeface="Cambria Math"/>
                    <a:cs typeface="Cambria Math"/>
                  </a:rPr>
                  <a:t>−</a:t>
                </a:r>
                <a:r>
                  <a:rPr lang="en-US" sz="2400" spc="-10" dirty="0">
                    <a:latin typeface="Cambria Math"/>
                    <a:cs typeface="Cambria Math"/>
                  </a:rPr>
                  <a:t> </a:t>
                </a:r>
                <a14:m>
                  <m:oMath xmlns:m="http://schemas.openxmlformats.org/officeDocument/2006/math">
                    <m:acc>
                      <m:accPr>
                        <m:chr m:val="̂"/>
                        <m:ctrlPr>
                          <a:rPr lang="en-US" sz="2400" b="0" i="1" spc="-10" smtClean="0">
                            <a:latin typeface="Cambria Math" panose="02040503050406030204" pitchFamily="18" charset="0"/>
                            <a:cs typeface="Cambria Math"/>
                          </a:rPr>
                        </m:ctrlPr>
                      </m:accPr>
                      <m:e>
                        <m:sSub>
                          <m:sSubPr>
                            <m:ctrlPr>
                              <a:rPr lang="en-US" sz="2400" b="0" i="1" spc="-10" smtClean="0">
                                <a:latin typeface="Cambria Math" panose="02040503050406030204" pitchFamily="18" charset="0"/>
                                <a:cs typeface="Cambria Math"/>
                              </a:rPr>
                            </m:ctrlPr>
                          </m:sSubPr>
                          <m:e>
                            <m:r>
                              <a:rPr lang="en-US" sz="2400" b="0" i="1" spc="-10" smtClean="0">
                                <a:latin typeface="Cambria Math" panose="02040503050406030204" pitchFamily="18" charset="0"/>
                                <a:cs typeface="Cambria Math"/>
                              </a:rPr>
                              <m:t>𝜃</m:t>
                            </m:r>
                          </m:e>
                          <m:sub>
                            <m:r>
                              <a:rPr lang="en-US" sz="2400" b="0" i="1" spc="-10" smtClean="0">
                                <a:latin typeface="Cambria Math" panose="02040503050406030204" pitchFamily="18" charset="0"/>
                                <a:cs typeface="Cambria Math"/>
                              </a:rPr>
                              <m:t>2</m:t>
                            </m:r>
                          </m:sub>
                        </m:sSub>
                      </m:e>
                    </m:acc>
                  </m:oMath>
                </a14:m>
                <a:r>
                  <a:rPr lang="en-US" sz="2625" baseline="-15873" dirty="0">
                    <a:latin typeface="Cambria Math"/>
                    <a:cs typeface="Cambria Math"/>
                  </a:rPr>
                  <a:t>	</a:t>
                </a:r>
                <a:r>
                  <a:rPr lang="en-US" sz="2400" spc="-50" dirty="0">
                    <a:latin typeface="Cambria Math"/>
                    <a:cs typeface="Cambria Math"/>
                  </a:rPr>
                  <a:t>+</a:t>
                </a:r>
                <a:r>
                  <a:rPr lang="en-US" sz="2400" dirty="0">
                    <a:latin typeface="Cambria Math"/>
                    <a:cs typeface="Cambria Math"/>
                  </a:rPr>
                  <a:t>	10</a:t>
                </a:r>
                <a:r>
                  <a:rPr lang="en-US" sz="2400" spc="-10" dirty="0">
                    <a:latin typeface="Cambria Math"/>
                    <a:cs typeface="Cambria Math"/>
                  </a:rPr>
                  <a:t> </a:t>
                </a:r>
                <a:r>
                  <a:rPr lang="en-US" sz="2400" dirty="0">
                    <a:latin typeface="Cambria Math"/>
                    <a:cs typeface="Cambria Math"/>
                  </a:rPr>
                  <a:t>⋅</a:t>
                </a:r>
                <a:r>
                  <a:rPr lang="en-US" sz="2400" spc="5" dirty="0">
                    <a:latin typeface="Cambria Math"/>
                    <a:cs typeface="Cambria Math"/>
                  </a:rPr>
                  <a:t> </a:t>
                </a:r>
                <a14:m>
                  <m:oMath xmlns:m="http://schemas.openxmlformats.org/officeDocument/2006/math">
                    <m:acc>
                      <m:accPr>
                        <m:chr m:val="̂"/>
                        <m:ctrlPr>
                          <a:rPr lang="en-US" sz="2400" b="0" i="1" spc="5" smtClean="0">
                            <a:latin typeface="Cambria Math" panose="02040503050406030204" pitchFamily="18" charset="0"/>
                            <a:cs typeface="Cambria Math"/>
                          </a:rPr>
                        </m:ctrlPr>
                      </m:accPr>
                      <m:e>
                        <m:sSub>
                          <m:sSubPr>
                            <m:ctrlPr>
                              <a:rPr lang="en-US" sz="2400" b="0" i="1" spc="5" smtClean="0">
                                <a:latin typeface="Cambria Math" panose="02040503050406030204" pitchFamily="18" charset="0"/>
                                <a:cs typeface="Cambria Math"/>
                              </a:rPr>
                            </m:ctrlPr>
                          </m:sSubPr>
                          <m:e>
                            <m:r>
                              <a:rPr lang="en-US" sz="2400" b="0" i="1" spc="5" smtClean="0">
                                <a:latin typeface="Cambria Math" panose="02040503050406030204" pitchFamily="18" charset="0"/>
                                <a:cs typeface="Cambria Math"/>
                              </a:rPr>
                              <m:t>𝜃</m:t>
                            </m:r>
                          </m:e>
                          <m:sub>
                            <m:r>
                              <a:rPr lang="en-US" sz="2400" b="0" i="1" spc="5" smtClean="0">
                                <a:latin typeface="Cambria Math" panose="02040503050406030204" pitchFamily="18" charset="0"/>
                                <a:cs typeface="Cambria Math"/>
                              </a:rPr>
                              <m:t>1</m:t>
                            </m:r>
                          </m:sub>
                        </m:sSub>
                      </m:e>
                    </m:acc>
                  </m:oMath>
                </a14:m>
                <a:r>
                  <a:rPr lang="en-US" sz="2625" baseline="-15873" dirty="0">
                    <a:latin typeface="Cambria Math"/>
                    <a:cs typeface="Cambria Math"/>
                  </a:rPr>
                  <a:t>	</a:t>
                </a:r>
                <a:r>
                  <a:rPr lang="en-US" sz="2400" dirty="0">
                    <a:latin typeface="Cambria Math"/>
                    <a:cs typeface="Cambria Math"/>
                  </a:rPr>
                  <a:t>+</a:t>
                </a:r>
                <a:r>
                  <a:rPr lang="en-US" sz="2400" spc="-25" dirty="0">
                    <a:latin typeface="Cambria Math"/>
                    <a:cs typeface="Cambria Math"/>
                  </a:rPr>
                  <a:t> </a:t>
                </a:r>
                <a:r>
                  <a:rPr lang="en-US" sz="2400" dirty="0">
                    <a:latin typeface="Cambria Math"/>
                    <a:cs typeface="Cambria Math"/>
                  </a:rPr>
                  <a:t>(100</a:t>
                </a:r>
                <a:r>
                  <a:rPr lang="en-US" sz="2400" spc="-15" dirty="0">
                    <a:latin typeface="Cambria Math"/>
                    <a:cs typeface="Cambria Math"/>
                  </a:rPr>
                  <a:t> </a:t>
                </a:r>
                <a:r>
                  <a:rPr lang="en-US" sz="2400" dirty="0">
                    <a:latin typeface="Cambria Math"/>
                    <a:cs typeface="Cambria Math"/>
                  </a:rPr>
                  <a:t>⋅</a:t>
                </a:r>
                <a:r>
                  <a:rPr lang="en-US" sz="2400" spc="5" dirty="0">
                    <a:latin typeface="Cambria Math"/>
                    <a:cs typeface="Cambria Math"/>
                  </a:rPr>
                  <a:t> </a:t>
                </a:r>
                <a14:m>
                  <m:oMath xmlns:m="http://schemas.openxmlformats.org/officeDocument/2006/math">
                    <m:acc>
                      <m:accPr>
                        <m:chr m:val="̂"/>
                        <m:ctrlPr>
                          <a:rPr lang="en-US" sz="2400" b="0" i="1" spc="5" smtClean="0">
                            <a:latin typeface="Cambria Math" panose="02040503050406030204" pitchFamily="18" charset="0"/>
                            <a:cs typeface="Cambria Math"/>
                          </a:rPr>
                        </m:ctrlPr>
                      </m:accPr>
                      <m:e>
                        <m:sSub>
                          <m:sSubPr>
                            <m:ctrlPr>
                              <a:rPr lang="en-US" sz="2400" b="0" i="1" spc="5" smtClean="0">
                                <a:latin typeface="Cambria Math" panose="02040503050406030204" pitchFamily="18" charset="0"/>
                                <a:cs typeface="Cambria Math"/>
                              </a:rPr>
                            </m:ctrlPr>
                          </m:sSubPr>
                          <m:e>
                            <m:r>
                              <a:rPr lang="en-US" sz="2400" b="0" i="1" spc="5" smtClean="0">
                                <a:latin typeface="Cambria Math" panose="02040503050406030204" pitchFamily="18" charset="0"/>
                                <a:cs typeface="Cambria Math"/>
                              </a:rPr>
                              <m:t>𝜃</m:t>
                            </m:r>
                          </m:e>
                          <m:sub>
                            <m:r>
                              <a:rPr lang="en-US" sz="2400" b="0" i="1" spc="5" smtClean="0">
                                <a:latin typeface="Cambria Math" panose="02040503050406030204" pitchFamily="18" charset="0"/>
                                <a:cs typeface="Cambria Math"/>
                              </a:rPr>
                              <m:t>2</m:t>
                            </m:r>
                          </m:sub>
                        </m:sSub>
                      </m:e>
                    </m:acc>
                  </m:oMath>
                </a14:m>
                <a:r>
                  <a:rPr lang="en-US" sz="2400" dirty="0">
                    <a:latin typeface="Cambria Math"/>
                    <a:cs typeface="Cambria Math"/>
                  </a:rPr>
                  <a:t>)</a:t>
                </a:r>
                <a:endParaRPr sz="2400" dirty="0">
                  <a:latin typeface="Cambria Math"/>
                  <a:cs typeface="Cambria Math"/>
                </a:endParaRPr>
              </a:p>
            </p:txBody>
          </p:sp>
        </mc:Choice>
        <mc:Fallback>
          <p:sp>
            <p:nvSpPr>
              <p:cNvPr id="15" name="object 15"/>
              <p:cNvSpPr txBox="1">
                <a:spLocks noRot="1" noChangeAspect="1" noMove="1" noResize="1" noEditPoints="1" noAdjustHandles="1" noChangeArrowheads="1" noChangeShapeType="1" noTextEdit="1"/>
              </p:cNvSpPr>
              <p:nvPr/>
            </p:nvSpPr>
            <p:spPr>
              <a:xfrm>
                <a:off x="774191" y="5323128"/>
                <a:ext cx="9846945" cy="1143583"/>
              </a:xfrm>
              <a:prstGeom prst="rect">
                <a:avLst/>
              </a:prstGeom>
              <a:blipFill>
                <a:blip r:embed="rId3"/>
                <a:stretch>
                  <a:fillRect l="-1486" t="-9043" r="-1424" b="-13298"/>
                </a:stretch>
              </a:blipFill>
            </p:spPr>
            <p:txBody>
              <a:bodyPr/>
              <a:lstStyle/>
              <a:p>
                <a:r>
                  <a:rPr lang="en-US">
                    <a:noFill/>
                  </a:rPr>
                  <a:t> </a:t>
                </a:r>
              </a:p>
            </p:txBody>
          </p:sp>
        </mc:Fallback>
      </mc:AlternateContent>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Confidence</a:t>
            </a:r>
            <a:r>
              <a:rPr spc="190" dirty="0"/>
              <a:t> </a:t>
            </a:r>
            <a:r>
              <a:rPr spc="80" dirty="0"/>
              <a:t>Interval</a:t>
            </a:r>
            <a:r>
              <a:rPr spc="195" dirty="0"/>
              <a:t> </a:t>
            </a:r>
            <a:r>
              <a:rPr spc="60" dirty="0"/>
              <a:t>for</a:t>
            </a:r>
            <a:r>
              <a:rPr spc="195" dirty="0"/>
              <a:t> </a:t>
            </a:r>
            <a:r>
              <a:rPr spc="60" dirty="0"/>
              <a:t>Our</a:t>
            </a:r>
            <a:r>
              <a:rPr spc="180" dirty="0"/>
              <a:t> </a:t>
            </a:r>
            <a:r>
              <a:rPr spc="65" dirty="0"/>
              <a:t>Estimates</a:t>
            </a:r>
          </a:p>
        </p:txBody>
      </p:sp>
      <p:sp>
        <p:nvSpPr>
          <p:cNvPr id="3" name="object 3"/>
          <p:cNvSpPr/>
          <p:nvPr/>
        </p:nvSpPr>
        <p:spPr>
          <a:xfrm>
            <a:off x="970070" y="3693540"/>
            <a:ext cx="3253104" cy="400050"/>
          </a:xfrm>
          <a:custGeom>
            <a:avLst/>
            <a:gdLst/>
            <a:ahLst/>
            <a:cxnLst/>
            <a:rect l="l" t="t" r="r" b="b"/>
            <a:pathLst>
              <a:path w="3253104" h="400050">
                <a:moveTo>
                  <a:pt x="3147777" y="0"/>
                </a:moveTo>
                <a:lnTo>
                  <a:pt x="3143713" y="13334"/>
                </a:lnTo>
                <a:lnTo>
                  <a:pt x="3162069" y="22836"/>
                </a:lnTo>
                <a:lnTo>
                  <a:pt x="3178067" y="36671"/>
                </a:lnTo>
                <a:lnTo>
                  <a:pt x="3202895" y="77342"/>
                </a:lnTo>
                <a:lnTo>
                  <a:pt x="3217977" y="132714"/>
                </a:lnTo>
                <a:lnTo>
                  <a:pt x="3222961" y="199897"/>
                </a:lnTo>
                <a:lnTo>
                  <a:pt x="3221719" y="234975"/>
                </a:lnTo>
                <a:lnTo>
                  <a:pt x="3211710" y="296177"/>
                </a:lnTo>
                <a:lnTo>
                  <a:pt x="3191684" y="344828"/>
                </a:lnTo>
                <a:lnTo>
                  <a:pt x="3162069" y="376832"/>
                </a:lnTo>
                <a:lnTo>
                  <a:pt x="3143713" y="386333"/>
                </a:lnTo>
                <a:lnTo>
                  <a:pt x="3147777" y="399541"/>
                </a:lnTo>
                <a:lnTo>
                  <a:pt x="3192339" y="375729"/>
                </a:lnTo>
                <a:lnTo>
                  <a:pt x="3225374" y="330961"/>
                </a:lnTo>
                <a:lnTo>
                  <a:pt x="3245885" y="270462"/>
                </a:lnTo>
                <a:lnTo>
                  <a:pt x="3252674" y="199897"/>
                </a:lnTo>
                <a:lnTo>
                  <a:pt x="3251060" y="164818"/>
                </a:lnTo>
                <a:lnTo>
                  <a:pt x="3237356" y="97633"/>
                </a:lnTo>
                <a:lnTo>
                  <a:pt x="3210303" y="43630"/>
                </a:lnTo>
                <a:lnTo>
                  <a:pt x="3171493" y="9288"/>
                </a:lnTo>
                <a:lnTo>
                  <a:pt x="3147777" y="0"/>
                </a:lnTo>
                <a:close/>
              </a:path>
              <a:path w="3253104" h="400050">
                <a:moveTo>
                  <a:pt x="104959" y="0"/>
                </a:moveTo>
                <a:lnTo>
                  <a:pt x="60350" y="23828"/>
                </a:lnTo>
                <a:lnTo>
                  <a:pt x="27286" y="68706"/>
                </a:lnTo>
                <a:lnTo>
                  <a:pt x="6815" y="129143"/>
                </a:lnTo>
                <a:lnTo>
                  <a:pt x="0" y="199897"/>
                </a:lnTo>
                <a:lnTo>
                  <a:pt x="1633" y="234975"/>
                </a:lnTo>
                <a:lnTo>
                  <a:pt x="15344" y="301980"/>
                </a:lnTo>
                <a:lnTo>
                  <a:pt x="42376" y="355965"/>
                </a:lnTo>
                <a:lnTo>
                  <a:pt x="81210" y="390255"/>
                </a:lnTo>
                <a:lnTo>
                  <a:pt x="104959" y="399541"/>
                </a:lnTo>
                <a:lnTo>
                  <a:pt x="108998" y="386333"/>
                </a:lnTo>
                <a:lnTo>
                  <a:pt x="90640" y="376832"/>
                </a:lnTo>
                <a:lnTo>
                  <a:pt x="74658" y="362997"/>
                </a:lnTo>
                <a:lnTo>
                  <a:pt x="49816" y="322325"/>
                </a:lnTo>
                <a:lnTo>
                  <a:pt x="34734" y="267065"/>
                </a:lnTo>
                <a:lnTo>
                  <a:pt x="29712" y="199897"/>
                </a:lnTo>
                <a:lnTo>
                  <a:pt x="30967" y="164818"/>
                </a:lnTo>
                <a:lnTo>
                  <a:pt x="41017" y="103564"/>
                </a:lnTo>
                <a:lnTo>
                  <a:pt x="61051" y="54840"/>
                </a:lnTo>
                <a:lnTo>
                  <a:pt x="90640" y="22836"/>
                </a:lnTo>
                <a:lnTo>
                  <a:pt x="108998" y="13334"/>
                </a:lnTo>
                <a:lnTo>
                  <a:pt x="104959" y="0"/>
                </a:lnTo>
                <a:close/>
              </a:path>
            </a:pathLst>
          </a:custGeom>
          <a:solidFill>
            <a:srgbClr val="000000"/>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4" name="object 4"/>
              <p:cNvSpPr txBox="1"/>
              <p:nvPr/>
            </p:nvSpPr>
            <p:spPr>
              <a:xfrm>
                <a:off x="583082" y="1514347"/>
                <a:ext cx="10866755" cy="3742819"/>
              </a:xfrm>
              <a:prstGeom prst="rect">
                <a:avLst/>
              </a:prstGeom>
            </p:spPr>
            <p:txBody>
              <a:bodyPr vert="horz" wrap="square" lIns="0" tIns="13335" rIns="0" bIns="0" rtlCol="0">
                <a:spAutoFit/>
              </a:bodyPr>
              <a:lstStyle/>
              <a:p>
                <a:pPr marL="38100">
                  <a:lnSpc>
                    <a:spcPct val="100000"/>
                  </a:lnSpc>
                  <a:spcBef>
                    <a:spcPts val="105"/>
                  </a:spcBef>
                </a:pPr>
                <a:r>
                  <a:rPr lang="en-US" sz="2600" dirty="0">
                    <a:latin typeface="Segoe UI Semilight"/>
                    <a:cs typeface="Segoe UI Semilight"/>
                  </a:rPr>
                  <a:t>For</a:t>
                </a:r>
                <a:r>
                  <a:rPr lang="en-US" sz="2600" spc="-50" dirty="0">
                    <a:latin typeface="Segoe UI Semilight"/>
                    <a:cs typeface="Segoe UI Semilight"/>
                  </a:rPr>
                  <a:t> </a:t>
                </a:r>
                <a:r>
                  <a:rPr lang="en-US" sz="2600" dirty="0">
                    <a:latin typeface="Segoe UI Semilight"/>
                    <a:cs typeface="Segoe UI Semilight"/>
                  </a:rPr>
                  <a:t>an</a:t>
                </a:r>
                <a:r>
                  <a:rPr lang="en-US" sz="2600" spc="-20" dirty="0">
                    <a:latin typeface="Segoe UI Semilight"/>
                    <a:cs typeface="Segoe UI Semilight"/>
                  </a:rPr>
                  <a:t> </a:t>
                </a:r>
                <a:r>
                  <a:rPr lang="en-US" sz="2600" dirty="0">
                    <a:latin typeface="Segoe UI Semilight"/>
                    <a:cs typeface="Segoe UI Semilight"/>
                  </a:rPr>
                  <a:t>estimate</a:t>
                </a:r>
                <a:r>
                  <a:rPr lang="en-US" sz="2600" spc="-15" dirty="0">
                    <a:latin typeface="Segoe UI Semilight"/>
                    <a:cs typeface="Segoe UI Semilight"/>
                  </a:rPr>
                  <a:t> </a:t>
                </a:r>
                <a14:m>
                  <m:oMath xmlns:m="http://schemas.openxmlformats.org/officeDocument/2006/math">
                    <m:acc>
                      <m:accPr>
                        <m:chr m:val="̂"/>
                        <m:ctrlPr>
                          <a:rPr lang="en-US" sz="2600" b="0" i="1" spc="-15" smtClean="0">
                            <a:latin typeface="Cambria Math" panose="02040503050406030204" pitchFamily="18" charset="0"/>
                            <a:cs typeface="Segoe UI Semilight"/>
                          </a:rPr>
                        </m:ctrlPr>
                      </m:accPr>
                      <m:e>
                        <m:sSub>
                          <m:sSubPr>
                            <m:ctrlPr>
                              <a:rPr lang="en-US" sz="2600" b="0" i="1" spc="-15" smtClean="0">
                                <a:latin typeface="Cambria Math" panose="02040503050406030204" pitchFamily="18" charset="0"/>
                                <a:cs typeface="Segoe UI Semilight"/>
                              </a:rPr>
                            </m:ctrlPr>
                          </m:sSubPr>
                          <m:e>
                            <m:r>
                              <a:rPr lang="en-US" sz="2600" b="0" i="1" spc="-15" smtClean="0">
                                <a:latin typeface="Cambria Math" panose="02040503050406030204" pitchFamily="18" charset="0"/>
                                <a:cs typeface="Segoe UI Semilight"/>
                              </a:rPr>
                              <m:t>𝜃</m:t>
                            </m:r>
                          </m:e>
                          <m:sub>
                            <m:r>
                              <a:rPr lang="en-US" sz="2600" b="0" i="1" spc="-15" smtClean="0">
                                <a:latin typeface="Cambria Math" panose="02040503050406030204" pitchFamily="18" charset="0"/>
                                <a:cs typeface="Segoe UI Semilight"/>
                              </a:rPr>
                              <m:t>2</m:t>
                            </m:r>
                          </m:sub>
                        </m:sSub>
                      </m:e>
                    </m:acc>
                  </m:oMath>
                </a14:m>
                <a:r>
                  <a:rPr lang="en-US" sz="2600" dirty="0">
                    <a:latin typeface="Segoe UI Semilight"/>
                    <a:cs typeface="Segoe UI Semilight"/>
                  </a:rPr>
                  <a:t> on</a:t>
                </a:r>
                <a:r>
                  <a:rPr lang="en-US" sz="2600" spc="-25" dirty="0">
                    <a:latin typeface="Segoe UI Semilight"/>
                    <a:cs typeface="Segoe UI Semilight"/>
                  </a:rPr>
                  <a:t> </a:t>
                </a:r>
                <a:r>
                  <a:rPr lang="en-US" sz="2600" dirty="0">
                    <a:latin typeface="Segoe UI Semilight"/>
                    <a:cs typeface="Segoe UI Semilight"/>
                  </a:rPr>
                  <a:t>arm</a:t>
                </a:r>
                <a:r>
                  <a:rPr lang="en-US" sz="2600" spc="-35" dirty="0">
                    <a:latin typeface="Segoe UI Semilight"/>
                    <a:cs typeface="Segoe UI Semilight"/>
                  </a:rPr>
                  <a:t> </a:t>
                </a:r>
                <a:r>
                  <a:rPr lang="en-US" sz="2600" dirty="0">
                    <a:latin typeface="Cambria Math"/>
                    <a:cs typeface="Cambria Math"/>
                  </a:rPr>
                  <a:t>𝑖</a:t>
                </a:r>
                <a:r>
                  <a:rPr lang="en-US" sz="2600" spc="210" dirty="0">
                    <a:latin typeface="Cambria Math"/>
                    <a:cs typeface="Cambria Math"/>
                  </a:rPr>
                  <a:t> </a:t>
                </a:r>
                <a:r>
                  <a:rPr lang="en-US" sz="2600" dirty="0">
                    <a:latin typeface="Segoe UI Semilight"/>
                    <a:cs typeface="Segoe UI Semilight"/>
                  </a:rPr>
                  <a:t>after</a:t>
                </a:r>
                <a:r>
                  <a:rPr lang="en-US" sz="2600" spc="-40" dirty="0">
                    <a:latin typeface="Segoe UI Semilight"/>
                    <a:cs typeface="Segoe UI Semilight"/>
                  </a:rPr>
                  <a:t> </a:t>
                </a:r>
                <a:r>
                  <a:rPr lang="en-US" sz="2600" dirty="0">
                    <a:latin typeface="Segoe UI Semilight"/>
                    <a:cs typeface="Segoe UI Semilight"/>
                  </a:rPr>
                  <a:t>seeing</a:t>
                </a:r>
                <a:r>
                  <a:rPr lang="en-US" sz="2600" spc="-15" dirty="0">
                    <a:latin typeface="Segoe UI Semilight"/>
                    <a:cs typeface="Segoe UI Semilight"/>
                  </a:rPr>
                  <a:t> </a:t>
                </a:r>
                <a:r>
                  <a:rPr lang="en-US" sz="2600" dirty="0">
                    <a:latin typeface="Cambria Math"/>
                    <a:cs typeface="Cambria Math"/>
                  </a:rPr>
                  <a:t>35</a:t>
                </a:r>
                <a:r>
                  <a:rPr lang="en-US" sz="2600" spc="125" dirty="0">
                    <a:latin typeface="Cambria Math"/>
                    <a:cs typeface="Cambria Math"/>
                  </a:rPr>
                  <a:t> </a:t>
                </a:r>
                <a:r>
                  <a:rPr lang="en-US" sz="2600" dirty="0">
                    <a:latin typeface="Segoe UI Semilight"/>
                    <a:cs typeface="Segoe UI Semilight"/>
                  </a:rPr>
                  <a:t>samples,</a:t>
                </a:r>
                <a:r>
                  <a:rPr lang="en-US" sz="2600" spc="-10" dirty="0">
                    <a:latin typeface="Segoe UI Semilight"/>
                    <a:cs typeface="Segoe UI Semilight"/>
                  </a:rPr>
                  <a:t> </a:t>
                </a:r>
                <a:r>
                  <a:rPr lang="en-US" sz="2600" dirty="0">
                    <a:latin typeface="Segoe UI Semilight"/>
                    <a:cs typeface="Segoe UI Semilight"/>
                  </a:rPr>
                  <a:t>what</a:t>
                </a:r>
                <a:r>
                  <a:rPr lang="en-US" sz="2600" spc="-35" dirty="0">
                    <a:latin typeface="Segoe UI Semilight"/>
                    <a:cs typeface="Segoe UI Semilight"/>
                  </a:rPr>
                  <a:t> </a:t>
                </a:r>
                <a:r>
                  <a:rPr lang="en-US" sz="2600" dirty="0">
                    <a:latin typeface="Segoe UI Semilight"/>
                    <a:cs typeface="Segoe UI Semilight"/>
                  </a:rPr>
                  <a:t>is</a:t>
                </a:r>
                <a:r>
                  <a:rPr lang="en-US" sz="2600" spc="-10" dirty="0">
                    <a:latin typeface="Segoe UI Semilight"/>
                    <a:cs typeface="Segoe UI Semilight"/>
                  </a:rPr>
                  <a:t> </a:t>
                </a:r>
                <a:r>
                  <a:rPr lang="en-US" sz="2600" dirty="0">
                    <a:latin typeface="Segoe UI Semilight"/>
                    <a:cs typeface="Segoe UI Semilight"/>
                  </a:rPr>
                  <a:t>the</a:t>
                </a:r>
                <a:r>
                  <a:rPr lang="en-US" sz="2600" spc="-30" dirty="0">
                    <a:latin typeface="Segoe UI Semilight"/>
                    <a:cs typeface="Segoe UI Semilight"/>
                  </a:rPr>
                  <a:t> </a:t>
                </a:r>
                <a:r>
                  <a:rPr lang="en-US" sz="2600" spc="-10" dirty="0">
                    <a:latin typeface="Segoe UI Semilight"/>
                    <a:cs typeface="Segoe UI Semilight"/>
                  </a:rPr>
                  <a:t>smallest</a:t>
                </a:r>
                <a:endParaRPr lang="en-US" sz="2600" dirty="0">
                  <a:latin typeface="Segoe UI Semilight"/>
                  <a:cs typeface="Segoe UI Semilight"/>
                </a:endParaRPr>
              </a:p>
              <a:p>
                <a:pPr marL="38100" marR="30480">
                  <a:lnSpc>
                    <a:spcPts val="3110"/>
                  </a:lnSpc>
                  <a:spcBef>
                    <a:spcPts val="240"/>
                  </a:spcBef>
                </a:pPr>
                <a:r>
                  <a:rPr lang="en-US" sz="2600" dirty="0">
                    <a:latin typeface="Segoe UI Semilight"/>
                    <a:cs typeface="Segoe UI Semilight"/>
                  </a:rPr>
                  <a:t>value</a:t>
                </a:r>
                <a:r>
                  <a:rPr lang="en-US" sz="2600" spc="-40" dirty="0">
                    <a:latin typeface="Segoe UI Semilight"/>
                    <a:cs typeface="Segoe UI Semilight"/>
                  </a:rPr>
                  <a:t> </a:t>
                </a:r>
                <a:r>
                  <a:rPr lang="en-US" sz="2600" dirty="0">
                    <a:latin typeface="Segoe UI Semilight"/>
                    <a:cs typeface="Segoe UI Semilight"/>
                  </a:rPr>
                  <a:t>of</a:t>
                </a:r>
                <a:r>
                  <a:rPr lang="en-US" sz="2600" spc="-10" dirty="0">
                    <a:latin typeface="Segoe UI Semilight"/>
                    <a:cs typeface="Segoe UI Semilight"/>
                  </a:rPr>
                  <a:t> </a:t>
                </a:r>
                <a:r>
                  <a:rPr lang="en-US" sz="2600" dirty="0">
                    <a:latin typeface="Cambria Math"/>
                    <a:cs typeface="Cambria Math"/>
                  </a:rPr>
                  <a:t>𝑎</a:t>
                </a:r>
                <a:r>
                  <a:rPr lang="en-US" sz="2600" spc="180" dirty="0">
                    <a:latin typeface="Cambria Math"/>
                    <a:cs typeface="Cambria Math"/>
                  </a:rPr>
                  <a:t> </a:t>
                </a:r>
                <a:r>
                  <a:rPr lang="en-US" sz="2600" dirty="0">
                    <a:latin typeface="Segoe UI Semilight"/>
                    <a:cs typeface="Segoe UI Semilight"/>
                  </a:rPr>
                  <a:t>such</a:t>
                </a:r>
                <a:r>
                  <a:rPr lang="en-US" sz="2600" spc="-5" dirty="0">
                    <a:latin typeface="Segoe UI Semilight"/>
                    <a:cs typeface="Segoe UI Semilight"/>
                  </a:rPr>
                  <a:t> </a:t>
                </a:r>
                <a:r>
                  <a:rPr lang="en-US" sz="2600" dirty="0">
                    <a:latin typeface="Segoe UI Semilight"/>
                    <a:cs typeface="Segoe UI Semilight"/>
                  </a:rPr>
                  <a:t>that</a:t>
                </a:r>
                <a:r>
                  <a:rPr lang="en-US" sz="2600" spc="-25" dirty="0">
                    <a:latin typeface="Segoe UI Semilight"/>
                    <a:cs typeface="Segoe UI Semilight"/>
                  </a:rPr>
                  <a:t> </a:t>
                </a:r>
                <a:r>
                  <a:rPr lang="en-US" sz="2600" dirty="0">
                    <a:latin typeface="Segoe UI Semilight"/>
                    <a:cs typeface="Segoe UI Semilight"/>
                  </a:rPr>
                  <a:t>the</a:t>
                </a:r>
                <a:r>
                  <a:rPr lang="en-US" sz="2600" spc="-20" dirty="0">
                    <a:latin typeface="Segoe UI Semilight"/>
                    <a:cs typeface="Segoe UI Semilight"/>
                  </a:rPr>
                  <a:t> </a:t>
                </a:r>
                <a:r>
                  <a:rPr lang="en-US" sz="2600" dirty="0">
                    <a:latin typeface="Segoe UI Semilight"/>
                    <a:cs typeface="Segoe UI Semilight"/>
                  </a:rPr>
                  <a:t>distance</a:t>
                </a:r>
                <a:r>
                  <a:rPr lang="en-US" sz="2600" spc="-35" dirty="0">
                    <a:latin typeface="Segoe UI Semilight"/>
                    <a:cs typeface="Segoe UI Semilight"/>
                  </a:rPr>
                  <a:t> </a:t>
                </a:r>
                <a:r>
                  <a:rPr lang="en-US" sz="2600" dirty="0">
                    <a:latin typeface="Segoe UI Semilight"/>
                    <a:cs typeface="Segoe UI Semilight"/>
                  </a:rPr>
                  <a:t>between</a:t>
                </a:r>
                <a:r>
                  <a:rPr lang="en-US" sz="2600" spc="-10" dirty="0">
                    <a:latin typeface="Segoe UI Semilight"/>
                    <a:cs typeface="Segoe UI Semilight"/>
                  </a:rPr>
                  <a:t> </a:t>
                </a:r>
                <a:r>
                  <a:rPr lang="en-US" sz="2600" dirty="0">
                    <a:latin typeface="Segoe UI Semilight"/>
                    <a:cs typeface="Segoe UI Semilight"/>
                  </a:rPr>
                  <a:t>the</a:t>
                </a:r>
                <a:r>
                  <a:rPr lang="en-US" sz="2600" spc="-20" dirty="0">
                    <a:latin typeface="Segoe UI Semilight"/>
                    <a:cs typeface="Segoe UI Semilight"/>
                  </a:rPr>
                  <a:t> </a:t>
                </a:r>
                <a:r>
                  <a:rPr lang="en-US" sz="2600" dirty="0">
                    <a:latin typeface="Segoe UI Semilight"/>
                    <a:cs typeface="Segoe UI Semilight"/>
                  </a:rPr>
                  <a:t>true</a:t>
                </a:r>
                <a:r>
                  <a:rPr lang="en-US" sz="2600" spc="-25" dirty="0">
                    <a:latin typeface="Segoe UI Semilight"/>
                    <a:cs typeface="Segoe UI Semilight"/>
                  </a:rPr>
                  <a:t> </a:t>
                </a:r>
                <a:r>
                  <a:rPr lang="en-US" sz="2600" dirty="0">
                    <a:latin typeface="Cambria Math"/>
                    <a:cs typeface="Cambria Math"/>
                  </a:rPr>
                  <a:t>θ</a:t>
                </a:r>
                <a:r>
                  <a:rPr lang="en-US" sz="2850" baseline="-16081" dirty="0">
                    <a:latin typeface="Cambria Math"/>
                    <a:cs typeface="Cambria Math"/>
                  </a:rPr>
                  <a:t>2</a:t>
                </a:r>
                <a:r>
                  <a:rPr lang="en-US" sz="2850" spc="359" baseline="-16081" dirty="0">
                    <a:latin typeface="Cambria Math"/>
                    <a:cs typeface="Cambria Math"/>
                  </a:rPr>
                  <a:t> </a:t>
                </a:r>
                <a:r>
                  <a:rPr lang="en-US" sz="2600" dirty="0">
                    <a:latin typeface="Segoe UI Semilight"/>
                    <a:cs typeface="Segoe UI Semilight"/>
                  </a:rPr>
                  <a:t>and</a:t>
                </a:r>
                <a:r>
                  <a:rPr lang="en-US" sz="2600" spc="-35" dirty="0">
                    <a:latin typeface="Segoe UI Semilight"/>
                    <a:cs typeface="Segoe UI Semilight"/>
                  </a:rPr>
                  <a:t> </a:t>
                </a:r>
                <a:r>
                  <a:rPr lang="en-US" sz="2600" dirty="0">
                    <a:latin typeface="Segoe UI Semilight"/>
                    <a:cs typeface="Segoe UI Semilight"/>
                  </a:rPr>
                  <a:t>the</a:t>
                </a:r>
                <a:r>
                  <a:rPr lang="en-US" sz="2600" spc="-20" dirty="0">
                    <a:latin typeface="Segoe UI Semilight"/>
                    <a:cs typeface="Segoe UI Semilight"/>
                  </a:rPr>
                  <a:t> </a:t>
                </a:r>
                <a:r>
                  <a:rPr lang="en-US" sz="2600" dirty="0">
                    <a:latin typeface="Segoe UI Semilight"/>
                    <a:cs typeface="Segoe UI Semilight"/>
                  </a:rPr>
                  <a:t>estimate</a:t>
                </a:r>
                <a:r>
                  <a:rPr lang="en-US" sz="2600" spc="-15" dirty="0">
                    <a:latin typeface="Segoe UI Semilight"/>
                    <a:cs typeface="Segoe UI Semilight"/>
                  </a:rPr>
                  <a:t> </a:t>
                </a:r>
                <a14:m>
                  <m:oMath xmlns:m="http://schemas.openxmlformats.org/officeDocument/2006/math">
                    <m:acc>
                      <m:accPr>
                        <m:chr m:val="̂"/>
                        <m:ctrlPr>
                          <a:rPr lang="en-US" sz="2600" b="0" i="1" spc="-15" smtClean="0">
                            <a:latin typeface="Cambria Math" panose="02040503050406030204" pitchFamily="18" charset="0"/>
                            <a:cs typeface="Segoe UI Semilight"/>
                          </a:rPr>
                        </m:ctrlPr>
                      </m:accPr>
                      <m:e>
                        <m:sSub>
                          <m:sSubPr>
                            <m:ctrlPr>
                              <a:rPr lang="en-US" sz="2600" b="0" i="1" spc="-15" smtClean="0">
                                <a:latin typeface="Cambria Math" panose="02040503050406030204" pitchFamily="18" charset="0"/>
                                <a:cs typeface="Segoe UI Semilight"/>
                              </a:rPr>
                            </m:ctrlPr>
                          </m:sSubPr>
                          <m:e>
                            <m:r>
                              <a:rPr lang="en-US" sz="2600" b="0" i="1" spc="-15" smtClean="0">
                                <a:latin typeface="Cambria Math" panose="02040503050406030204" pitchFamily="18" charset="0"/>
                                <a:cs typeface="Segoe UI Semilight"/>
                              </a:rPr>
                              <m:t>𝜃</m:t>
                            </m:r>
                          </m:e>
                          <m:sub>
                            <m:r>
                              <a:rPr lang="en-US" sz="2600" b="0" i="1" spc="-15" smtClean="0">
                                <a:latin typeface="Cambria Math" panose="02040503050406030204" pitchFamily="18" charset="0"/>
                                <a:cs typeface="Segoe UI Semilight"/>
                              </a:rPr>
                              <m:t>2</m:t>
                            </m:r>
                          </m:sub>
                        </m:sSub>
                      </m:e>
                    </m:acc>
                  </m:oMath>
                </a14:m>
                <a:r>
                  <a:rPr lang="en-US" sz="2600" spc="-25" dirty="0">
                    <a:latin typeface="Segoe UI Semilight"/>
                    <a:cs typeface="Segoe UI Semilight"/>
                  </a:rPr>
                  <a:t> is </a:t>
                </a:r>
                <a:r>
                  <a:rPr lang="en-US" sz="2600" dirty="0">
                    <a:latin typeface="Segoe UI Semilight"/>
                    <a:cs typeface="Segoe UI Semilight"/>
                  </a:rPr>
                  <a:t>at</a:t>
                </a:r>
                <a:r>
                  <a:rPr lang="en-US" sz="2600" spc="-25" dirty="0">
                    <a:latin typeface="Segoe UI Semilight"/>
                    <a:cs typeface="Segoe UI Semilight"/>
                  </a:rPr>
                  <a:t> </a:t>
                </a:r>
                <a:r>
                  <a:rPr lang="en-US" sz="2600" dirty="0">
                    <a:latin typeface="Segoe UI Semilight"/>
                    <a:cs typeface="Segoe UI Semilight"/>
                  </a:rPr>
                  <a:t>most</a:t>
                </a:r>
                <a:r>
                  <a:rPr lang="en-US" sz="2600" spc="-20" dirty="0">
                    <a:latin typeface="Segoe UI Semilight"/>
                    <a:cs typeface="Segoe UI Semilight"/>
                  </a:rPr>
                  <a:t> </a:t>
                </a:r>
                <a:r>
                  <a:rPr lang="en-US" sz="2600" dirty="0">
                    <a:latin typeface="Cambria Math"/>
                    <a:cs typeface="Cambria Math"/>
                  </a:rPr>
                  <a:t>𝑎</a:t>
                </a:r>
                <a:r>
                  <a:rPr lang="en-US" sz="2600" spc="190" dirty="0">
                    <a:latin typeface="Cambria Math"/>
                    <a:cs typeface="Cambria Math"/>
                  </a:rPr>
                  <a:t> </a:t>
                </a:r>
                <a:r>
                  <a:rPr lang="en-US" sz="2600" dirty="0">
                    <a:latin typeface="Segoe UI Semilight"/>
                    <a:cs typeface="Segoe UI Semilight"/>
                  </a:rPr>
                  <a:t>with</a:t>
                </a:r>
                <a:r>
                  <a:rPr lang="en-US" sz="2600" spc="-10" dirty="0">
                    <a:latin typeface="Segoe UI Semilight"/>
                    <a:cs typeface="Segoe UI Semilight"/>
                  </a:rPr>
                  <a:t> </a:t>
                </a:r>
                <a:r>
                  <a:rPr lang="en-US" sz="2600" dirty="0">
                    <a:latin typeface="Segoe UI Semilight"/>
                    <a:cs typeface="Segoe UI Semilight"/>
                  </a:rPr>
                  <a:t>at</a:t>
                </a:r>
                <a:r>
                  <a:rPr lang="en-US" sz="2600" spc="-20" dirty="0">
                    <a:latin typeface="Segoe UI Semilight"/>
                    <a:cs typeface="Segoe UI Semilight"/>
                  </a:rPr>
                  <a:t> </a:t>
                </a:r>
                <a:r>
                  <a:rPr lang="en-US" sz="2600" dirty="0">
                    <a:latin typeface="Segoe UI Semilight"/>
                    <a:cs typeface="Segoe UI Semilight"/>
                  </a:rPr>
                  <a:t>least</a:t>
                </a:r>
                <a:r>
                  <a:rPr lang="en-US" sz="2600" spc="-10" dirty="0">
                    <a:latin typeface="Segoe UI Semilight"/>
                    <a:cs typeface="Segoe UI Semilight"/>
                  </a:rPr>
                  <a:t> </a:t>
                </a:r>
                <a:r>
                  <a:rPr lang="en-US" sz="2600" dirty="0">
                    <a:latin typeface="Cambria Math"/>
                    <a:cs typeface="Cambria Math"/>
                  </a:rPr>
                  <a:t>95%</a:t>
                </a:r>
                <a:r>
                  <a:rPr lang="en-US" sz="2600" spc="110" dirty="0">
                    <a:latin typeface="Cambria Math"/>
                    <a:cs typeface="Cambria Math"/>
                  </a:rPr>
                  <a:t> </a:t>
                </a:r>
                <a:r>
                  <a:rPr lang="en-US" sz="2600" spc="-10" dirty="0">
                    <a:latin typeface="Segoe UI Semilight"/>
                    <a:cs typeface="Segoe UI Semilight"/>
                  </a:rPr>
                  <a:t>confidence?</a:t>
                </a:r>
                <a:endParaRPr lang="en-US" sz="2600" dirty="0">
                  <a:latin typeface="Segoe UI Semilight"/>
                  <a:cs typeface="Segoe UI Semilight"/>
                </a:endParaRPr>
              </a:p>
              <a:p>
                <a:pPr marL="127635">
                  <a:lnSpc>
                    <a:spcPct val="100000"/>
                  </a:lnSpc>
                  <a:spcBef>
                    <a:spcPts val="3020"/>
                  </a:spcBef>
                </a:pPr>
                <a:r>
                  <a:rPr lang="en-US" sz="2600" i="1" dirty="0">
                    <a:latin typeface="Segoe UI Semilight"/>
                    <a:cs typeface="Segoe UI Semilight"/>
                  </a:rPr>
                  <a:t>Translating</a:t>
                </a:r>
                <a:r>
                  <a:rPr lang="en-US" sz="2600" i="1" spc="-50" dirty="0">
                    <a:latin typeface="Segoe UI Semilight"/>
                    <a:cs typeface="Segoe UI Semilight"/>
                  </a:rPr>
                  <a:t> </a:t>
                </a:r>
                <a:r>
                  <a:rPr lang="en-US" sz="2600" i="1" dirty="0">
                    <a:latin typeface="Segoe UI Semilight"/>
                    <a:cs typeface="Segoe UI Semilight"/>
                  </a:rPr>
                  <a:t>to</a:t>
                </a:r>
                <a:r>
                  <a:rPr lang="en-US" sz="2600" i="1" spc="-80" dirty="0">
                    <a:latin typeface="Segoe UI Semilight"/>
                    <a:cs typeface="Segoe UI Semilight"/>
                  </a:rPr>
                  <a:t> </a:t>
                </a:r>
                <a:r>
                  <a:rPr lang="en-US" sz="2600" i="1" dirty="0">
                    <a:latin typeface="Segoe UI Semilight"/>
                    <a:cs typeface="Segoe UI Semilight"/>
                  </a:rPr>
                  <a:t>math</a:t>
                </a:r>
                <a:r>
                  <a:rPr lang="en-US" sz="2600" i="1" spc="-60" dirty="0">
                    <a:latin typeface="Segoe UI Semilight"/>
                    <a:cs typeface="Segoe UI Semilight"/>
                  </a:rPr>
                  <a:t> </a:t>
                </a:r>
                <a:r>
                  <a:rPr lang="en-US" sz="2600" i="1" spc="-10" dirty="0">
                    <a:latin typeface="Segoe UI Semilight"/>
                    <a:cs typeface="Segoe UI Semilight"/>
                  </a:rPr>
                  <a:t>notation….</a:t>
                </a:r>
                <a:endParaRPr lang="en-US" sz="2600" dirty="0">
                  <a:latin typeface="Segoe UI Semilight"/>
                  <a:cs typeface="Segoe UI Semilight"/>
                </a:endParaRPr>
              </a:p>
              <a:p>
                <a:pPr marL="129539">
                  <a:lnSpc>
                    <a:spcPct val="100000"/>
                  </a:lnSpc>
                  <a:spcBef>
                    <a:spcPts val="1055"/>
                  </a:spcBef>
                  <a:tabLst>
                    <a:tab pos="3761104" algn="l"/>
                  </a:tabLst>
                </a:pPr>
                <a:r>
                  <a:rPr lang="en-US" sz="2600" dirty="0">
                    <a:latin typeface="Cambria Math"/>
                    <a:cs typeface="Cambria Math"/>
                  </a:rPr>
                  <a:t>ℙ</a:t>
                </a:r>
                <a:r>
                  <a:rPr lang="en-US" sz="2600" spc="555" dirty="0">
                    <a:latin typeface="Cambria Math"/>
                    <a:cs typeface="Cambria Math"/>
                  </a:rPr>
                  <a:t> </a:t>
                </a:r>
                <a:r>
                  <a:rPr lang="en-US" sz="2600" dirty="0">
                    <a:latin typeface="Cambria Math"/>
                    <a:cs typeface="Cambria Math"/>
                  </a:rPr>
                  <a:t>𝜃</a:t>
                </a:r>
                <a:r>
                  <a:rPr lang="en-US" sz="2850" baseline="-16081" dirty="0">
                    <a:latin typeface="Cambria Math"/>
                    <a:cs typeface="Cambria Math"/>
                  </a:rPr>
                  <a:t>2</a:t>
                </a:r>
                <a:r>
                  <a:rPr lang="en-US" sz="2850" spc="375" baseline="-16081" dirty="0">
                    <a:latin typeface="Cambria Math"/>
                    <a:cs typeface="Cambria Math"/>
                  </a:rPr>
                  <a:t> </a:t>
                </a:r>
                <a:r>
                  <a:rPr lang="en-US" sz="2600" dirty="0">
                    <a:latin typeface="Cambria Math"/>
                    <a:cs typeface="Cambria Math"/>
                  </a:rPr>
                  <a:t>−</a:t>
                </a:r>
                <a:r>
                  <a:rPr lang="en-US" sz="2600" spc="-10" dirty="0">
                    <a:latin typeface="Cambria Math"/>
                    <a:cs typeface="Cambria Math"/>
                  </a:rPr>
                  <a:t> </a:t>
                </a:r>
                <a:r>
                  <a:rPr lang="en-US" sz="2600" dirty="0">
                    <a:latin typeface="Cambria Math"/>
                    <a:cs typeface="Cambria Math"/>
                  </a:rPr>
                  <a:t>𝑎</a:t>
                </a:r>
                <a:r>
                  <a:rPr lang="en-US" sz="2600" spc="190" dirty="0">
                    <a:latin typeface="Cambria Math"/>
                    <a:cs typeface="Cambria Math"/>
                  </a:rPr>
                  <a:t> </a:t>
                </a:r>
                <a:r>
                  <a:rPr lang="en-US" sz="2600" dirty="0">
                    <a:latin typeface="Cambria Math"/>
                    <a:cs typeface="Cambria Math"/>
                  </a:rPr>
                  <a:t>≤</a:t>
                </a:r>
                <a:r>
                  <a:rPr lang="en-US" sz="2600" spc="140" dirty="0">
                    <a:latin typeface="Cambria Math"/>
                    <a:cs typeface="Cambria Math"/>
                  </a:rPr>
                  <a:t> </a:t>
                </a:r>
                <a14:m>
                  <m:oMath xmlns:m="http://schemas.openxmlformats.org/officeDocument/2006/math">
                    <m:acc>
                      <m:accPr>
                        <m:chr m:val="̂"/>
                        <m:ctrlPr>
                          <a:rPr lang="en-US" sz="2600" b="0" i="1" spc="140" smtClean="0">
                            <a:latin typeface="Cambria Math" panose="02040503050406030204" pitchFamily="18" charset="0"/>
                            <a:cs typeface="Cambria Math"/>
                          </a:rPr>
                        </m:ctrlPr>
                      </m:accPr>
                      <m:e>
                        <m:sSub>
                          <m:sSubPr>
                            <m:ctrlPr>
                              <a:rPr lang="en-US" sz="2600" b="0" i="1" spc="140" smtClean="0">
                                <a:latin typeface="Cambria Math" panose="02040503050406030204" pitchFamily="18" charset="0"/>
                                <a:cs typeface="Cambria Math"/>
                              </a:rPr>
                            </m:ctrlPr>
                          </m:sSubPr>
                          <m:e>
                            <m:r>
                              <a:rPr lang="en-US" sz="2600" b="0" i="1" spc="140" smtClean="0">
                                <a:latin typeface="Cambria Math" panose="02040503050406030204" pitchFamily="18" charset="0"/>
                                <a:cs typeface="Cambria Math"/>
                              </a:rPr>
                              <m:t>𝜃</m:t>
                            </m:r>
                          </m:e>
                          <m:sub>
                            <m:r>
                              <a:rPr lang="en-US" sz="2600" b="0" i="1" spc="140" smtClean="0">
                                <a:latin typeface="Cambria Math" panose="02040503050406030204" pitchFamily="18" charset="0"/>
                                <a:cs typeface="Cambria Math"/>
                              </a:rPr>
                              <m:t>2</m:t>
                            </m:r>
                          </m:sub>
                        </m:sSub>
                      </m:e>
                    </m:acc>
                  </m:oMath>
                </a14:m>
                <a:r>
                  <a:rPr lang="en-US" sz="2600" dirty="0">
                    <a:latin typeface="Cambria Math"/>
                    <a:cs typeface="Cambria Math"/>
                  </a:rPr>
                  <a:t> ≤</a:t>
                </a:r>
                <a:r>
                  <a:rPr lang="en-US" sz="2600" spc="140" dirty="0">
                    <a:latin typeface="Cambria Math"/>
                    <a:cs typeface="Cambria Math"/>
                  </a:rPr>
                  <a:t> </a:t>
                </a:r>
                <a:r>
                  <a:rPr lang="en-US" sz="2600" dirty="0">
                    <a:latin typeface="Cambria Math"/>
                    <a:cs typeface="Cambria Math"/>
                  </a:rPr>
                  <a:t>𝜃</a:t>
                </a:r>
                <a:r>
                  <a:rPr lang="en-US" sz="2850" baseline="-16081" dirty="0">
                    <a:latin typeface="Cambria Math"/>
                    <a:cs typeface="Cambria Math"/>
                  </a:rPr>
                  <a:t>2</a:t>
                </a:r>
                <a:r>
                  <a:rPr lang="en-US" sz="2850" spc="375" baseline="-16081" dirty="0">
                    <a:latin typeface="Cambria Math"/>
                    <a:cs typeface="Cambria Math"/>
                  </a:rPr>
                  <a:t> </a:t>
                </a:r>
                <a:r>
                  <a:rPr lang="en-US" sz="2600" dirty="0">
                    <a:latin typeface="Cambria Math"/>
                    <a:cs typeface="Cambria Math"/>
                  </a:rPr>
                  <a:t>+</a:t>
                </a:r>
                <a:r>
                  <a:rPr lang="en-US" sz="2600" spc="-20" dirty="0">
                    <a:latin typeface="Cambria Math"/>
                    <a:cs typeface="Cambria Math"/>
                  </a:rPr>
                  <a:t> </a:t>
                </a:r>
                <a:r>
                  <a:rPr lang="en-US" sz="2600" spc="-50" dirty="0">
                    <a:latin typeface="Cambria Math"/>
                    <a:cs typeface="Cambria Math"/>
                  </a:rPr>
                  <a:t>𝑎</a:t>
                </a:r>
                <a:r>
                  <a:rPr lang="en-US" sz="2600" dirty="0">
                    <a:latin typeface="Cambria Math"/>
                    <a:cs typeface="Cambria Math"/>
                  </a:rPr>
                  <a:t>	≥</a:t>
                </a:r>
                <a:r>
                  <a:rPr lang="en-US" sz="2600" spc="150" dirty="0">
                    <a:latin typeface="Cambria Math"/>
                    <a:cs typeface="Cambria Math"/>
                  </a:rPr>
                  <a:t> </a:t>
                </a:r>
                <a:r>
                  <a:rPr lang="en-US" sz="2600" spc="-20" dirty="0">
                    <a:latin typeface="Cambria Math"/>
                    <a:cs typeface="Cambria Math"/>
                  </a:rPr>
                  <a:t>0.95</a:t>
                </a:r>
                <a:endParaRPr lang="en-US" sz="2600" dirty="0">
                  <a:latin typeface="Cambria Math"/>
                  <a:cs typeface="Cambria Math"/>
                </a:endParaRPr>
              </a:p>
              <a:p>
                <a:pPr>
                  <a:lnSpc>
                    <a:spcPct val="100000"/>
                  </a:lnSpc>
                  <a:spcBef>
                    <a:spcPts val="2570"/>
                  </a:spcBef>
                </a:pPr>
                <a:endParaRPr lang="en-US" sz="2600" dirty="0">
                  <a:latin typeface="Cambria Math"/>
                  <a:cs typeface="Cambria Math"/>
                </a:endParaRPr>
              </a:p>
              <a:p>
                <a:pPr marL="129539">
                  <a:lnSpc>
                    <a:spcPct val="100000"/>
                  </a:lnSpc>
                </a:pPr>
                <a:r>
                  <a:rPr lang="en-US" sz="2600" i="1" dirty="0">
                    <a:latin typeface="Segoe UI Semilight"/>
                    <a:cs typeface="Segoe UI Semilight"/>
                  </a:rPr>
                  <a:t>And</a:t>
                </a:r>
                <a:r>
                  <a:rPr lang="en-US" sz="2600" i="1" spc="-55" dirty="0">
                    <a:latin typeface="Segoe UI Semilight"/>
                    <a:cs typeface="Segoe UI Semilight"/>
                  </a:rPr>
                  <a:t> </a:t>
                </a:r>
                <a:r>
                  <a:rPr lang="en-US" sz="2600" i="1" dirty="0">
                    <a:latin typeface="Segoe UI Semilight"/>
                    <a:cs typeface="Segoe UI Semilight"/>
                  </a:rPr>
                  <a:t>what</a:t>
                </a:r>
                <a:r>
                  <a:rPr lang="en-US" sz="2600" i="1" spc="-30" dirty="0">
                    <a:latin typeface="Segoe UI Semilight"/>
                    <a:cs typeface="Segoe UI Semilight"/>
                  </a:rPr>
                  <a:t> </a:t>
                </a:r>
                <a:r>
                  <a:rPr lang="en-US" sz="2600" i="1" dirty="0">
                    <a:latin typeface="Segoe UI Semilight"/>
                    <a:cs typeface="Segoe UI Semilight"/>
                  </a:rPr>
                  <a:t>exactly</a:t>
                </a:r>
                <a:r>
                  <a:rPr lang="en-US" sz="2600" i="1" spc="-15" dirty="0">
                    <a:latin typeface="Segoe UI Semilight"/>
                    <a:cs typeface="Segoe UI Semilight"/>
                  </a:rPr>
                  <a:t> </a:t>
                </a:r>
                <a:r>
                  <a:rPr lang="en-US" sz="2600" i="1" dirty="0">
                    <a:latin typeface="Segoe UI Semilight"/>
                    <a:cs typeface="Segoe UI Semilight"/>
                  </a:rPr>
                  <a:t>is</a:t>
                </a:r>
                <a:r>
                  <a:rPr lang="en-US" sz="2600" i="1" spc="-20" dirty="0">
                    <a:latin typeface="Segoe UI Semilight"/>
                    <a:cs typeface="Segoe UI Semilight"/>
                  </a:rPr>
                  <a:t> </a:t>
                </a:r>
                <a14:m>
                  <m:oMath xmlns:m="http://schemas.openxmlformats.org/officeDocument/2006/math">
                    <m:acc>
                      <m:accPr>
                        <m:chr m:val="̂"/>
                        <m:ctrlPr>
                          <a:rPr lang="en-US" sz="2600" b="0" i="1" spc="-20" smtClean="0">
                            <a:latin typeface="Cambria Math" panose="02040503050406030204" pitchFamily="18" charset="0"/>
                            <a:cs typeface="Segoe UI Semilight"/>
                          </a:rPr>
                        </m:ctrlPr>
                      </m:accPr>
                      <m:e>
                        <m:sSub>
                          <m:sSubPr>
                            <m:ctrlPr>
                              <a:rPr lang="en-US" sz="2600" b="0" i="1" spc="-20" smtClean="0">
                                <a:latin typeface="Cambria Math" panose="02040503050406030204" pitchFamily="18" charset="0"/>
                                <a:cs typeface="Segoe UI Semilight"/>
                              </a:rPr>
                            </m:ctrlPr>
                          </m:sSubPr>
                          <m:e>
                            <m:r>
                              <a:rPr lang="en-US" sz="2600" b="0" i="1" spc="-20" smtClean="0">
                                <a:latin typeface="Cambria Math" panose="02040503050406030204" pitchFamily="18" charset="0"/>
                                <a:cs typeface="Segoe UI Semilight"/>
                              </a:rPr>
                              <m:t>𝜃</m:t>
                            </m:r>
                          </m:e>
                          <m:sub>
                            <m:r>
                              <a:rPr lang="en-US" sz="2600" b="0" i="1" spc="-20" smtClean="0">
                                <a:latin typeface="Cambria Math" panose="02040503050406030204" pitchFamily="18" charset="0"/>
                                <a:cs typeface="Segoe UI Semilight"/>
                              </a:rPr>
                              <m:t>2</m:t>
                            </m:r>
                          </m:sub>
                        </m:sSub>
                      </m:e>
                    </m:acc>
                  </m:oMath>
                </a14:m>
                <a:r>
                  <a:rPr lang="en-US" sz="2600" i="1" spc="-10" dirty="0">
                    <a:latin typeface="Segoe UI Semilight"/>
                    <a:cs typeface="Segoe UI Semilight"/>
                  </a:rPr>
                  <a:t> again?</a:t>
                </a:r>
                <a:endParaRPr sz="2600" dirty="0">
                  <a:latin typeface="Segoe UI Semilight"/>
                  <a:cs typeface="Segoe UI Semilight"/>
                </a:endParaRPr>
              </a:p>
            </p:txBody>
          </p:sp>
        </mc:Choice>
        <mc:Fallback>
          <p:sp>
            <p:nvSpPr>
              <p:cNvPr id="4" name="object 4"/>
              <p:cNvSpPr txBox="1">
                <a:spLocks noRot="1" noChangeAspect="1" noMove="1" noResize="1" noEditPoints="1" noAdjustHandles="1" noChangeArrowheads="1" noChangeShapeType="1" noTextEdit="1"/>
              </p:cNvSpPr>
              <p:nvPr/>
            </p:nvSpPr>
            <p:spPr>
              <a:xfrm>
                <a:off x="583082" y="1514347"/>
                <a:ext cx="10866755" cy="3742819"/>
              </a:xfrm>
              <a:prstGeom prst="rect">
                <a:avLst/>
              </a:prstGeom>
              <a:blipFill>
                <a:blip r:embed="rId2"/>
                <a:stretch>
                  <a:fillRect l="-1515" t="-1954" r="-898" b="-472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object 17"/>
              <p:cNvSpPr txBox="1"/>
              <p:nvPr/>
            </p:nvSpPr>
            <p:spPr>
              <a:xfrm>
                <a:off x="699922" y="5278339"/>
                <a:ext cx="5925033" cy="667234"/>
              </a:xfrm>
              <a:prstGeom prst="rect">
                <a:avLst/>
              </a:prstGeom>
            </p:spPr>
            <p:txBody>
              <a:bodyPr vert="horz" wrap="square" lIns="0" tIns="12700" rIns="0" bIns="0" rtlCol="0">
                <a:spAutoFit/>
              </a:bodyPr>
              <a:lstStyle/>
              <a:p>
                <a:pPr marL="38100">
                  <a:lnSpc>
                    <a:spcPct val="100000"/>
                  </a:lnSpc>
                  <a:spcBef>
                    <a:spcPts val="100"/>
                  </a:spcBef>
                </a:pPr>
                <a14:m>
                  <m:oMath xmlns:m="http://schemas.openxmlformats.org/officeDocument/2006/math">
                    <m:acc>
                      <m:accPr>
                        <m:chr m:val="̂"/>
                        <m:ctrlPr>
                          <a:rPr lang="ar-AE" sz="2600" b="0" i="1" spc="-60" dirty="0" smtClean="0">
                            <a:latin typeface="Cambria Math" panose="02040503050406030204" pitchFamily="18" charset="0"/>
                            <a:cs typeface="Segoe UI Semilight"/>
                          </a:rPr>
                        </m:ctrlPr>
                      </m:accPr>
                      <m:e>
                        <m:sSub>
                          <m:sSubPr>
                            <m:ctrlPr>
                              <a:rPr lang="ar-AE" sz="2600" b="0" i="1" spc="-60" dirty="0" smtClean="0">
                                <a:latin typeface="Cambria Math" panose="02040503050406030204" pitchFamily="18" charset="0"/>
                                <a:cs typeface="Segoe UI Semilight"/>
                              </a:rPr>
                            </m:ctrlPr>
                          </m:sSubPr>
                          <m:e>
                            <m:r>
                              <a:rPr lang="ar-AE" sz="2600" b="0" i="1" spc="-60" dirty="0" smtClean="0">
                                <a:latin typeface="Cambria Math" panose="02040503050406030204" pitchFamily="18" charset="0"/>
                                <a:cs typeface="Segoe UI Semilight"/>
                              </a:rPr>
                              <m:t>𝜃</m:t>
                            </m:r>
                          </m:e>
                          <m:sub>
                            <m:r>
                              <a:rPr lang="ar-AE" sz="2600" b="0" i="1" spc="-60" dirty="0" smtClean="0">
                                <a:latin typeface="Cambria Math" panose="02040503050406030204" pitchFamily="18" charset="0"/>
                                <a:cs typeface="Segoe UI Semilight"/>
                              </a:rPr>
                              <m:t>2</m:t>
                            </m:r>
                          </m:sub>
                        </m:sSub>
                      </m:e>
                    </m:acc>
                    <m:r>
                      <a:rPr lang="ar-AE" sz="2600" b="0" i="1" spc="-60" dirty="0" smtClean="0">
                        <a:latin typeface="Cambria Math" panose="02040503050406030204" pitchFamily="18" charset="0"/>
                        <a:cs typeface="Segoe UI Semilight"/>
                      </a:rPr>
                      <m:t>=</m:t>
                    </m:r>
                    <m:f>
                      <m:fPr>
                        <m:ctrlPr>
                          <a:rPr lang="ar-AE" sz="2600" b="0" i="1" spc="-60" dirty="0" smtClean="0">
                            <a:latin typeface="Cambria Math" panose="02040503050406030204" pitchFamily="18" charset="0"/>
                            <a:cs typeface="Segoe UI Semilight"/>
                          </a:rPr>
                        </m:ctrlPr>
                      </m:fPr>
                      <m:num>
                        <m:nary>
                          <m:naryPr>
                            <m:chr m:val="∑"/>
                            <m:ctrlPr>
                              <a:rPr lang="ar-AE" sz="2600" b="0" i="1" spc="-60" dirty="0" smtClean="0">
                                <a:latin typeface="Cambria Math" panose="02040503050406030204" pitchFamily="18" charset="0"/>
                                <a:cs typeface="Segoe UI Semilight"/>
                              </a:rPr>
                            </m:ctrlPr>
                          </m:naryPr>
                          <m:sub>
                            <m:r>
                              <m:rPr>
                                <m:brk m:alnAt="23"/>
                              </m:rPr>
                              <a:rPr lang="ar-AE" sz="2600" b="0" i="1" spc="-60" dirty="0" smtClean="0">
                                <a:latin typeface="Cambria Math" panose="02040503050406030204" pitchFamily="18" charset="0"/>
                                <a:cs typeface="Segoe UI Semilight"/>
                              </a:rPr>
                              <m:t>𝑖</m:t>
                            </m:r>
                            <m:r>
                              <m:rPr>
                                <m:brk m:alnAt="23"/>
                              </m:rPr>
                              <a:rPr lang="ar-AE" sz="2600" b="0" i="1" spc="-60" dirty="0" smtClean="0">
                                <a:latin typeface="Cambria Math" panose="02040503050406030204" pitchFamily="18" charset="0"/>
                                <a:cs typeface="Segoe UI Semilight"/>
                              </a:rPr>
                              <m:t>=</m:t>
                            </m:r>
                            <m:r>
                              <m:rPr>
                                <m:brk m:alnAt="23"/>
                              </m:rPr>
                              <a:rPr lang="ar-AE" sz="2600" b="0" i="1" spc="-60" dirty="0" smtClean="0">
                                <a:latin typeface="Cambria Math" panose="02040503050406030204" pitchFamily="18" charset="0"/>
                                <a:cs typeface="Segoe UI Semilight"/>
                              </a:rPr>
                              <m:t>1</m:t>
                            </m:r>
                          </m:sub>
                          <m:sup>
                            <m:r>
                              <a:rPr lang="ar-AE" sz="2600" b="0" i="1" spc="-60" dirty="0" smtClean="0">
                                <a:latin typeface="Cambria Math" panose="02040503050406030204" pitchFamily="18" charset="0"/>
                                <a:cs typeface="Segoe UI Semilight"/>
                              </a:rPr>
                              <m:t>35</m:t>
                            </m:r>
                          </m:sup>
                          <m:e>
                            <m:sSub>
                              <m:sSubPr>
                                <m:ctrlPr>
                                  <a:rPr lang="ar-AE" sz="2600" b="0" i="1" spc="-60" dirty="0" smtClean="0">
                                    <a:latin typeface="Cambria Math" panose="02040503050406030204" pitchFamily="18" charset="0"/>
                                    <a:cs typeface="Segoe UI Semilight"/>
                                  </a:rPr>
                                </m:ctrlPr>
                              </m:sSubPr>
                              <m:e>
                                <m:r>
                                  <a:rPr lang="ar-AE" sz="2600" b="0" i="1" spc="-60" dirty="0" smtClean="0">
                                    <a:latin typeface="Cambria Math" panose="02040503050406030204" pitchFamily="18" charset="0"/>
                                    <a:cs typeface="Segoe UI Semilight"/>
                                  </a:rPr>
                                  <m:t>𝑌</m:t>
                                </m:r>
                              </m:e>
                              <m:sub>
                                <m:r>
                                  <a:rPr lang="ar-AE" sz="2600" b="0" i="1" spc="-60" dirty="0" smtClean="0">
                                    <a:latin typeface="Cambria Math" panose="02040503050406030204" pitchFamily="18" charset="0"/>
                                    <a:cs typeface="Segoe UI Semilight"/>
                                  </a:rPr>
                                  <m:t>𝑖</m:t>
                                </m:r>
                              </m:sub>
                            </m:sSub>
                          </m:e>
                        </m:nary>
                      </m:num>
                      <m:den>
                        <m:r>
                          <a:rPr lang="ar-AE" sz="2600" b="0" i="1" spc="-60" dirty="0" smtClean="0">
                            <a:latin typeface="Cambria Math" panose="02040503050406030204" pitchFamily="18" charset="0"/>
                            <a:cs typeface="Segoe UI Semilight"/>
                          </a:rPr>
                          <m:t>35</m:t>
                        </m:r>
                      </m:den>
                    </m:f>
                    <m:r>
                      <a:rPr lang="ar-AE" sz="2600" b="0" i="1" spc="-60" dirty="0" smtClean="0">
                        <a:latin typeface="Cambria Math" panose="02040503050406030204" pitchFamily="18" charset="0"/>
                        <a:cs typeface="Segoe UI Semilight"/>
                      </a:rPr>
                      <m:t>=</m:t>
                    </m:r>
                    <m:nary>
                      <m:naryPr>
                        <m:chr m:val="∑"/>
                        <m:ctrlPr>
                          <a:rPr lang="ar-AE" sz="2600" b="0" i="1" spc="-60" dirty="0" smtClean="0">
                            <a:latin typeface="Cambria Math" panose="02040503050406030204" pitchFamily="18" charset="0"/>
                            <a:cs typeface="Segoe UI Semilight"/>
                          </a:rPr>
                        </m:ctrlPr>
                      </m:naryPr>
                      <m:sub>
                        <m:r>
                          <m:rPr>
                            <m:brk m:alnAt="23"/>
                          </m:rPr>
                          <a:rPr lang="ar-AE" sz="2600" b="0" i="1" spc="-60" dirty="0" smtClean="0">
                            <a:latin typeface="Cambria Math" panose="02040503050406030204" pitchFamily="18" charset="0"/>
                            <a:cs typeface="Segoe UI Semilight"/>
                          </a:rPr>
                          <m:t>𝑖</m:t>
                        </m:r>
                        <m:r>
                          <m:rPr>
                            <m:brk m:alnAt="23"/>
                          </m:rPr>
                          <a:rPr lang="ar-AE" sz="2600" b="0" i="1" spc="-60" dirty="0" smtClean="0">
                            <a:latin typeface="Cambria Math" panose="02040503050406030204" pitchFamily="18" charset="0"/>
                            <a:cs typeface="Segoe UI Semilight"/>
                          </a:rPr>
                          <m:t>=</m:t>
                        </m:r>
                        <m:r>
                          <m:rPr>
                            <m:brk m:alnAt="23"/>
                          </m:rPr>
                          <a:rPr lang="ar-AE" sz="2600" b="0" i="1" spc="-60" dirty="0" smtClean="0">
                            <a:latin typeface="Cambria Math" panose="02040503050406030204" pitchFamily="18" charset="0"/>
                            <a:cs typeface="Segoe UI Semilight"/>
                          </a:rPr>
                          <m:t>1</m:t>
                        </m:r>
                      </m:sub>
                      <m:sup>
                        <m:r>
                          <a:rPr lang="ar-AE" sz="2600" b="0" i="1" spc="-60" dirty="0" smtClean="0">
                            <a:latin typeface="Cambria Math" panose="02040503050406030204" pitchFamily="18" charset="0"/>
                            <a:cs typeface="Segoe UI Semilight"/>
                          </a:rPr>
                          <m:t>35</m:t>
                        </m:r>
                      </m:sup>
                      <m:e>
                        <m:f>
                          <m:fPr>
                            <m:ctrlPr>
                              <a:rPr lang="ar-AE" sz="2600" b="0" i="1" spc="-60" dirty="0" smtClean="0">
                                <a:latin typeface="Cambria Math" panose="02040503050406030204" pitchFamily="18" charset="0"/>
                                <a:cs typeface="Segoe UI Semilight"/>
                              </a:rPr>
                            </m:ctrlPr>
                          </m:fPr>
                          <m:num>
                            <m:sSub>
                              <m:sSubPr>
                                <m:ctrlPr>
                                  <a:rPr lang="ar-AE" sz="2600" b="0" i="1" spc="-60" dirty="0" smtClean="0">
                                    <a:latin typeface="Cambria Math" panose="02040503050406030204" pitchFamily="18" charset="0"/>
                                    <a:cs typeface="Segoe UI Semilight"/>
                                  </a:rPr>
                                </m:ctrlPr>
                              </m:sSubPr>
                              <m:e>
                                <m:r>
                                  <a:rPr lang="ar-AE" sz="2600" b="0" i="1" spc="-60" dirty="0" smtClean="0">
                                    <a:latin typeface="Cambria Math" panose="02040503050406030204" pitchFamily="18" charset="0"/>
                                    <a:cs typeface="Segoe UI Semilight"/>
                                  </a:rPr>
                                  <m:t>𝑌</m:t>
                                </m:r>
                              </m:e>
                              <m:sub>
                                <m:r>
                                  <a:rPr lang="ar-AE" sz="2600" b="0" i="1" spc="-60" dirty="0" smtClean="0">
                                    <a:latin typeface="Cambria Math" panose="02040503050406030204" pitchFamily="18" charset="0"/>
                                    <a:cs typeface="Segoe UI Semilight"/>
                                  </a:rPr>
                                  <m:t>𝑖</m:t>
                                </m:r>
                              </m:sub>
                            </m:sSub>
                          </m:num>
                          <m:den>
                            <m:r>
                              <a:rPr lang="en-US" sz="2600" b="0" i="1" spc="-60" dirty="0" smtClean="0">
                                <a:latin typeface="Cambria Math" panose="02040503050406030204" pitchFamily="18" charset="0"/>
                                <a:cs typeface="Segoe UI Semilight"/>
                              </a:rPr>
                              <m:t>35</m:t>
                            </m:r>
                          </m:den>
                        </m:f>
                      </m:e>
                    </m:nary>
                  </m:oMath>
                </a14:m>
                <a:r>
                  <a:rPr lang="ar-AE" sz="2600" i="1" dirty="0">
                    <a:latin typeface="Segoe UI Semilight"/>
                    <a:cs typeface="Segoe UI Semilight"/>
                  </a:rPr>
                  <a:t>,</a:t>
                </a:r>
                <a:r>
                  <a:rPr lang="ar-AE" sz="2600" i="1" spc="-5" dirty="0">
                    <a:latin typeface="Segoe UI Semilight"/>
                    <a:cs typeface="Segoe UI Semilight"/>
                  </a:rPr>
                  <a:t> </a:t>
                </a:r>
                <a:r>
                  <a:rPr lang="en-US" sz="2600" dirty="0">
                    <a:latin typeface="Segoe UI Semilight"/>
                    <a:cs typeface="Segoe UI Semilight"/>
                  </a:rPr>
                  <a:t>where</a:t>
                </a:r>
                <a:r>
                  <a:rPr lang="en-US" sz="2600" spc="-20" dirty="0">
                    <a:latin typeface="Segoe UI Semilight"/>
                    <a:cs typeface="Segoe UI Semilight"/>
                  </a:rPr>
                  <a:t> </a:t>
                </a:r>
                <a:r>
                  <a:rPr lang="en-US" sz="2600" spc="-415" dirty="0">
                    <a:latin typeface="Cambria Math"/>
                    <a:cs typeface="Cambria Math"/>
                  </a:rPr>
                  <a:t>𝑌</a:t>
                </a:r>
                <a:r>
                  <a:rPr lang="en-US" sz="2850" spc="262" baseline="-16081" dirty="0">
                    <a:latin typeface="Cambria Math"/>
                    <a:cs typeface="Cambria Math"/>
                  </a:rPr>
                  <a:t>𝑖</a:t>
                </a:r>
                <a:r>
                  <a:rPr lang="en-US" sz="2600" spc="20" dirty="0">
                    <a:latin typeface="Cambria Math"/>
                    <a:cs typeface="Cambria Math"/>
                  </a:rPr>
                  <a:t>~</a:t>
                </a:r>
                <a:r>
                  <a:rPr lang="en-US" sz="2600" spc="15" dirty="0">
                    <a:latin typeface="Cambria Math"/>
                    <a:cs typeface="Cambria Math"/>
                  </a:rPr>
                  <a:t>Be</a:t>
                </a:r>
                <a:r>
                  <a:rPr lang="en-US" sz="2600" spc="-5" dirty="0">
                    <a:latin typeface="Cambria Math"/>
                    <a:cs typeface="Cambria Math"/>
                  </a:rPr>
                  <a:t>r</a:t>
                </a:r>
                <a:r>
                  <a:rPr lang="en-US" sz="2600" spc="10" dirty="0">
                    <a:latin typeface="Cambria Math"/>
                    <a:cs typeface="Cambria Math"/>
                  </a:rPr>
                  <a:t>(</a:t>
                </a:r>
                <a:r>
                  <a:rPr lang="en-US" sz="2600" spc="-85" dirty="0">
                    <a:latin typeface="Cambria Math"/>
                    <a:cs typeface="Cambria Math"/>
                  </a:rPr>
                  <a:t>𝜃</a:t>
                </a:r>
                <a:r>
                  <a:rPr lang="en-US" sz="2850" spc="172" baseline="-16081" dirty="0">
                    <a:latin typeface="Cambria Math"/>
                    <a:cs typeface="Cambria Math"/>
                  </a:rPr>
                  <a:t>2</a:t>
                </a:r>
                <a:r>
                  <a:rPr lang="en-US" sz="2600" spc="15" dirty="0">
                    <a:latin typeface="Cambria Math"/>
                    <a:cs typeface="Cambria Math"/>
                  </a:rPr>
                  <a:t>)</a:t>
                </a:r>
                <a:endParaRPr sz="2600" dirty="0">
                  <a:latin typeface="Cambria Math"/>
                  <a:cs typeface="Cambria Math"/>
                </a:endParaRPr>
              </a:p>
            </p:txBody>
          </p:sp>
        </mc:Choice>
        <mc:Fallback>
          <p:sp>
            <p:nvSpPr>
              <p:cNvPr id="17" name="object 17"/>
              <p:cNvSpPr txBox="1">
                <a:spLocks noRot="1" noChangeAspect="1" noMove="1" noResize="1" noEditPoints="1" noAdjustHandles="1" noChangeArrowheads="1" noChangeShapeType="1" noTextEdit="1"/>
              </p:cNvSpPr>
              <p:nvPr/>
            </p:nvSpPr>
            <p:spPr>
              <a:xfrm>
                <a:off x="699922" y="5278339"/>
                <a:ext cx="5925033" cy="667234"/>
              </a:xfrm>
              <a:prstGeom prst="rect">
                <a:avLst/>
              </a:prstGeom>
              <a:blipFill>
                <a:blip r:embed="rId3"/>
                <a:stretch>
                  <a:fillRect b="-16514"/>
                </a:stretch>
              </a:blipFill>
            </p:spPr>
            <p:txBody>
              <a:bodyPr/>
              <a:lstStyle/>
              <a:p>
                <a:r>
                  <a:rPr lang="en-US">
                    <a:noFill/>
                  </a:rPr>
                  <a:t> </a:t>
                </a:r>
              </a:p>
            </p:txBody>
          </p:sp>
        </mc:Fallback>
      </mc:AlternateContent>
      <p:sp>
        <p:nvSpPr>
          <p:cNvPr id="18" name="object 18"/>
          <p:cNvSpPr txBox="1"/>
          <p:nvPr/>
        </p:nvSpPr>
        <p:spPr>
          <a:xfrm>
            <a:off x="699922" y="6050076"/>
            <a:ext cx="8200390" cy="422909"/>
          </a:xfrm>
          <a:prstGeom prst="rect">
            <a:avLst/>
          </a:prstGeom>
        </p:spPr>
        <p:txBody>
          <a:bodyPr vert="horz" wrap="square" lIns="0" tIns="13335" rIns="0" bIns="0" rtlCol="0">
            <a:spAutoFit/>
          </a:bodyPr>
          <a:lstStyle/>
          <a:p>
            <a:pPr marL="12700">
              <a:lnSpc>
                <a:spcPct val="100000"/>
              </a:lnSpc>
              <a:spcBef>
                <a:spcPts val="105"/>
              </a:spcBef>
            </a:pPr>
            <a:r>
              <a:rPr sz="2600" i="1" dirty="0">
                <a:latin typeface="Segoe UI Semilight"/>
                <a:cs typeface="Segoe UI Semilight"/>
              </a:rPr>
              <a:t>^</a:t>
            </a:r>
            <a:r>
              <a:rPr sz="2600" i="1" spc="-20" dirty="0">
                <a:latin typeface="Segoe UI Semilight"/>
                <a:cs typeface="Segoe UI Semilight"/>
              </a:rPr>
              <a:t> </a:t>
            </a:r>
            <a:r>
              <a:rPr sz="2600" dirty="0">
                <a:latin typeface="Segoe UI Semilight"/>
                <a:cs typeface="Segoe UI Semilight"/>
              </a:rPr>
              <a:t>is</a:t>
            </a:r>
            <a:r>
              <a:rPr sz="2600" spc="-10" dirty="0">
                <a:latin typeface="Segoe UI Semilight"/>
                <a:cs typeface="Segoe UI Semilight"/>
              </a:rPr>
              <a:t> </a:t>
            </a:r>
            <a:r>
              <a:rPr sz="2600" dirty="0">
                <a:latin typeface="Segoe UI Semilight"/>
                <a:cs typeface="Segoe UI Semilight"/>
              </a:rPr>
              <a:t>a</a:t>
            </a:r>
            <a:r>
              <a:rPr sz="2600" spc="-10" dirty="0">
                <a:latin typeface="Segoe UI Semilight"/>
                <a:cs typeface="Segoe UI Semilight"/>
              </a:rPr>
              <a:t> </a:t>
            </a:r>
            <a:r>
              <a:rPr sz="2600" dirty="0">
                <a:latin typeface="Segoe UI Semilight"/>
                <a:cs typeface="Segoe UI Semilight"/>
              </a:rPr>
              <a:t>sum</a:t>
            </a:r>
            <a:r>
              <a:rPr sz="2600" spc="-15" dirty="0">
                <a:latin typeface="Segoe UI Semilight"/>
                <a:cs typeface="Segoe UI Semilight"/>
              </a:rPr>
              <a:t> </a:t>
            </a:r>
            <a:r>
              <a:rPr sz="2600" dirty="0">
                <a:latin typeface="Segoe UI Semilight"/>
                <a:cs typeface="Segoe UI Semilight"/>
              </a:rPr>
              <a:t>of</a:t>
            </a:r>
            <a:r>
              <a:rPr sz="2600" spc="-20" dirty="0">
                <a:latin typeface="Segoe UI Semilight"/>
                <a:cs typeface="Segoe UI Semilight"/>
              </a:rPr>
              <a:t> </a:t>
            </a:r>
            <a:r>
              <a:rPr sz="2600" dirty="0">
                <a:latin typeface="Segoe UI Semilight"/>
                <a:cs typeface="Segoe UI Semilight"/>
              </a:rPr>
              <a:t>i.i.d</a:t>
            </a:r>
            <a:r>
              <a:rPr sz="2600" spc="-15" dirty="0">
                <a:latin typeface="Segoe UI Semilight"/>
                <a:cs typeface="Segoe UI Semilight"/>
              </a:rPr>
              <a:t> </a:t>
            </a:r>
            <a:r>
              <a:rPr sz="2600" dirty="0">
                <a:latin typeface="Segoe UI Semilight"/>
                <a:cs typeface="Segoe UI Semilight"/>
              </a:rPr>
              <a:t>RVs!</a:t>
            </a:r>
            <a:r>
              <a:rPr sz="2600" spc="-35" dirty="0">
                <a:latin typeface="Segoe UI Semilight"/>
                <a:cs typeface="Segoe UI Semilight"/>
              </a:rPr>
              <a:t> </a:t>
            </a:r>
            <a:r>
              <a:rPr sz="2600" dirty="0">
                <a:latin typeface="Segoe UI Semilight"/>
                <a:cs typeface="Segoe UI Semilight"/>
              </a:rPr>
              <a:t>So,</a:t>
            </a:r>
            <a:r>
              <a:rPr sz="2600" spc="-10" dirty="0">
                <a:latin typeface="Segoe UI Semilight"/>
                <a:cs typeface="Segoe UI Semilight"/>
              </a:rPr>
              <a:t> </a:t>
            </a:r>
            <a:r>
              <a:rPr sz="2600" dirty="0">
                <a:latin typeface="Segoe UI Semilight"/>
                <a:cs typeface="Segoe UI Semilight"/>
              </a:rPr>
              <a:t>what</a:t>
            </a:r>
            <a:r>
              <a:rPr sz="2600" spc="-30" dirty="0">
                <a:latin typeface="Segoe UI Semilight"/>
                <a:cs typeface="Segoe UI Semilight"/>
              </a:rPr>
              <a:t> </a:t>
            </a:r>
            <a:r>
              <a:rPr sz="2600" dirty="0">
                <a:latin typeface="Segoe UI Semilight"/>
                <a:cs typeface="Segoe UI Semilight"/>
              </a:rPr>
              <a:t>can</a:t>
            </a:r>
            <a:r>
              <a:rPr sz="2600" spc="-20" dirty="0">
                <a:latin typeface="Segoe UI Semilight"/>
                <a:cs typeface="Segoe UI Semilight"/>
              </a:rPr>
              <a:t> </a:t>
            </a:r>
            <a:r>
              <a:rPr sz="2600" dirty="0">
                <a:latin typeface="Segoe UI Semilight"/>
                <a:cs typeface="Segoe UI Semilight"/>
              </a:rPr>
              <a:t>we</a:t>
            </a:r>
            <a:r>
              <a:rPr sz="2600" spc="-30" dirty="0">
                <a:latin typeface="Segoe UI Semilight"/>
                <a:cs typeface="Segoe UI Semilight"/>
              </a:rPr>
              <a:t> </a:t>
            </a:r>
            <a:r>
              <a:rPr sz="2600" dirty="0">
                <a:latin typeface="Segoe UI Semilight"/>
                <a:cs typeface="Segoe UI Semilight"/>
              </a:rPr>
              <a:t>use</a:t>
            </a:r>
            <a:r>
              <a:rPr sz="2600" spc="-20" dirty="0">
                <a:latin typeface="Segoe UI Semilight"/>
                <a:cs typeface="Segoe UI Semilight"/>
              </a:rPr>
              <a:t> </a:t>
            </a:r>
            <a:r>
              <a:rPr sz="2600" dirty="0">
                <a:latin typeface="Segoe UI Semilight"/>
                <a:cs typeface="Segoe UI Semilight"/>
              </a:rPr>
              <a:t>to</a:t>
            </a:r>
            <a:r>
              <a:rPr sz="2600" spc="-15" dirty="0">
                <a:latin typeface="Segoe UI Semilight"/>
                <a:cs typeface="Segoe UI Semilight"/>
              </a:rPr>
              <a:t> </a:t>
            </a:r>
            <a:r>
              <a:rPr sz="2600" dirty="0">
                <a:latin typeface="Segoe UI Semilight"/>
                <a:cs typeface="Segoe UI Semilight"/>
              </a:rPr>
              <a:t>solve</a:t>
            </a:r>
            <a:r>
              <a:rPr sz="2600" spc="-20" dirty="0">
                <a:latin typeface="Segoe UI Semilight"/>
                <a:cs typeface="Segoe UI Semilight"/>
              </a:rPr>
              <a:t> </a:t>
            </a:r>
            <a:r>
              <a:rPr sz="2600" dirty="0">
                <a:latin typeface="Segoe UI Semilight"/>
                <a:cs typeface="Segoe UI Semilight"/>
              </a:rPr>
              <a:t>for</a:t>
            </a:r>
            <a:r>
              <a:rPr sz="2600" spc="-25" dirty="0">
                <a:latin typeface="Segoe UI Semilight"/>
                <a:cs typeface="Segoe UI Semilight"/>
              </a:rPr>
              <a:t> </a:t>
            </a:r>
            <a:r>
              <a:rPr sz="2600" spc="-25" dirty="0">
                <a:latin typeface="Cambria Math"/>
                <a:cs typeface="Cambria Math"/>
              </a:rPr>
              <a:t>𝑎</a:t>
            </a:r>
            <a:r>
              <a:rPr sz="2600" i="1" spc="-25" dirty="0">
                <a:latin typeface="Segoe UI Semilight"/>
                <a:cs typeface="Segoe UI Semilight"/>
              </a:rPr>
              <a:t>?</a:t>
            </a:r>
            <a:endParaRPr sz="2600">
              <a:latin typeface="Segoe UI Semilight"/>
              <a:cs typeface="Segoe UI Semilight"/>
            </a:endParaRPr>
          </a:p>
        </p:txBody>
      </p:sp>
      <p:pic>
        <p:nvPicPr>
          <p:cNvPr id="19" name="object 19"/>
          <p:cNvPicPr/>
          <p:nvPr/>
        </p:nvPicPr>
        <p:blipFill>
          <a:blip r:embed="rId4" cstate="print"/>
          <a:stretch>
            <a:fillRect/>
          </a:stretch>
        </p:blipFill>
        <p:spPr>
          <a:xfrm>
            <a:off x="5655837" y="3074875"/>
            <a:ext cx="5174820" cy="1964163"/>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Outline</a:t>
            </a:r>
            <a:r>
              <a:rPr spc="145" dirty="0"/>
              <a:t> </a:t>
            </a:r>
            <a:r>
              <a:rPr dirty="0"/>
              <a:t>of</a:t>
            </a:r>
            <a:r>
              <a:rPr spc="185" dirty="0"/>
              <a:t> </a:t>
            </a:r>
            <a:r>
              <a:rPr dirty="0"/>
              <a:t>CLT</a:t>
            </a:r>
            <a:r>
              <a:rPr spc="150" dirty="0"/>
              <a:t> </a:t>
            </a:r>
            <a:r>
              <a:rPr spc="50" dirty="0"/>
              <a:t>steps</a:t>
            </a:r>
          </a:p>
        </p:txBody>
      </p:sp>
      <p:sp>
        <p:nvSpPr>
          <p:cNvPr id="3" name="object 3"/>
          <p:cNvSpPr/>
          <p:nvPr/>
        </p:nvSpPr>
        <p:spPr>
          <a:xfrm>
            <a:off x="620953" y="3980307"/>
            <a:ext cx="10061575" cy="372110"/>
          </a:xfrm>
          <a:custGeom>
            <a:avLst/>
            <a:gdLst/>
            <a:ahLst/>
            <a:cxnLst/>
            <a:rect l="l" t="t" r="r" b="b"/>
            <a:pathLst>
              <a:path w="10061575" h="372110">
                <a:moveTo>
                  <a:pt x="76200" y="0"/>
                </a:moveTo>
                <a:lnTo>
                  <a:pt x="0" y="0"/>
                </a:lnTo>
                <a:lnTo>
                  <a:pt x="0" y="371856"/>
                </a:lnTo>
                <a:lnTo>
                  <a:pt x="76200" y="371856"/>
                </a:lnTo>
                <a:lnTo>
                  <a:pt x="76200" y="0"/>
                </a:lnTo>
                <a:close/>
              </a:path>
              <a:path w="10061575" h="372110">
                <a:moveTo>
                  <a:pt x="10061448" y="0"/>
                </a:moveTo>
                <a:lnTo>
                  <a:pt x="91440" y="0"/>
                </a:lnTo>
                <a:lnTo>
                  <a:pt x="91440" y="371856"/>
                </a:lnTo>
                <a:lnTo>
                  <a:pt x="10061448" y="371856"/>
                </a:lnTo>
                <a:lnTo>
                  <a:pt x="10061448" y="0"/>
                </a:lnTo>
                <a:close/>
              </a:path>
            </a:pathLst>
          </a:custGeom>
          <a:solidFill>
            <a:srgbClr val="FFF4E0"/>
          </a:solidFill>
        </p:spPr>
        <p:txBody>
          <a:bodyPr wrap="square" lIns="0" tIns="0" rIns="0" bIns="0" rtlCol="0"/>
          <a:lstStyle/>
          <a:p>
            <a:endParaRPr/>
          </a:p>
        </p:txBody>
      </p:sp>
      <mc:AlternateContent xmlns:mc="http://schemas.openxmlformats.org/markup-compatibility/2006">
        <mc:Choice xmlns:a14="http://schemas.microsoft.com/office/drawing/2010/main" Requires="a14">
          <p:sp>
            <p:nvSpPr>
              <p:cNvPr id="5" name="object 5"/>
              <p:cNvSpPr txBox="1"/>
              <p:nvPr/>
            </p:nvSpPr>
            <p:spPr>
              <a:xfrm>
                <a:off x="661822" y="1371600"/>
                <a:ext cx="10690860" cy="414922"/>
              </a:xfrm>
              <a:prstGeom prst="rect">
                <a:avLst/>
              </a:prstGeom>
            </p:spPr>
            <p:txBody>
              <a:bodyPr vert="horz" wrap="square" lIns="0" tIns="13335" rIns="0" bIns="0" rtlCol="0">
                <a:spAutoFit/>
              </a:bodyPr>
              <a:lstStyle/>
              <a:p>
                <a:pPr marL="50800">
                  <a:lnSpc>
                    <a:spcPct val="100000"/>
                  </a:lnSpc>
                  <a:spcBef>
                    <a:spcPts val="105"/>
                  </a:spcBef>
                  <a:tabLst>
                    <a:tab pos="5191760" algn="l"/>
                  </a:tabLst>
                </a:pPr>
                <a:r>
                  <a:rPr lang="en-US" sz="2600" b="1" dirty="0">
                    <a:solidFill>
                      <a:srgbClr val="3D8752"/>
                    </a:solidFill>
                    <a:latin typeface="Segoe UI Semilight"/>
                    <a:cs typeface="Segoe UI Semilight"/>
                  </a:rPr>
                  <a:t>1.</a:t>
                </a:r>
                <a:r>
                  <a:rPr lang="en-US" sz="2600" b="1" spc="-10" dirty="0">
                    <a:solidFill>
                      <a:srgbClr val="3D8752"/>
                    </a:solidFill>
                    <a:latin typeface="Segoe UI Semilight"/>
                    <a:cs typeface="Segoe UI Semilight"/>
                  </a:rPr>
                  <a:t> </a:t>
                </a:r>
                <a:r>
                  <a:rPr lang="en-US" sz="2600" b="1" dirty="0">
                    <a:solidFill>
                      <a:srgbClr val="3D8752"/>
                    </a:solidFill>
                    <a:latin typeface="Segoe UI Semilight"/>
                    <a:cs typeface="Segoe UI Semilight"/>
                  </a:rPr>
                  <a:t>Setup</a:t>
                </a:r>
                <a:r>
                  <a:rPr lang="en-US" sz="2600" b="1" spc="-65" dirty="0">
                    <a:solidFill>
                      <a:srgbClr val="3D8752"/>
                    </a:solidFill>
                    <a:latin typeface="Segoe UI Semilight"/>
                    <a:cs typeface="Segoe UI Semilight"/>
                  </a:rPr>
                  <a:t> </a:t>
                </a:r>
                <a:r>
                  <a:rPr lang="en-US" sz="2600" b="1" dirty="0">
                    <a:solidFill>
                      <a:srgbClr val="3D8752"/>
                    </a:solidFill>
                    <a:latin typeface="Segoe UI Semilight"/>
                    <a:cs typeface="Segoe UI Semilight"/>
                  </a:rPr>
                  <a:t>the</a:t>
                </a:r>
                <a:r>
                  <a:rPr lang="en-US" sz="2600" b="1" spc="-25" dirty="0">
                    <a:solidFill>
                      <a:srgbClr val="3D8752"/>
                    </a:solidFill>
                    <a:latin typeface="Segoe UI Semilight"/>
                    <a:cs typeface="Segoe UI Semilight"/>
                  </a:rPr>
                  <a:t> </a:t>
                </a:r>
                <a:r>
                  <a:rPr lang="en-US" sz="2600" b="1" dirty="0">
                    <a:solidFill>
                      <a:srgbClr val="3D8752"/>
                    </a:solidFill>
                    <a:latin typeface="Segoe UI Semilight"/>
                    <a:cs typeface="Segoe UI Semilight"/>
                  </a:rPr>
                  <a:t>problem</a:t>
                </a:r>
                <a:r>
                  <a:rPr lang="en-US" sz="2600" b="1" spc="-30" dirty="0">
                    <a:solidFill>
                      <a:srgbClr val="3D8752"/>
                    </a:solidFill>
                    <a:latin typeface="Segoe UI Semilight"/>
                    <a:cs typeface="Segoe UI Semilight"/>
                  </a:rPr>
                  <a:t> </a:t>
                </a:r>
                <a:r>
                  <a:rPr lang="en-US" sz="2600" dirty="0">
                    <a:latin typeface="Segoe UI Semilight"/>
                    <a:cs typeface="Segoe UI Semilight"/>
                  </a:rPr>
                  <a:t>(e.g., </a:t>
                </a:r>
                <a14:m>
                  <m:oMath xmlns:m="http://schemas.openxmlformats.org/officeDocument/2006/math">
                    <m:r>
                      <a:rPr lang="en-US" sz="2600" b="0" i="1" smtClean="0">
                        <a:latin typeface="Cambria Math" panose="02040503050406030204" pitchFamily="18" charset="0"/>
                        <a:cs typeface="Segoe UI Semilight"/>
                      </a:rPr>
                      <m:t>𝑋</m:t>
                    </m:r>
                    <m:r>
                      <a:rPr lang="en-US" sz="2600" b="0" i="1" smtClean="0">
                        <a:latin typeface="Cambria Math" panose="02040503050406030204" pitchFamily="18" charset="0"/>
                        <a:cs typeface="Segoe UI Semilight"/>
                      </a:rPr>
                      <m:t>=</m:t>
                    </m:r>
                    <m:nary>
                      <m:naryPr>
                        <m:chr m:val="∑"/>
                        <m:ctrlPr>
                          <a:rPr lang="en-US" sz="2600" b="0" i="1" smtClean="0">
                            <a:latin typeface="Cambria Math" panose="02040503050406030204" pitchFamily="18" charset="0"/>
                            <a:cs typeface="Segoe UI Semilight"/>
                          </a:rPr>
                        </m:ctrlPr>
                      </m:naryPr>
                      <m:sub>
                        <m:r>
                          <m:rPr>
                            <m:brk m:alnAt="23"/>
                          </m:rPr>
                          <a:rPr lang="en-US" sz="2600" b="0" i="1" smtClean="0">
                            <a:latin typeface="Cambria Math" panose="02040503050406030204" pitchFamily="18" charset="0"/>
                            <a:cs typeface="Segoe UI Semilight"/>
                          </a:rPr>
                          <m:t>𝑖</m:t>
                        </m:r>
                        <m:r>
                          <m:rPr>
                            <m:brk m:alnAt="23"/>
                          </m:rPr>
                          <a:rPr lang="en-US" sz="2600" b="0" i="1" smtClean="0">
                            <a:latin typeface="Cambria Math" panose="02040503050406030204" pitchFamily="18" charset="0"/>
                            <a:cs typeface="Segoe UI Semilight"/>
                          </a:rPr>
                          <m:t>=</m:t>
                        </m:r>
                        <m:r>
                          <m:rPr>
                            <m:brk m:alnAt="23"/>
                          </m:rPr>
                          <a:rPr lang="en-US" sz="2600" b="0" i="1" smtClean="0">
                            <a:latin typeface="Cambria Math" panose="02040503050406030204" pitchFamily="18" charset="0"/>
                            <a:cs typeface="Segoe UI Semilight"/>
                          </a:rPr>
                          <m:t>1</m:t>
                        </m:r>
                      </m:sub>
                      <m:sup>
                        <m:r>
                          <a:rPr lang="en-US" sz="2600" b="0" i="1" smtClean="0">
                            <a:latin typeface="Cambria Math" panose="02040503050406030204" pitchFamily="18" charset="0"/>
                            <a:cs typeface="Segoe UI Semilight"/>
                          </a:rPr>
                          <m:t>𝑛</m:t>
                        </m:r>
                      </m:sup>
                      <m:e>
                        <m:sSub>
                          <m:sSubPr>
                            <m:ctrlPr>
                              <a:rPr lang="en-US" sz="2600" b="0" i="1" smtClean="0">
                                <a:latin typeface="Cambria Math" panose="02040503050406030204" pitchFamily="18" charset="0"/>
                                <a:cs typeface="Segoe UI Semilight"/>
                              </a:rPr>
                            </m:ctrlPr>
                          </m:sSubPr>
                          <m:e>
                            <m:r>
                              <a:rPr lang="en-US" sz="2600" b="0" i="1" smtClean="0">
                                <a:latin typeface="Cambria Math" panose="02040503050406030204" pitchFamily="18" charset="0"/>
                                <a:cs typeface="Segoe UI Semilight"/>
                              </a:rPr>
                              <m:t>𝑋</m:t>
                            </m:r>
                          </m:e>
                          <m:sub>
                            <m:r>
                              <a:rPr lang="en-US" sz="2600" b="0" i="1" smtClean="0">
                                <a:latin typeface="Cambria Math" panose="02040503050406030204" pitchFamily="18" charset="0"/>
                                <a:cs typeface="Segoe UI Semilight"/>
                              </a:rPr>
                              <m:t>𝑖</m:t>
                            </m:r>
                          </m:sub>
                        </m:sSub>
                      </m:e>
                    </m:nary>
                  </m:oMath>
                </a14:m>
                <a:r>
                  <a:rPr lang="en-US" sz="2600" dirty="0">
                    <a:latin typeface="Segoe UI Semilight"/>
                    <a:cs typeface="Segoe UI Semilight"/>
                  </a:rPr>
                  <a:t>,</a:t>
                </a:r>
                <a:r>
                  <a:rPr lang="en-US" sz="2600" spc="-5" dirty="0">
                    <a:latin typeface="Segoe UI Semilight"/>
                    <a:cs typeface="Segoe UI Semilight"/>
                  </a:rPr>
                  <a:t> </a:t>
                </a:r>
                <a:r>
                  <a:rPr lang="en-US" sz="2600" dirty="0">
                    <a:latin typeface="Cambria Math"/>
                    <a:cs typeface="Cambria Math"/>
                  </a:rPr>
                  <a:t>𝑋</a:t>
                </a:r>
                <a:r>
                  <a:rPr lang="en-US" sz="2850" baseline="-16081" dirty="0">
                    <a:latin typeface="Cambria Math"/>
                    <a:cs typeface="Cambria Math"/>
                  </a:rPr>
                  <a:t>𝑖</a:t>
                </a:r>
                <a:r>
                  <a:rPr lang="en-US" sz="2850" spc="690" baseline="-16081" dirty="0">
                    <a:latin typeface="Cambria Math"/>
                    <a:cs typeface="Cambria Math"/>
                  </a:rPr>
                  <a:t> </a:t>
                </a:r>
                <a:r>
                  <a:rPr lang="en-US" sz="2600" dirty="0">
                    <a:latin typeface="Segoe UI Semilight"/>
                    <a:cs typeface="Segoe UI Semilight"/>
                  </a:rPr>
                  <a:t>are</a:t>
                </a:r>
                <a:r>
                  <a:rPr lang="en-US" sz="2600" spc="-30" dirty="0">
                    <a:latin typeface="Segoe UI Semilight"/>
                    <a:cs typeface="Segoe UI Semilight"/>
                  </a:rPr>
                  <a:t> </a:t>
                </a:r>
                <a:r>
                  <a:rPr lang="en-US" sz="2600" dirty="0">
                    <a:latin typeface="Segoe UI Semilight"/>
                    <a:cs typeface="Segoe UI Semilight"/>
                  </a:rPr>
                  <a:t>i.i.d.,</a:t>
                </a:r>
                <a:r>
                  <a:rPr lang="en-US" sz="2600" spc="-20" dirty="0">
                    <a:latin typeface="Segoe UI Semilight"/>
                    <a:cs typeface="Segoe UI Semilight"/>
                  </a:rPr>
                  <a:t> </a:t>
                </a:r>
                <a:r>
                  <a:rPr lang="en-US" sz="2600" dirty="0">
                    <a:latin typeface="Segoe UI Semilight"/>
                    <a:cs typeface="Segoe UI Semilight"/>
                  </a:rPr>
                  <a:t>and</a:t>
                </a:r>
                <a:r>
                  <a:rPr lang="en-US" sz="2600" spc="-35" dirty="0">
                    <a:latin typeface="Segoe UI Semilight"/>
                    <a:cs typeface="Segoe UI Semilight"/>
                  </a:rPr>
                  <a:t> </a:t>
                </a:r>
                <a:r>
                  <a:rPr lang="en-US" sz="2600" dirty="0">
                    <a:latin typeface="Segoe UI Semilight"/>
                    <a:cs typeface="Segoe UI Semilight"/>
                  </a:rPr>
                  <a:t>we</a:t>
                </a:r>
                <a:r>
                  <a:rPr lang="en-US" sz="2600" spc="-5" dirty="0">
                    <a:latin typeface="Segoe UI Semilight"/>
                    <a:cs typeface="Segoe UI Semilight"/>
                  </a:rPr>
                  <a:t> </a:t>
                </a:r>
                <a:r>
                  <a:rPr lang="en-US" sz="2600" dirty="0">
                    <a:latin typeface="Segoe UI Semilight"/>
                    <a:cs typeface="Segoe UI Semilight"/>
                  </a:rPr>
                  <a:t>want</a:t>
                </a:r>
                <a:r>
                  <a:rPr lang="en-US" sz="2600" spc="-15" dirty="0">
                    <a:latin typeface="Segoe UI Semilight"/>
                    <a:cs typeface="Segoe UI Semilight"/>
                  </a:rPr>
                  <a:t> </a:t>
                </a:r>
                <a:r>
                  <a:rPr lang="en-US" sz="2600" dirty="0">
                    <a:latin typeface="Cambria Math"/>
                    <a:cs typeface="Cambria Math"/>
                  </a:rPr>
                  <a:t>ℙ(𝑋</a:t>
                </a:r>
                <a:r>
                  <a:rPr lang="en-US" sz="2600" spc="190" dirty="0">
                    <a:latin typeface="Cambria Math"/>
                    <a:cs typeface="Cambria Math"/>
                  </a:rPr>
                  <a:t> </a:t>
                </a:r>
                <a:r>
                  <a:rPr lang="en-US" sz="2600" dirty="0">
                    <a:latin typeface="Cambria Math"/>
                    <a:cs typeface="Cambria Math"/>
                  </a:rPr>
                  <a:t>≤</a:t>
                </a:r>
                <a:r>
                  <a:rPr lang="en-US" sz="2600" spc="145" dirty="0">
                    <a:latin typeface="Cambria Math"/>
                    <a:cs typeface="Cambria Math"/>
                  </a:rPr>
                  <a:t> </a:t>
                </a:r>
                <a:r>
                  <a:rPr lang="en-US" sz="2600" spc="-25" dirty="0">
                    <a:latin typeface="Cambria Math"/>
                    <a:cs typeface="Cambria Math"/>
                  </a:rPr>
                  <a:t>𝑘)</a:t>
                </a:r>
                <a:r>
                  <a:rPr lang="en-US" sz="2600" spc="-25" dirty="0">
                    <a:latin typeface="Segoe UI Semilight"/>
                    <a:cs typeface="Segoe UI Semilight"/>
                  </a:rPr>
                  <a:t>)</a:t>
                </a:r>
                <a:endParaRPr sz="2600" dirty="0">
                  <a:latin typeface="Segoe UI Semilight"/>
                  <a:cs typeface="Segoe UI Semilight"/>
                </a:endParaRPr>
              </a:p>
            </p:txBody>
          </p:sp>
        </mc:Choice>
        <mc:Fallback>
          <p:sp>
            <p:nvSpPr>
              <p:cNvPr id="5" name="object 5"/>
              <p:cNvSpPr txBox="1">
                <a:spLocks noRot="1" noChangeAspect="1" noMove="1" noResize="1" noEditPoints="1" noAdjustHandles="1" noChangeArrowheads="1" noChangeShapeType="1" noTextEdit="1"/>
              </p:cNvSpPr>
              <p:nvPr/>
            </p:nvSpPr>
            <p:spPr>
              <a:xfrm>
                <a:off x="661822" y="1371600"/>
                <a:ext cx="10690860" cy="414922"/>
              </a:xfrm>
              <a:prstGeom prst="rect">
                <a:avLst/>
              </a:prstGeom>
              <a:blipFill>
                <a:blip r:embed="rId2"/>
                <a:stretch>
                  <a:fillRect l="-1426" t="-23529" r="-970" b="-47059"/>
                </a:stretch>
              </a:blipFill>
            </p:spPr>
            <p:txBody>
              <a:bodyPr/>
              <a:lstStyle/>
              <a:p>
                <a:r>
                  <a:rPr lang="en-US">
                    <a:noFill/>
                  </a:rPr>
                  <a:t> </a:t>
                </a:r>
              </a:p>
            </p:txBody>
          </p:sp>
        </mc:Fallback>
      </mc:AlternateContent>
      <p:pic>
        <p:nvPicPr>
          <p:cNvPr id="6" name="object 6"/>
          <p:cNvPicPr/>
          <p:nvPr/>
        </p:nvPicPr>
        <p:blipFill>
          <a:blip r:embed="rId3" cstate="print"/>
          <a:stretch>
            <a:fillRect/>
          </a:stretch>
        </p:blipFill>
        <p:spPr>
          <a:xfrm>
            <a:off x="1045697" y="2407152"/>
            <a:ext cx="329478" cy="331000"/>
          </a:xfrm>
          <a:prstGeom prst="rect">
            <a:avLst/>
          </a:prstGeom>
        </p:spPr>
      </p:pic>
      <p:sp>
        <p:nvSpPr>
          <p:cNvPr id="7" name="object 7"/>
          <p:cNvSpPr txBox="1"/>
          <p:nvPr/>
        </p:nvSpPr>
        <p:spPr>
          <a:xfrm>
            <a:off x="965098" y="1790039"/>
            <a:ext cx="8430895" cy="980440"/>
          </a:xfrm>
          <a:prstGeom prst="rect">
            <a:avLst/>
          </a:prstGeom>
        </p:spPr>
        <p:txBody>
          <a:bodyPr vert="horz" wrap="square" lIns="0" tIns="114300" rIns="0" bIns="0" rtlCol="0">
            <a:spAutoFit/>
          </a:bodyPr>
          <a:lstStyle/>
          <a:p>
            <a:pPr marL="12700">
              <a:lnSpc>
                <a:spcPct val="100000"/>
              </a:lnSpc>
              <a:spcBef>
                <a:spcPts val="900"/>
              </a:spcBef>
            </a:pPr>
            <a:r>
              <a:rPr sz="2200" dirty="0">
                <a:latin typeface="Segoe UI Semilight"/>
                <a:cs typeface="Segoe UI Semilight"/>
              </a:rPr>
              <a:t>Write</a:t>
            </a:r>
            <a:r>
              <a:rPr sz="2200" spc="-65" dirty="0">
                <a:latin typeface="Segoe UI Semilight"/>
                <a:cs typeface="Segoe UI Semilight"/>
              </a:rPr>
              <a:t> </a:t>
            </a:r>
            <a:r>
              <a:rPr sz="2200" dirty="0">
                <a:latin typeface="Segoe UI Semilight"/>
                <a:cs typeface="Segoe UI Semilight"/>
              </a:rPr>
              <a:t>event</a:t>
            </a:r>
            <a:r>
              <a:rPr sz="2200" spc="-55" dirty="0">
                <a:latin typeface="Segoe UI Semilight"/>
                <a:cs typeface="Segoe UI Semilight"/>
              </a:rPr>
              <a:t> </a:t>
            </a:r>
            <a:r>
              <a:rPr sz="2200" dirty="0">
                <a:latin typeface="Segoe UI Semilight"/>
                <a:cs typeface="Segoe UI Semilight"/>
              </a:rPr>
              <a:t>you</a:t>
            </a:r>
            <a:r>
              <a:rPr sz="2200" spc="-65" dirty="0">
                <a:latin typeface="Segoe UI Semilight"/>
                <a:cs typeface="Segoe UI Semilight"/>
              </a:rPr>
              <a:t> </a:t>
            </a:r>
            <a:r>
              <a:rPr sz="2200" dirty="0">
                <a:latin typeface="Segoe UI Semilight"/>
                <a:cs typeface="Segoe UI Semilight"/>
              </a:rPr>
              <a:t>are</a:t>
            </a:r>
            <a:r>
              <a:rPr sz="2200" spc="-80" dirty="0">
                <a:latin typeface="Segoe UI Semilight"/>
                <a:cs typeface="Segoe UI Semilight"/>
              </a:rPr>
              <a:t> </a:t>
            </a:r>
            <a:r>
              <a:rPr sz="2200" dirty="0">
                <a:latin typeface="Segoe UI Semilight"/>
                <a:cs typeface="Segoe UI Semilight"/>
              </a:rPr>
              <a:t>interested</a:t>
            </a:r>
            <a:r>
              <a:rPr sz="2200" spc="-65" dirty="0">
                <a:latin typeface="Segoe UI Semilight"/>
                <a:cs typeface="Segoe UI Semilight"/>
              </a:rPr>
              <a:t> </a:t>
            </a:r>
            <a:r>
              <a:rPr sz="2200" dirty="0">
                <a:latin typeface="Segoe UI Semilight"/>
                <a:cs typeface="Segoe UI Semilight"/>
              </a:rPr>
              <a:t>in,</a:t>
            </a:r>
            <a:r>
              <a:rPr sz="2200" spc="-60" dirty="0">
                <a:latin typeface="Segoe UI Semilight"/>
                <a:cs typeface="Segoe UI Semilight"/>
              </a:rPr>
              <a:t> </a:t>
            </a:r>
            <a:r>
              <a:rPr sz="2200" dirty="0">
                <a:latin typeface="Segoe UI Semilight"/>
                <a:cs typeface="Segoe UI Semilight"/>
              </a:rPr>
              <a:t>in</a:t>
            </a:r>
            <a:r>
              <a:rPr sz="2200" spc="-65" dirty="0">
                <a:latin typeface="Segoe UI Semilight"/>
                <a:cs typeface="Segoe UI Semilight"/>
              </a:rPr>
              <a:t> </a:t>
            </a:r>
            <a:r>
              <a:rPr sz="2200" dirty="0">
                <a:latin typeface="Segoe UI Semilight"/>
                <a:cs typeface="Segoe UI Semilight"/>
              </a:rPr>
              <a:t>terms</a:t>
            </a:r>
            <a:r>
              <a:rPr sz="2200" spc="-60" dirty="0">
                <a:latin typeface="Segoe UI Semilight"/>
                <a:cs typeface="Segoe UI Semilight"/>
              </a:rPr>
              <a:t> </a:t>
            </a:r>
            <a:r>
              <a:rPr sz="2200" dirty="0">
                <a:latin typeface="Segoe UI Semilight"/>
                <a:cs typeface="Segoe UI Semilight"/>
              </a:rPr>
              <a:t>of</a:t>
            </a:r>
            <a:r>
              <a:rPr sz="2200" spc="-65" dirty="0">
                <a:latin typeface="Segoe UI Semilight"/>
                <a:cs typeface="Segoe UI Semilight"/>
              </a:rPr>
              <a:t> </a:t>
            </a:r>
            <a:r>
              <a:rPr sz="2200" dirty="0">
                <a:latin typeface="Segoe UI Semilight"/>
                <a:cs typeface="Segoe UI Semilight"/>
              </a:rPr>
              <a:t>sum</a:t>
            </a:r>
            <a:r>
              <a:rPr sz="2200" spc="-55" dirty="0">
                <a:latin typeface="Segoe UI Semilight"/>
                <a:cs typeface="Segoe UI Semilight"/>
              </a:rPr>
              <a:t> </a:t>
            </a:r>
            <a:r>
              <a:rPr sz="2200" dirty="0">
                <a:latin typeface="Segoe UI Semilight"/>
                <a:cs typeface="Segoe UI Semilight"/>
              </a:rPr>
              <a:t>of</a:t>
            </a:r>
            <a:r>
              <a:rPr sz="2200" spc="-65" dirty="0">
                <a:latin typeface="Segoe UI Semilight"/>
                <a:cs typeface="Segoe UI Semilight"/>
              </a:rPr>
              <a:t> </a:t>
            </a:r>
            <a:r>
              <a:rPr sz="2200" dirty="0">
                <a:latin typeface="Segoe UI Semilight"/>
                <a:cs typeface="Segoe UI Semilight"/>
              </a:rPr>
              <a:t>random</a:t>
            </a:r>
            <a:r>
              <a:rPr sz="2200" spc="-55" dirty="0">
                <a:latin typeface="Segoe UI Semilight"/>
                <a:cs typeface="Segoe UI Semilight"/>
              </a:rPr>
              <a:t> </a:t>
            </a:r>
            <a:r>
              <a:rPr sz="2200" spc="-10" dirty="0">
                <a:latin typeface="Segoe UI Semilight"/>
                <a:cs typeface="Segoe UI Semilight"/>
              </a:rPr>
              <a:t>variables.</a:t>
            </a:r>
            <a:endParaRPr sz="2200" dirty="0">
              <a:latin typeface="Segoe UI Semilight"/>
              <a:cs typeface="Segoe UI Semilight"/>
            </a:endParaRPr>
          </a:p>
          <a:p>
            <a:pPr marL="562610">
              <a:lnSpc>
                <a:spcPct val="100000"/>
              </a:lnSpc>
              <a:spcBef>
                <a:spcPts val="960"/>
              </a:spcBef>
            </a:pPr>
            <a:r>
              <a:rPr sz="2600" dirty="0">
                <a:latin typeface="Segoe UI Semilight"/>
                <a:cs typeface="Segoe UI Semilight"/>
              </a:rPr>
              <a:t>Apply</a:t>
            </a:r>
            <a:r>
              <a:rPr sz="2600" spc="-50" dirty="0">
                <a:latin typeface="Segoe UI Semilight"/>
                <a:cs typeface="Segoe UI Semilight"/>
              </a:rPr>
              <a:t> </a:t>
            </a:r>
            <a:r>
              <a:rPr sz="2600" b="1" i="1" dirty="0">
                <a:solidFill>
                  <a:srgbClr val="3D8752"/>
                </a:solidFill>
                <a:latin typeface="Segoe UI Semilight"/>
                <a:cs typeface="Segoe UI Semilight"/>
              </a:rPr>
              <a:t>continuity</a:t>
            </a:r>
            <a:r>
              <a:rPr sz="2600" b="1" i="1" spc="-95" dirty="0">
                <a:solidFill>
                  <a:srgbClr val="3D8752"/>
                </a:solidFill>
                <a:latin typeface="Segoe UI Semilight"/>
                <a:cs typeface="Segoe UI Semilight"/>
              </a:rPr>
              <a:t> </a:t>
            </a:r>
            <a:r>
              <a:rPr sz="2600" b="1" i="1" dirty="0">
                <a:solidFill>
                  <a:srgbClr val="3D8752"/>
                </a:solidFill>
                <a:latin typeface="Segoe UI Semilight"/>
                <a:cs typeface="Segoe UI Semilight"/>
              </a:rPr>
              <a:t>correction</a:t>
            </a:r>
            <a:r>
              <a:rPr sz="2600" i="1" spc="-75" dirty="0">
                <a:solidFill>
                  <a:srgbClr val="3D8752"/>
                </a:solidFill>
                <a:latin typeface="Segoe UI Semilight"/>
                <a:cs typeface="Segoe UI Semilight"/>
              </a:rPr>
              <a:t> </a:t>
            </a:r>
            <a:r>
              <a:rPr sz="2600" i="1" dirty="0">
                <a:latin typeface="Segoe UI Semilight"/>
                <a:cs typeface="Segoe UI Semilight"/>
              </a:rPr>
              <a:t>here</a:t>
            </a:r>
            <a:r>
              <a:rPr sz="2600" i="1" spc="-40" dirty="0">
                <a:latin typeface="Segoe UI Semilight"/>
                <a:cs typeface="Segoe UI Semilight"/>
              </a:rPr>
              <a:t> </a:t>
            </a:r>
            <a:r>
              <a:rPr sz="2600" u="sng" dirty="0">
                <a:uFill>
                  <a:solidFill>
                    <a:srgbClr val="000000"/>
                  </a:solidFill>
                </a:uFill>
                <a:latin typeface="Segoe UI Semilight"/>
                <a:cs typeface="Segoe UI Semilight"/>
              </a:rPr>
              <a:t>if</a:t>
            </a:r>
            <a:r>
              <a:rPr sz="2600" u="sng" spc="-40" dirty="0">
                <a:uFill>
                  <a:solidFill>
                    <a:srgbClr val="000000"/>
                  </a:solidFill>
                </a:uFill>
                <a:latin typeface="Segoe UI Semilight"/>
                <a:cs typeface="Segoe UI Semilight"/>
              </a:rPr>
              <a:t> </a:t>
            </a:r>
            <a:r>
              <a:rPr sz="2600" u="sng" dirty="0">
                <a:uFill>
                  <a:solidFill>
                    <a:srgbClr val="000000"/>
                  </a:solidFill>
                </a:uFill>
                <a:latin typeface="Segoe UI Semilight"/>
                <a:cs typeface="Segoe UI Semilight"/>
              </a:rPr>
              <a:t>RVs</a:t>
            </a:r>
            <a:r>
              <a:rPr sz="2600" u="sng" spc="-40" dirty="0">
                <a:uFill>
                  <a:solidFill>
                    <a:srgbClr val="000000"/>
                  </a:solidFill>
                </a:uFill>
                <a:latin typeface="Segoe UI Semilight"/>
                <a:cs typeface="Segoe UI Semilight"/>
              </a:rPr>
              <a:t> </a:t>
            </a:r>
            <a:r>
              <a:rPr sz="2600" u="sng" dirty="0">
                <a:uFill>
                  <a:solidFill>
                    <a:srgbClr val="000000"/>
                  </a:solidFill>
                </a:uFill>
                <a:latin typeface="Segoe UI Semilight"/>
                <a:cs typeface="Segoe UI Semilight"/>
              </a:rPr>
              <a:t>are</a:t>
            </a:r>
            <a:r>
              <a:rPr sz="2600" u="sng" spc="-65" dirty="0">
                <a:uFill>
                  <a:solidFill>
                    <a:srgbClr val="000000"/>
                  </a:solidFill>
                </a:uFill>
                <a:latin typeface="Segoe UI Semilight"/>
                <a:cs typeface="Segoe UI Semilight"/>
              </a:rPr>
              <a:t> </a:t>
            </a:r>
            <a:r>
              <a:rPr sz="2600" u="sng" spc="-10" dirty="0">
                <a:uFill>
                  <a:solidFill>
                    <a:srgbClr val="000000"/>
                  </a:solidFill>
                </a:uFill>
                <a:latin typeface="Segoe UI Semilight"/>
                <a:cs typeface="Segoe UI Semilight"/>
              </a:rPr>
              <a:t>discrete</a:t>
            </a:r>
            <a:r>
              <a:rPr sz="2600" spc="-10" dirty="0">
                <a:latin typeface="Segoe UI Semilight"/>
                <a:cs typeface="Segoe UI Semilight"/>
              </a:rPr>
              <a:t>.</a:t>
            </a:r>
            <a:endParaRPr sz="2600" dirty="0">
              <a:latin typeface="Segoe UI Semilight"/>
              <a:cs typeface="Segoe UI Semilight"/>
            </a:endParaRPr>
          </a:p>
        </p:txBody>
      </p:sp>
      <p:sp>
        <p:nvSpPr>
          <p:cNvPr id="8" name="object 8"/>
          <p:cNvSpPr/>
          <p:nvPr/>
        </p:nvSpPr>
        <p:spPr>
          <a:xfrm>
            <a:off x="7917942" y="3239515"/>
            <a:ext cx="2818130" cy="306705"/>
          </a:xfrm>
          <a:custGeom>
            <a:avLst/>
            <a:gdLst/>
            <a:ahLst/>
            <a:cxnLst/>
            <a:rect l="l" t="t" r="r" b="b"/>
            <a:pathLst>
              <a:path w="2818129" h="306704">
                <a:moveTo>
                  <a:pt x="102108" y="12446"/>
                </a:moveTo>
                <a:lnTo>
                  <a:pt x="97790" y="0"/>
                </a:lnTo>
                <a:lnTo>
                  <a:pt x="75539" y="8001"/>
                </a:lnTo>
                <a:lnTo>
                  <a:pt x="56045" y="19621"/>
                </a:lnTo>
                <a:lnTo>
                  <a:pt x="25273" y="53721"/>
                </a:lnTo>
                <a:lnTo>
                  <a:pt x="6337" y="99161"/>
                </a:lnTo>
                <a:lnTo>
                  <a:pt x="76" y="151638"/>
                </a:lnTo>
                <a:lnTo>
                  <a:pt x="0" y="153162"/>
                </a:lnTo>
                <a:lnTo>
                  <a:pt x="1562" y="181330"/>
                </a:lnTo>
                <a:lnTo>
                  <a:pt x="14185" y="231140"/>
                </a:lnTo>
                <a:lnTo>
                  <a:pt x="39217" y="271500"/>
                </a:lnTo>
                <a:lnTo>
                  <a:pt x="75463" y="298272"/>
                </a:lnTo>
                <a:lnTo>
                  <a:pt x="97790" y="306324"/>
                </a:lnTo>
                <a:lnTo>
                  <a:pt x="101600" y="293890"/>
                </a:lnTo>
                <a:lnTo>
                  <a:pt x="84137" y="286169"/>
                </a:lnTo>
                <a:lnTo>
                  <a:pt x="69088" y="275399"/>
                </a:lnTo>
                <a:lnTo>
                  <a:pt x="46101" y="244729"/>
                </a:lnTo>
                <a:lnTo>
                  <a:pt x="32486" y="203149"/>
                </a:lnTo>
                <a:lnTo>
                  <a:pt x="28003" y="153162"/>
                </a:lnTo>
                <a:lnTo>
                  <a:pt x="27940" y="151638"/>
                </a:lnTo>
                <a:lnTo>
                  <a:pt x="29070" y="125476"/>
                </a:lnTo>
                <a:lnTo>
                  <a:pt x="38163" y="80137"/>
                </a:lnTo>
                <a:lnTo>
                  <a:pt x="56451" y="44361"/>
                </a:lnTo>
                <a:lnTo>
                  <a:pt x="84455" y="20116"/>
                </a:lnTo>
                <a:lnTo>
                  <a:pt x="102108" y="12446"/>
                </a:lnTo>
                <a:close/>
              </a:path>
              <a:path w="2818129" h="306704">
                <a:moveTo>
                  <a:pt x="1059053" y="153162"/>
                </a:moveTo>
                <a:lnTo>
                  <a:pt x="1057490" y="125476"/>
                </a:lnTo>
                <a:lnTo>
                  <a:pt x="1057478" y="125095"/>
                </a:lnTo>
                <a:lnTo>
                  <a:pt x="1052741" y="99161"/>
                </a:lnTo>
                <a:lnTo>
                  <a:pt x="1033780" y="53721"/>
                </a:lnTo>
                <a:lnTo>
                  <a:pt x="1003109" y="19621"/>
                </a:lnTo>
                <a:lnTo>
                  <a:pt x="961390" y="0"/>
                </a:lnTo>
                <a:lnTo>
                  <a:pt x="957072" y="12446"/>
                </a:lnTo>
                <a:lnTo>
                  <a:pt x="974788" y="20116"/>
                </a:lnTo>
                <a:lnTo>
                  <a:pt x="990028" y="30759"/>
                </a:lnTo>
                <a:lnTo>
                  <a:pt x="1020978" y="80137"/>
                </a:lnTo>
                <a:lnTo>
                  <a:pt x="1029931" y="125095"/>
                </a:lnTo>
                <a:lnTo>
                  <a:pt x="1031113" y="151638"/>
                </a:lnTo>
                <a:lnTo>
                  <a:pt x="1029982" y="178625"/>
                </a:lnTo>
                <a:lnTo>
                  <a:pt x="1020927" y="225183"/>
                </a:lnTo>
                <a:lnTo>
                  <a:pt x="1002690" y="261594"/>
                </a:lnTo>
                <a:lnTo>
                  <a:pt x="957580" y="293890"/>
                </a:lnTo>
                <a:lnTo>
                  <a:pt x="961390" y="306324"/>
                </a:lnTo>
                <a:lnTo>
                  <a:pt x="1003173" y="286677"/>
                </a:lnTo>
                <a:lnTo>
                  <a:pt x="1033907" y="252730"/>
                </a:lnTo>
                <a:lnTo>
                  <a:pt x="1052766" y="207327"/>
                </a:lnTo>
                <a:lnTo>
                  <a:pt x="1057478" y="181330"/>
                </a:lnTo>
                <a:lnTo>
                  <a:pt x="1059053" y="153162"/>
                </a:lnTo>
                <a:close/>
              </a:path>
              <a:path w="2818129" h="306704">
                <a:moveTo>
                  <a:pt x="1874520" y="12446"/>
                </a:moveTo>
                <a:lnTo>
                  <a:pt x="1870202" y="0"/>
                </a:lnTo>
                <a:lnTo>
                  <a:pt x="1847951" y="8001"/>
                </a:lnTo>
                <a:lnTo>
                  <a:pt x="1828457" y="19621"/>
                </a:lnTo>
                <a:lnTo>
                  <a:pt x="1797685" y="53721"/>
                </a:lnTo>
                <a:lnTo>
                  <a:pt x="1778762" y="99161"/>
                </a:lnTo>
                <a:lnTo>
                  <a:pt x="1772488" y="151638"/>
                </a:lnTo>
                <a:lnTo>
                  <a:pt x="1772412" y="153162"/>
                </a:lnTo>
                <a:lnTo>
                  <a:pt x="1773974" y="181330"/>
                </a:lnTo>
                <a:lnTo>
                  <a:pt x="1786597" y="231140"/>
                </a:lnTo>
                <a:lnTo>
                  <a:pt x="1811629" y="271500"/>
                </a:lnTo>
                <a:lnTo>
                  <a:pt x="1847875" y="298272"/>
                </a:lnTo>
                <a:lnTo>
                  <a:pt x="1870202" y="306324"/>
                </a:lnTo>
                <a:lnTo>
                  <a:pt x="1874012" y="293890"/>
                </a:lnTo>
                <a:lnTo>
                  <a:pt x="1856549" y="286169"/>
                </a:lnTo>
                <a:lnTo>
                  <a:pt x="1841500" y="275399"/>
                </a:lnTo>
                <a:lnTo>
                  <a:pt x="1818513" y="244729"/>
                </a:lnTo>
                <a:lnTo>
                  <a:pt x="1804898" y="203149"/>
                </a:lnTo>
                <a:lnTo>
                  <a:pt x="1800415" y="153162"/>
                </a:lnTo>
                <a:lnTo>
                  <a:pt x="1800352" y="151638"/>
                </a:lnTo>
                <a:lnTo>
                  <a:pt x="1801482" y="125476"/>
                </a:lnTo>
                <a:lnTo>
                  <a:pt x="1810575" y="80137"/>
                </a:lnTo>
                <a:lnTo>
                  <a:pt x="1828863" y="44361"/>
                </a:lnTo>
                <a:lnTo>
                  <a:pt x="1856867" y="20116"/>
                </a:lnTo>
                <a:lnTo>
                  <a:pt x="1874520" y="12446"/>
                </a:lnTo>
                <a:close/>
              </a:path>
              <a:path w="2818129" h="306704">
                <a:moveTo>
                  <a:pt x="2817749" y="153162"/>
                </a:moveTo>
                <a:lnTo>
                  <a:pt x="2816187" y="125476"/>
                </a:lnTo>
                <a:lnTo>
                  <a:pt x="2816174" y="125095"/>
                </a:lnTo>
                <a:lnTo>
                  <a:pt x="2811437" y="99161"/>
                </a:lnTo>
                <a:lnTo>
                  <a:pt x="2792476" y="53721"/>
                </a:lnTo>
                <a:lnTo>
                  <a:pt x="2761805" y="19621"/>
                </a:lnTo>
                <a:lnTo>
                  <a:pt x="2720086" y="0"/>
                </a:lnTo>
                <a:lnTo>
                  <a:pt x="2715768" y="12446"/>
                </a:lnTo>
                <a:lnTo>
                  <a:pt x="2733471" y="20116"/>
                </a:lnTo>
                <a:lnTo>
                  <a:pt x="2748724" y="30759"/>
                </a:lnTo>
                <a:lnTo>
                  <a:pt x="2779674" y="80137"/>
                </a:lnTo>
                <a:lnTo>
                  <a:pt x="2788628" y="125095"/>
                </a:lnTo>
                <a:lnTo>
                  <a:pt x="2789809" y="151638"/>
                </a:lnTo>
                <a:lnTo>
                  <a:pt x="2788678" y="178625"/>
                </a:lnTo>
                <a:lnTo>
                  <a:pt x="2779623" y="225183"/>
                </a:lnTo>
                <a:lnTo>
                  <a:pt x="2761386" y="261594"/>
                </a:lnTo>
                <a:lnTo>
                  <a:pt x="2716276" y="293890"/>
                </a:lnTo>
                <a:lnTo>
                  <a:pt x="2720086" y="306324"/>
                </a:lnTo>
                <a:lnTo>
                  <a:pt x="2761869" y="286677"/>
                </a:lnTo>
                <a:lnTo>
                  <a:pt x="2792603" y="252730"/>
                </a:lnTo>
                <a:lnTo>
                  <a:pt x="2811462" y="207327"/>
                </a:lnTo>
                <a:lnTo>
                  <a:pt x="2816174" y="181330"/>
                </a:lnTo>
                <a:lnTo>
                  <a:pt x="2817749" y="153162"/>
                </a:lnTo>
                <a:close/>
              </a:path>
            </a:pathLst>
          </a:custGeom>
          <a:solidFill>
            <a:srgbClr val="000000"/>
          </a:solidFill>
        </p:spPr>
        <p:txBody>
          <a:bodyPr wrap="square" lIns="0" tIns="0" rIns="0" bIns="0" rtlCol="0"/>
          <a:lstStyle/>
          <a:p>
            <a:endParaRPr/>
          </a:p>
        </p:txBody>
      </p:sp>
      <p:sp>
        <p:nvSpPr>
          <p:cNvPr id="9" name="object 9"/>
          <p:cNvSpPr txBox="1"/>
          <p:nvPr/>
        </p:nvSpPr>
        <p:spPr>
          <a:xfrm>
            <a:off x="623722" y="3143757"/>
            <a:ext cx="10094595" cy="1726755"/>
          </a:xfrm>
          <a:prstGeom prst="rect">
            <a:avLst/>
          </a:prstGeom>
        </p:spPr>
        <p:txBody>
          <a:bodyPr vert="horz" wrap="square" lIns="0" tIns="13335" rIns="0" bIns="0" rtlCol="0">
            <a:spAutoFit/>
          </a:bodyPr>
          <a:lstStyle/>
          <a:p>
            <a:pPr marL="426720" indent="-337820">
              <a:lnSpc>
                <a:spcPts val="3060"/>
              </a:lnSpc>
              <a:spcBef>
                <a:spcPts val="105"/>
              </a:spcBef>
              <a:buAutoNum type="arabicPeriod" startAt="2"/>
              <a:tabLst>
                <a:tab pos="426720" algn="l"/>
                <a:tab pos="8474710" algn="l"/>
              </a:tabLst>
            </a:pPr>
            <a:r>
              <a:rPr sz="2600" b="1" dirty="0">
                <a:solidFill>
                  <a:srgbClr val="3D8752"/>
                </a:solidFill>
                <a:latin typeface="Segoe UI Semilight"/>
                <a:cs typeface="Segoe UI Semilight"/>
              </a:rPr>
              <a:t>Apply</a:t>
            </a:r>
            <a:r>
              <a:rPr sz="2600" b="1" spc="-40" dirty="0">
                <a:solidFill>
                  <a:srgbClr val="3D8752"/>
                </a:solidFill>
                <a:latin typeface="Segoe UI Semilight"/>
                <a:cs typeface="Segoe UI Semilight"/>
              </a:rPr>
              <a:t> </a:t>
            </a:r>
            <a:r>
              <a:rPr sz="2600" b="1" dirty="0">
                <a:solidFill>
                  <a:srgbClr val="3D8752"/>
                </a:solidFill>
                <a:latin typeface="Segoe UI Semilight"/>
                <a:cs typeface="Segoe UI Semilight"/>
              </a:rPr>
              <a:t>CLT</a:t>
            </a:r>
            <a:r>
              <a:rPr sz="2600" b="1" spc="-35" dirty="0">
                <a:solidFill>
                  <a:srgbClr val="3D8752"/>
                </a:solidFill>
                <a:latin typeface="Segoe UI Semilight"/>
                <a:cs typeface="Segoe UI Semilight"/>
              </a:rPr>
              <a:t> </a:t>
            </a:r>
            <a:r>
              <a:rPr sz="2600" dirty="0">
                <a:latin typeface="Segoe UI Semilight"/>
                <a:cs typeface="Segoe UI Semilight"/>
              </a:rPr>
              <a:t>(e.g.,</a:t>
            </a:r>
            <a:r>
              <a:rPr sz="2600" spc="-5" dirty="0">
                <a:latin typeface="Segoe UI Semilight"/>
                <a:cs typeface="Segoe UI Semilight"/>
              </a:rPr>
              <a:t> </a:t>
            </a:r>
            <a:r>
              <a:rPr sz="2600" dirty="0">
                <a:latin typeface="Segoe UI Semilight"/>
                <a:cs typeface="Segoe UI Semilight"/>
              </a:rPr>
              <a:t>approx</a:t>
            </a:r>
            <a:r>
              <a:rPr sz="2600" spc="-25" dirty="0">
                <a:latin typeface="Segoe UI Semilight"/>
                <a:cs typeface="Segoe UI Semilight"/>
              </a:rPr>
              <a:t> </a:t>
            </a:r>
            <a:r>
              <a:rPr sz="2600" dirty="0">
                <a:latin typeface="Cambria Math"/>
                <a:cs typeface="Cambria Math"/>
              </a:rPr>
              <a:t>𝑋</a:t>
            </a:r>
            <a:r>
              <a:rPr sz="2600" spc="190" dirty="0">
                <a:latin typeface="Cambria Math"/>
                <a:cs typeface="Cambria Math"/>
              </a:rPr>
              <a:t> </a:t>
            </a:r>
            <a:r>
              <a:rPr sz="2600" dirty="0">
                <a:latin typeface="Segoe UI Semilight"/>
                <a:cs typeface="Segoe UI Semilight"/>
              </a:rPr>
              <a:t>as</a:t>
            </a:r>
            <a:r>
              <a:rPr sz="2600" spc="-15" dirty="0">
                <a:latin typeface="Segoe UI Semilight"/>
                <a:cs typeface="Segoe UI Semilight"/>
              </a:rPr>
              <a:t> </a:t>
            </a:r>
            <a:r>
              <a:rPr sz="2600" dirty="0">
                <a:latin typeface="Cambria Math"/>
                <a:cs typeface="Cambria Math"/>
              </a:rPr>
              <a:t>𝑌~𝑁(𝑛𝜇,</a:t>
            </a:r>
            <a:r>
              <a:rPr sz="2600" spc="-145" dirty="0">
                <a:latin typeface="Cambria Math"/>
                <a:cs typeface="Cambria Math"/>
              </a:rPr>
              <a:t> </a:t>
            </a:r>
            <a:r>
              <a:rPr sz="2600" spc="80" dirty="0">
                <a:latin typeface="Cambria Math"/>
                <a:cs typeface="Cambria Math"/>
              </a:rPr>
              <a:t>𝑛𝜎</a:t>
            </a:r>
            <a:r>
              <a:rPr sz="2850" spc="120" baseline="27777" dirty="0">
                <a:latin typeface="Cambria Math"/>
                <a:cs typeface="Cambria Math"/>
              </a:rPr>
              <a:t>2</a:t>
            </a:r>
            <a:r>
              <a:rPr sz="2600" spc="80" dirty="0">
                <a:latin typeface="Cambria Math"/>
                <a:cs typeface="Cambria Math"/>
              </a:rPr>
              <a:t>)</a:t>
            </a:r>
            <a:r>
              <a:rPr sz="2600" spc="110" dirty="0">
                <a:latin typeface="Cambria Math"/>
                <a:cs typeface="Cambria Math"/>
              </a:rPr>
              <a:t> </a:t>
            </a:r>
            <a:r>
              <a:rPr sz="2600" dirty="0">
                <a:latin typeface="Segoe UI Semilight"/>
                <a:cs typeface="Segoe UI Semilight"/>
              </a:rPr>
              <a:t>-&gt;</a:t>
            </a:r>
            <a:r>
              <a:rPr sz="2600" spc="-15" dirty="0">
                <a:latin typeface="Segoe UI Semilight"/>
                <a:cs typeface="Segoe UI Semilight"/>
              </a:rPr>
              <a:t> </a:t>
            </a:r>
            <a:r>
              <a:rPr sz="2600" dirty="0">
                <a:latin typeface="Cambria Math"/>
                <a:cs typeface="Cambria Math"/>
              </a:rPr>
              <a:t>ℙ</a:t>
            </a:r>
            <a:r>
              <a:rPr sz="2600" spc="490" dirty="0">
                <a:latin typeface="Cambria Math"/>
                <a:cs typeface="Cambria Math"/>
              </a:rPr>
              <a:t> </a:t>
            </a:r>
            <a:r>
              <a:rPr sz="2600" dirty="0">
                <a:latin typeface="Cambria Math"/>
                <a:cs typeface="Cambria Math"/>
              </a:rPr>
              <a:t>𝑋</a:t>
            </a:r>
            <a:r>
              <a:rPr sz="2600" spc="180" dirty="0">
                <a:latin typeface="Cambria Math"/>
                <a:cs typeface="Cambria Math"/>
              </a:rPr>
              <a:t> </a:t>
            </a:r>
            <a:r>
              <a:rPr sz="2600" dirty="0">
                <a:latin typeface="Cambria Math"/>
                <a:cs typeface="Cambria Math"/>
              </a:rPr>
              <a:t>≤</a:t>
            </a:r>
            <a:r>
              <a:rPr sz="2600" spc="135" dirty="0">
                <a:latin typeface="Cambria Math"/>
                <a:cs typeface="Cambria Math"/>
              </a:rPr>
              <a:t> </a:t>
            </a:r>
            <a:r>
              <a:rPr sz="2600" spc="-50" dirty="0">
                <a:latin typeface="Cambria Math"/>
                <a:cs typeface="Cambria Math"/>
              </a:rPr>
              <a:t>𝑘</a:t>
            </a:r>
            <a:r>
              <a:rPr sz="2600" dirty="0">
                <a:latin typeface="Cambria Math"/>
                <a:cs typeface="Cambria Math"/>
              </a:rPr>
              <a:t>	≈</a:t>
            </a:r>
            <a:r>
              <a:rPr sz="2600" spc="140" dirty="0">
                <a:latin typeface="Cambria Math"/>
                <a:cs typeface="Cambria Math"/>
              </a:rPr>
              <a:t> </a:t>
            </a:r>
            <a:r>
              <a:rPr sz="2600" dirty="0">
                <a:latin typeface="Cambria Math"/>
                <a:cs typeface="Cambria Math"/>
              </a:rPr>
              <a:t>ℙ</a:t>
            </a:r>
            <a:r>
              <a:rPr sz="2600" spc="505" dirty="0">
                <a:latin typeface="Cambria Math"/>
                <a:cs typeface="Cambria Math"/>
              </a:rPr>
              <a:t> </a:t>
            </a:r>
            <a:r>
              <a:rPr sz="2600" dirty="0">
                <a:latin typeface="Cambria Math"/>
                <a:cs typeface="Cambria Math"/>
              </a:rPr>
              <a:t>𝑌</a:t>
            </a:r>
            <a:r>
              <a:rPr sz="2600" spc="200" dirty="0">
                <a:latin typeface="Cambria Math"/>
                <a:cs typeface="Cambria Math"/>
              </a:rPr>
              <a:t> </a:t>
            </a:r>
            <a:r>
              <a:rPr sz="2600" dirty="0">
                <a:latin typeface="Cambria Math"/>
                <a:cs typeface="Cambria Math"/>
              </a:rPr>
              <a:t>≤</a:t>
            </a:r>
            <a:r>
              <a:rPr sz="2600" spc="150" dirty="0">
                <a:latin typeface="Cambria Math"/>
                <a:cs typeface="Cambria Math"/>
              </a:rPr>
              <a:t> </a:t>
            </a:r>
            <a:r>
              <a:rPr sz="2600" spc="-50" dirty="0">
                <a:latin typeface="Cambria Math"/>
                <a:cs typeface="Cambria Math"/>
              </a:rPr>
              <a:t>𝑘</a:t>
            </a:r>
            <a:endParaRPr sz="2600" dirty="0">
              <a:latin typeface="Cambria Math"/>
              <a:cs typeface="Cambria Math"/>
            </a:endParaRPr>
          </a:p>
          <a:p>
            <a:pPr marL="429895">
              <a:lnSpc>
                <a:spcPts val="2580"/>
              </a:lnSpc>
            </a:pPr>
            <a:r>
              <a:rPr sz="2200" spc="-10" dirty="0">
                <a:latin typeface="Segoe UI Semilight"/>
                <a:cs typeface="Segoe UI Semilight"/>
              </a:rPr>
              <a:t>Approximate</a:t>
            </a:r>
            <a:r>
              <a:rPr sz="2200" spc="-65" dirty="0">
                <a:latin typeface="Segoe UI Semilight"/>
                <a:cs typeface="Segoe UI Semilight"/>
              </a:rPr>
              <a:t> </a:t>
            </a:r>
            <a:r>
              <a:rPr sz="2200" dirty="0">
                <a:latin typeface="Segoe UI Semilight"/>
                <a:cs typeface="Segoe UI Semilight"/>
              </a:rPr>
              <a:t>sum</a:t>
            </a:r>
            <a:r>
              <a:rPr sz="2200" spc="-65" dirty="0">
                <a:latin typeface="Segoe UI Semilight"/>
                <a:cs typeface="Segoe UI Semilight"/>
              </a:rPr>
              <a:t> </a:t>
            </a:r>
            <a:r>
              <a:rPr sz="2200" dirty="0">
                <a:latin typeface="Segoe UI Semilight"/>
                <a:cs typeface="Segoe UI Semilight"/>
              </a:rPr>
              <a:t>of</a:t>
            </a:r>
            <a:r>
              <a:rPr sz="2200" spc="-70" dirty="0">
                <a:latin typeface="Segoe UI Semilight"/>
                <a:cs typeface="Segoe UI Semilight"/>
              </a:rPr>
              <a:t> </a:t>
            </a:r>
            <a:r>
              <a:rPr sz="2200" dirty="0">
                <a:latin typeface="Segoe UI Semilight"/>
                <a:cs typeface="Segoe UI Semilight"/>
              </a:rPr>
              <a:t>RVs</a:t>
            </a:r>
            <a:r>
              <a:rPr sz="2200" spc="-65" dirty="0">
                <a:latin typeface="Segoe UI Semilight"/>
                <a:cs typeface="Segoe UI Semilight"/>
              </a:rPr>
              <a:t> </a:t>
            </a:r>
            <a:r>
              <a:rPr sz="2200" dirty="0">
                <a:latin typeface="Segoe UI Semilight"/>
                <a:cs typeface="Segoe UI Semilight"/>
              </a:rPr>
              <a:t>as</a:t>
            </a:r>
            <a:r>
              <a:rPr sz="2200" spc="-75" dirty="0">
                <a:latin typeface="Segoe UI Semilight"/>
                <a:cs typeface="Segoe UI Semilight"/>
              </a:rPr>
              <a:t> </a:t>
            </a:r>
            <a:r>
              <a:rPr sz="2200" dirty="0">
                <a:latin typeface="Segoe UI Semilight"/>
                <a:cs typeface="Segoe UI Semilight"/>
              </a:rPr>
              <a:t>normal</a:t>
            </a:r>
            <a:r>
              <a:rPr sz="2200" spc="-70" dirty="0">
                <a:latin typeface="Segoe UI Semilight"/>
                <a:cs typeface="Segoe UI Semilight"/>
              </a:rPr>
              <a:t> </a:t>
            </a:r>
            <a:r>
              <a:rPr sz="2200" dirty="0">
                <a:latin typeface="Segoe UI Semilight"/>
                <a:cs typeface="Segoe UI Semilight"/>
              </a:rPr>
              <a:t>with</a:t>
            </a:r>
            <a:r>
              <a:rPr sz="2200" spc="-70" dirty="0">
                <a:latin typeface="Segoe UI Semilight"/>
                <a:cs typeface="Segoe UI Semilight"/>
              </a:rPr>
              <a:t> </a:t>
            </a:r>
            <a:r>
              <a:rPr sz="2200" dirty="0">
                <a:latin typeface="Segoe UI Semilight"/>
                <a:cs typeface="Segoe UI Semilight"/>
              </a:rPr>
              <a:t>appropriate</a:t>
            </a:r>
            <a:r>
              <a:rPr sz="2200" spc="-70" dirty="0">
                <a:latin typeface="Segoe UI Semilight"/>
                <a:cs typeface="Segoe UI Semilight"/>
              </a:rPr>
              <a:t> </a:t>
            </a:r>
            <a:r>
              <a:rPr sz="2200" dirty="0">
                <a:latin typeface="Segoe UI Semilight"/>
                <a:cs typeface="Segoe UI Semilight"/>
              </a:rPr>
              <a:t>mean</a:t>
            </a:r>
            <a:r>
              <a:rPr sz="2200" spc="-75" dirty="0">
                <a:latin typeface="Segoe UI Semilight"/>
                <a:cs typeface="Segoe UI Semilight"/>
              </a:rPr>
              <a:t> </a:t>
            </a:r>
            <a:r>
              <a:rPr sz="2200" dirty="0">
                <a:latin typeface="Segoe UI Semilight"/>
                <a:cs typeface="Segoe UI Semilight"/>
              </a:rPr>
              <a:t>and</a:t>
            </a:r>
            <a:r>
              <a:rPr sz="2200" spc="-70" dirty="0">
                <a:latin typeface="Segoe UI Semilight"/>
                <a:cs typeface="Segoe UI Semilight"/>
              </a:rPr>
              <a:t> </a:t>
            </a:r>
            <a:r>
              <a:rPr sz="2200" spc="-10" dirty="0">
                <a:latin typeface="Segoe UI Semilight"/>
                <a:cs typeface="Segoe UI Semilight"/>
              </a:rPr>
              <a:t>variance</a:t>
            </a:r>
            <a:endParaRPr sz="2200" dirty="0">
              <a:latin typeface="Segoe UI Semilight"/>
              <a:cs typeface="Segoe UI Semilight"/>
            </a:endParaRPr>
          </a:p>
          <a:p>
            <a:pPr marL="88900">
              <a:lnSpc>
                <a:spcPct val="100000"/>
              </a:lnSpc>
              <a:spcBef>
                <a:spcPts val="1070"/>
              </a:spcBef>
            </a:pPr>
            <a:r>
              <a:rPr sz="2200" i="1" dirty="0">
                <a:latin typeface="Segoe UI Semilight"/>
                <a:cs typeface="Segoe UI Semilight"/>
              </a:rPr>
              <a:t>from</a:t>
            </a:r>
            <a:r>
              <a:rPr sz="2200" i="1" spc="-55" dirty="0">
                <a:latin typeface="Segoe UI Semilight"/>
                <a:cs typeface="Segoe UI Semilight"/>
              </a:rPr>
              <a:t> </a:t>
            </a:r>
            <a:r>
              <a:rPr sz="2200" i="1" dirty="0">
                <a:latin typeface="Segoe UI Semilight"/>
                <a:cs typeface="Segoe UI Semilight"/>
              </a:rPr>
              <a:t>here,</a:t>
            </a:r>
            <a:r>
              <a:rPr sz="2200" i="1" spc="-50" dirty="0">
                <a:latin typeface="Segoe UI Semilight"/>
                <a:cs typeface="Segoe UI Semilight"/>
              </a:rPr>
              <a:t> </a:t>
            </a:r>
            <a:r>
              <a:rPr sz="2200" i="1" dirty="0">
                <a:latin typeface="Segoe UI Semilight"/>
                <a:cs typeface="Segoe UI Semilight"/>
              </a:rPr>
              <a:t>we’re</a:t>
            </a:r>
            <a:r>
              <a:rPr sz="2200" i="1" spc="-60" dirty="0">
                <a:latin typeface="Segoe UI Semilight"/>
                <a:cs typeface="Segoe UI Semilight"/>
              </a:rPr>
              <a:t> </a:t>
            </a:r>
            <a:r>
              <a:rPr sz="2200" i="1" dirty="0">
                <a:latin typeface="Segoe UI Semilight"/>
                <a:cs typeface="Segoe UI Semilight"/>
              </a:rPr>
              <a:t>working</a:t>
            </a:r>
            <a:r>
              <a:rPr sz="2200" i="1" spc="-40" dirty="0">
                <a:latin typeface="Segoe UI Semilight"/>
                <a:cs typeface="Segoe UI Semilight"/>
              </a:rPr>
              <a:t> </a:t>
            </a:r>
            <a:r>
              <a:rPr sz="2200" i="1" dirty="0">
                <a:latin typeface="Segoe UI Semilight"/>
                <a:cs typeface="Segoe UI Semilight"/>
              </a:rPr>
              <a:t>with</a:t>
            </a:r>
            <a:r>
              <a:rPr sz="2200" i="1" spc="-65" dirty="0">
                <a:latin typeface="Segoe UI Semilight"/>
                <a:cs typeface="Segoe UI Semilight"/>
              </a:rPr>
              <a:t> </a:t>
            </a:r>
            <a:r>
              <a:rPr sz="2200" i="1" dirty="0">
                <a:latin typeface="Segoe UI Semilight"/>
                <a:cs typeface="Segoe UI Semilight"/>
              </a:rPr>
              <a:t>a</a:t>
            </a:r>
            <a:r>
              <a:rPr sz="2200" i="1" spc="-60" dirty="0">
                <a:latin typeface="Segoe UI Semilight"/>
                <a:cs typeface="Segoe UI Semilight"/>
              </a:rPr>
              <a:t> </a:t>
            </a:r>
            <a:r>
              <a:rPr sz="2200" i="1" dirty="0">
                <a:latin typeface="Segoe UI Semilight"/>
                <a:cs typeface="Segoe UI Semilight"/>
              </a:rPr>
              <a:t>normal</a:t>
            </a:r>
            <a:r>
              <a:rPr sz="2200" i="1" spc="-35" dirty="0">
                <a:latin typeface="Segoe UI Semilight"/>
                <a:cs typeface="Segoe UI Semilight"/>
              </a:rPr>
              <a:t> </a:t>
            </a:r>
            <a:r>
              <a:rPr sz="2200" i="1" dirty="0">
                <a:latin typeface="Segoe UI Semilight"/>
                <a:cs typeface="Segoe UI Semilight"/>
              </a:rPr>
              <a:t>distribution,</a:t>
            </a:r>
            <a:r>
              <a:rPr sz="2200" i="1" spc="-15" dirty="0">
                <a:latin typeface="Segoe UI Semilight"/>
                <a:cs typeface="Segoe UI Semilight"/>
              </a:rPr>
              <a:t> </a:t>
            </a:r>
            <a:r>
              <a:rPr sz="2200" i="1" dirty="0">
                <a:latin typeface="Segoe UI Semilight"/>
                <a:cs typeface="Segoe UI Semilight"/>
              </a:rPr>
              <a:t>which</a:t>
            </a:r>
            <a:r>
              <a:rPr sz="2200" i="1" spc="-65" dirty="0">
                <a:latin typeface="Segoe UI Semilight"/>
                <a:cs typeface="Segoe UI Semilight"/>
              </a:rPr>
              <a:t> </a:t>
            </a:r>
            <a:r>
              <a:rPr sz="2200" i="1" dirty="0">
                <a:latin typeface="Segoe UI Semilight"/>
                <a:cs typeface="Segoe UI Semilight"/>
              </a:rPr>
              <a:t>we’ve</a:t>
            </a:r>
            <a:r>
              <a:rPr sz="2200" i="1" spc="-65" dirty="0">
                <a:latin typeface="Segoe UI Semilight"/>
                <a:cs typeface="Segoe UI Semilight"/>
              </a:rPr>
              <a:t> </a:t>
            </a:r>
            <a:r>
              <a:rPr sz="2200" i="1" dirty="0">
                <a:latin typeface="Segoe UI Semilight"/>
                <a:cs typeface="Segoe UI Semilight"/>
              </a:rPr>
              <a:t>worked</a:t>
            </a:r>
            <a:r>
              <a:rPr sz="2200" i="1" spc="-45" dirty="0">
                <a:latin typeface="Segoe UI Semilight"/>
                <a:cs typeface="Segoe UI Semilight"/>
              </a:rPr>
              <a:t> </a:t>
            </a:r>
            <a:r>
              <a:rPr sz="2200" i="1" dirty="0">
                <a:latin typeface="Segoe UI Semilight"/>
                <a:cs typeface="Segoe UI Semilight"/>
              </a:rPr>
              <a:t>with</a:t>
            </a:r>
            <a:r>
              <a:rPr sz="2200" i="1" spc="-60" dirty="0">
                <a:latin typeface="Segoe UI Semilight"/>
                <a:cs typeface="Segoe UI Semilight"/>
              </a:rPr>
              <a:t> </a:t>
            </a:r>
            <a:r>
              <a:rPr sz="2200" i="1" spc="-10" dirty="0">
                <a:latin typeface="Segoe UI Semilight"/>
                <a:cs typeface="Segoe UI Semilight"/>
              </a:rPr>
              <a:t>before!</a:t>
            </a:r>
            <a:endParaRPr sz="2200" dirty="0">
              <a:latin typeface="Segoe UI Semilight"/>
              <a:cs typeface="Segoe UI Semilight"/>
            </a:endParaRPr>
          </a:p>
          <a:p>
            <a:pPr marL="426084" indent="-337185">
              <a:lnSpc>
                <a:spcPct val="100000"/>
              </a:lnSpc>
              <a:spcBef>
                <a:spcPts val="765"/>
              </a:spcBef>
              <a:buAutoNum type="arabicPeriod" startAt="3"/>
              <a:tabLst>
                <a:tab pos="426084" algn="l"/>
              </a:tabLst>
            </a:pPr>
            <a:r>
              <a:rPr sz="2600" b="1" dirty="0">
                <a:solidFill>
                  <a:srgbClr val="3D8752"/>
                </a:solidFill>
                <a:latin typeface="Segoe UI Semilight"/>
                <a:cs typeface="Segoe UI Semilight"/>
              </a:rPr>
              <a:t>Compute</a:t>
            </a:r>
            <a:r>
              <a:rPr sz="2600" b="1" spc="-80" dirty="0">
                <a:solidFill>
                  <a:srgbClr val="3D8752"/>
                </a:solidFill>
                <a:latin typeface="Segoe UI Semilight"/>
                <a:cs typeface="Segoe UI Semilight"/>
              </a:rPr>
              <a:t> </a:t>
            </a:r>
            <a:r>
              <a:rPr sz="2600" b="1" dirty="0">
                <a:solidFill>
                  <a:srgbClr val="3D8752"/>
                </a:solidFill>
                <a:latin typeface="Segoe UI Semilight"/>
                <a:cs typeface="Segoe UI Semilight"/>
              </a:rPr>
              <a:t>probability</a:t>
            </a:r>
            <a:r>
              <a:rPr sz="2600" b="1" spc="-65" dirty="0">
                <a:solidFill>
                  <a:srgbClr val="3D8752"/>
                </a:solidFill>
                <a:latin typeface="Segoe UI Semilight"/>
                <a:cs typeface="Segoe UI Semilight"/>
              </a:rPr>
              <a:t> </a:t>
            </a:r>
            <a:r>
              <a:rPr sz="2600" b="1" dirty="0">
                <a:solidFill>
                  <a:srgbClr val="3D8752"/>
                </a:solidFill>
                <a:latin typeface="Segoe UI Semilight"/>
                <a:cs typeface="Segoe UI Semilight"/>
              </a:rPr>
              <a:t>approximation</a:t>
            </a:r>
            <a:r>
              <a:rPr sz="2600" b="1" spc="-70" dirty="0">
                <a:solidFill>
                  <a:srgbClr val="3D8752"/>
                </a:solidFill>
                <a:latin typeface="Segoe UI Semilight"/>
                <a:cs typeface="Segoe UI Semilight"/>
              </a:rPr>
              <a:t> </a:t>
            </a:r>
            <a:r>
              <a:rPr sz="2600" b="1" dirty="0">
                <a:solidFill>
                  <a:srgbClr val="3D8752"/>
                </a:solidFill>
                <a:latin typeface="Segoe UI Semilight"/>
                <a:cs typeface="Segoe UI Semilight"/>
              </a:rPr>
              <a:t>using</a:t>
            </a:r>
            <a:r>
              <a:rPr sz="2600" b="1" spc="-75" dirty="0">
                <a:solidFill>
                  <a:srgbClr val="3D8752"/>
                </a:solidFill>
                <a:latin typeface="Segoe UI Semilight"/>
                <a:cs typeface="Segoe UI Semilight"/>
              </a:rPr>
              <a:t> </a:t>
            </a:r>
            <a:r>
              <a:rPr sz="2600" b="1" dirty="0">
                <a:solidFill>
                  <a:srgbClr val="3D8752"/>
                </a:solidFill>
                <a:latin typeface="Segoe UI Semilight"/>
                <a:cs typeface="Segoe UI Semilight"/>
              </a:rPr>
              <a:t>Phi</a:t>
            </a:r>
            <a:r>
              <a:rPr sz="2600" b="1" spc="-50" dirty="0">
                <a:solidFill>
                  <a:srgbClr val="3D8752"/>
                </a:solidFill>
                <a:latin typeface="Segoe UI Semilight"/>
                <a:cs typeface="Segoe UI Semilight"/>
              </a:rPr>
              <a:t> </a:t>
            </a:r>
            <a:r>
              <a:rPr sz="2600" b="1" spc="-20" dirty="0">
                <a:solidFill>
                  <a:srgbClr val="3D8752"/>
                </a:solidFill>
                <a:latin typeface="Segoe UI Semilight"/>
                <a:cs typeface="Segoe UI Semilight"/>
              </a:rPr>
              <a:t>table</a:t>
            </a:r>
            <a:endParaRPr sz="2600" b="1" dirty="0">
              <a:latin typeface="Segoe UI Semilight"/>
              <a:cs typeface="Segoe UI Semilight"/>
            </a:endParaRPr>
          </a:p>
        </p:txBody>
      </p:sp>
      <p:sp>
        <p:nvSpPr>
          <p:cNvPr id="10" name="object 10"/>
          <p:cNvSpPr/>
          <p:nvPr/>
        </p:nvSpPr>
        <p:spPr>
          <a:xfrm>
            <a:off x="3944747" y="5103367"/>
            <a:ext cx="2456815" cy="306705"/>
          </a:xfrm>
          <a:custGeom>
            <a:avLst/>
            <a:gdLst/>
            <a:ahLst/>
            <a:cxnLst/>
            <a:rect l="l" t="t" r="r" b="b"/>
            <a:pathLst>
              <a:path w="2456815" h="306704">
                <a:moveTo>
                  <a:pt x="524256" y="141859"/>
                </a:moveTo>
                <a:lnTo>
                  <a:pt x="0" y="141859"/>
                </a:lnTo>
                <a:lnTo>
                  <a:pt x="0" y="163195"/>
                </a:lnTo>
                <a:lnTo>
                  <a:pt x="524256" y="163195"/>
                </a:lnTo>
                <a:lnTo>
                  <a:pt x="524256" y="141859"/>
                </a:lnTo>
                <a:close/>
              </a:path>
              <a:path w="2456815" h="306704">
                <a:moveTo>
                  <a:pt x="1513459" y="12446"/>
                </a:moveTo>
                <a:lnTo>
                  <a:pt x="1509141" y="0"/>
                </a:lnTo>
                <a:lnTo>
                  <a:pt x="1486890" y="8013"/>
                </a:lnTo>
                <a:lnTo>
                  <a:pt x="1467396" y="19634"/>
                </a:lnTo>
                <a:lnTo>
                  <a:pt x="1436624" y="53721"/>
                </a:lnTo>
                <a:lnTo>
                  <a:pt x="1417701" y="99161"/>
                </a:lnTo>
                <a:lnTo>
                  <a:pt x="1411427" y="151638"/>
                </a:lnTo>
                <a:lnTo>
                  <a:pt x="1411351" y="153162"/>
                </a:lnTo>
                <a:lnTo>
                  <a:pt x="1412913" y="181330"/>
                </a:lnTo>
                <a:lnTo>
                  <a:pt x="1425536" y="231140"/>
                </a:lnTo>
                <a:lnTo>
                  <a:pt x="1450568" y="271500"/>
                </a:lnTo>
                <a:lnTo>
                  <a:pt x="1486814" y="298272"/>
                </a:lnTo>
                <a:lnTo>
                  <a:pt x="1509141" y="306324"/>
                </a:lnTo>
                <a:lnTo>
                  <a:pt x="1512951" y="293878"/>
                </a:lnTo>
                <a:lnTo>
                  <a:pt x="1495488" y="286169"/>
                </a:lnTo>
                <a:lnTo>
                  <a:pt x="1480439" y="275399"/>
                </a:lnTo>
                <a:lnTo>
                  <a:pt x="1457452" y="244729"/>
                </a:lnTo>
                <a:lnTo>
                  <a:pt x="1443837" y="203136"/>
                </a:lnTo>
                <a:lnTo>
                  <a:pt x="1439354" y="153162"/>
                </a:lnTo>
                <a:lnTo>
                  <a:pt x="1439291" y="151638"/>
                </a:lnTo>
                <a:lnTo>
                  <a:pt x="1440421" y="125476"/>
                </a:lnTo>
                <a:lnTo>
                  <a:pt x="1449514" y="80137"/>
                </a:lnTo>
                <a:lnTo>
                  <a:pt x="1467802" y="44361"/>
                </a:lnTo>
                <a:lnTo>
                  <a:pt x="1495806" y="20116"/>
                </a:lnTo>
                <a:lnTo>
                  <a:pt x="1513459" y="12446"/>
                </a:lnTo>
                <a:close/>
              </a:path>
              <a:path w="2456815" h="306704">
                <a:moveTo>
                  <a:pt x="2456688" y="153162"/>
                </a:moveTo>
                <a:lnTo>
                  <a:pt x="2455126" y="125476"/>
                </a:lnTo>
                <a:lnTo>
                  <a:pt x="2455113" y="125095"/>
                </a:lnTo>
                <a:lnTo>
                  <a:pt x="2450376" y="99161"/>
                </a:lnTo>
                <a:lnTo>
                  <a:pt x="2431415" y="53721"/>
                </a:lnTo>
                <a:lnTo>
                  <a:pt x="2400744" y="19621"/>
                </a:lnTo>
                <a:lnTo>
                  <a:pt x="2359025" y="0"/>
                </a:lnTo>
                <a:lnTo>
                  <a:pt x="2354707" y="12446"/>
                </a:lnTo>
                <a:lnTo>
                  <a:pt x="2372423" y="20116"/>
                </a:lnTo>
                <a:lnTo>
                  <a:pt x="2387663" y="30759"/>
                </a:lnTo>
                <a:lnTo>
                  <a:pt x="2418613" y="80137"/>
                </a:lnTo>
                <a:lnTo>
                  <a:pt x="2427567" y="125095"/>
                </a:lnTo>
                <a:lnTo>
                  <a:pt x="2428748" y="151638"/>
                </a:lnTo>
                <a:lnTo>
                  <a:pt x="2427617" y="178625"/>
                </a:lnTo>
                <a:lnTo>
                  <a:pt x="2418562" y="225183"/>
                </a:lnTo>
                <a:lnTo>
                  <a:pt x="2400325" y="261594"/>
                </a:lnTo>
                <a:lnTo>
                  <a:pt x="2355215" y="293878"/>
                </a:lnTo>
                <a:lnTo>
                  <a:pt x="2359025" y="306324"/>
                </a:lnTo>
                <a:lnTo>
                  <a:pt x="2400808" y="286677"/>
                </a:lnTo>
                <a:lnTo>
                  <a:pt x="2431542" y="252730"/>
                </a:lnTo>
                <a:lnTo>
                  <a:pt x="2450388" y="207327"/>
                </a:lnTo>
                <a:lnTo>
                  <a:pt x="2455113" y="181330"/>
                </a:lnTo>
                <a:lnTo>
                  <a:pt x="2456688" y="153162"/>
                </a:lnTo>
                <a:close/>
              </a:path>
            </a:pathLst>
          </a:custGeom>
          <a:solidFill>
            <a:srgbClr val="000000"/>
          </a:solidFill>
        </p:spPr>
        <p:txBody>
          <a:bodyPr wrap="square" lIns="0" tIns="0" rIns="0" bIns="0" rtlCol="0"/>
          <a:lstStyle/>
          <a:p>
            <a:endParaRPr/>
          </a:p>
        </p:txBody>
      </p:sp>
      <p:sp>
        <p:nvSpPr>
          <p:cNvPr id="11" name="object 11"/>
          <p:cNvSpPr txBox="1"/>
          <p:nvPr/>
        </p:nvSpPr>
        <p:spPr>
          <a:xfrm>
            <a:off x="1024534" y="5007991"/>
            <a:ext cx="6103620" cy="422275"/>
          </a:xfrm>
          <a:prstGeom prst="rect">
            <a:avLst/>
          </a:prstGeom>
        </p:spPr>
        <p:txBody>
          <a:bodyPr vert="horz" wrap="square" lIns="0" tIns="12700" rIns="0" bIns="0" rtlCol="0">
            <a:spAutoFit/>
          </a:bodyPr>
          <a:lstStyle/>
          <a:p>
            <a:pPr marL="50800">
              <a:lnSpc>
                <a:spcPct val="100000"/>
              </a:lnSpc>
              <a:spcBef>
                <a:spcPts val="100"/>
              </a:spcBef>
              <a:tabLst>
                <a:tab pos="5497830" algn="l"/>
              </a:tabLst>
            </a:pPr>
            <a:r>
              <a:rPr sz="2600" dirty="0">
                <a:solidFill>
                  <a:srgbClr val="3D8752"/>
                </a:solidFill>
                <a:latin typeface="Segoe UI Semilight"/>
                <a:cs typeface="Segoe UI Semilight"/>
              </a:rPr>
              <a:t>&gt;</a:t>
            </a:r>
            <a:r>
              <a:rPr sz="2600" spc="-15" dirty="0">
                <a:solidFill>
                  <a:srgbClr val="3D8752"/>
                </a:solidFill>
                <a:latin typeface="Segoe UI Semilight"/>
                <a:cs typeface="Segoe UI Semilight"/>
              </a:rPr>
              <a:t> </a:t>
            </a:r>
            <a:r>
              <a:rPr sz="2600" b="1" i="1" dirty="0">
                <a:solidFill>
                  <a:srgbClr val="3D8752"/>
                </a:solidFill>
                <a:latin typeface="Segoe UI Semilight"/>
                <a:cs typeface="Segoe UI Semilight"/>
              </a:rPr>
              <a:t>Standardize</a:t>
            </a:r>
            <a:r>
              <a:rPr sz="2600" i="1" spc="-20" dirty="0">
                <a:solidFill>
                  <a:srgbClr val="3D8752"/>
                </a:solidFill>
                <a:latin typeface="Segoe UI Semilight"/>
                <a:cs typeface="Segoe UI Semilight"/>
              </a:rPr>
              <a:t>  </a:t>
            </a:r>
            <a:r>
              <a:rPr sz="2600" dirty="0">
                <a:latin typeface="Segoe UI Semilight"/>
                <a:cs typeface="Segoe UI Semilight"/>
              </a:rPr>
              <a:t>(</a:t>
            </a:r>
            <a:r>
              <a:rPr sz="2600" dirty="0">
                <a:latin typeface="Cambria Math"/>
                <a:cs typeface="Cambria Math"/>
              </a:rPr>
              <a:t>𝑍</a:t>
            </a:r>
            <a:r>
              <a:rPr sz="2600" spc="190" dirty="0">
                <a:latin typeface="Cambria Math"/>
                <a:cs typeface="Cambria Math"/>
              </a:rPr>
              <a:t> </a:t>
            </a:r>
            <a:r>
              <a:rPr sz="2600" dirty="0">
                <a:latin typeface="Cambria Math"/>
                <a:cs typeface="Cambria Math"/>
              </a:rPr>
              <a:t>=</a:t>
            </a:r>
            <a:r>
              <a:rPr sz="2600" spc="140" dirty="0">
                <a:latin typeface="Cambria Math"/>
                <a:cs typeface="Cambria Math"/>
              </a:rPr>
              <a:t> </a:t>
            </a:r>
            <a:r>
              <a:rPr sz="2850" spc="89" baseline="43859" dirty="0">
                <a:latin typeface="Cambria Math"/>
                <a:cs typeface="Cambria Math"/>
              </a:rPr>
              <a:t>𝑁−𝜇</a:t>
            </a:r>
            <a:r>
              <a:rPr sz="2600" spc="60" dirty="0">
                <a:latin typeface="Segoe UI Semilight"/>
                <a:cs typeface="Segoe UI Semilight"/>
              </a:rPr>
              <a:t>)</a:t>
            </a:r>
            <a:r>
              <a:rPr sz="2600" spc="-35" dirty="0">
                <a:latin typeface="Segoe UI Semilight"/>
                <a:cs typeface="Segoe UI Semilight"/>
              </a:rPr>
              <a:t> </a:t>
            </a:r>
            <a:r>
              <a:rPr sz="2600" dirty="0">
                <a:latin typeface="Segoe UI Semilight"/>
                <a:cs typeface="Segoe UI Semilight"/>
              </a:rPr>
              <a:t>-&gt;</a:t>
            </a:r>
            <a:r>
              <a:rPr sz="2600" spc="-15" dirty="0">
                <a:latin typeface="Segoe UI Semilight"/>
                <a:cs typeface="Segoe UI Semilight"/>
              </a:rPr>
              <a:t> </a:t>
            </a:r>
            <a:r>
              <a:rPr sz="2600" dirty="0">
                <a:latin typeface="Cambria Math"/>
                <a:cs typeface="Cambria Math"/>
              </a:rPr>
              <a:t>ℙ</a:t>
            </a:r>
            <a:r>
              <a:rPr sz="2600" spc="500" dirty="0">
                <a:latin typeface="Cambria Math"/>
                <a:cs typeface="Cambria Math"/>
              </a:rPr>
              <a:t> </a:t>
            </a:r>
            <a:r>
              <a:rPr sz="2600" dirty="0">
                <a:latin typeface="Cambria Math"/>
                <a:cs typeface="Cambria Math"/>
              </a:rPr>
              <a:t>𝑌</a:t>
            </a:r>
            <a:r>
              <a:rPr sz="2600" spc="185" dirty="0">
                <a:latin typeface="Cambria Math"/>
                <a:cs typeface="Cambria Math"/>
              </a:rPr>
              <a:t> </a:t>
            </a:r>
            <a:r>
              <a:rPr sz="2600" dirty="0">
                <a:latin typeface="Cambria Math"/>
                <a:cs typeface="Cambria Math"/>
              </a:rPr>
              <a:t>≤</a:t>
            </a:r>
            <a:r>
              <a:rPr sz="2600" spc="140" dirty="0">
                <a:latin typeface="Cambria Math"/>
                <a:cs typeface="Cambria Math"/>
              </a:rPr>
              <a:t> </a:t>
            </a:r>
            <a:r>
              <a:rPr sz="2600" spc="-50" dirty="0">
                <a:latin typeface="Cambria Math"/>
                <a:cs typeface="Cambria Math"/>
              </a:rPr>
              <a:t>𝑘</a:t>
            </a:r>
            <a:r>
              <a:rPr sz="2600" dirty="0">
                <a:latin typeface="Cambria Math"/>
                <a:cs typeface="Cambria Math"/>
              </a:rPr>
              <a:t>	=</a:t>
            </a:r>
            <a:r>
              <a:rPr sz="2600" spc="135" dirty="0">
                <a:latin typeface="Cambria Math"/>
                <a:cs typeface="Cambria Math"/>
              </a:rPr>
              <a:t> </a:t>
            </a:r>
            <a:r>
              <a:rPr sz="2600" spc="-50" dirty="0">
                <a:latin typeface="Cambria Math"/>
                <a:cs typeface="Cambria Math"/>
              </a:rPr>
              <a:t>ℙ</a:t>
            </a:r>
            <a:endParaRPr sz="2600" dirty="0">
              <a:latin typeface="Cambria Math"/>
              <a:cs typeface="Cambria Math"/>
            </a:endParaRPr>
          </a:p>
        </p:txBody>
      </p:sp>
      <p:sp>
        <p:nvSpPr>
          <p:cNvPr id="12" name="object 12"/>
          <p:cNvSpPr/>
          <p:nvPr/>
        </p:nvSpPr>
        <p:spPr>
          <a:xfrm>
            <a:off x="7172071" y="4982971"/>
            <a:ext cx="1681480" cy="545465"/>
          </a:xfrm>
          <a:custGeom>
            <a:avLst/>
            <a:gdLst/>
            <a:ahLst/>
            <a:cxnLst/>
            <a:rect l="l" t="t" r="r" b="b"/>
            <a:pathLst>
              <a:path w="1681479" h="545464">
                <a:moveTo>
                  <a:pt x="123063" y="12954"/>
                </a:moveTo>
                <a:lnTo>
                  <a:pt x="69316" y="38989"/>
                </a:lnTo>
                <a:lnTo>
                  <a:pt x="31877" y="100838"/>
                </a:lnTo>
                <a:lnTo>
                  <a:pt x="17945" y="139090"/>
                </a:lnTo>
                <a:lnTo>
                  <a:pt x="7975" y="180467"/>
                </a:lnTo>
                <a:lnTo>
                  <a:pt x="1993" y="225005"/>
                </a:lnTo>
                <a:lnTo>
                  <a:pt x="0" y="272669"/>
                </a:lnTo>
                <a:lnTo>
                  <a:pt x="1930" y="318630"/>
                </a:lnTo>
                <a:lnTo>
                  <a:pt x="7975" y="364490"/>
                </a:lnTo>
                <a:lnTo>
                  <a:pt x="17945" y="405980"/>
                </a:lnTo>
                <a:lnTo>
                  <a:pt x="31877" y="444500"/>
                </a:lnTo>
                <a:lnTo>
                  <a:pt x="49237" y="478536"/>
                </a:lnTo>
                <a:lnTo>
                  <a:pt x="92151" y="529018"/>
                </a:lnTo>
                <a:lnTo>
                  <a:pt x="117729" y="545465"/>
                </a:lnTo>
                <a:lnTo>
                  <a:pt x="123063" y="532638"/>
                </a:lnTo>
                <a:lnTo>
                  <a:pt x="102527" y="516039"/>
                </a:lnTo>
                <a:lnTo>
                  <a:pt x="84391" y="494411"/>
                </a:lnTo>
                <a:lnTo>
                  <a:pt x="55245" y="435991"/>
                </a:lnTo>
                <a:lnTo>
                  <a:pt x="36957" y="361035"/>
                </a:lnTo>
                <a:lnTo>
                  <a:pt x="32385" y="318630"/>
                </a:lnTo>
                <a:lnTo>
                  <a:pt x="30861" y="272923"/>
                </a:lnTo>
                <a:lnTo>
                  <a:pt x="32397" y="226517"/>
                </a:lnTo>
                <a:lnTo>
                  <a:pt x="37033" y="183692"/>
                </a:lnTo>
                <a:lnTo>
                  <a:pt x="44729" y="144462"/>
                </a:lnTo>
                <a:lnTo>
                  <a:pt x="68948" y="77431"/>
                </a:lnTo>
                <a:lnTo>
                  <a:pt x="102743" y="29514"/>
                </a:lnTo>
                <a:lnTo>
                  <a:pt x="123063" y="12954"/>
                </a:lnTo>
                <a:close/>
              </a:path>
              <a:path w="1681479" h="545464">
                <a:moveTo>
                  <a:pt x="625348" y="262255"/>
                </a:moveTo>
                <a:lnTo>
                  <a:pt x="133096" y="262255"/>
                </a:lnTo>
                <a:lnTo>
                  <a:pt x="133096" y="283591"/>
                </a:lnTo>
                <a:lnTo>
                  <a:pt x="625348" y="283591"/>
                </a:lnTo>
                <a:lnTo>
                  <a:pt x="625348" y="262255"/>
                </a:lnTo>
                <a:close/>
              </a:path>
              <a:path w="1681479" h="545464">
                <a:moveTo>
                  <a:pt x="1545831" y="262255"/>
                </a:moveTo>
                <a:lnTo>
                  <a:pt x="1056640" y="262255"/>
                </a:lnTo>
                <a:lnTo>
                  <a:pt x="1056640" y="283591"/>
                </a:lnTo>
                <a:lnTo>
                  <a:pt x="1545831" y="283591"/>
                </a:lnTo>
                <a:lnTo>
                  <a:pt x="1545831" y="262255"/>
                </a:lnTo>
                <a:close/>
              </a:path>
              <a:path w="1681479" h="545464">
                <a:moveTo>
                  <a:pt x="1681099" y="272669"/>
                </a:moveTo>
                <a:lnTo>
                  <a:pt x="1679181" y="226517"/>
                </a:lnTo>
                <a:lnTo>
                  <a:pt x="1673161" y="180467"/>
                </a:lnTo>
                <a:lnTo>
                  <a:pt x="1663192" y="139090"/>
                </a:lnTo>
                <a:lnTo>
                  <a:pt x="1649222" y="100838"/>
                </a:lnTo>
                <a:lnTo>
                  <a:pt x="1611795" y="38989"/>
                </a:lnTo>
                <a:lnTo>
                  <a:pt x="1563243" y="0"/>
                </a:lnTo>
                <a:lnTo>
                  <a:pt x="1558036" y="12954"/>
                </a:lnTo>
                <a:lnTo>
                  <a:pt x="1578394" y="29514"/>
                </a:lnTo>
                <a:lnTo>
                  <a:pt x="1596428" y="51003"/>
                </a:lnTo>
                <a:lnTo>
                  <a:pt x="1625600" y="108839"/>
                </a:lnTo>
                <a:lnTo>
                  <a:pt x="1644103" y="183692"/>
                </a:lnTo>
                <a:lnTo>
                  <a:pt x="1648701" y="226517"/>
                </a:lnTo>
                <a:lnTo>
                  <a:pt x="1650225" y="272669"/>
                </a:lnTo>
                <a:lnTo>
                  <a:pt x="1650238" y="272923"/>
                </a:lnTo>
                <a:lnTo>
                  <a:pt x="1648714" y="318630"/>
                </a:lnTo>
                <a:lnTo>
                  <a:pt x="1644142" y="361035"/>
                </a:lnTo>
                <a:lnTo>
                  <a:pt x="1636522" y="400164"/>
                </a:lnTo>
                <a:lnTo>
                  <a:pt x="1612417" y="467741"/>
                </a:lnTo>
                <a:lnTo>
                  <a:pt x="1578533" y="516039"/>
                </a:lnTo>
                <a:lnTo>
                  <a:pt x="1558036" y="532638"/>
                </a:lnTo>
                <a:lnTo>
                  <a:pt x="1563243" y="545465"/>
                </a:lnTo>
                <a:lnTo>
                  <a:pt x="1611795" y="506704"/>
                </a:lnTo>
                <a:lnTo>
                  <a:pt x="1649222" y="444500"/>
                </a:lnTo>
                <a:lnTo>
                  <a:pt x="1663192" y="405980"/>
                </a:lnTo>
                <a:lnTo>
                  <a:pt x="1673148" y="364490"/>
                </a:lnTo>
                <a:lnTo>
                  <a:pt x="1679117" y="320065"/>
                </a:lnTo>
                <a:lnTo>
                  <a:pt x="1681086" y="272923"/>
                </a:lnTo>
                <a:lnTo>
                  <a:pt x="1681099" y="272669"/>
                </a:lnTo>
                <a:close/>
              </a:path>
            </a:pathLst>
          </a:custGeom>
          <a:solidFill>
            <a:srgbClr val="000000"/>
          </a:solidFill>
        </p:spPr>
        <p:txBody>
          <a:bodyPr wrap="square" lIns="0" tIns="0" rIns="0" bIns="0" rtlCol="0"/>
          <a:lstStyle/>
          <a:p>
            <a:endParaRPr/>
          </a:p>
        </p:txBody>
      </p:sp>
      <p:sp>
        <p:nvSpPr>
          <p:cNvPr id="13" name="object 13"/>
          <p:cNvSpPr txBox="1"/>
          <p:nvPr/>
        </p:nvSpPr>
        <p:spPr>
          <a:xfrm>
            <a:off x="8960866" y="5007991"/>
            <a:ext cx="592455" cy="422275"/>
          </a:xfrm>
          <a:prstGeom prst="rect">
            <a:avLst/>
          </a:prstGeom>
        </p:spPr>
        <p:txBody>
          <a:bodyPr vert="horz" wrap="square" lIns="0" tIns="12700" rIns="0" bIns="0" rtlCol="0">
            <a:spAutoFit/>
          </a:bodyPr>
          <a:lstStyle/>
          <a:p>
            <a:pPr marL="12700">
              <a:lnSpc>
                <a:spcPct val="100000"/>
              </a:lnSpc>
              <a:spcBef>
                <a:spcPts val="100"/>
              </a:spcBef>
            </a:pPr>
            <a:r>
              <a:rPr sz="2600" dirty="0">
                <a:latin typeface="Cambria Math"/>
                <a:cs typeface="Cambria Math"/>
              </a:rPr>
              <a:t>=</a:t>
            </a:r>
            <a:r>
              <a:rPr sz="2600" spc="145" dirty="0">
                <a:latin typeface="Cambria Math"/>
                <a:cs typeface="Cambria Math"/>
              </a:rPr>
              <a:t> </a:t>
            </a:r>
            <a:r>
              <a:rPr sz="2600" spc="-50" dirty="0">
                <a:latin typeface="Cambria Math"/>
                <a:cs typeface="Cambria Math"/>
              </a:rPr>
              <a:t>ℙ</a:t>
            </a:r>
            <a:endParaRPr sz="2600">
              <a:latin typeface="Cambria Math"/>
              <a:cs typeface="Cambria Math"/>
            </a:endParaRPr>
          </a:p>
        </p:txBody>
      </p:sp>
      <p:sp>
        <p:nvSpPr>
          <p:cNvPr id="14" name="object 14"/>
          <p:cNvSpPr/>
          <p:nvPr/>
        </p:nvSpPr>
        <p:spPr>
          <a:xfrm>
            <a:off x="9622663" y="4982971"/>
            <a:ext cx="1391920" cy="545465"/>
          </a:xfrm>
          <a:custGeom>
            <a:avLst/>
            <a:gdLst/>
            <a:ahLst/>
            <a:cxnLst/>
            <a:rect l="l" t="t" r="r" b="b"/>
            <a:pathLst>
              <a:path w="1391920" h="545464">
                <a:moveTo>
                  <a:pt x="123063" y="12954"/>
                </a:moveTo>
                <a:lnTo>
                  <a:pt x="69316" y="38989"/>
                </a:lnTo>
                <a:lnTo>
                  <a:pt x="31877" y="100838"/>
                </a:lnTo>
                <a:lnTo>
                  <a:pt x="17945" y="139090"/>
                </a:lnTo>
                <a:lnTo>
                  <a:pt x="7975" y="180467"/>
                </a:lnTo>
                <a:lnTo>
                  <a:pt x="1993" y="225005"/>
                </a:lnTo>
                <a:lnTo>
                  <a:pt x="0" y="272669"/>
                </a:lnTo>
                <a:lnTo>
                  <a:pt x="1930" y="318630"/>
                </a:lnTo>
                <a:lnTo>
                  <a:pt x="7975" y="364490"/>
                </a:lnTo>
                <a:lnTo>
                  <a:pt x="17945" y="405980"/>
                </a:lnTo>
                <a:lnTo>
                  <a:pt x="31877" y="444500"/>
                </a:lnTo>
                <a:lnTo>
                  <a:pt x="49237" y="478536"/>
                </a:lnTo>
                <a:lnTo>
                  <a:pt x="92151" y="529018"/>
                </a:lnTo>
                <a:lnTo>
                  <a:pt x="117729" y="545465"/>
                </a:lnTo>
                <a:lnTo>
                  <a:pt x="123063" y="532638"/>
                </a:lnTo>
                <a:lnTo>
                  <a:pt x="102527" y="516039"/>
                </a:lnTo>
                <a:lnTo>
                  <a:pt x="84391" y="494411"/>
                </a:lnTo>
                <a:lnTo>
                  <a:pt x="55245" y="435991"/>
                </a:lnTo>
                <a:lnTo>
                  <a:pt x="36957" y="361035"/>
                </a:lnTo>
                <a:lnTo>
                  <a:pt x="32385" y="318630"/>
                </a:lnTo>
                <a:lnTo>
                  <a:pt x="30861" y="272923"/>
                </a:lnTo>
                <a:lnTo>
                  <a:pt x="32397" y="226517"/>
                </a:lnTo>
                <a:lnTo>
                  <a:pt x="37033" y="183692"/>
                </a:lnTo>
                <a:lnTo>
                  <a:pt x="44729" y="144462"/>
                </a:lnTo>
                <a:lnTo>
                  <a:pt x="68948" y="77431"/>
                </a:lnTo>
                <a:lnTo>
                  <a:pt x="102743" y="29514"/>
                </a:lnTo>
                <a:lnTo>
                  <a:pt x="123063" y="12954"/>
                </a:lnTo>
                <a:close/>
              </a:path>
              <a:path w="1391920" h="545464">
                <a:moveTo>
                  <a:pt x="1256284" y="262255"/>
                </a:moveTo>
                <a:lnTo>
                  <a:pt x="767080" y="262255"/>
                </a:lnTo>
                <a:lnTo>
                  <a:pt x="767080" y="283591"/>
                </a:lnTo>
                <a:lnTo>
                  <a:pt x="1256284" y="283591"/>
                </a:lnTo>
                <a:lnTo>
                  <a:pt x="1256284" y="262255"/>
                </a:lnTo>
                <a:close/>
              </a:path>
              <a:path w="1391920" h="545464">
                <a:moveTo>
                  <a:pt x="1391539" y="272669"/>
                </a:moveTo>
                <a:lnTo>
                  <a:pt x="1389621" y="226517"/>
                </a:lnTo>
                <a:lnTo>
                  <a:pt x="1383601" y="180467"/>
                </a:lnTo>
                <a:lnTo>
                  <a:pt x="1373632" y="139090"/>
                </a:lnTo>
                <a:lnTo>
                  <a:pt x="1359662" y="100838"/>
                </a:lnTo>
                <a:lnTo>
                  <a:pt x="1322235" y="38989"/>
                </a:lnTo>
                <a:lnTo>
                  <a:pt x="1273683" y="0"/>
                </a:lnTo>
                <a:lnTo>
                  <a:pt x="1268476" y="12954"/>
                </a:lnTo>
                <a:lnTo>
                  <a:pt x="1288834" y="29514"/>
                </a:lnTo>
                <a:lnTo>
                  <a:pt x="1306868" y="51003"/>
                </a:lnTo>
                <a:lnTo>
                  <a:pt x="1336040" y="108839"/>
                </a:lnTo>
                <a:lnTo>
                  <a:pt x="1354543" y="183692"/>
                </a:lnTo>
                <a:lnTo>
                  <a:pt x="1359141" y="226517"/>
                </a:lnTo>
                <a:lnTo>
                  <a:pt x="1360665" y="272669"/>
                </a:lnTo>
                <a:lnTo>
                  <a:pt x="1360678" y="272923"/>
                </a:lnTo>
                <a:lnTo>
                  <a:pt x="1359154" y="318630"/>
                </a:lnTo>
                <a:lnTo>
                  <a:pt x="1354582" y="361035"/>
                </a:lnTo>
                <a:lnTo>
                  <a:pt x="1346962" y="400164"/>
                </a:lnTo>
                <a:lnTo>
                  <a:pt x="1322857" y="467741"/>
                </a:lnTo>
                <a:lnTo>
                  <a:pt x="1288973" y="516039"/>
                </a:lnTo>
                <a:lnTo>
                  <a:pt x="1268476" y="532638"/>
                </a:lnTo>
                <a:lnTo>
                  <a:pt x="1273683" y="545465"/>
                </a:lnTo>
                <a:lnTo>
                  <a:pt x="1322235" y="506704"/>
                </a:lnTo>
                <a:lnTo>
                  <a:pt x="1359662" y="444500"/>
                </a:lnTo>
                <a:lnTo>
                  <a:pt x="1373632" y="405980"/>
                </a:lnTo>
                <a:lnTo>
                  <a:pt x="1383588" y="364490"/>
                </a:lnTo>
                <a:lnTo>
                  <a:pt x="1389557" y="320065"/>
                </a:lnTo>
                <a:lnTo>
                  <a:pt x="1391526" y="272923"/>
                </a:lnTo>
                <a:lnTo>
                  <a:pt x="1391539" y="272669"/>
                </a:lnTo>
                <a:close/>
              </a:path>
            </a:pathLst>
          </a:custGeom>
          <a:solidFill>
            <a:srgbClr val="000000"/>
          </a:solidFill>
        </p:spPr>
        <p:txBody>
          <a:bodyPr wrap="square" lIns="0" tIns="0" rIns="0" bIns="0" rtlCol="0"/>
          <a:lstStyle/>
          <a:p>
            <a:endParaRPr/>
          </a:p>
        </p:txBody>
      </p:sp>
      <p:sp>
        <p:nvSpPr>
          <p:cNvPr id="15" name="object 15"/>
          <p:cNvSpPr txBox="1"/>
          <p:nvPr/>
        </p:nvSpPr>
        <p:spPr>
          <a:xfrm>
            <a:off x="7255256" y="4814442"/>
            <a:ext cx="3672204" cy="422275"/>
          </a:xfrm>
          <a:prstGeom prst="rect">
            <a:avLst/>
          </a:prstGeom>
        </p:spPr>
        <p:txBody>
          <a:bodyPr vert="horz" wrap="square" lIns="0" tIns="12700" rIns="0" bIns="0" rtlCol="0">
            <a:spAutoFit/>
          </a:bodyPr>
          <a:lstStyle/>
          <a:p>
            <a:pPr marL="50800">
              <a:lnSpc>
                <a:spcPct val="100000"/>
              </a:lnSpc>
              <a:spcBef>
                <a:spcPts val="100"/>
              </a:spcBef>
              <a:tabLst>
                <a:tab pos="2501265" algn="l"/>
              </a:tabLst>
            </a:pPr>
            <a:r>
              <a:rPr sz="1900" spc="65" dirty="0">
                <a:latin typeface="Cambria Math"/>
                <a:cs typeface="Cambria Math"/>
              </a:rPr>
              <a:t>𝑌−𝜇</a:t>
            </a:r>
            <a:r>
              <a:rPr sz="1900" spc="335" dirty="0">
                <a:latin typeface="Cambria Math"/>
                <a:cs typeface="Cambria Math"/>
              </a:rPr>
              <a:t> </a:t>
            </a:r>
            <a:r>
              <a:rPr sz="3900" baseline="-32051" dirty="0">
                <a:latin typeface="Cambria Math"/>
                <a:cs typeface="Cambria Math"/>
              </a:rPr>
              <a:t>≤</a:t>
            </a:r>
            <a:r>
              <a:rPr sz="3900" spc="217" baseline="-32051" dirty="0">
                <a:latin typeface="Cambria Math"/>
                <a:cs typeface="Cambria Math"/>
              </a:rPr>
              <a:t> </a:t>
            </a:r>
            <a:r>
              <a:rPr sz="1900" spc="70" dirty="0">
                <a:latin typeface="Cambria Math"/>
                <a:cs typeface="Cambria Math"/>
              </a:rPr>
              <a:t>𝑘−𝜇</a:t>
            </a:r>
            <a:r>
              <a:rPr sz="1900" dirty="0">
                <a:latin typeface="Cambria Math"/>
                <a:cs typeface="Cambria Math"/>
              </a:rPr>
              <a:t>	</a:t>
            </a:r>
            <a:r>
              <a:rPr sz="3900" baseline="-32051" dirty="0">
                <a:latin typeface="Cambria Math"/>
                <a:cs typeface="Cambria Math"/>
              </a:rPr>
              <a:t>𝑍</a:t>
            </a:r>
            <a:r>
              <a:rPr sz="3900" spc="307" baseline="-32051" dirty="0">
                <a:latin typeface="Cambria Math"/>
                <a:cs typeface="Cambria Math"/>
              </a:rPr>
              <a:t> </a:t>
            </a:r>
            <a:r>
              <a:rPr sz="3900" baseline="-32051" dirty="0">
                <a:latin typeface="Cambria Math"/>
                <a:cs typeface="Cambria Math"/>
              </a:rPr>
              <a:t>≤</a:t>
            </a:r>
            <a:r>
              <a:rPr sz="3900" spc="209" baseline="-32051" dirty="0">
                <a:latin typeface="Cambria Math"/>
                <a:cs typeface="Cambria Math"/>
              </a:rPr>
              <a:t> </a:t>
            </a:r>
            <a:r>
              <a:rPr sz="1900" spc="70" dirty="0">
                <a:latin typeface="Cambria Math"/>
                <a:cs typeface="Cambria Math"/>
              </a:rPr>
              <a:t>𝑘−𝜇</a:t>
            </a:r>
            <a:endParaRPr sz="1900">
              <a:latin typeface="Cambria Math"/>
              <a:cs typeface="Cambria Math"/>
            </a:endParaRPr>
          </a:p>
        </p:txBody>
      </p:sp>
      <p:sp>
        <p:nvSpPr>
          <p:cNvPr id="16" name="object 16"/>
          <p:cNvSpPr txBox="1"/>
          <p:nvPr/>
        </p:nvSpPr>
        <p:spPr>
          <a:xfrm>
            <a:off x="7456423" y="5264022"/>
            <a:ext cx="3266440" cy="314960"/>
          </a:xfrm>
          <a:prstGeom prst="rect">
            <a:avLst/>
          </a:prstGeom>
        </p:spPr>
        <p:txBody>
          <a:bodyPr vert="horz" wrap="square" lIns="0" tIns="12065" rIns="0" bIns="0" rtlCol="0">
            <a:spAutoFit/>
          </a:bodyPr>
          <a:lstStyle/>
          <a:p>
            <a:pPr marL="12700">
              <a:lnSpc>
                <a:spcPct val="100000"/>
              </a:lnSpc>
              <a:spcBef>
                <a:spcPts val="95"/>
              </a:spcBef>
              <a:tabLst>
                <a:tab pos="934719" algn="l"/>
                <a:tab pos="3096260" algn="l"/>
              </a:tabLst>
            </a:pPr>
            <a:r>
              <a:rPr sz="1900" spc="70" dirty="0">
                <a:latin typeface="Cambria Math"/>
                <a:cs typeface="Cambria Math"/>
              </a:rPr>
              <a:t>𝜎</a:t>
            </a:r>
            <a:r>
              <a:rPr sz="1900" dirty="0">
                <a:latin typeface="Cambria Math"/>
                <a:cs typeface="Cambria Math"/>
              </a:rPr>
              <a:t>	</a:t>
            </a:r>
            <a:r>
              <a:rPr sz="1900" spc="60" dirty="0">
                <a:latin typeface="Cambria Math"/>
                <a:cs typeface="Cambria Math"/>
              </a:rPr>
              <a:t>𝜎</a:t>
            </a:r>
            <a:r>
              <a:rPr sz="1900" dirty="0">
                <a:latin typeface="Cambria Math"/>
                <a:cs typeface="Cambria Math"/>
              </a:rPr>
              <a:t>	</a:t>
            </a:r>
            <a:r>
              <a:rPr sz="1900" spc="70" dirty="0">
                <a:latin typeface="Cambria Math"/>
                <a:cs typeface="Cambria Math"/>
              </a:rPr>
              <a:t>𝜎</a:t>
            </a:r>
            <a:endParaRPr sz="1900">
              <a:latin typeface="Cambria Math"/>
              <a:cs typeface="Cambria Math"/>
            </a:endParaRPr>
          </a:p>
        </p:txBody>
      </p:sp>
      <p:sp>
        <p:nvSpPr>
          <p:cNvPr id="17" name="object 17"/>
          <p:cNvSpPr/>
          <p:nvPr/>
        </p:nvSpPr>
        <p:spPr>
          <a:xfrm>
            <a:off x="4069841" y="5671781"/>
            <a:ext cx="382905" cy="306705"/>
          </a:xfrm>
          <a:custGeom>
            <a:avLst/>
            <a:gdLst/>
            <a:ahLst/>
            <a:cxnLst/>
            <a:rect l="l" t="t" r="r" b="b"/>
            <a:pathLst>
              <a:path w="382904" h="306704">
                <a:moveTo>
                  <a:pt x="284734" y="0"/>
                </a:moveTo>
                <a:lnTo>
                  <a:pt x="280416" y="12433"/>
                </a:lnTo>
                <a:lnTo>
                  <a:pt x="298132" y="20131"/>
                </a:lnTo>
                <a:lnTo>
                  <a:pt x="313372" y="30786"/>
                </a:lnTo>
                <a:lnTo>
                  <a:pt x="344330" y="80164"/>
                </a:lnTo>
                <a:lnTo>
                  <a:pt x="353288" y="125168"/>
                </a:lnTo>
                <a:lnTo>
                  <a:pt x="353335" y="125503"/>
                </a:lnTo>
                <a:lnTo>
                  <a:pt x="353333" y="178650"/>
                </a:lnTo>
                <a:lnTo>
                  <a:pt x="344277" y="225236"/>
                </a:lnTo>
                <a:lnTo>
                  <a:pt x="326036" y="261618"/>
                </a:lnTo>
                <a:lnTo>
                  <a:pt x="280924" y="293890"/>
                </a:lnTo>
                <a:lnTo>
                  <a:pt x="284734" y="306324"/>
                </a:lnTo>
                <a:lnTo>
                  <a:pt x="326517" y="286731"/>
                </a:lnTo>
                <a:lnTo>
                  <a:pt x="357250" y="252793"/>
                </a:lnTo>
                <a:lnTo>
                  <a:pt x="376110" y="207360"/>
                </a:lnTo>
                <a:lnTo>
                  <a:pt x="382397" y="153250"/>
                </a:lnTo>
                <a:lnTo>
                  <a:pt x="380842" y="125503"/>
                </a:lnTo>
                <a:lnTo>
                  <a:pt x="380823" y="125168"/>
                </a:lnTo>
                <a:lnTo>
                  <a:pt x="368198" y="75391"/>
                </a:lnTo>
                <a:lnTo>
                  <a:pt x="343169" y="34866"/>
                </a:lnTo>
                <a:lnTo>
                  <a:pt x="306974" y="8020"/>
                </a:lnTo>
                <a:lnTo>
                  <a:pt x="284734" y="0"/>
                </a:lnTo>
                <a:close/>
              </a:path>
              <a:path w="382904" h="306704">
                <a:moveTo>
                  <a:pt x="97790" y="0"/>
                </a:moveTo>
                <a:lnTo>
                  <a:pt x="56054" y="19642"/>
                </a:lnTo>
                <a:lnTo>
                  <a:pt x="25273" y="53695"/>
                </a:lnTo>
                <a:lnTo>
                  <a:pt x="6350" y="99215"/>
                </a:lnTo>
                <a:lnTo>
                  <a:pt x="91" y="151638"/>
                </a:lnTo>
                <a:lnTo>
                  <a:pt x="0" y="153250"/>
                </a:lnTo>
                <a:lnTo>
                  <a:pt x="1573" y="181389"/>
                </a:lnTo>
                <a:lnTo>
                  <a:pt x="14198" y="231162"/>
                </a:lnTo>
                <a:lnTo>
                  <a:pt x="39229" y="271555"/>
                </a:lnTo>
                <a:lnTo>
                  <a:pt x="75475" y="298320"/>
                </a:lnTo>
                <a:lnTo>
                  <a:pt x="97790" y="306324"/>
                </a:lnTo>
                <a:lnTo>
                  <a:pt x="101600" y="293890"/>
                </a:lnTo>
                <a:lnTo>
                  <a:pt x="84141" y="286163"/>
                </a:lnTo>
                <a:lnTo>
                  <a:pt x="69087" y="275405"/>
                </a:lnTo>
                <a:lnTo>
                  <a:pt x="46100" y="244805"/>
                </a:lnTo>
                <a:lnTo>
                  <a:pt x="32496" y="203184"/>
                </a:lnTo>
                <a:lnTo>
                  <a:pt x="28008" y="153250"/>
                </a:lnTo>
                <a:lnTo>
                  <a:pt x="27940" y="151638"/>
                </a:lnTo>
                <a:lnTo>
                  <a:pt x="32496" y="101679"/>
                </a:lnTo>
                <a:lnTo>
                  <a:pt x="46100" y="60960"/>
                </a:lnTo>
                <a:lnTo>
                  <a:pt x="84462" y="20131"/>
                </a:lnTo>
                <a:lnTo>
                  <a:pt x="102108" y="12433"/>
                </a:lnTo>
                <a:lnTo>
                  <a:pt x="97790" y="0"/>
                </a:lnTo>
                <a:close/>
              </a:path>
            </a:pathLst>
          </a:custGeom>
          <a:solidFill>
            <a:srgbClr val="3D8752"/>
          </a:solidFill>
        </p:spPr>
        <p:txBody>
          <a:bodyPr wrap="square" lIns="0" tIns="0" rIns="0" bIns="0" rtlCol="0"/>
          <a:lstStyle/>
          <a:p>
            <a:endParaRPr dirty="0"/>
          </a:p>
        </p:txBody>
      </p:sp>
      <p:sp>
        <p:nvSpPr>
          <p:cNvPr id="18" name="object 18"/>
          <p:cNvSpPr txBox="1"/>
          <p:nvPr/>
        </p:nvSpPr>
        <p:spPr>
          <a:xfrm>
            <a:off x="4560570" y="5576722"/>
            <a:ext cx="1714500" cy="422275"/>
          </a:xfrm>
          <a:prstGeom prst="rect">
            <a:avLst/>
          </a:prstGeom>
        </p:spPr>
        <p:txBody>
          <a:bodyPr vert="horz" wrap="square" lIns="0" tIns="12700" rIns="0" bIns="0" rtlCol="0">
            <a:spAutoFit/>
          </a:bodyPr>
          <a:lstStyle/>
          <a:p>
            <a:pPr marL="12700">
              <a:lnSpc>
                <a:spcPct val="100000"/>
              </a:lnSpc>
              <a:spcBef>
                <a:spcPts val="100"/>
              </a:spcBef>
            </a:pPr>
            <a:r>
              <a:rPr sz="2600" dirty="0">
                <a:solidFill>
                  <a:srgbClr val="3D8752"/>
                </a:solidFill>
                <a:latin typeface="Cambria Math"/>
                <a:cs typeface="Cambria Math"/>
              </a:rPr>
              <a:t>=</a:t>
            </a:r>
            <a:r>
              <a:rPr sz="2600" spc="65" dirty="0">
                <a:solidFill>
                  <a:srgbClr val="3D8752"/>
                </a:solidFill>
                <a:latin typeface="Cambria Math"/>
                <a:cs typeface="Cambria Math"/>
              </a:rPr>
              <a:t>  </a:t>
            </a:r>
            <a:r>
              <a:rPr sz="2600" dirty="0">
                <a:solidFill>
                  <a:srgbClr val="3D8752"/>
                </a:solidFill>
                <a:latin typeface="Cambria Math"/>
                <a:cs typeface="Cambria Math"/>
              </a:rPr>
              <a:t>ℙ(Z</a:t>
            </a:r>
            <a:r>
              <a:rPr sz="2600" spc="125" dirty="0">
                <a:solidFill>
                  <a:srgbClr val="3D8752"/>
                </a:solidFill>
                <a:latin typeface="Cambria Math"/>
                <a:cs typeface="Cambria Math"/>
              </a:rPr>
              <a:t> </a:t>
            </a:r>
            <a:r>
              <a:rPr sz="2600" dirty="0">
                <a:solidFill>
                  <a:srgbClr val="3D8752"/>
                </a:solidFill>
                <a:latin typeface="Cambria Math"/>
                <a:cs typeface="Cambria Math"/>
              </a:rPr>
              <a:t>≤</a:t>
            </a:r>
            <a:r>
              <a:rPr sz="2600" spc="150" dirty="0">
                <a:solidFill>
                  <a:srgbClr val="3D8752"/>
                </a:solidFill>
                <a:latin typeface="Cambria Math"/>
                <a:cs typeface="Cambria Math"/>
              </a:rPr>
              <a:t> </a:t>
            </a:r>
            <a:r>
              <a:rPr sz="2600" spc="-25" dirty="0">
                <a:solidFill>
                  <a:srgbClr val="3D8752"/>
                </a:solidFill>
                <a:latin typeface="Cambria Math"/>
                <a:cs typeface="Cambria Math"/>
              </a:rPr>
              <a:t>𝑧)</a:t>
            </a:r>
            <a:endParaRPr sz="2600" dirty="0">
              <a:latin typeface="Cambria Math"/>
              <a:cs typeface="Cambria Math"/>
            </a:endParaRPr>
          </a:p>
        </p:txBody>
      </p:sp>
      <p:sp>
        <p:nvSpPr>
          <p:cNvPr id="19" name="object 19"/>
          <p:cNvSpPr txBox="1"/>
          <p:nvPr/>
        </p:nvSpPr>
        <p:spPr>
          <a:xfrm>
            <a:off x="1062634" y="5246730"/>
            <a:ext cx="3288665" cy="1246505"/>
          </a:xfrm>
          <a:prstGeom prst="rect">
            <a:avLst/>
          </a:prstGeom>
        </p:spPr>
        <p:txBody>
          <a:bodyPr vert="horz" wrap="square" lIns="0" tIns="29209" rIns="0" bIns="0" rtlCol="0">
            <a:spAutoFit/>
          </a:bodyPr>
          <a:lstStyle/>
          <a:p>
            <a:pPr marR="60960" algn="r">
              <a:lnSpc>
                <a:spcPct val="100000"/>
              </a:lnSpc>
              <a:spcBef>
                <a:spcPts val="229"/>
              </a:spcBef>
            </a:pPr>
            <a:r>
              <a:rPr sz="1900" spc="70" dirty="0">
                <a:latin typeface="Cambria Math"/>
                <a:cs typeface="Cambria Math"/>
              </a:rPr>
              <a:t>𝜎</a:t>
            </a:r>
            <a:endParaRPr sz="1900" dirty="0">
              <a:latin typeface="Cambria Math"/>
              <a:cs typeface="Cambria Math"/>
            </a:endParaRPr>
          </a:p>
          <a:p>
            <a:pPr marL="322580" indent="-309880">
              <a:lnSpc>
                <a:spcPct val="100000"/>
              </a:lnSpc>
              <a:spcBef>
                <a:spcPts val="190"/>
              </a:spcBef>
              <a:buFont typeface="Segoe UI Semilight"/>
              <a:buChar char="&gt;"/>
              <a:tabLst>
                <a:tab pos="322580" algn="l"/>
              </a:tabLst>
            </a:pPr>
            <a:r>
              <a:rPr sz="2600" b="1" i="1" dirty="0">
                <a:solidFill>
                  <a:srgbClr val="3D8752"/>
                </a:solidFill>
                <a:latin typeface="Segoe UI Semilight"/>
                <a:cs typeface="Segoe UI Semilight"/>
              </a:rPr>
              <a:t>Write</a:t>
            </a:r>
            <a:r>
              <a:rPr sz="2600" b="1" i="1" spc="-50" dirty="0">
                <a:solidFill>
                  <a:srgbClr val="3D8752"/>
                </a:solidFill>
                <a:latin typeface="Segoe UI Semilight"/>
                <a:cs typeface="Segoe UI Semilight"/>
              </a:rPr>
              <a:t> </a:t>
            </a:r>
            <a:r>
              <a:rPr sz="2600" b="1" i="1" dirty="0">
                <a:solidFill>
                  <a:srgbClr val="3D8752"/>
                </a:solidFill>
                <a:latin typeface="Segoe UI Semilight"/>
                <a:cs typeface="Segoe UI Semilight"/>
              </a:rPr>
              <a:t>in</a:t>
            </a:r>
            <a:r>
              <a:rPr sz="2600" b="1" i="1" spc="-35" dirty="0">
                <a:solidFill>
                  <a:srgbClr val="3D8752"/>
                </a:solidFill>
                <a:latin typeface="Segoe UI Semilight"/>
                <a:cs typeface="Segoe UI Semilight"/>
              </a:rPr>
              <a:t> </a:t>
            </a:r>
            <a:r>
              <a:rPr sz="2600" b="1" i="1" dirty="0">
                <a:solidFill>
                  <a:srgbClr val="3D8752"/>
                </a:solidFill>
                <a:latin typeface="Segoe UI Semilight"/>
                <a:cs typeface="Segoe UI Semilight"/>
              </a:rPr>
              <a:t>terms</a:t>
            </a:r>
            <a:r>
              <a:rPr sz="2600" b="1" i="1" spc="-50" dirty="0">
                <a:solidFill>
                  <a:srgbClr val="3D8752"/>
                </a:solidFill>
                <a:latin typeface="Segoe UI Semilight"/>
                <a:cs typeface="Segoe UI Semilight"/>
              </a:rPr>
              <a:t> </a:t>
            </a:r>
            <a:r>
              <a:rPr sz="2600" b="1" i="1" dirty="0">
                <a:solidFill>
                  <a:srgbClr val="3D8752"/>
                </a:solidFill>
                <a:latin typeface="Segoe UI Semilight"/>
                <a:cs typeface="Segoe UI Semilight"/>
              </a:rPr>
              <a:t>of</a:t>
            </a:r>
            <a:r>
              <a:rPr sz="2600" b="1" i="1" spc="-25" dirty="0">
                <a:solidFill>
                  <a:srgbClr val="3D8752"/>
                </a:solidFill>
                <a:latin typeface="Segoe UI Semilight"/>
                <a:cs typeface="Segoe UI Semilight"/>
              </a:rPr>
              <a:t> </a:t>
            </a:r>
            <a:r>
              <a:rPr sz="2600" dirty="0">
                <a:solidFill>
                  <a:srgbClr val="3D8752"/>
                </a:solidFill>
                <a:latin typeface="Cambria Math"/>
                <a:cs typeface="Cambria Math"/>
              </a:rPr>
              <a:t>𝛷</a:t>
            </a:r>
            <a:r>
              <a:rPr sz="2600" spc="570" dirty="0">
                <a:solidFill>
                  <a:srgbClr val="3D8752"/>
                </a:solidFill>
                <a:latin typeface="Cambria Math"/>
                <a:cs typeface="Cambria Math"/>
              </a:rPr>
              <a:t> </a:t>
            </a:r>
            <a:r>
              <a:rPr sz="2600" spc="-50" dirty="0">
                <a:solidFill>
                  <a:srgbClr val="3D8752"/>
                </a:solidFill>
                <a:latin typeface="Cambria Math"/>
                <a:cs typeface="Cambria Math"/>
              </a:rPr>
              <a:t>𝑧</a:t>
            </a:r>
            <a:endParaRPr sz="2600" dirty="0">
              <a:latin typeface="Cambria Math"/>
              <a:cs typeface="Cambria Math"/>
            </a:endParaRPr>
          </a:p>
          <a:p>
            <a:pPr marL="322580" indent="-309880">
              <a:lnSpc>
                <a:spcPct val="100000"/>
              </a:lnSpc>
              <a:spcBef>
                <a:spcPts val="770"/>
              </a:spcBef>
              <a:buFont typeface="Segoe UI Semilight"/>
              <a:buChar char="&gt;"/>
              <a:tabLst>
                <a:tab pos="322580" algn="l"/>
              </a:tabLst>
            </a:pPr>
            <a:r>
              <a:rPr sz="2600" b="1" i="1" dirty="0">
                <a:solidFill>
                  <a:srgbClr val="3D8752"/>
                </a:solidFill>
                <a:latin typeface="Segoe UI Semilight"/>
                <a:cs typeface="Segoe UI Semilight"/>
              </a:rPr>
              <a:t>Look</a:t>
            </a:r>
            <a:r>
              <a:rPr sz="2600" b="1" i="1" spc="-45" dirty="0">
                <a:solidFill>
                  <a:srgbClr val="3D8752"/>
                </a:solidFill>
                <a:latin typeface="Segoe UI Semilight"/>
                <a:cs typeface="Segoe UI Semilight"/>
              </a:rPr>
              <a:t> </a:t>
            </a:r>
            <a:r>
              <a:rPr sz="2600" b="1" i="1" dirty="0">
                <a:solidFill>
                  <a:srgbClr val="3D8752"/>
                </a:solidFill>
                <a:latin typeface="Segoe UI Semilight"/>
                <a:cs typeface="Segoe UI Semilight"/>
              </a:rPr>
              <a:t>up</a:t>
            </a:r>
            <a:r>
              <a:rPr sz="2600" b="1" i="1" spc="-10" dirty="0">
                <a:solidFill>
                  <a:srgbClr val="3D8752"/>
                </a:solidFill>
                <a:latin typeface="Segoe UI Semilight"/>
                <a:cs typeface="Segoe UI Semilight"/>
              </a:rPr>
              <a:t> </a:t>
            </a:r>
            <a:r>
              <a:rPr sz="2600" b="1" i="1" dirty="0">
                <a:solidFill>
                  <a:srgbClr val="3D8752"/>
                </a:solidFill>
                <a:latin typeface="Segoe UI Semilight"/>
                <a:cs typeface="Segoe UI Semilight"/>
              </a:rPr>
              <a:t>in</a:t>
            </a:r>
            <a:r>
              <a:rPr sz="2600" b="1" i="1" spc="-20" dirty="0">
                <a:solidFill>
                  <a:srgbClr val="3D8752"/>
                </a:solidFill>
                <a:latin typeface="Segoe UI Semilight"/>
                <a:cs typeface="Segoe UI Semilight"/>
              </a:rPr>
              <a:t> table</a:t>
            </a:r>
            <a:endParaRPr sz="2600" b="1" dirty="0">
              <a:latin typeface="Segoe UI Semilight"/>
              <a:cs typeface="Segoe UI Semi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Confidence</a:t>
            </a:r>
            <a:r>
              <a:rPr spc="190" dirty="0"/>
              <a:t> </a:t>
            </a:r>
            <a:r>
              <a:rPr spc="80" dirty="0"/>
              <a:t>Interval</a:t>
            </a:r>
            <a:r>
              <a:rPr spc="195" dirty="0"/>
              <a:t> </a:t>
            </a:r>
            <a:r>
              <a:rPr spc="60" dirty="0"/>
              <a:t>for</a:t>
            </a:r>
            <a:r>
              <a:rPr spc="195" dirty="0"/>
              <a:t> </a:t>
            </a:r>
            <a:r>
              <a:rPr spc="60" dirty="0"/>
              <a:t>Our</a:t>
            </a:r>
            <a:r>
              <a:rPr spc="180" dirty="0"/>
              <a:t> </a:t>
            </a:r>
            <a:r>
              <a:rPr spc="65" dirty="0"/>
              <a:t>Estimates</a:t>
            </a:r>
          </a:p>
        </p:txBody>
      </p:sp>
      <mc:AlternateContent xmlns:mc="http://schemas.openxmlformats.org/markup-compatibility/2006">
        <mc:Choice xmlns:a14="http://schemas.microsoft.com/office/drawing/2010/main" Requires="a14">
          <p:sp>
            <p:nvSpPr>
              <p:cNvPr id="3" name="object 3"/>
              <p:cNvSpPr txBox="1"/>
              <p:nvPr/>
            </p:nvSpPr>
            <p:spPr>
              <a:xfrm>
                <a:off x="583082" y="1420210"/>
                <a:ext cx="7430618" cy="667875"/>
              </a:xfrm>
              <a:prstGeom prst="rect">
                <a:avLst/>
              </a:prstGeom>
            </p:spPr>
            <p:txBody>
              <a:bodyPr vert="horz" wrap="square" lIns="0" tIns="13335" rIns="0" bIns="0" rtlCol="0">
                <a:spAutoFit/>
              </a:bodyPr>
              <a:lstStyle/>
              <a:p>
                <a:pPr marL="50800">
                  <a:lnSpc>
                    <a:spcPct val="100000"/>
                  </a:lnSpc>
                  <a:spcBef>
                    <a:spcPts val="105"/>
                  </a:spcBef>
                </a:pPr>
                <a:r>
                  <a:rPr sz="2600" dirty="0">
                    <a:latin typeface="Segoe UI Semilight"/>
                    <a:cs typeface="Segoe UI Semilight"/>
                  </a:rPr>
                  <a:t>We</a:t>
                </a:r>
                <a:r>
                  <a:rPr sz="2600" spc="-80" dirty="0">
                    <a:latin typeface="Segoe UI Semilight"/>
                    <a:cs typeface="Segoe UI Semilight"/>
                  </a:rPr>
                  <a:t> </a:t>
                </a:r>
                <a:r>
                  <a:rPr sz="2600" dirty="0">
                    <a:latin typeface="Segoe UI Semilight"/>
                    <a:cs typeface="Segoe UI Semilight"/>
                  </a:rPr>
                  <a:t>have</a:t>
                </a:r>
                <a:r>
                  <a:rPr sz="2600" spc="-60" dirty="0">
                    <a:latin typeface="Segoe UI Semilight"/>
                    <a:cs typeface="Segoe UI Semilight"/>
                  </a:rPr>
                  <a:t> </a:t>
                </a:r>
                <a:r>
                  <a:rPr sz="2600" dirty="0">
                    <a:latin typeface="Segoe UI Semilight"/>
                    <a:cs typeface="Segoe UI Semilight"/>
                  </a:rPr>
                  <a:t>this</a:t>
                </a:r>
                <a:r>
                  <a:rPr sz="2600" spc="-35" dirty="0">
                    <a:latin typeface="Segoe UI Semilight"/>
                    <a:cs typeface="Segoe UI Semilight"/>
                  </a:rPr>
                  <a:t> </a:t>
                </a:r>
                <a:r>
                  <a:rPr sz="2600" dirty="0">
                    <a:latin typeface="Segoe UI Semilight"/>
                    <a:cs typeface="Segoe UI Semilight"/>
                  </a:rPr>
                  <a:t>MLE</a:t>
                </a:r>
                <a:r>
                  <a:rPr sz="2600" spc="-40" dirty="0">
                    <a:latin typeface="Segoe UI Semilight"/>
                    <a:cs typeface="Segoe UI Semilight"/>
                  </a:rPr>
                  <a:t> </a:t>
                </a:r>
                <a:r>
                  <a:rPr sz="2600" dirty="0">
                    <a:latin typeface="Segoe UI Semilight"/>
                    <a:cs typeface="Segoe UI Semilight"/>
                  </a:rPr>
                  <a:t>estimate:</a:t>
                </a:r>
                <a:r>
                  <a:rPr sz="2600" spc="-35" dirty="0">
                    <a:latin typeface="Segoe UI Semilight"/>
                    <a:cs typeface="Segoe UI Semilight"/>
                  </a:rPr>
                  <a:t> </a:t>
                </a:r>
                <a14:m>
                  <m:oMath xmlns:m="http://schemas.openxmlformats.org/officeDocument/2006/math">
                    <m:acc>
                      <m:accPr>
                        <m:chr m:val="̂"/>
                        <m:ctrlPr>
                          <a:rPr lang="ar-AE" sz="2600" b="0" i="1" spc="-60" dirty="0" smtClean="0">
                            <a:latin typeface="Cambria Math" panose="02040503050406030204" pitchFamily="18" charset="0"/>
                            <a:cs typeface="Segoe UI Semilight"/>
                          </a:rPr>
                        </m:ctrlPr>
                      </m:accPr>
                      <m:e>
                        <m:sSub>
                          <m:sSubPr>
                            <m:ctrlPr>
                              <a:rPr lang="ar-AE" sz="2600" b="0" i="1" spc="-60" dirty="0" smtClean="0">
                                <a:latin typeface="Cambria Math" panose="02040503050406030204" pitchFamily="18" charset="0"/>
                                <a:cs typeface="Segoe UI Semilight"/>
                              </a:rPr>
                            </m:ctrlPr>
                          </m:sSubPr>
                          <m:e>
                            <m:r>
                              <a:rPr lang="ar-AE" sz="2600" b="0" i="1" spc="-60" dirty="0" smtClean="0">
                                <a:latin typeface="Cambria Math" panose="02040503050406030204" pitchFamily="18" charset="0"/>
                                <a:cs typeface="Segoe UI Semilight"/>
                              </a:rPr>
                              <m:t>𝜃</m:t>
                            </m:r>
                          </m:e>
                          <m:sub>
                            <m:r>
                              <a:rPr lang="ar-AE" sz="2600" b="0" i="1" spc="-60" dirty="0" smtClean="0">
                                <a:latin typeface="Cambria Math" panose="02040503050406030204" pitchFamily="18" charset="0"/>
                                <a:cs typeface="Segoe UI Semilight"/>
                              </a:rPr>
                              <m:t>2</m:t>
                            </m:r>
                          </m:sub>
                        </m:sSub>
                      </m:e>
                    </m:acc>
                    <m:r>
                      <a:rPr lang="ar-AE" sz="2600" b="0" i="1" spc="-60" dirty="0" smtClean="0">
                        <a:latin typeface="Cambria Math" panose="02040503050406030204" pitchFamily="18" charset="0"/>
                        <a:cs typeface="Segoe UI Semilight"/>
                      </a:rPr>
                      <m:t>=</m:t>
                    </m:r>
                    <m:f>
                      <m:fPr>
                        <m:ctrlPr>
                          <a:rPr lang="ar-AE" sz="2600" b="0" i="1" spc="-60" dirty="0" smtClean="0">
                            <a:latin typeface="Cambria Math" panose="02040503050406030204" pitchFamily="18" charset="0"/>
                            <a:cs typeface="Segoe UI Semilight"/>
                          </a:rPr>
                        </m:ctrlPr>
                      </m:fPr>
                      <m:num>
                        <m:nary>
                          <m:naryPr>
                            <m:chr m:val="∑"/>
                            <m:ctrlPr>
                              <a:rPr lang="ar-AE" sz="2600" b="0" i="1" spc="-60" dirty="0" smtClean="0">
                                <a:latin typeface="Cambria Math" panose="02040503050406030204" pitchFamily="18" charset="0"/>
                                <a:cs typeface="Segoe UI Semilight"/>
                              </a:rPr>
                            </m:ctrlPr>
                          </m:naryPr>
                          <m:sub>
                            <m:r>
                              <m:rPr>
                                <m:brk m:alnAt="23"/>
                              </m:rPr>
                              <a:rPr lang="ar-AE" sz="2600" b="0" i="1" spc="-60" dirty="0" smtClean="0">
                                <a:latin typeface="Cambria Math" panose="02040503050406030204" pitchFamily="18" charset="0"/>
                                <a:cs typeface="Segoe UI Semilight"/>
                              </a:rPr>
                              <m:t>𝑖</m:t>
                            </m:r>
                            <m:r>
                              <m:rPr>
                                <m:brk m:alnAt="23"/>
                              </m:rPr>
                              <a:rPr lang="ar-AE" sz="2600" b="0" i="1" spc="-60" dirty="0" smtClean="0">
                                <a:latin typeface="Cambria Math" panose="02040503050406030204" pitchFamily="18" charset="0"/>
                                <a:cs typeface="Segoe UI Semilight"/>
                              </a:rPr>
                              <m:t>=</m:t>
                            </m:r>
                            <m:r>
                              <m:rPr>
                                <m:brk m:alnAt="23"/>
                              </m:rPr>
                              <a:rPr lang="ar-AE" sz="2600" b="0" i="1" spc="-60" dirty="0" smtClean="0">
                                <a:latin typeface="Cambria Math" panose="02040503050406030204" pitchFamily="18" charset="0"/>
                                <a:cs typeface="Segoe UI Semilight"/>
                              </a:rPr>
                              <m:t>1</m:t>
                            </m:r>
                          </m:sub>
                          <m:sup>
                            <m:r>
                              <a:rPr lang="ar-AE" sz="2600" b="0" i="1" spc="-60" dirty="0" smtClean="0">
                                <a:latin typeface="Cambria Math" panose="02040503050406030204" pitchFamily="18" charset="0"/>
                                <a:cs typeface="Segoe UI Semilight"/>
                              </a:rPr>
                              <m:t>35</m:t>
                            </m:r>
                          </m:sup>
                          <m:e>
                            <m:sSub>
                              <m:sSubPr>
                                <m:ctrlPr>
                                  <a:rPr lang="ar-AE" sz="2600" b="0" i="1" spc="-60" dirty="0" smtClean="0">
                                    <a:latin typeface="Cambria Math" panose="02040503050406030204" pitchFamily="18" charset="0"/>
                                    <a:cs typeface="Segoe UI Semilight"/>
                                  </a:rPr>
                                </m:ctrlPr>
                              </m:sSubPr>
                              <m:e>
                                <m:r>
                                  <a:rPr lang="ar-AE" sz="2600" b="0" i="1" spc="-60" dirty="0" smtClean="0">
                                    <a:latin typeface="Cambria Math" panose="02040503050406030204" pitchFamily="18" charset="0"/>
                                    <a:cs typeface="Segoe UI Semilight"/>
                                  </a:rPr>
                                  <m:t>𝑌</m:t>
                                </m:r>
                              </m:e>
                              <m:sub>
                                <m:r>
                                  <a:rPr lang="ar-AE" sz="2600" b="0" i="1" spc="-60" dirty="0" smtClean="0">
                                    <a:latin typeface="Cambria Math" panose="02040503050406030204" pitchFamily="18" charset="0"/>
                                    <a:cs typeface="Segoe UI Semilight"/>
                                  </a:rPr>
                                  <m:t>𝑖</m:t>
                                </m:r>
                              </m:sub>
                            </m:sSub>
                          </m:e>
                        </m:nary>
                      </m:num>
                      <m:den>
                        <m:r>
                          <a:rPr lang="ar-AE" sz="2600" b="0" i="1" spc="-60" dirty="0" smtClean="0">
                            <a:latin typeface="Cambria Math" panose="02040503050406030204" pitchFamily="18" charset="0"/>
                            <a:cs typeface="Segoe UI Semilight"/>
                          </a:rPr>
                          <m:t>35</m:t>
                        </m:r>
                      </m:den>
                    </m:f>
                    <m:r>
                      <a:rPr lang="ar-AE" sz="2600" b="0" i="1" spc="-60" dirty="0" smtClean="0">
                        <a:latin typeface="Cambria Math" panose="02040503050406030204" pitchFamily="18" charset="0"/>
                        <a:cs typeface="Segoe UI Semilight"/>
                      </a:rPr>
                      <m:t>=</m:t>
                    </m:r>
                    <m:nary>
                      <m:naryPr>
                        <m:chr m:val="∑"/>
                        <m:ctrlPr>
                          <a:rPr lang="ar-AE" sz="2600" b="0" i="1" spc="-60" dirty="0" smtClean="0">
                            <a:latin typeface="Cambria Math" panose="02040503050406030204" pitchFamily="18" charset="0"/>
                            <a:cs typeface="Segoe UI Semilight"/>
                          </a:rPr>
                        </m:ctrlPr>
                      </m:naryPr>
                      <m:sub>
                        <m:r>
                          <m:rPr>
                            <m:brk m:alnAt="23"/>
                          </m:rPr>
                          <a:rPr lang="ar-AE" sz="2600" b="0" i="1" spc="-60" dirty="0" smtClean="0">
                            <a:latin typeface="Cambria Math" panose="02040503050406030204" pitchFamily="18" charset="0"/>
                            <a:cs typeface="Segoe UI Semilight"/>
                          </a:rPr>
                          <m:t>𝑖</m:t>
                        </m:r>
                        <m:r>
                          <m:rPr>
                            <m:brk m:alnAt="23"/>
                          </m:rPr>
                          <a:rPr lang="ar-AE" sz="2600" b="0" i="1" spc="-60" dirty="0" smtClean="0">
                            <a:latin typeface="Cambria Math" panose="02040503050406030204" pitchFamily="18" charset="0"/>
                            <a:cs typeface="Segoe UI Semilight"/>
                          </a:rPr>
                          <m:t>=</m:t>
                        </m:r>
                        <m:r>
                          <m:rPr>
                            <m:brk m:alnAt="23"/>
                          </m:rPr>
                          <a:rPr lang="ar-AE" sz="2600" b="0" i="1" spc="-60" dirty="0" smtClean="0">
                            <a:latin typeface="Cambria Math" panose="02040503050406030204" pitchFamily="18" charset="0"/>
                            <a:cs typeface="Segoe UI Semilight"/>
                          </a:rPr>
                          <m:t>1</m:t>
                        </m:r>
                      </m:sub>
                      <m:sup>
                        <m:r>
                          <a:rPr lang="ar-AE" sz="2600" b="0" i="1" spc="-60" dirty="0" smtClean="0">
                            <a:latin typeface="Cambria Math" panose="02040503050406030204" pitchFamily="18" charset="0"/>
                            <a:cs typeface="Segoe UI Semilight"/>
                          </a:rPr>
                          <m:t>35</m:t>
                        </m:r>
                      </m:sup>
                      <m:e>
                        <m:f>
                          <m:fPr>
                            <m:ctrlPr>
                              <a:rPr lang="ar-AE" sz="2600" b="0" i="1" spc="-60" dirty="0" smtClean="0">
                                <a:latin typeface="Cambria Math" panose="02040503050406030204" pitchFamily="18" charset="0"/>
                                <a:cs typeface="Segoe UI Semilight"/>
                              </a:rPr>
                            </m:ctrlPr>
                          </m:fPr>
                          <m:num>
                            <m:sSub>
                              <m:sSubPr>
                                <m:ctrlPr>
                                  <a:rPr lang="ar-AE" sz="2600" b="0" i="1" spc="-60" dirty="0" smtClean="0">
                                    <a:latin typeface="Cambria Math" panose="02040503050406030204" pitchFamily="18" charset="0"/>
                                    <a:cs typeface="Segoe UI Semilight"/>
                                  </a:rPr>
                                </m:ctrlPr>
                              </m:sSubPr>
                              <m:e>
                                <m:r>
                                  <a:rPr lang="ar-AE" sz="2600" b="0" i="1" spc="-60" dirty="0" smtClean="0">
                                    <a:latin typeface="Cambria Math" panose="02040503050406030204" pitchFamily="18" charset="0"/>
                                    <a:cs typeface="Segoe UI Semilight"/>
                                  </a:rPr>
                                  <m:t>𝑌</m:t>
                                </m:r>
                              </m:e>
                              <m:sub>
                                <m:r>
                                  <a:rPr lang="ar-AE" sz="2600" b="0" i="1" spc="-60" dirty="0" smtClean="0">
                                    <a:latin typeface="Cambria Math" panose="02040503050406030204" pitchFamily="18" charset="0"/>
                                    <a:cs typeface="Segoe UI Semilight"/>
                                  </a:rPr>
                                  <m:t>𝑖</m:t>
                                </m:r>
                              </m:sub>
                            </m:sSub>
                          </m:num>
                          <m:den>
                            <m:r>
                              <a:rPr lang="en-US" sz="2600" b="0" i="1" spc="-60" dirty="0" smtClean="0">
                                <a:latin typeface="Cambria Math" panose="02040503050406030204" pitchFamily="18" charset="0"/>
                                <a:cs typeface="Segoe UI Semilight"/>
                              </a:rPr>
                              <m:t>35</m:t>
                            </m:r>
                          </m:den>
                        </m:f>
                      </m:e>
                    </m:nary>
                  </m:oMath>
                </a14:m>
                <a:r>
                  <a:rPr lang="ar-AE" sz="2600" i="1" spc="-5" dirty="0">
                    <a:latin typeface="Segoe UI Semilight"/>
                    <a:cs typeface="Segoe UI Semilight"/>
                  </a:rPr>
                  <a:t> </a:t>
                </a:r>
                <a:endParaRPr sz="2600" dirty="0">
                  <a:latin typeface="Cambria Math"/>
                  <a:cs typeface="Cambria Math"/>
                </a:endParaRPr>
              </a:p>
            </p:txBody>
          </p:sp>
        </mc:Choice>
        <mc:Fallback>
          <p:sp>
            <p:nvSpPr>
              <p:cNvPr id="3" name="object 3"/>
              <p:cNvSpPr txBox="1">
                <a:spLocks noRot="1" noChangeAspect="1" noMove="1" noResize="1" noEditPoints="1" noAdjustHandles="1" noChangeArrowheads="1" noChangeShapeType="1" noTextEdit="1"/>
              </p:cNvSpPr>
              <p:nvPr/>
            </p:nvSpPr>
            <p:spPr>
              <a:xfrm>
                <a:off x="583082" y="1420210"/>
                <a:ext cx="7430618" cy="667875"/>
              </a:xfrm>
              <a:prstGeom prst="rect">
                <a:avLst/>
              </a:prstGeom>
              <a:blipFill>
                <a:blip r:embed="rId3"/>
                <a:stretch>
                  <a:fillRect l="-2051" b="-15455"/>
                </a:stretch>
              </a:blipFill>
            </p:spPr>
            <p:txBody>
              <a:bodyPr/>
              <a:lstStyle/>
              <a:p>
                <a:r>
                  <a:rPr lang="en-US">
                    <a:noFill/>
                  </a:rPr>
                  <a:t> </a:t>
                </a:r>
              </a:p>
            </p:txBody>
          </p:sp>
        </mc:Fallback>
      </mc:AlternateContent>
      <p:sp>
        <p:nvSpPr>
          <p:cNvPr id="14" name="object 14"/>
          <p:cNvSpPr/>
          <p:nvPr/>
        </p:nvSpPr>
        <p:spPr>
          <a:xfrm>
            <a:off x="5478023" y="2139060"/>
            <a:ext cx="3213100" cy="400050"/>
          </a:xfrm>
          <a:custGeom>
            <a:avLst/>
            <a:gdLst/>
            <a:ahLst/>
            <a:cxnLst/>
            <a:rect l="l" t="t" r="r" b="b"/>
            <a:pathLst>
              <a:path w="3213100" h="400050">
                <a:moveTo>
                  <a:pt x="3108192" y="0"/>
                </a:moveTo>
                <a:lnTo>
                  <a:pt x="3104128" y="13335"/>
                </a:lnTo>
                <a:lnTo>
                  <a:pt x="3122483" y="22836"/>
                </a:lnTo>
                <a:lnTo>
                  <a:pt x="3138481" y="36671"/>
                </a:lnTo>
                <a:lnTo>
                  <a:pt x="3163310" y="77342"/>
                </a:lnTo>
                <a:lnTo>
                  <a:pt x="3178391" y="132714"/>
                </a:lnTo>
                <a:lnTo>
                  <a:pt x="3183376" y="199898"/>
                </a:lnTo>
                <a:lnTo>
                  <a:pt x="3182133" y="234975"/>
                </a:lnTo>
                <a:lnTo>
                  <a:pt x="3172124" y="296177"/>
                </a:lnTo>
                <a:lnTo>
                  <a:pt x="3152098" y="344828"/>
                </a:lnTo>
                <a:lnTo>
                  <a:pt x="3122483" y="376832"/>
                </a:lnTo>
                <a:lnTo>
                  <a:pt x="3104128" y="386334"/>
                </a:lnTo>
                <a:lnTo>
                  <a:pt x="3108192" y="399541"/>
                </a:lnTo>
                <a:lnTo>
                  <a:pt x="3152753" y="375777"/>
                </a:lnTo>
                <a:lnTo>
                  <a:pt x="3185789" y="330962"/>
                </a:lnTo>
                <a:lnTo>
                  <a:pt x="3206299" y="270462"/>
                </a:lnTo>
                <a:lnTo>
                  <a:pt x="3213088" y="199898"/>
                </a:lnTo>
                <a:lnTo>
                  <a:pt x="3211474" y="164818"/>
                </a:lnTo>
                <a:lnTo>
                  <a:pt x="3197770" y="97633"/>
                </a:lnTo>
                <a:lnTo>
                  <a:pt x="3170717" y="43630"/>
                </a:lnTo>
                <a:lnTo>
                  <a:pt x="3131907" y="9288"/>
                </a:lnTo>
                <a:lnTo>
                  <a:pt x="3108192" y="0"/>
                </a:lnTo>
                <a:close/>
              </a:path>
              <a:path w="3213100" h="400050">
                <a:moveTo>
                  <a:pt x="105023" y="0"/>
                </a:moveTo>
                <a:lnTo>
                  <a:pt x="60350" y="23828"/>
                </a:lnTo>
                <a:lnTo>
                  <a:pt x="27299" y="68706"/>
                </a:lnTo>
                <a:lnTo>
                  <a:pt x="6836" y="129143"/>
                </a:lnTo>
                <a:lnTo>
                  <a:pt x="0" y="199898"/>
                </a:lnTo>
                <a:lnTo>
                  <a:pt x="1640" y="234975"/>
                </a:lnTo>
                <a:lnTo>
                  <a:pt x="1706" y="236396"/>
                </a:lnTo>
                <a:lnTo>
                  <a:pt x="15370" y="301980"/>
                </a:lnTo>
                <a:lnTo>
                  <a:pt x="42372" y="355982"/>
                </a:lnTo>
                <a:lnTo>
                  <a:pt x="81234" y="390308"/>
                </a:lnTo>
                <a:lnTo>
                  <a:pt x="105023" y="399541"/>
                </a:lnTo>
                <a:lnTo>
                  <a:pt x="109087" y="386334"/>
                </a:lnTo>
                <a:lnTo>
                  <a:pt x="90678" y="376832"/>
                </a:lnTo>
                <a:lnTo>
                  <a:pt x="74685" y="362997"/>
                </a:lnTo>
                <a:lnTo>
                  <a:pt x="49905" y="322325"/>
                </a:lnTo>
                <a:lnTo>
                  <a:pt x="34760" y="267065"/>
                </a:lnTo>
                <a:lnTo>
                  <a:pt x="29712" y="199898"/>
                </a:lnTo>
                <a:lnTo>
                  <a:pt x="30974" y="164818"/>
                </a:lnTo>
                <a:lnTo>
                  <a:pt x="41070" y="103564"/>
                </a:lnTo>
                <a:lnTo>
                  <a:pt x="61098" y="54840"/>
                </a:lnTo>
                <a:lnTo>
                  <a:pt x="90678" y="22836"/>
                </a:lnTo>
                <a:lnTo>
                  <a:pt x="109087" y="13335"/>
                </a:lnTo>
                <a:lnTo>
                  <a:pt x="105023" y="0"/>
                </a:lnTo>
                <a:close/>
              </a:path>
            </a:pathLst>
          </a:custGeom>
          <a:solidFill>
            <a:srgbClr val="000000"/>
          </a:solidFill>
        </p:spPr>
        <p:txBody>
          <a:bodyPr wrap="square" lIns="0" tIns="0" rIns="0" bIns="0" rtlCol="0"/>
          <a:lstStyle/>
          <a:p>
            <a:endParaRPr/>
          </a:p>
        </p:txBody>
      </p:sp>
      <p:sp>
        <p:nvSpPr>
          <p:cNvPr id="15" name="object 15"/>
          <p:cNvSpPr txBox="1"/>
          <p:nvPr/>
        </p:nvSpPr>
        <p:spPr>
          <a:xfrm>
            <a:off x="7594345" y="1466189"/>
            <a:ext cx="2788920" cy="1046480"/>
          </a:xfrm>
          <a:prstGeom prst="rect">
            <a:avLst/>
          </a:prstGeom>
        </p:spPr>
        <p:txBody>
          <a:bodyPr vert="horz" wrap="square" lIns="0" tIns="127000" rIns="0" bIns="0" rtlCol="0">
            <a:spAutoFit/>
          </a:bodyPr>
          <a:lstStyle/>
          <a:p>
            <a:pPr marL="38100">
              <a:lnSpc>
                <a:spcPct val="100000"/>
              </a:lnSpc>
              <a:spcBef>
                <a:spcPts val="1000"/>
              </a:spcBef>
            </a:pPr>
            <a:r>
              <a:rPr sz="2600" i="1" dirty="0">
                <a:latin typeface="Segoe UI Semilight"/>
                <a:cs typeface="Segoe UI Semilight"/>
              </a:rPr>
              <a:t>,</a:t>
            </a:r>
            <a:r>
              <a:rPr sz="2600" i="1" spc="-25" dirty="0">
                <a:latin typeface="Segoe UI Semilight"/>
                <a:cs typeface="Segoe UI Semilight"/>
              </a:rPr>
              <a:t> </a:t>
            </a:r>
            <a:r>
              <a:rPr sz="2600" dirty="0">
                <a:latin typeface="Segoe UI Semilight"/>
                <a:cs typeface="Segoe UI Semilight"/>
              </a:rPr>
              <a:t>where</a:t>
            </a:r>
            <a:r>
              <a:rPr sz="2600" spc="-40" dirty="0">
                <a:latin typeface="Segoe UI Semilight"/>
                <a:cs typeface="Segoe UI Semilight"/>
              </a:rPr>
              <a:t> </a:t>
            </a:r>
            <a:r>
              <a:rPr sz="2600" spc="-415" dirty="0">
                <a:latin typeface="Cambria Math"/>
                <a:cs typeface="Cambria Math"/>
              </a:rPr>
              <a:t>𝑌</a:t>
            </a:r>
            <a:r>
              <a:rPr sz="2850" spc="262" baseline="-16081" dirty="0">
                <a:latin typeface="Cambria Math"/>
                <a:cs typeface="Cambria Math"/>
              </a:rPr>
              <a:t>𝑖</a:t>
            </a:r>
            <a:r>
              <a:rPr sz="2600" spc="15" dirty="0">
                <a:latin typeface="Cambria Math"/>
                <a:cs typeface="Cambria Math"/>
              </a:rPr>
              <a:t>~Be</a:t>
            </a:r>
            <a:r>
              <a:rPr sz="2600" spc="-5" dirty="0">
                <a:latin typeface="Cambria Math"/>
                <a:cs typeface="Cambria Math"/>
              </a:rPr>
              <a:t>r</a:t>
            </a:r>
            <a:r>
              <a:rPr sz="2600" spc="10" dirty="0">
                <a:latin typeface="Cambria Math"/>
                <a:cs typeface="Cambria Math"/>
              </a:rPr>
              <a:t>(</a:t>
            </a:r>
            <a:r>
              <a:rPr sz="2600" spc="-80" dirty="0">
                <a:latin typeface="Cambria Math"/>
                <a:cs typeface="Cambria Math"/>
              </a:rPr>
              <a:t>𝜃</a:t>
            </a:r>
            <a:r>
              <a:rPr sz="2850" spc="172" baseline="-16081" dirty="0">
                <a:latin typeface="Cambria Math"/>
                <a:cs typeface="Cambria Math"/>
              </a:rPr>
              <a:t>2</a:t>
            </a:r>
            <a:r>
              <a:rPr sz="2600" spc="15" dirty="0">
                <a:latin typeface="Cambria Math"/>
                <a:cs typeface="Cambria Math"/>
              </a:rPr>
              <a:t>)</a:t>
            </a:r>
            <a:endParaRPr sz="2600" dirty="0">
              <a:latin typeface="Cambria Math"/>
              <a:cs typeface="Cambria Math"/>
            </a:endParaRPr>
          </a:p>
          <a:p>
            <a:pPr marL="1219200">
              <a:lnSpc>
                <a:spcPct val="100000"/>
              </a:lnSpc>
              <a:spcBef>
                <a:spcPts val="900"/>
              </a:spcBef>
            </a:pPr>
            <a:r>
              <a:rPr sz="2600" dirty="0">
                <a:latin typeface="Cambria Math"/>
                <a:cs typeface="Cambria Math"/>
              </a:rPr>
              <a:t>≥</a:t>
            </a:r>
            <a:r>
              <a:rPr sz="2600" spc="140" dirty="0">
                <a:latin typeface="Cambria Math"/>
                <a:cs typeface="Cambria Math"/>
              </a:rPr>
              <a:t> </a:t>
            </a:r>
            <a:r>
              <a:rPr sz="2600" spc="-20" dirty="0">
                <a:latin typeface="Cambria Math"/>
                <a:cs typeface="Cambria Math"/>
              </a:rPr>
              <a:t>0.95</a:t>
            </a:r>
            <a:endParaRPr sz="2600" dirty="0">
              <a:latin typeface="Cambria Math"/>
              <a:cs typeface="Cambria Math"/>
            </a:endParaRPr>
          </a:p>
        </p:txBody>
      </p:sp>
      <mc:AlternateContent xmlns:mc="http://schemas.openxmlformats.org/markup-compatibility/2006">
        <mc:Choice xmlns:a14="http://schemas.microsoft.com/office/drawing/2010/main" Requires="a14">
          <p:sp>
            <p:nvSpPr>
              <p:cNvPr id="16" name="object 16"/>
              <p:cNvSpPr txBox="1"/>
              <p:nvPr/>
            </p:nvSpPr>
            <p:spPr>
              <a:xfrm>
                <a:off x="583082" y="1932341"/>
                <a:ext cx="8028305" cy="1144672"/>
              </a:xfrm>
              <a:prstGeom prst="rect">
                <a:avLst/>
              </a:prstGeom>
            </p:spPr>
            <p:txBody>
              <a:bodyPr vert="horz" wrap="square" lIns="0" tIns="170815" rIns="0" bIns="0" rtlCol="0">
                <a:spAutoFit/>
              </a:bodyPr>
              <a:lstStyle/>
              <a:p>
                <a:pPr marL="38100">
                  <a:lnSpc>
                    <a:spcPct val="100000"/>
                  </a:lnSpc>
                  <a:spcBef>
                    <a:spcPts val="1345"/>
                  </a:spcBef>
                </a:pPr>
                <a:r>
                  <a:rPr lang="en-US" sz="2600" dirty="0">
                    <a:latin typeface="Segoe UI Semilight"/>
                    <a:cs typeface="Segoe UI Semilight"/>
                  </a:rPr>
                  <a:t>What</a:t>
                </a:r>
                <a:r>
                  <a:rPr lang="en-US" sz="2600" spc="-40" dirty="0">
                    <a:latin typeface="Segoe UI Semilight"/>
                    <a:cs typeface="Segoe UI Semilight"/>
                  </a:rPr>
                  <a:t> </a:t>
                </a:r>
                <a:r>
                  <a:rPr lang="en-US" sz="2600" dirty="0">
                    <a:latin typeface="Segoe UI Semilight"/>
                    <a:cs typeface="Segoe UI Semilight"/>
                  </a:rPr>
                  <a:t>is</a:t>
                </a:r>
                <a:r>
                  <a:rPr lang="en-US" sz="2600" spc="-10" dirty="0">
                    <a:latin typeface="Segoe UI Semilight"/>
                    <a:cs typeface="Segoe UI Semilight"/>
                  </a:rPr>
                  <a:t> </a:t>
                </a:r>
                <a:r>
                  <a:rPr lang="en-US" sz="2600" dirty="0">
                    <a:latin typeface="Segoe UI Semilight"/>
                    <a:cs typeface="Segoe UI Semilight"/>
                  </a:rPr>
                  <a:t>the</a:t>
                </a:r>
                <a:r>
                  <a:rPr lang="en-US" sz="2600" spc="-20" dirty="0">
                    <a:latin typeface="Segoe UI Semilight"/>
                    <a:cs typeface="Segoe UI Semilight"/>
                  </a:rPr>
                  <a:t> </a:t>
                </a:r>
                <a:r>
                  <a:rPr lang="en-US" sz="2600" dirty="0">
                    <a:latin typeface="Segoe UI Semilight"/>
                    <a:cs typeface="Segoe UI Semilight"/>
                  </a:rPr>
                  <a:t>value</a:t>
                </a:r>
                <a:r>
                  <a:rPr lang="en-US" sz="2600" spc="-10" dirty="0">
                    <a:latin typeface="Segoe UI Semilight"/>
                    <a:cs typeface="Segoe UI Semilight"/>
                  </a:rPr>
                  <a:t> </a:t>
                </a:r>
                <a:r>
                  <a:rPr lang="en-US" sz="2600" dirty="0">
                    <a:latin typeface="Segoe UI Semilight"/>
                    <a:cs typeface="Segoe UI Semilight"/>
                  </a:rPr>
                  <a:t>of</a:t>
                </a:r>
                <a:r>
                  <a:rPr lang="en-US" sz="2600" spc="-10" dirty="0">
                    <a:latin typeface="Segoe UI Semilight"/>
                    <a:cs typeface="Segoe UI Semilight"/>
                  </a:rPr>
                  <a:t> </a:t>
                </a:r>
                <a:r>
                  <a:rPr lang="en-US" sz="2600" dirty="0">
                    <a:latin typeface="Cambria Math"/>
                    <a:cs typeface="Cambria Math"/>
                  </a:rPr>
                  <a:t>a</a:t>
                </a:r>
                <a:r>
                  <a:rPr lang="en-US" sz="2600" spc="130" dirty="0">
                    <a:latin typeface="Cambria Math"/>
                    <a:cs typeface="Cambria Math"/>
                  </a:rPr>
                  <a:t> </a:t>
                </a:r>
                <a:r>
                  <a:rPr lang="en-US" sz="2600" dirty="0">
                    <a:latin typeface="Segoe UI Semilight"/>
                    <a:cs typeface="Segoe UI Semilight"/>
                  </a:rPr>
                  <a:t>such</a:t>
                </a:r>
                <a:r>
                  <a:rPr lang="en-US" sz="2600" spc="-20" dirty="0">
                    <a:latin typeface="Segoe UI Semilight"/>
                    <a:cs typeface="Segoe UI Semilight"/>
                  </a:rPr>
                  <a:t> </a:t>
                </a:r>
                <a:r>
                  <a:rPr lang="en-US" sz="2600" dirty="0">
                    <a:latin typeface="Segoe UI Semilight"/>
                    <a:cs typeface="Segoe UI Semilight"/>
                  </a:rPr>
                  <a:t>that:</a:t>
                </a:r>
                <a:r>
                  <a:rPr lang="en-US" sz="2600" spc="-15" dirty="0">
                    <a:latin typeface="Segoe UI Semilight"/>
                    <a:cs typeface="Segoe UI Semilight"/>
                  </a:rPr>
                  <a:t> </a:t>
                </a:r>
                <a:r>
                  <a:rPr lang="en-US" sz="2600" dirty="0">
                    <a:latin typeface="Cambria Math"/>
                    <a:cs typeface="Cambria Math"/>
                  </a:rPr>
                  <a:t>ℙ</a:t>
                </a:r>
                <a:r>
                  <a:rPr lang="en-US" sz="2600" spc="585" dirty="0">
                    <a:latin typeface="Cambria Math"/>
                    <a:cs typeface="Cambria Math"/>
                  </a:rPr>
                  <a:t> </a:t>
                </a:r>
                <a:r>
                  <a:rPr lang="en-US" sz="2600" dirty="0">
                    <a:latin typeface="Cambria Math"/>
                    <a:cs typeface="Cambria Math"/>
                  </a:rPr>
                  <a:t>θ</a:t>
                </a:r>
                <a:r>
                  <a:rPr lang="en-US" sz="2850" baseline="-16081" dirty="0">
                    <a:latin typeface="Cambria Math"/>
                    <a:cs typeface="Cambria Math"/>
                  </a:rPr>
                  <a:t>2</a:t>
                </a:r>
                <a:r>
                  <a:rPr lang="en-US" sz="2850" spc="359" baseline="-16081" dirty="0">
                    <a:latin typeface="Cambria Math"/>
                    <a:cs typeface="Cambria Math"/>
                  </a:rPr>
                  <a:t> </a:t>
                </a:r>
                <a:r>
                  <a:rPr lang="en-US" sz="2600" dirty="0">
                    <a:latin typeface="Cambria Math"/>
                    <a:cs typeface="Cambria Math"/>
                  </a:rPr>
                  <a:t>−</a:t>
                </a:r>
                <a:r>
                  <a:rPr lang="en-US" sz="2600" spc="-10" dirty="0">
                    <a:latin typeface="Cambria Math"/>
                    <a:cs typeface="Cambria Math"/>
                  </a:rPr>
                  <a:t> </a:t>
                </a:r>
                <a:r>
                  <a:rPr lang="en-US" sz="2600" dirty="0">
                    <a:latin typeface="Cambria Math"/>
                    <a:cs typeface="Cambria Math"/>
                  </a:rPr>
                  <a:t>a</a:t>
                </a:r>
                <a:r>
                  <a:rPr lang="en-US" sz="2600" spc="135" dirty="0">
                    <a:latin typeface="Cambria Math"/>
                    <a:cs typeface="Cambria Math"/>
                  </a:rPr>
                  <a:t> </a:t>
                </a:r>
                <a:r>
                  <a:rPr lang="en-US" sz="2600" dirty="0">
                    <a:latin typeface="Cambria Math"/>
                    <a:cs typeface="Cambria Math"/>
                  </a:rPr>
                  <a:t>≤</a:t>
                </a:r>
                <a:r>
                  <a:rPr lang="en-US" sz="2600" spc="140" dirty="0">
                    <a:latin typeface="Cambria Math"/>
                    <a:cs typeface="Cambria Math"/>
                  </a:rPr>
                  <a:t> </a:t>
                </a:r>
                <a14:m>
                  <m:oMath xmlns:m="http://schemas.openxmlformats.org/officeDocument/2006/math">
                    <m:acc>
                      <m:accPr>
                        <m:chr m:val="̂"/>
                        <m:ctrlPr>
                          <a:rPr lang="en-US" sz="2600" b="0" i="1" spc="140" smtClean="0">
                            <a:latin typeface="Cambria Math" panose="02040503050406030204" pitchFamily="18" charset="0"/>
                            <a:cs typeface="Cambria Math"/>
                          </a:rPr>
                        </m:ctrlPr>
                      </m:accPr>
                      <m:e>
                        <m:sSub>
                          <m:sSubPr>
                            <m:ctrlPr>
                              <a:rPr lang="en-US" sz="2600" b="0" i="1" spc="140" smtClean="0">
                                <a:latin typeface="Cambria Math" panose="02040503050406030204" pitchFamily="18" charset="0"/>
                                <a:cs typeface="Cambria Math"/>
                              </a:rPr>
                            </m:ctrlPr>
                          </m:sSubPr>
                          <m:e>
                            <m:r>
                              <a:rPr lang="en-US" sz="2600" b="0" i="1" spc="140" smtClean="0">
                                <a:latin typeface="Cambria Math" panose="02040503050406030204" pitchFamily="18" charset="0"/>
                                <a:cs typeface="Cambria Math"/>
                              </a:rPr>
                              <m:t>𝜃</m:t>
                            </m:r>
                          </m:e>
                          <m:sub>
                            <m:r>
                              <a:rPr lang="en-US" sz="2600" b="0" i="1" spc="140" smtClean="0">
                                <a:latin typeface="Cambria Math" panose="02040503050406030204" pitchFamily="18" charset="0"/>
                                <a:cs typeface="Cambria Math"/>
                              </a:rPr>
                              <m:t>2</m:t>
                            </m:r>
                          </m:sub>
                        </m:sSub>
                      </m:e>
                    </m:acc>
                  </m:oMath>
                </a14:m>
                <a:r>
                  <a:rPr lang="en-US" sz="2600" dirty="0">
                    <a:latin typeface="Cambria Math"/>
                    <a:cs typeface="Cambria Math"/>
                  </a:rPr>
                  <a:t> ≤</a:t>
                </a:r>
                <a:r>
                  <a:rPr lang="en-US" sz="2600" spc="140" dirty="0">
                    <a:latin typeface="Cambria Math"/>
                    <a:cs typeface="Cambria Math"/>
                  </a:rPr>
                  <a:t> </a:t>
                </a:r>
                <a:r>
                  <a:rPr lang="en-US" sz="2600" dirty="0">
                    <a:latin typeface="Cambria Math"/>
                    <a:cs typeface="Cambria Math"/>
                  </a:rPr>
                  <a:t>θ</a:t>
                </a:r>
                <a:r>
                  <a:rPr lang="en-US" sz="2850" baseline="-16081" dirty="0">
                    <a:latin typeface="Cambria Math"/>
                    <a:cs typeface="Cambria Math"/>
                  </a:rPr>
                  <a:t>2</a:t>
                </a:r>
                <a:r>
                  <a:rPr lang="en-US" sz="2850" spc="375" baseline="-16081" dirty="0">
                    <a:latin typeface="Cambria Math"/>
                    <a:cs typeface="Cambria Math"/>
                  </a:rPr>
                  <a:t> </a:t>
                </a:r>
                <a:r>
                  <a:rPr lang="en-US" sz="2600" dirty="0">
                    <a:latin typeface="Cambria Math"/>
                    <a:cs typeface="Cambria Math"/>
                  </a:rPr>
                  <a:t>+</a:t>
                </a:r>
                <a:r>
                  <a:rPr lang="en-US" sz="2600" spc="-20" dirty="0">
                    <a:latin typeface="Cambria Math"/>
                    <a:cs typeface="Cambria Math"/>
                  </a:rPr>
                  <a:t> </a:t>
                </a:r>
                <a:r>
                  <a:rPr lang="en-US" sz="2600" spc="-50" dirty="0">
                    <a:latin typeface="Cambria Math"/>
                    <a:cs typeface="Cambria Math"/>
                  </a:rPr>
                  <a:t>a</a:t>
                </a:r>
                <a:endParaRPr lang="en-US" sz="2600" dirty="0">
                  <a:latin typeface="Cambria Math"/>
                  <a:cs typeface="Cambria Math"/>
                </a:endParaRPr>
              </a:p>
              <a:p>
                <a:pPr marL="129539">
                  <a:lnSpc>
                    <a:spcPct val="100000"/>
                  </a:lnSpc>
                  <a:spcBef>
                    <a:spcPts val="1150"/>
                  </a:spcBef>
                </a:pPr>
                <a:r>
                  <a:rPr lang="en-US" sz="2400" b="1" dirty="0">
                    <a:solidFill>
                      <a:srgbClr val="3D8752"/>
                    </a:solidFill>
                    <a:latin typeface="Segoe UI Semilight"/>
                    <a:cs typeface="Segoe UI Semilight"/>
                  </a:rPr>
                  <a:t>1.</a:t>
                </a:r>
                <a:r>
                  <a:rPr lang="en-US" sz="2400" b="1" spc="-20" dirty="0">
                    <a:solidFill>
                      <a:srgbClr val="3D8752"/>
                    </a:solidFill>
                    <a:latin typeface="Segoe UI Semilight"/>
                    <a:cs typeface="Segoe UI Semilight"/>
                  </a:rPr>
                  <a:t> </a:t>
                </a:r>
                <a:r>
                  <a:rPr lang="en-US" sz="2400" b="1" dirty="0">
                    <a:solidFill>
                      <a:srgbClr val="3D8752"/>
                    </a:solidFill>
                    <a:latin typeface="Segoe UI Semilight"/>
                    <a:cs typeface="Segoe UI Semilight"/>
                  </a:rPr>
                  <a:t>Setup</a:t>
                </a:r>
                <a:r>
                  <a:rPr lang="en-US" sz="2400" b="1" spc="-45" dirty="0">
                    <a:solidFill>
                      <a:srgbClr val="3D8752"/>
                    </a:solidFill>
                    <a:latin typeface="Segoe UI Semilight"/>
                    <a:cs typeface="Segoe UI Semilight"/>
                  </a:rPr>
                  <a:t> </a:t>
                </a:r>
                <a:r>
                  <a:rPr lang="en-US" sz="2400" b="1" dirty="0">
                    <a:solidFill>
                      <a:srgbClr val="3D8752"/>
                    </a:solidFill>
                    <a:latin typeface="Segoe UI Semilight"/>
                    <a:cs typeface="Segoe UI Semilight"/>
                  </a:rPr>
                  <a:t>the</a:t>
                </a:r>
                <a:r>
                  <a:rPr lang="en-US" sz="2400" b="1" spc="-35" dirty="0">
                    <a:solidFill>
                      <a:srgbClr val="3D8752"/>
                    </a:solidFill>
                    <a:latin typeface="Segoe UI Semilight"/>
                    <a:cs typeface="Segoe UI Semilight"/>
                  </a:rPr>
                  <a:t> </a:t>
                </a:r>
                <a:r>
                  <a:rPr lang="en-US" sz="2400" b="1" spc="-10" dirty="0">
                    <a:solidFill>
                      <a:srgbClr val="3D8752"/>
                    </a:solidFill>
                    <a:latin typeface="Segoe UI Semilight"/>
                    <a:cs typeface="Segoe UI Semilight"/>
                  </a:rPr>
                  <a:t>problem</a:t>
                </a:r>
                <a:endParaRPr sz="2400" b="1" dirty="0">
                  <a:latin typeface="Segoe UI Semilight"/>
                  <a:cs typeface="Segoe UI Semilight"/>
                </a:endParaRPr>
              </a:p>
            </p:txBody>
          </p:sp>
        </mc:Choice>
        <mc:Fallback>
          <p:sp>
            <p:nvSpPr>
              <p:cNvPr id="16" name="object 16"/>
              <p:cNvSpPr txBox="1">
                <a:spLocks noRot="1" noChangeAspect="1" noMove="1" noResize="1" noEditPoints="1" noAdjustHandles="1" noChangeArrowheads="1" noChangeShapeType="1" noTextEdit="1"/>
              </p:cNvSpPr>
              <p:nvPr/>
            </p:nvSpPr>
            <p:spPr>
              <a:xfrm>
                <a:off x="583082" y="1932341"/>
                <a:ext cx="8028305" cy="1144672"/>
              </a:xfrm>
              <a:prstGeom prst="rect">
                <a:avLst/>
              </a:prstGeom>
              <a:blipFill>
                <a:blip r:embed="rId4"/>
                <a:stretch>
                  <a:fillRect l="-2050" r="-1519" b="-12766"/>
                </a:stretch>
              </a:blipFill>
            </p:spPr>
            <p:txBody>
              <a:bodyPr/>
              <a:lstStyle/>
              <a:p>
                <a:r>
                  <a:rPr lang="en-US">
                    <a:noFill/>
                  </a:rPr>
                  <a:t> </a:t>
                </a:r>
              </a:p>
            </p:txBody>
          </p:sp>
        </mc:Fallback>
      </mc:AlternateContent>
      <p:sp>
        <p:nvSpPr>
          <p:cNvPr id="17" name="object 17"/>
          <p:cNvSpPr txBox="1"/>
          <p:nvPr/>
        </p:nvSpPr>
        <p:spPr>
          <a:xfrm>
            <a:off x="699922" y="4662042"/>
            <a:ext cx="164782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3D8752"/>
                </a:solidFill>
                <a:latin typeface="Segoe UI Semilight"/>
                <a:cs typeface="Segoe UI Semilight"/>
              </a:rPr>
              <a:t>2.</a:t>
            </a:r>
            <a:r>
              <a:rPr sz="2400" b="1" spc="-5" dirty="0">
                <a:solidFill>
                  <a:srgbClr val="3D8752"/>
                </a:solidFill>
                <a:latin typeface="Segoe UI Semilight"/>
                <a:cs typeface="Segoe UI Semilight"/>
              </a:rPr>
              <a:t> </a:t>
            </a:r>
            <a:r>
              <a:rPr sz="2400" b="1" dirty="0">
                <a:solidFill>
                  <a:srgbClr val="3D8752"/>
                </a:solidFill>
                <a:latin typeface="Segoe UI Semilight"/>
                <a:cs typeface="Segoe UI Semilight"/>
              </a:rPr>
              <a:t>Apply</a:t>
            </a:r>
            <a:r>
              <a:rPr sz="2400" b="1" spc="-25" dirty="0">
                <a:solidFill>
                  <a:srgbClr val="3D8752"/>
                </a:solidFill>
                <a:latin typeface="Segoe UI Semilight"/>
                <a:cs typeface="Segoe UI Semilight"/>
              </a:rPr>
              <a:t> CLT</a:t>
            </a:r>
            <a:endParaRPr sz="2400" b="1" dirty="0">
              <a:latin typeface="Segoe UI Semilight"/>
              <a:cs typeface="Segoe UI Semilight"/>
            </a:endParaRPr>
          </a:p>
        </p:txBody>
      </p:sp>
      <p:pic>
        <p:nvPicPr>
          <p:cNvPr id="18" name="object 18"/>
          <p:cNvPicPr/>
          <p:nvPr/>
        </p:nvPicPr>
        <p:blipFill>
          <a:blip r:embed="rId5" cstate="print"/>
          <a:stretch>
            <a:fillRect/>
          </a:stretch>
        </p:blipFill>
        <p:spPr>
          <a:xfrm>
            <a:off x="7734255" y="2684377"/>
            <a:ext cx="4162916" cy="157990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99922" y="204978"/>
            <a:ext cx="70104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3D8752"/>
                </a:solidFill>
                <a:latin typeface="Segoe UI Semilight"/>
                <a:cs typeface="Segoe UI Semilight"/>
              </a:rPr>
              <a:t>3.</a:t>
            </a:r>
            <a:r>
              <a:rPr sz="2400" b="1" spc="-45" dirty="0">
                <a:solidFill>
                  <a:srgbClr val="3D8752"/>
                </a:solidFill>
                <a:latin typeface="Segoe UI Semilight"/>
                <a:cs typeface="Segoe UI Semilight"/>
              </a:rPr>
              <a:t> </a:t>
            </a:r>
            <a:r>
              <a:rPr sz="2400" b="1" dirty="0">
                <a:solidFill>
                  <a:srgbClr val="3D8752"/>
                </a:solidFill>
                <a:latin typeface="Segoe UI Semilight"/>
                <a:cs typeface="Segoe UI Semilight"/>
              </a:rPr>
              <a:t>Compute</a:t>
            </a:r>
            <a:r>
              <a:rPr sz="2400" b="1" spc="-60" dirty="0">
                <a:solidFill>
                  <a:srgbClr val="3D8752"/>
                </a:solidFill>
                <a:latin typeface="Segoe UI Semilight"/>
                <a:cs typeface="Segoe UI Semilight"/>
              </a:rPr>
              <a:t> </a:t>
            </a:r>
            <a:r>
              <a:rPr sz="2400" b="1" dirty="0">
                <a:solidFill>
                  <a:srgbClr val="3D8752"/>
                </a:solidFill>
                <a:latin typeface="Segoe UI Semilight"/>
                <a:cs typeface="Segoe UI Semilight"/>
              </a:rPr>
              <a:t>probability</a:t>
            </a:r>
            <a:r>
              <a:rPr sz="2400" b="1" spc="-65" dirty="0">
                <a:solidFill>
                  <a:srgbClr val="3D8752"/>
                </a:solidFill>
                <a:latin typeface="Segoe UI Semilight"/>
                <a:cs typeface="Segoe UI Semilight"/>
              </a:rPr>
              <a:t> </a:t>
            </a:r>
            <a:r>
              <a:rPr sz="2400" b="1" spc="-10" dirty="0">
                <a:solidFill>
                  <a:srgbClr val="3D8752"/>
                </a:solidFill>
                <a:latin typeface="Segoe UI Semilight"/>
                <a:cs typeface="Segoe UI Semilight"/>
              </a:rPr>
              <a:t>approximation</a:t>
            </a:r>
            <a:r>
              <a:rPr sz="2400" b="1" spc="-65" dirty="0">
                <a:solidFill>
                  <a:srgbClr val="3D8752"/>
                </a:solidFill>
                <a:latin typeface="Segoe UI Semilight"/>
                <a:cs typeface="Segoe UI Semilight"/>
              </a:rPr>
              <a:t> </a:t>
            </a:r>
            <a:r>
              <a:rPr sz="2400" b="1" dirty="0">
                <a:solidFill>
                  <a:srgbClr val="3D8752"/>
                </a:solidFill>
                <a:latin typeface="Segoe UI Semilight"/>
                <a:cs typeface="Segoe UI Semilight"/>
              </a:rPr>
              <a:t>using</a:t>
            </a:r>
            <a:r>
              <a:rPr sz="2400" b="1" spc="-70" dirty="0">
                <a:solidFill>
                  <a:srgbClr val="3D8752"/>
                </a:solidFill>
                <a:latin typeface="Segoe UI Semilight"/>
                <a:cs typeface="Segoe UI Semilight"/>
              </a:rPr>
              <a:t> </a:t>
            </a:r>
            <a:r>
              <a:rPr sz="2400" b="1" dirty="0">
                <a:solidFill>
                  <a:srgbClr val="3D8752"/>
                </a:solidFill>
                <a:latin typeface="Segoe UI Semilight"/>
                <a:cs typeface="Segoe UI Semilight"/>
              </a:rPr>
              <a:t>Phi</a:t>
            </a:r>
            <a:r>
              <a:rPr sz="2400" b="1" spc="-45" dirty="0">
                <a:solidFill>
                  <a:srgbClr val="3D8752"/>
                </a:solidFill>
                <a:latin typeface="Segoe UI Semilight"/>
                <a:cs typeface="Segoe UI Semilight"/>
              </a:rPr>
              <a:t> </a:t>
            </a:r>
            <a:r>
              <a:rPr sz="2400" b="1" spc="-10" dirty="0">
                <a:solidFill>
                  <a:srgbClr val="3D8752"/>
                </a:solidFill>
                <a:latin typeface="Segoe UI Semilight"/>
                <a:cs typeface="Segoe UI Semilight"/>
              </a:rPr>
              <a:t>table</a:t>
            </a:r>
            <a:endParaRPr sz="2400" b="1" dirty="0">
              <a:latin typeface="Segoe UI Semilight"/>
              <a:cs typeface="Segoe UI Semi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2C170-5B4F-8E8F-EC2E-BE6084AA7FDE}"/>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96373349-B900-5553-F94D-D4CD2F2BA8A9}"/>
              </a:ext>
            </a:extLst>
          </p:cNvPr>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5" dirty="0"/>
              <a:t>Confidence</a:t>
            </a:r>
            <a:r>
              <a:rPr spc="190" dirty="0"/>
              <a:t> </a:t>
            </a:r>
            <a:r>
              <a:rPr spc="80" dirty="0"/>
              <a:t>Interval</a:t>
            </a:r>
            <a:r>
              <a:rPr spc="195" dirty="0"/>
              <a:t> </a:t>
            </a:r>
            <a:r>
              <a:rPr spc="60" dirty="0"/>
              <a:t>for</a:t>
            </a:r>
            <a:r>
              <a:rPr spc="195" dirty="0"/>
              <a:t> </a:t>
            </a:r>
            <a:r>
              <a:rPr spc="60" dirty="0"/>
              <a:t>Our</a:t>
            </a:r>
            <a:r>
              <a:rPr spc="180" dirty="0"/>
              <a:t> </a:t>
            </a:r>
            <a:r>
              <a:rPr spc="65" dirty="0"/>
              <a:t>Estimates</a:t>
            </a:r>
          </a:p>
        </p:txBody>
      </p:sp>
      <mc:AlternateContent xmlns:mc="http://schemas.openxmlformats.org/markup-compatibility/2006">
        <mc:Choice xmlns:a14="http://schemas.microsoft.com/office/drawing/2010/main" Requires="a14">
          <p:sp>
            <p:nvSpPr>
              <p:cNvPr id="3" name="object 3">
                <a:extLst>
                  <a:ext uri="{FF2B5EF4-FFF2-40B4-BE49-F238E27FC236}">
                    <a16:creationId xmlns:a16="http://schemas.microsoft.com/office/drawing/2014/main" id="{D7F7C1B7-9308-6AD1-40CC-AC92DA9917C3}"/>
                  </a:ext>
                </a:extLst>
              </p:cNvPr>
              <p:cNvSpPr txBox="1"/>
              <p:nvPr/>
            </p:nvSpPr>
            <p:spPr>
              <a:xfrm>
                <a:off x="583082" y="1420210"/>
                <a:ext cx="7430618" cy="667875"/>
              </a:xfrm>
              <a:prstGeom prst="rect">
                <a:avLst/>
              </a:prstGeom>
            </p:spPr>
            <p:txBody>
              <a:bodyPr vert="horz" wrap="square" lIns="0" tIns="13335" rIns="0" bIns="0" rtlCol="0">
                <a:spAutoFit/>
              </a:bodyPr>
              <a:lstStyle/>
              <a:p>
                <a:pPr marL="50800">
                  <a:lnSpc>
                    <a:spcPct val="100000"/>
                  </a:lnSpc>
                  <a:spcBef>
                    <a:spcPts val="105"/>
                  </a:spcBef>
                </a:pPr>
                <a:r>
                  <a:rPr sz="2600" dirty="0">
                    <a:latin typeface="Segoe UI Semilight"/>
                    <a:cs typeface="Segoe UI Semilight"/>
                  </a:rPr>
                  <a:t>We</a:t>
                </a:r>
                <a:r>
                  <a:rPr sz="2600" spc="-80" dirty="0">
                    <a:latin typeface="Segoe UI Semilight"/>
                    <a:cs typeface="Segoe UI Semilight"/>
                  </a:rPr>
                  <a:t> </a:t>
                </a:r>
                <a:r>
                  <a:rPr sz="2600" dirty="0">
                    <a:latin typeface="Segoe UI Semilight"/>
                    <a:cs typeface="Segoe UI Semilight"/>
                  </a:rPr>
                  <a:t>have</a:t>
                </a:r>
                <a:r>
                  <a:rPr sz="2600" spc="-60" dirty="0">
                    <a:latin typeface="Segoe UI Semilight"/>
                    <a:cs typeface="Segoe UI Semilight"/>
                  </a:rPr>
                  <a:t> </a:t>
                </a:r>
                <a:r>
                  <a:rPr sz="2600" dirty="0">
                    <a:latin typeface="Segoe UI Semilight"/>
                    <a:cs typeface="Segoe UI Semilight"/>
                  </a:rPr>
                  <a:t>this</a:t>
                </a:r>
                <a:r>
                  <a:rPr sz="2600" spc="-35" dirty="0">
                    <a:latin typeface="Segoe UI Semilight"/>
                    <a:cs typeface="Segoe UI Semilight"/>
                  </a:rPr>
                  <a:t> </a:t>
                </a:r>
                <a:r>
                  <a:rPr sz="2600" dirty="0">
                    <a:latin typeface="Segoe UI Semilight"/>
                    <a:cs typeface="Segoe UI Semilight"/>
                  </a:rPr>
                  <a:t>MLE</a:t>
                </a:r>
                <a:r>
                  <a:rPr sz="2600" spc="-40" dirty="0">
                    <a:latin typeface="Segoe UI Semilight"/>
                    <a:cs typeface="Segoe UI Semilight"/>
                  </a:rPr>
                  <a:t> </a:t>
                </a:r>
                <a:r>
                  <a:rPr sz="2600" dirty="0">
                    <a:latin typeface="Segoe UI Semilight"/>
                    <a:cs typeface="Segoe UI Semilight"/>
                  </a:rPr>
                  <a:t>estimate:</a:t>
                </a:r>
                <a:r>
                  <a:rPr sz="2600" spc="-35" dirty="0">
                    <a:latin typeface="Segoe UI Semilight"/>
                    <a:cs typeface="Segoe UI Semilight"/>
                  </a:rPr>
                  <a:t> </a:t>
                </a:r>
                <a14:m>
                  <m:oMath xmlns:m="http://schemas.openxmlformats.org/officeDocument/2006/math">
                    <m:acc>
                      <m:accPr>
                        <m:chr m:val="̂"/>
                        <m:ctrlPr>
                          <a:rPr lang="ar-AE" sz="2600" b="0" i="1" spc="-60" dirty="0" smtClean="0">
                            <a:latin typeface="Cambria Math" panose="02040503050406030204" pitchFamily="18" charset="0"/>
                            <a:cs typeface="Segoe UI Semilight"/>
                          </a:rPr>
                        </m:ctrlPr>
                      </m:accPr>
                      <m:e>
                        <m:sSub>
                          <m:sSubPr>
                            <m:ctrlPr>
                              <a:rPr lang="ar-AE" sz="2600" b="0" i="1" spc="-60" dirty="0" smtClean="0">
                                <a:latin typeface="Cambria Math" panose="02040503050406030204" pitchFamily="18" charset="0"/>
                                <a:cs typeface="Segoe UI Semilight"/>
                              </a:rPr>
                            </m:ctrlPr>
                          </m:sSubPr>
                          <m:e>
                            <m:r>
                              <a:rPr lang="ar-AE" sz="2600" b="0" i="1" spc="-60" dirty="0" smtClean="0">
                                <a:latin typeface="Cambria Math" panose="02040503050406030204" pitchFamily="18" charset="0"/>
                                <a:cs typeface="Segoe UI Semilight"/>
                              </a:rPr>
                              <m:t>𝜃</m:t>
                            </m:r>
                          </m:e>
                          <m:sub>
                            <m:r>
                              <a:rPr lang="ar-AE" sz="2600" b="0" i="1" spc="-60" dirty="0" smtClean="0">
                                <a:latin typeface="Cambria Math" panose="02040503050406030204" pitchFamily="18" charset="0"/>
                                <a:cs typeface="Segoe UI Semilight"/>
                              </a:rPr>
                              <m:t>2</m:t>
                            </m:r>
                          </m:sub>
                        </m:sSub>
                      </m:e>
                    </m:acc>
                    <m:r>
                      <a:rPr lang="ar-AE" sz="2600" b="0" i="1" spc="-60" dirty="0" smtClean="0">
                        <a:latin typeface="Cambria Math" panose="02040503050406030204" pitchFamily="18" charset="0"/>
                        <a:cs typeface="Segoe UI Semilight"/>
                      </a:rPr>
                      <m:t>=</m:t>
                    </m:r>
                    <m:f>
                      <m:fPr>
                        <m:ctrlPr>
                          <a:rPr lang="ar-AE" sz="2600" b="0" i="1" spc="-60" dirty="0" smtClean="0">
                            <a:latin typeface="Cambria Math" panose="02040503050406030204" pitchFamily="18" charset="0"/>
                            <a:cs typeface="Segoe UI Semilight"/>
                          </a:rPr>
                        </m:ctrlPr>
                      </m:fPr>
                      <m:num>
                        <m:nary>
                          <m:naryPr>
                            <m:chr m:val="∑"/>
                            <m:ctrlPr>
                              <a:rPr lang="ar-AE" sz="2600" b="0" i="1" spc="-60" dirty="0" smtClean="0">
                                <a:latin typeface="Cambria Math" panose="02040503050406030204" pitchFamily="18" charset="0"/>
                                <a:cs typeface="Segoe UI Semilight"/>
                              </a:rPr>
                            </m:ctrlPr>
                          </m:naryPr>
                          <m:sub>
                            <m:r>
                              <m:rPr>
                                <m:brk m:alnAt="23"/>
                              </m:rPr>
                              <a:rPr lang="ar-AE" sz="2600" b="0" i="1" spc="-60" dirty="0" smtClean="0">
                                <a:latin typeface="Cambria Math" panose="02040503050406030204" pitchFamily="18" charset="0"/>
                                <a:cs typeface="Segoe UI Semilight"/>
                              </a:rPr>
                              <m:t>𝑖</m:t>
                            </m:r>
                            <m:r>
                              <m:rPr>
                                <m:brk m:alnAt="23"/>
                              </m:rPr>
                              <a:rPr lang="ar-AE" sz="2600" b="0" i="1" spc="-60" dirty="0" smtClean="0">
                                <a:latin typeface="Cambria Math" panose="02040503050406030204" pitchFamily="18" charset="0"/>
                                <a:cs typeface="Segoe UI Semilight"/>
                              </a:rPr>
                              <m:t>=</m:t>
                            </m:r>
                            <m:r>
                              <m:rPr>
                                <m:brk m:alnAt="23"/>
                              </m:rPr>
                              <a:rPr lang="ar-AE" sz="2600" b="0" i="1" spc="-60" dirty="0" smtClean="0">
                                <a:latin typeface="Cambria Math" panose="02040503050406030204" pitchFamily="18" charset="0"/>
                                <a:cs typeface="Segoe UI Semilight"/>
                              </a:rPr>
                              <m:t>1</m:t>
                            </m:r>
                          </m:sub>
                          <m:sup>
                            <m:r>
                              <a:rPr lang="ar-AE" sz="2600" b="0" i="1" spc="-60" dirty="0" smtClean="0">
                                <a:latin typeface="Cambria Math" panose="02040503050406030204" pitchFamily="18" charset="0"/>
                                <a:cs typeface="Segoe UI Semilight"/>
                              </a:rPr>
                              <m:t>35</m:t>
                            </m:r>
                          </m:sup>
                          <m:e>
                            <m:sSub>
                              <m:sSubPr>
                                <m:ctrlPr>
                                  <a:rPr lang="ar-AE" sz="2600" b="0" i="1" spc="-60" dirty="0" smtClean="0">
                                    <a:latin typeface="Cambria Math" panose="02040503050406030204" pitchFamily="18" charset="0"/>
                                    <a:cs typeface="Segoe UI Semilight"/>
                                  </a:rPr>
                                </m:ctrlPr>
                              </m:sSubPr>
                              <m:e>
                                <m:r>
                                  <a:rPr lang="ar-AE" sz="2600" b="0" i="1" spc="-60" dirty="0" smtClean="0">
                                    <a:latin typeface="Cambria Math" panose="02040503050406030204" pitchFamily="18" charset="0"/>
                                    <a:cs typeface="Segoe UI Semilight"/>
                                  </a:rPr>
                                  <m:t>𝑌</m:t>
                                </m:r>
                              </m:e>
                              <m:sub>
                                <m:r>
                                  <a:rPr lang="ar-AE" sz="2600" b="0" i="1" spc="-60" dirty="0" smtClean="0">
                                    <a:latin typeface="Cambria Math" panose="02040503050406030204" pitchFamily="18" charset="0"/>
                                    <a:cs typeface="Segoe UI Semilight"/>
                                  </a:rPr>
                                  <m:t>𝑖</m:t>
                                </m:r>
                              </m:sub>
                            </m:sSub>
                          </m:e>
                        </m:nary>
                      </m:num>
                      <m:den>
                        <m:r>
                          <a:rPr lang="ar-AE" sz="2600" b="0" i="1" spc="-60" dirty="0" smtClean="0">
                            <a:latin typeface="Cambria Math" panose="02040503050406030204" pitchFamily="18" charset="0"/>
                            <a:cs typeface="Segoe UI Semilight"/>
                          </a:rPr>
                          <m:t>35</m:t>
                        </m:r>
                      </m:den>
                    </m:f>
                    <m:r>
                      <a:rPr lang="ar-AE" sz="2600" b="0" i="1" spc="-60" dirty="0" smtClean="0">
                        <a:latin typeface="Cambria Math" panose="02040503050406030204" pitchFamily="18" charset="0"/>
                        <a:cs typeface="Segoe UI Semilight"/>
                      </a:rPr>
                      <m:t>=</m:t>
                    </m:r>
                    <m:nary>
                      <m:naryPr>
                        <m:chr m:val="∑"/>
                        <m:ctrlPr>
                          <a:rPr lang="ar-AE" sz="2600" b="0" i="1" spc="-60" dirty="0" smtClean="0">
                            <a:latin typeface="Cambria Math" panose="02040503050406030204" pitchFamily="18" charset="0"/>
                            <a:cs typeface="Segoe UI Semilight"/>
                          </a:rPr>
                        </m:ctrlPr>
                      </m:naryPr>
                      <m:sub>
                        <m:r>
                          <m:rPr>
                            <m:brk m:alnAt="23"/>
                          </m:rPr>
                          <a:rPr lang="ar-AE" sz="2600" b="0" i="1" spc="-60" dirty="0" smtClean="0">
                            <a:latin typeface="Cambria Math" panose="02040503050406030204" pitchFamily="18" charset="0"/>
                            <a:cs typeface="Segoe UI Semilight"/>
                          </a:rPr>
                          <m:t>𝑖</m:t>
                        </m:r>
                        <m:r>
                          <m:rPr>
                            <m:brk m:alnAt="23"/>
                          </m:rPr>
                          <a:rPr lang="ar-AE" sz="2600" b="0" i="1" spc="-60" dirty="0" smtClean="0">
                            <a:latin typeface="Cambria Math" panose="02040503050406030204" pitchFamily="18" charset="0"/>
                            <a:cs typeface="Segoe UI Semilight"/>
                          </a:rPr>
                          <m:t>=</m:t>
                        </m:r>
                        <m:r>
                          <m:rPr>
                            <m:brk m:alnAt="23"/>
                          </m:rPr>
                          <a:rPr lang="ar-AE" sz="2600" b="0" i="1" spc="-60" dirty="0" smtClean="0">
                            <a:latin typeface="Cambria Math" panose="02040503050406030204" pitchFamily="18" charset="0"/>
                            <a:cs typeface="Segoe UI Semilight"/>
                          </a:rPr>
                          <m:t>1</m:t>
                        </m:r>
                      </m:sub>
                      <m:sup>
                        <m:r>
                          <a:rPr lang="ar-AE" sz="2600" b="0" i="1" spc="-60" dirty="0" smtClean="0">
                            <a:latin typeface="Cambria Math" panose="02040503050406030204" pitchFamily="18" charset="0"/>
                            <a:cs typeface="Segoe UI Semilight"/>
                          </a:rPr>
                          <m:t>35</m:t>
                        </m:r>
                      </m:sup>
                      <m:e>
                        <m:f>
                          <m:fPr>
                            <m:ctrlPr>
                              <a:rPr lang="ar-AE" sz="2600" b="0" i="1" spc="-60" dirty="0" smtClean="0">
                                <a:latin typeface="Cambria Math" panose="02040503050406030204" pitchFamily="18" charset="0"/>
                                <a:cs typeface="Segoe UI Semilight"/>
                              </a:rPr>
                            </m:ctrlPr>
                          </m:fPr>
                          <m:num>
                            <m:sSub>
                              <m:sSubPr>
                                <m:ctrlPr>
                                  <a:rPr lang="ar-AE" sz="2600" b="0" i="1" spc="-60" dirty="0" smtClean="0">
                                    <a:latin typeface="Cambria Math" panose="02040503050406030204" pitchFamily="18" charset="0"/>
                                    <a:cs typeface="Segoe UI Semilight"/>
                                  </a:rPr>
                                </m:ctrlPr>
                              </m:sSubPr>
                              <m:e>
                                <m:r>
                                  <a:rPr lang="ar-AE" sz="2600" b="0" i="1" spc="-60" dirty="0" smtClean="0">
                                    <a:latin typeface="Cambria Math" panose="02040503050406030204" pitchFamily="18" charset="0"/>
                                    <a:cs typeface="Segoe UI Semilight"/>
                                  </a:rPr>
                                  <m:t>𝑌</m:t>
                                </m:r>
                              </m:e>
                              <m:sub>
                                <m:r>
                                  <a:rPr lang="ar-AE" sz="2600" b="0" i="1" spc="-60" dirty="0" smtClean="0">
                                    <a:latin typeface="Cambria Math" panose="02040503050406030204" pitchFamily="18" charset="0"/>
                                    <a:cs typeface="Segoe UI Semilight"/>
                                  </a:rPr>
                                  <m:t>𝑖</m:t>
                                </m:r>
                              </m:sub>
                            </m:sSub>
                          </m:num>
                          <m:den>
                            <m:r>
                              <a:rPr lang="en-US" sz="2600" b="0" i="1" spc="-60" dirty="0" smtClean="0">
                                <a:latin typeface="Cambria Math" panose="02040503050406030204" pitchFamily="18" charset="0"/>
                                <a:cs typeface="Segoe UI Semilight"/>
                              </a:rPr>
                              <m:t>35</m:t>
                            </m:r>
                          </m:den>
                        </m:f>
                      </m:e>
                    </m:nary>
                  </m:oMath>
                </a14:m>
                <a:r>
                  <a:rPr lang="ar-AE" sz="2600" i="1" spc="-5" dirty="0">
                    <a:latin typeface="Segoe UI Semilight"/>
                    <a:cs typeface="Segoe UI Semilight"/>
                  </a:rPr>
                  <a:t> </a:t>
                </a:r>
                <a:endParaRPr sz="2600" dirty="0">
                  <a:latin typeface="Cambria Math"/>
                  <a:cs typeface="Cambria Math"/>
                </a:endParaRPr>
              </a:p>
            </p:txBody>
          </p:sp>
        </mc:Choice>
        <mc:Fallback>
          <p:sp>
            <p:nvSpPr>
              <p:cNvPr id="3" name="object 3">
                <a:extLst>
                  <a:ext uri="{FF2B5EF4-FFF2-40B4-BE49-F238E27FC236}">
                    <a16:creationId xmlns:a16="http://schemas.microsoft.com/office/drawing/2014/main" id="{D7F7C1B7-9308-6AD1-40CC-AC92DA9917C3}"/>
                  </a:ext>
                </a:extLst>
              </p:cNvPr>
              <p:cNvSpPr txBox="1">
                <a:spLocks noRot="1" noChangeAspect="1" noMove="1" noResize="1" noEditPoints="1" noAdjustHandles="1" noChangeArrowheads="1" noChangeShapeType="1" noTextEdit="1"/>
              </p:cNvSpPr>
              <p:nvPr/>
            </p:nvSpPr>
            <p:spPr>
              <a:xfrm>
                <a:off x="583082" y="1420210"/>
                <a:ext cx="7430618" cy="667875"/>
              </a:xfrm>
              <a:prstGeom prst="rect">
                <a:avLst/>
              </a:prstGeom>
              <a:blipFill>
                <a:blip r:embed="rId2"/>
                <a:stretch>
                  <a:fillRect l="-2051" b="-15455"/>
                </a:stretch>
              </a:blipFill>
            </p:spPr>
            <p:txBody>
              <a:bodyPr/>
              <a:lstStyle/>
              <a:p>
                <a:r>
                  <a:rPr lang="en-US">
                    <a:noFill/>
                  </a:rPr>
                  <a:t> </a:t>
                </a:r>
              </a:p>
            </p:txBody>
          </p:sp>
        </mc:Fallback>
      </mc:AlternateContent>
      <p:sp>
        <p:nvSpPr>
          <p:cNvPr id="14" name="object 14">
            <a:extLst>
              <a:ext uri="{FF2B5EF4-FFF2-40B4-BE49-F238E27FC236}">
                <a16:creationId xmlns:a16="http://schemas.microsoft.com/office/drawing/2014/main" id="{34E50AAE-278B-DAD0-BBA4-7834BCC43D4D}"/>
              </a:ext>
            </a:extLst>
          </p:cNvPr>
          <p:cNvSpPr/>
          <p:nvPr/>
        </p:nvSpPr>
        <p:spPr>
          <a:xfrm>
            <a:off x="5478023" y="2139060"/>
            <a:ext cx="3213100" cy="400050"/>
          </a:xfrm>
          <a:custGeom>
            <a:avLst/>
            <a:gdLst/>
            <a:ahLst/>
            <a:cxnLst/>
            <a:rect l="l" t="t" r="r" b="b"/>
            <a:pathLst>
              <a:path w="3213100" h="400050">
                <a:moveTo>
                  <a:pt x="3108192" y="0"/>
                </a:moveTo>
                <a:lnTo>
                  <a:pt x="3104128" y="13335"/>
                </a:lnTo>
                <a:lnTo>
                  <a:pt x="3122483" y="22836"/>
                </a:lnTo>
                <a:lnTo>
                  <a:pt x="3138481" y="36671"/>
                </a:lnTo>
                <a:lnTo>
                  <a:pt x="3163310" y="77342"/>
                </a:lnTo>
                <a:lnTo>
                  <a:pt x="3178391" y="132714"/>
                </a:lnTo>
                <a:lnTo>
                  <a:pt x="3183376" y="199898"/>
                </a:lnTo>
                <a:lnTo>
                  <a:pt x="3182133" y="234975"/>
                </a:lnTo>
                <a:lnTo>
                  <a:pt x="3172124" y="296177"/>
                </a:lnTo>
                <a:lnTo>
                  <a:pt x="3152098" y="344828"/>
                </a:lnTo>
                <a:lnTo>
                  <a:pt x="3122483" y="376832"/>
                </a:lnTo>
                <a:lnTo>
                  <a:pt x="3104128" y="386334"/>
                </a:lnTo>
                <a:lnTo>
                  <a:pt x="3108192" y="399541"/>
                </a:lnTo>
                <a:lnTo>
                  <a:pt x="3152753" y="375777"/>
                </a:lnTo>
                <a:lnTo>
                  <a:pt x="3185789" y="330962"/>
                </a:lnTo>
                <a:lnTo>
                  <a:pt x="3206299" y="270462"/>
                </a:lnTo>
                <a:lnTo>
                  <a:pt x="3213088" y="199898"/>
                </a:lnTo>
                <a:lnTo>
                  <a:pt x="3211474" y="164818"/>
                </a:lnTo>
                <a:lnTo>
                  <a:pt x="3197770" y="97633"/>
                </a:lnTo>
                <a:lnTo>
                  <a:pt x="3170717" y="43630"/>
                </a:lnTo>
                <a:lnTo>
                  <a:pt x="3131907" y="9288"/>
                </a:lnTo>
                <a:lnTo>
                  <a:pt x="3108192" y="0"/>
                </a:lnTo>
                <a:close/>
              </a:path>
              <a:path w="3213100" h="400050">
                <a:moveTo>
                  <a:pt x="105023" y="0"/>
                </a:moveTo>
                <a:lnTo>
                  <a:pt x="60350" y="23828"/>
                </a:lnTo>
                <a:lnTo>
                  <a:pt x="27299" y="68706"/>
                </a:lnTo>
                <a:lnTo>
                  <a:pt x="6836" y="129143"/>
                </a:lnTo>
                <a:lnTo>
                  <a:pt x="0" y="199898"/>
                </a:lnTo>
                <a:lnTo>
                  <a:pt x="1640" y="234975"/>
                </a:lnTo>
                <a:lnTo>
                  <a:pt x="1706" y="236396"/>
                </a:lnTo>
                <a:lnTo>
                  <a:pt x="15370" y="301980"/>
                </a:lnTo>
                <a:lnTo>
                  <a:pt x="42372" y="355982"/>
                </a:lnTo>
                <a:lnTo>
                  <a:pt x="81234" y="390308"/>
                </a:lnTo>
                <a:lnTo>
                  <a:pt x="105023" y="399541"/>
                </a:lnTo>
                <a:lnTo>
                  <a:pt x="109087" y="386334"/>
                </a:lnTo>
                <a:lnTo>
                  <a:pt x="90678" y="376832"/>
                </a:lnTo>
                <a:lnTo>
                  <a:pt x="74685" y="362997"/>
                </a:lnTo>
                <a:lnTo>
                  <a:pt x="49905" y="322325"/>
                </a:lnTo>
                <a:lnTo>
                  <a:pt x="34760" y="267065"/>
                </a:lnTo>
                <a:lnTo>
                  <a:pt x="29712" y="199898"/>
                </a:lnTo>
                <a:lnTo>
                  <a:pt x="30974" y="164818"/>
                </a:lnTo>
                <a:lnTo>
                  <a:pt x="41070" y="103564"/>
                </a:lnTo>
                <a:lnTo>
                  <a:pt x="61098" y="54840"/>
                </a:lnTo>
                <a:lnTo>
                  <a:pt x="90678" y="22836"/>
                </a:lnTo>
                <a:lnTo>
                  <a:pt x="109087" y="13335"/>
                </a:lnTo>
                <a:lnTo>
                  <a:pt x="105023" y="0"/>
                </a:lnTo>
                <a:close/>
              </a:path>
            </a:pathLst>
          </a:custGeom>
          <a:solidFill>
            <a:srgbClr val="000000"/>
          </a:solidFill>
        </p:spPr>
        <p:txBody>
          <a:bodyPr wrap="square" lIns="0" tIns="0" rIns="0" bIns="0" rtlCol="0"/>
          <a:lstStyle/>
          <a:p>
            <a:endParaRPr/>
          </a:p>
        </p:txBody>
      </p:sp>
      <p:sp>
        <p:nvSpPr>
          <p:cNvPr id="15" name="object 15">
            <a:extLst>
              <a:ext uri="{FF2B5EF4-FFF2-40B4-BE49-F238E27FC236}">
                <a16:creationId xmlns:a16="http://schemas.microsoft.com/office/drawing/2014/main" id="{4D01F853-397C-828C-3460-FF02E2EF8722}"/>
              </a:ext>
            </a:extLst>
          </p:cNvPr>
          <p:cNvSpPr txBox="1"/>
          <p:nvPr/>
        </p:nvSpPr>
        <p:spPr>
          <a:xfrm>
            <a:off x="7594345" y="1466189"/>
            <a:ext cx="2788920" cy="1046480"/>
          </a:xfrm>
          <a:prstGeom prst="rect">
            <a:avLst/>
          </a:prstGeom>
        </p:spPr>
        <p:txBody>
          <a:bodyPr vert="horz" wrap="square" lIns="0" tIns="127000" rIns="0" bIns="0" rtlCol="0">
            <a:spAutoFit/>
          </a:bodyPr>
          <a:lstStyle/>
          <a:p>
            <a:pPr marL="38100">
              <a:lnSpc>
                <a:spcPct val="100000"/>
              </a:lnSpc>
              <a:spcBef>
                <a:spcPts val="1000"/>
              </a:spcBef>
            </a:pPr>
            <a:r>
              <a:rPr sz="2600" i="1" dirty="0">
                <a:latin typeface="Segoe UI Semilight"/>
                <a:cs typeface="Segoe UI Semilight"/>
              </a:rPr>
              <a:t>,</a:t>
            </a:r>
            <a:r>
              <a:rPr sz="2600" i="1" spc="-25" dirty="0">
                <a:latin typeface="Segoe UI Semilight"/>
                <a:cs typeface="Segoe UI Semilight"/>
              </a:rPr>
              <a:t> </a:t>
            </a:r>
            <a:r>
              <a:rPr sz="2600" dirty="0">
                <a:latin typeface="Segoe UI Semilight"/>
                <a:cs typeface="Segoe UI Semilight"/>
              </a:rPr>
              <a:t>where</a:t>
            </a:r>
            <a:r>
              <a:rPr sz="2600" spc="-40" dirty="0">
                <a:latin typeface="Segoe UI Semilight"/>
                <a:cs typeface="Segoe UI Semilight"/>
              </a:rPr>
              <a:t> </a:t>
            </a:r>
            <a:r>
              <a:rPr sz="2600" spc="-415" dirty="0">
                <a:latin typeface="Cambria Math"/>
                <a:cs typeface="Cambria Math"/>
              </a:rPr>
              <a:t>𝑌</a:t>
            </a:r>
            <a:r>
              <a:rPr sz="2850" spc="262" baseline="-16081" dirty="0">
                <a:latin typeface="Cambria Math"/>
                <a:cs typeface="Cambria Math"/>
              </a:rPr>
              <a:t>𝑖</a:t>
            </a:r>
            <a:r>
              <a:rPr sz="2600" spc="15" dirty="0">
                <a:latin typeface="Cambria Math"/>
                <a:cs typeface="Cambria Math"/>
              </a:rPr>
              <a:t>~Be</a:t>
            </a:r>
            <a:r>
              <a:rPr sz="2600" spc="-5" dirty="0">
                <a:latin typeface="Cambria Math"/>
                <a:cs typeface="Cambria Math"/>
              </a:rPr>
              <a:t>r</a:t>
            </a:r>
            <a:r>
              <a:rPr sz="2600" spc="10" dirty="0">
                <a:latin typeface="Cambria Math"/>
                <a:cs typeface="Cambria Math"/>
              </a:rPr>
              <a:t>(</a:t>
            </a:r>
            <a:r>
              <a:rPr sz="2600" spc="-80" dirty="0">
                <a:latin typeface="Cambria Math"/>
                <a:cs typeface="Cambria Math"/>
              </a:rPr>
              <a:t>𝜃</a:t>
            </a:r>
            <a:r>
              <a:rPr sz="2850" spc="172" baseline="-16081" dirty="0">
                <a:latin typeface="Cambria Math"/>
                <a:cs typeface="Cambria Math"/>
              </a:rPr>
              <a:t>2</a:t>
            </a:r>
            <a:r>
              <a:rPr sz="2600" spc="15" dirty="0">
                <a:latin typeface="Cambria Math"/>
                <a:cs typeface="Cambria Math"/>
              </a:rPr>
              <a:t>)</a:t>
            </a:r>
            <a:endParaRPr sz="2600" dirty="0">
              <a:latin typeface="Cambria Math"/>
              <a:cs typeface="Cambria Math"/>
            </a:endParaRPr>
          </a:p>
          <a:p>
            <a:pPr marL="1219200">
              <a:lnSpc>
                <a:spcPct val="100000"/>
              </a:lnSpc>
              <a:spcBef>
                <a:spcPts val="900"/>
              </a:spcBef>
            </a:pPr>
            <a:r>
              <a:rPr sz="2600" dirty="0">
                <a:latin typeface="Cambria Math"/>
                <a:cs typeface="Cambria Math"/>
              </a:rPr>
              <a:t>≥</a:t>
            </a:r>
            <a:r>
              <a:rPr sz="2600" spc="140" dirty="0">
                <a:latin typeface="Cambria Math"/>
                <a:cs typeface="Cambria Math"/>
              </a:rPr>
              <a:t> </a:t>
            </a:r>
            <a:r>
              <a:rPr sz="2600" spc="-20" dirty="0">
                <a:latin typeface="Cambria Math"/>
                <a:cs typeface="Cambria Math"/>
              </a:rPr>
              <a:t>0.95</a:t>
            </a:r>
            <a:endParaRPr sz="2600" dirty="0">
              <a:latin typeface="Cambria Math"/>
              <a:cs typeface="Cambria Math"/>
            </a:endParaRPr>
          </a:p>
        </p:txBody>
      </p:sp>
      <mc:AlternateContent xmlns:mc="http://schemas.openxmlformats.org/markup-compatibility/2006">
        <mc:Choice xmlns:a14="http://schemas.microsoft.com/office/drawing/2010/main" Requires="a14">
          <p:sp>
            <p:nvSpPr>
              <p:cNvPr id="16" name="object 16">
                <a:extLst>
                  <a:ext uri="{FF2B5EF4-FFF2-40B4-BE49-F238E27FC236}">
                    <a16:creationId xmlns:a16="http://schemas.microsoft.com/office/drawing/2014/main" id="{435E09C6-87AE-E19D-A010-A99088BA3B6D}"/>
                  </a:ext>
                </a:extLst>
              </p:cNvPr>
              <p:cNvSpPr txBox="1"/>
              <p:nvPr/>
            </p:nvSpPr>
            <p:spPr>
              <a:xfrm>
                <a:off x="583082" y="1932341"/>
                <a:ext cx="8028305" cy="1112356"/>
              </a:xfrm>
              <a:prstGeom prst="rect">
                <a:avLst/>
              </a:prstGeom>
            </p:spPr>
            <p:txBody>
              <a:bodyPr vert="horz" wrap="square" lIns="0" tIns="170815" rIns="0" bIns="0" rtlCol="0">
                <a:spAutoFit/>
              </a:bodyPr>
              <a:lstStyle/>
              <a:p>
                <a:pPr marL="38100">
                  <a:lnSpc>
                    <a:spcPct val="100000"/>
                  </a:lnSpc>
                  <a:spcBef>
                    <a:spcPts val="1345"/>
                  </a:spcBef>
                </a:pPr>
                <a:r>
                  <a:rPr lang="en-US" sz="2600" dirty="0">
                    <a:latin typeface="Segoe UI Semilight"/>
                    <a:cs typeface="Segoe UI Semilight"/>
                  </a:rPr>
                  <a:t>What</a:t>
                </a:r>
                <a:r>
                  <a:rPr lang="en-US" sz="2600" spc="-40" dirty="0">
                    <a:latin typeface="Segoe UI Semilight"/>
                    <a:cs typeface="Segoe UI Semilight"/>
                  </a:rPr>
                  <a:t> </a:t>
                </a:r>
                <a:r>
                  <a:rPr lang="en-US" sz="2600" dirty="0">
                    <a:latin typeface="Segoe UI Semilight"/>
                    <a:cs typeface="Segoe UI Semilight"/>
                  </a:rPr>
                  <a:t>is</a:t>
                </a:r>
                <a:r>
                  <a:rPr lang="en-US" sz="2600" spc="-10" dirty="0">
                    <a:latin typeface="Segoe UI Semilight"/>
                    <a:cs typeface="Segoe UI Semilight"/>
                  </a:rPr>
                  <a:t> </a:t>
                </a:r>
                <a:r>
                  <a:rPr lang="en-US" sz="2600" dirty="0">
                    <a:latin typeface="Segoe UI Semilight"/>
                    <a:cs typeface="Segoe UI Semilight"/>
                  </a:rPr>
                  <a:t>the</a:t>
                </a:r>
                <a:r>
                  <a:rPr lang="en-US" sz="2600" spc="-20" dirty="0">
                    <a:latin typeface="Segoe UI Semilight"/>
                    <a:cs typeface="Segoe UI Semilight"/>
                  </a:rPr>
                  <a:t> </a:t>
                </a:r>
                <a:r>
                  <a:rPr lang="en-US" sz="2600" dirty="0">
                    <a:latin typeface="Segoe UI Semilight"/>
                    <a:cs typeface="Segoe UI Semilight"/>
                  </a:rPr>
                  <a:t>value</a:t>
                </a:r>
                <a:r>
                  <a:rPr lang="en-US" sz="2600" spc="-10" dirty="0">
                    <a:latin typeface="Segoe UI Semilight"/>
                    <a:cs typeface="Segoe UI Semilight"/>
                  </a:rPr>
                  <a:t> </a:t>
                </a:r>
                <a:r>
                  <a:rPr lang="en-US" sz="2600" dirty="0">
                    <a:latin typeface="Segoe UI Semilight"/>
                    <a:cs typeface="Segoe UI Semilight"/>
                  </a:rPr>
                  <a:t>of</a:t>
                </a:r>
                <a:r>
                  <a:rPr lang="en-US" sz="2600" spc="-10" dirty="0">
                    <a:latin typeface="Segoe UI Semilight"/>
                    <a:cs typeface="Segoe UI Semilight"/>
                  </a:rPr>
                  <a:t> </a:t>
                </a:r>
                <a:r>
                  <a:rPr lang="en-US" sz="2600" dirty="0">
                    <a:latin typeface="Cambria Math"/>
                    <a:cs typeface="Cambria Math"/>
                  </a:rPr>
                  <a:t>a</a:t>
                </a:r>
                <a:r>
                  <a:rPr lang="en-US" sz="2600" spc="130" dirty="0">
                    <a:latin typeface="Cambria Math"/>
                    <a:cs typeface="Cambria Math"/>
                  </a:rPr>
                  <a:t> </a:t>
                </a:r>
                <a:r>
                  <a:rPr lang="en-US" sz="2600" dirty="0">
                    <a:latin typeface="Segoe UI Semilight"/>
                    <a:cs typeface="Segoe UI Semilight"/>
                  </a:rPr>
                  <a:t>such</a:t>
                </a:r>
                <a:r>
                  <a:rPr lang="en-US" sz="2600" spc="-20" dirty="0">
                    <a:latin typeface="Segoe UI Semilight"/>
                    <a:cs typeface="Segoe UI Semilight"/>
                  </a:rPr>
                  <a:t> </a:t>
                </a:r>
                <a:r>
                  <a:rPr lang="en-US" sz="2600" dirty="0">
                    <a:latin typeface="Segoe UI Semilight"/>
                    <a:cs typeface="Segoe UI Semilight"/>
                  </a:rPr>
                  <a:t>that:</a:t>
                </a:r>
                <a:r>
                  <a:rPr lang="en-US" sz="2600" spc="-15" dirty="0">
                    <a:latin typeface="Segoe UI Semilight"/>
                    <a:cs typeface="Segoe UI Semilight"/>
                  </a:rPr>
                  <a:t> </a:t>
                </a:r>
                <a:r>
                  <a:rPr lang="en-US" sz="2600" dirty="0">
                    <a:latin typeface="Cambria Math"/>
                    <a:cs typeface="Cambria Math"/>
                  </a:rPr>
                  <a:t>ℙ</a:t>
                </a:r>
                <a:r>
                  <a:rPr lang="en-US" sz="2600" spc="585" dirty="0">
                    <a:latin typeface="Cambria Math"/>
                    <a:cs typeface="Cambria Math"/>
                  </a:rPr>
                  <a:t> </a:t>
                </a:r>
                <a:r>
                  <a:rPr lang="en-US" sz="2600" dirty="0">
                    <a:latin typeface="Cambria Math"/>
                    <a:cs typeface="Cambria Math"/>
                  </a:rPr>
                  <a:t>θ</a:t>
                </a:r>
                <a:r>
                  <a:rPr lang="en-US" sz="2850" baseline="-16081" dirty="0">
                    <a:latin typeface="Cambria Math"/>
                    <a:cs typeface="Cambria Math"/>
                  </a:rPr>
                  <a:t>2</a:t>
                </a:r>
                <a:r>
                  <a:rPr lang="en-US" sz="2850" spc="359" baseline="-16081" dirty="0">
                    <a:latin typeface="Cambria Math"/>
                    <a:cs typeface="Cambria Math"/>
                  </a:rPr>
                  <a:t> </a:t>
                </a:r>
                <a:r>
                  <a:rPr lang="en-US" sz="2600" dirty="0">
                    <a:latin typeface="Cambria Math"/>
                    <a:cs typeface="Cambria Math"/>
                  </a:rPr>
                  <a:t>−</a:t>
                </a:r>
                <a:r>
                  <a:rPr lang="en-US" sz="2600" spc="-10" dirty="0">
                    <a:latin typeface="Cambria Math"/>
                    <a:cs typeface="Cambria Math"/>
                  </a:rPr>
                  <a:t> </a:t>
                </a:r>
                <a:r>
                  <a:rPr lang="en-US" sz="2600" dirty="0">
                    <a:latin typeface="Cambria Math"/>
                    <a:cs typeface="Cambria Math"/>
                  </a:rPr>
                  <a:t>a</a:t>
                </a:r>
                <a:r>
                  <a:rPr lang="en-US" sz="2600" spc="135" dirty="0">
                    <a:latin typeface="Cambria Math"/>
                    <a:cs typeface="Cambria Math"/>
                  </a:rPr>
                  <a:t> </a:t>
                </a:r>
                <a:r>
                  <a:rPr lang="en-US" sz="2600" dirty="0">
                    <a:latin typeface="Cambria Math"/>
                    <a:cs typeface="Cambria Math"/>
                  </a:rPr>
                  <a:t>≤</a:t>
                </a:r>
                <a:r>
                  <a:rPr lang="en-US" sz="2600" spc="140" dirty="0">
                    <a:latin typeface="Cambria Math"/>
                    <a:cs typeface="Cambria Math"/>
                  </a:rPr>
                  <a:t> </a:t>
                </a:r>
                <a14:m>
                  <m:oMath xmlns:m="http://schemas.openxmlformats.org/officeDocument/2006/math">
                    <m:acc>
                      <m:accPr>
                        <m:chr m:val="̂"/>
                        <m:ctrlPr>
                          <a:rPr lang="en-US" sz="2600" b="0" i="1" spc="140" smtClean="0">
                            <a:latin typeface="Cambria Math" panose="02040503050406030204" pitchFamily="18" charset="0"/>
                            <a:cs typeface="Cambria Math"/>
                          </a:rPr>
                        </m:ctrlPr>
                      </m:accPr>
                      <m:e>
                        <m:sSub>
                          <m:sSubPr>
                            <m:ctrlPr>
                              <a:rPr lang="en-US" sz="2600" b="0" i="1" spc="140" smtClean="0">
                                <a:latin typeface="Cambria Math" panose="02040503050406030204" pitchFamily="18" charset="0"/>
                                <a:cs typeface="Cambria Math"/>
                              </a:rPr>
                            </m:ctrlPr>
                          </m:sSubPr>
                          <m:e>
                            <m:r>
                              <a:rPr lang="en-US" sz="2600" b="0" i="1" spc="140" smtClean="0">
                                <a:latin typeface="Cambria Math" panose="02040503050406030204" pitchFamily="18" charset="0"/>
                                <a:cs typeface="Cambria Math"/>
                              </a:rPr>
                              <m:t>𝜃</m:t>
                            </m:r>
                          </m:e>
                          <m:sub>
                            <m:r>
                              <a:rPr lang="en-US" sz="2600" b="0" i="1" spc="140" smtClean="0">
                                <a:latin typeface="Cambria Math" panose="02040503050406030204" pitchFamily="18" charset="0"/>
                                <a:cs typeface="Cambria Math"/>
                              </a:rPr>
                              <m:t>2</m:t>
                            </m:r>
                          </m:sub>
                        </m:sSub>
                      </m:e>
                    </m:acc>
                  </m:oMath>
                </a14:m>
                <a:r>
                  <a:rPr lang="en-US" sz="2600" dirty="0">
                    <a:latin typeface="Cambria Math"/>
                    <a:cs typeface="Cambria Math"/>
                  </a:rPr>
                  <a:t> ≤</a:t>
                </a:r>
                <a:r>
                  <a:rPr lang="en-US" sz="2600" spc="140" dirty="0">
                    <a:latin typeface="Cambria Math"/>
                    <a:cs typeface="Cambria Math"/>
                  </a:rPr>
                  <a:t> </a:t>
                </a:r>
                <a:r>
                  <a:rPr lang="en-US" sz="2600" dirty="0">
                    <a:latin typeface="Cambria Math"/>
                    <a:cs typeface="Cambria Math"/>
                  </a:rPr>
                  <a:t>θ</a:t>
                </a:r>
                <a:r>
                  <a:rPr lang="en-US" sz="2850" baseline="-16081" dirty="0">
                    <a:latin typeface="Cambria Math"/>
                    <a:cs typeface="Cambria Math"/>
                  </a:rPr>
                  <a:t>2</a:t>
                </a:r>
                <a:r>
                  <a:rPr lang="en-US" sz="2850" spc="375" baseline="-16081" dirty="0">
                    <a:latin typeface="Cambria Math"/>
                    <a:cs typeface="Cambria Math"/>
                  </a:rPr>
                  <a:t> </a:t>
                </a:r>
                <a:r>
                  <a:rPr lang="en-US" sz="2600" dirty="0">
                    <a:latin typeface="Cambria Math"/>
                    <a:cs typeface="Cambria Math"/>
                  </a:rPr>
                  <a:t>+</a:t>
                </a:r>
                <a:r>
                  <a:rPr lang="en-US" sz="2600" spc="-20" dirty="0">
                    <a:latin typeface="Cambria Math"/>
                    <a:cs typeface="Cambria Math"/>
                  </a:rPr>
                  <a:t> </a:t>
                </a:r>
                <a:r>
                  <a:rPr lang="en-US" sz="2600" spc="-50" dirty="0">
                    <a:latin typeface="Cambria Math"/>
                    <a:cs typeface="Cambria Math"/>
                  </a:rPr>
                  <a:t>a</a:t>
                </a:r>
                <a:endParaRPr lang="en-US" sz="2600" dirty="0">
                  <a:latin typeface="Cambria Math"/>
                  <a:cs typeface="Cambria Math"/>
                </a:endParaRPr>
              </a:p>
              <a:p>
                <a:pPr marL="129539">
                  <a:lnSpc>
                    <a:spcPct val="100000"/>
                  </a:lnSpc>
                  <a:spcBef>
                    <a:spcPts val="1150"/>
                  </a:spcBef>
                </a:pPr>
                <a:r>
                  <a:rPr lang="en-US" sz="2400" b="1" dirty="0">
                    <a:solidFill>
                      <a:srgbClr val="3D8752"/>
                    </a:solidFill>
                    <a:latin typeface="Segoe UI Semilight"/>
                    <a:cs typeface="Segoe UI Semilight"/>
                  </a:rPr>
                  <a:t>1.</a:t>
                </a:r>
                <a:r>
                  <a:rPr lang="en-US" sz="2400" b="1" spc="-20" dirty="0">
                    <a:solidFill>
                      <a:srgbClr val="3D8752"/>
                    </a:solidFill>
                    <a:latin typeface="Segoe UI Semilight"/>
                    <a:cs typeface="Segoe UI Semilight"/>
                  </a:rPr>
                  <a:t> </a:t>
                </a:r>
                <a:r>
                  <a:rPr lang="en-US" sz="2400" b="1" dirty="0">
                    <a:solidFill>
                      <a:srgbClr val="3D8752"/>
                    </a:solidFill>
                    <a:latin typeface="Segoe UI Semilight"/>
                    <a:cs typeface="Segoe UI Semilight"/>
                  </a:rPr>
                  <a:t>Setup</a:t>
                </a:r>
                <a:r>
                  <a:rPr lang="en-US" sz="2400" b="1" spc="-45" dirty="0">
                    <a:solidFill>
                      <a:srgbClr val="3D8752"/>
                    </a:solidFill>
                    <a:latin typeface="Segoe UI Semilight"/>
                    <a:cs typeface="Segoe UI Semilight"/>
                  </a:rPr>
                  <a:t> </a:t>
                </a:r>
                <a:r>
                  <a:rPr lang="en-US" sz="2400" b="1" dirty="0">
                    <a:solidFill>
                      <a:srgbClr val="3D8752"/>
                    </a:solidFill>
                    <a:latin typeface="Segoe UI Semilight"/>
                    <a:cs typeface="Segoe UI Semilight"/>
                  </a:rPr>
                  <a:t>the</a:t>
                </a:r>
                <a:r>
                  <a:rPr lang="en-US" sz="2400" b="1" spc="-35" dirty="0">
                    <a:solidFill>
                      <a:srgbClr val="3D8752"/>
                    </a:solidFill>
                    <a:latin typeface="Segoe UI Semilight"/>
                    <a:cs typeface="Segoe UI Semilight"/>
                  </a:rPr>
                  <a:t> </a:t>
                </a:r>
                <a:r>
                  <a:rPr lang="en-US" sz="2400" b="1" spc="-10" dirty="0">
                    <a:solidFill>
                      <a:srgbClr val="3D8752"/>
                    </a:solidFill>
                    <a:latin typeface="Segoe UI Semilight"/>
                    <a:cs typeface="Segoe UI Semilight"/>
                  </a:rPr>
                  <a:t>problem</a:t>
                </a:r>
              </a:p>
            </p:txBody>
          </p:sp>
        </mc:Choice>
        <mc:Fallback>
          <p:sp>
            <p:nvSpPr>
              <p:cNvPr id="16" name="object 16">
                <a:extLst>
                  <a:ext uri="{FF2B5EF4-FFF2-40B4-BE49-F238E27FC236}">
                    <a16:creationId xmlns:a16="http://schemas.microsoft.com/office/drawing/2014/main" id="{435E09C6-87AE-E19D-A010-A99088BA3B6D}"/>
                  </a:ext>
                </a:extLst>
              </p:cNvPr>
              <p:cNvSpPr txBox="1">
                <a:spLocks noRot="1" noChangeAspect="1" noMove="1" noResize="1" noEditPoints="1" noAdjustHandles="1" noChangeArrowheads="1" noChangeShapeType="1" noTextEdit="1"/>
              </p:cNvSpPr>
              <p:nvPr/>
            </p:nvSpPr>
            <p:spPr>
              <a:xfrm>
                <a:off x="583082" y="1932341"/>
                <a:ext cx="8028305" cy="1112356"/>
              </a:xfrm>
              <a:prstGeom prst="rect">
                <a:avLst/>
              </a:prstGeom>
              <a:blipFill>
                <a:blip r:embed="rId3"/>
                <a:stretch>
                  <a:fillRect l="-2050" r="-1519" b="-16484"/>
                </a:stretch>
              </a:blipFill>
            </p:spPr>
            <p:txBody>
              <a:bodyPr/>
              <a:lstStyle/>
              <a:p>
                <a:r>
                  <a:rPr lang="en-US">
                    <a:noFill/>
                  </a:rPr>
                  <a:t> </a:t>
                </a:r>
              </a:p>
            </p:txBody>
          </p:sp>
        </mc:Fallback>
      </mc:AlternateContent>
      <p:sp>
        <p:nvSpPr>
          <p:cNvPr id="17" name="object 17">
            <a:extLst>
              <a:ext uri="{FF2B5EF4-FFF2-40B4-BE49-F238E27FC236}">
                <a16:creationId xmlns:a16="http://schemas.microsoft.com/office/drawing/2014/main" id="{EE5ACD08-E2EF-4608-3599-3CD968FD4681}"/>
              </a:ext>
            </a:extLst>
          </p:cNvPr>
          <p:cNvSpPr txBox="1"/>
          <p:nvPr/>
        </p:nvSpPr>
        <p:spPr>
          <a:xfrm>
            <a:off x="699922" y="4662042"/>
            <a:ext cx="164782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3D8752"/>
                </a:solidFill>
                <a:latin typeface="Segoe UI Semilight"/>
                <a:cs typeface="Segoe UI Semilight"/>
              </a:rPr>
              <a:t>2.</a:t>
            </a:r>
            <a:r>
              <a:rPr sz="2400" b="1" spc="-5" dirty="0">
                <a:solidFill>
                  <a:srgbClr val="3D8752"/>
                </a:solidFill>
                <a:latin typeface="Segoe UI Semilight"/>
                <a:cs typeface="Segoe UI Semilight"/>
              </a:rPr>
              <a:t> </a:t>
            </a:r>
            <a:r>
              <a:rPr sz="2400" b="1" dirty="0">
                <a:solidFill>
                  <a:srgbClr val="3D8752"/>
                </a:solidFill>
                <a:latin typeface="Segoe UI Semilight"/>
                <a:cs typeface="Segoe UI Semilight"/>
              </a:rPr>
              <a:t>Apply</a:t>
            </a:r>
            <a:r>
              <a:rPr sz="2400" b="1" spc="-25" dirty="0">
                <a:solidFill>
                  <a:srgbClr val="3D8752"/>
                </a:solidFill>
                <a:latin typeface="Segoe UI Semilight"/>
                <a:cs typeface="Segoe UI Semilight"/>
              </a:rPr>
              <a:t> CLT</a:t>
            </a:r>
            <a:endParaRPr sz="2400" b="1" dirty="0">
              <a:latin typeface="Segoe UI Semilight"/>
              <a:cs typeface="Segoe UI Semilight"/>
            </a:endParaRPr>
          </a:p>
        </p:txBody>
      </p:sp>
      <p:pic>
        <p:nvPicPr>
          <p:cNvPr id="18" name="object 18">
            <a:extLst>
              <a:ext uri="{FF2B5EF4-FFF2-40B4-BE49-F238E27FC236}">
                <a16:creationId xmlns:a16="http://schemas.microsoft.com/office/drawing/2014/main" id="{568C35C9-C4C8-B2F7-2F38-024E36FF310C}"/>
              </a:ext>
            </a:extLst>
          </p:cNvPr>
          <p:cNvPicPr/>
          <p:nvPr/>
        </p:nvPicPr>
        <p:blipFill>
          <a:blip r:embed="rId4" cstate="print"/>
          <a:stretch>
            <a:fillRect/>
          </a:stretch>
        </p:blipFill>
        <p:spPr>
          <a:xfrm>
            <a:off x="7734255" y="2684377"/>
            <a:ext cx="4162916" cy="1579902"/>
          </a:xfrm>
          <a:prstGeom prst="rect">
            <a:avLst/>
          </a:prstGeom>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DDFC4466-8452-DFD6-1217-301996E2A86A}"/>
                  </a:ext>
                </a:extLst>
              </p:cNvPr>
              <p:cNvSpPr txBox="1"/>
              <p:nvPr/>
            </p:nvSpPr>
            <p:spPr>
              <a:xfrm>
                <a:off x="654202" y="3200400"/>
                <a:ext cx="5746598" cy="1175386"/>
              </a:xfrm>
              <a:prstGeom prst="rect">
                <a:avLst/>
              </a:prstGeom>
              <a:noFill/>
            </p:spPr>
            <p:txBody>
              <a:bodyPr wrap="square" rtlCol="0">
                <a:spAutoFit/>
              </a:bodyPr>
              <a:lstStyle/>
              <a:p>
                <a14:m>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e>
                    </m:acc>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m:rPr>
                            <m:brk m:alnAt="23"/>
                          </m:rPr>
                          <a:rPr lang="en-US" b="0" i="1" smtClean="0">
                            <a:latin typeface="Cambria Math" panose="02040503050406030204" pitchFamily="18" charset="0"/>
                          </a:rPr>
                          <m:t>=</m:t>
                        </m:r>
                        <m:r>
                          <m:rPr>
                            <m:brk m:alnAt="23"/>
                          </m:rPr>
                          <a:rPr lang="en-US" b="0" i="1" smtClean="0">
                            <a:latin typeface="Cambria Math" panose="02040503050406030204" pitchFamily="18" charset="0"/>
                          </a:rPr>
                          <m:t>1</m:t>
                        </m:r>
                      </m:sub>
                      <m:sup>
                        <m:r>
                          <a:rPr lang="en-US" b="0" i="1" smtClean="0">
                            <a:latin typeface="Cambria Math" panose="02040503050406030204" pitchFamily="18" charset="0"/>
                          </a:rPr>
                          <m:t>35</m:t>
                        </m:r>
                      </m:sup>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𝑖</m:t>
                                </m:r>
                              </m:sub>
                            </m:sSub>
                          </m:num>
                          <m:den>
                            <m:r>
                              <a:rPr lang="en-US" b="0" i="1" smtClean="0">
                                <a:latin typeface="Cambria Math" panose="02040503050406030204" pitchFamily="18" charset="0"/>
                              </a:rPr>
                              <m:t>35</m:t>
                            </m:r>
                          </m:den>
                        </m:f>
                      </m:e>
                    </m:nary>
                  </m:oMath>
                </a14:m>
                <a:r>
                  <a:rPr lang="en-US" dirty="0">
                    <a:latin typeface="Segoe UI Semilight" panose="020B0402040204020203" pitchFamily="34" charset="0"/>
                    <a:cs typeface="Segoe UI Semilight" panose="020B0402040204020203" pitchFamily="34" charset="0"/>
                  </a:rPr>
                  <a:t>, </a:t>
                </a:r>
              </a:p>
              <a:p>
                <a:r>
                  <a:rPr lang="en-US" dirty="0">
                    <a:latin typeface="Segoe UI Semilight" panose="020B0402040204020203" pitchFamily="34" charset="0"/>
                    <a:cs typeface="Segoe UI Semilight" panose="020B0402040204020203" pitchFamily="34" charset="0"/>
                  </a:rPr>
                  <a:t>where </a:t>
                </a:r>
                <a14:m>
                  <m:oMath xmlns:m="http://schemas.openxmlformats.org/officeDocument/2006/math">
                    <m:r>
                      <a:rPr lang="en-US" b="0" i="1" smtClean="0">
                        <a:latin typeface="Cambria Math" panose="02040503050406030204" pitchFamily="18" charset="0"/>
                        <a:cs typeface="Segoe UI Semilight" panose="020B0402040204020203" pitchFamily="34" charset="0"/>
                      </a:rPr>
                      <m:t>𝐸</m:t>
                    </m:r>
                    <m:d>
                      <m:dPr>
                        <m:begChr m:val="["/>
                        <m:endChr m:val="]"/>
                        <m:ctrlPr>
                          <a:rPr lang="en-US" b="0" i="1" smtClean="0">
                            <a:latin typeface="Cambria Math" panose="02040503050406030204" pitchFamily="18" charset="0"/>
                            <a:cs typeface="Segoe UI Semilight" panose="020B0402040204020203" pitchFamily="34" charset="0"/>
                          </a:rPr>
                        </m:ctrlPr>
                      </m:dPr>
                      <m:e>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𝑌</m:t>
                            </m:r>
                          </m:e>
                          <m:sub>
                            <m:r>
                              <a:rPr lang="en-US" b="0" i="1" smtClean="0">
                                <a:latin typeface="Cambria Math" panose="02040503050406030204" pitchFamily="18" charset="0"/>
                                <a:cs typeface="Segoe UI Semilight" panose="020B0402040204020203" pitchFamily="34" charset="0"/>
                              </a:rPr>
                              <m:t>𝑖</m:t>
                            </m:r>
                          </m:sub>
                        </m:sSub>
                      </m:e>
                    </m:d>
                    <m:r>
                      <a:rPr lang="en-US" b="0" i="1" smtClean="0">
                        <a:latin typeface="Cambria Math" panose="02040503050406030204" pitchFamily="18" charset="0"/>
                        <a:cs typeface="Segoe UI Semilight" panose="020B0402040204020203" pitchFamily="34" charset="0"/>
                      </a:rPr>
                      <m:t>=</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oMath>
                </a14:m>
                <a:r>
                  <a:rPr lang="en-US" dirty="0">
                    <a:latin typeface="Segoe UI Semilight" panose="020B0402040204020203" pitchFamily="34" charset="0"/>
                    <a:cs typeface="Segoe UI Semilight" panose="020B0402040204020203" pitchFamily="34" charset="0"/>
                  </a:rPr>
                  <a:t>, </a:t>
                </a:r>
                <a14:m>
                  <m:oMath xmlns:m="http://schemas.openxmlformats.org/officeDocument/2006/math">
                    <m:r>
                      <a:rPr lang="en-US" b="0" i="1" smtClean="0">
                        <a:latin typeface="Cambria Math" panose="02040503050406030204" pitchFamily="18" charset="0"/>
                        <a:cs typeface="Segoe UI Semilight" panose="020B0402040204020203" pitchFamily="34" charset="0"/>
                      </a:rPr>
                      <m:t>𝑉𝑎𝑟</m:t>
                    </m:r>
                    <m:d>
                      <m:dPr>
                        <m:ctrlPr>
                          <a:rPr lang="en-US" b="0" i="1" smtClean="0">
                            <a:latin typeface="Cambria Math" panose="02040503050406030204" pitchFamily="18" charset="0"/>
                            <a:cs typeface="Segoe UI Semilight" panose="020B0402040204020203" pitchFamily="34" charset="0"/>
                          </a:rPr>
                        </m:ctrlPr>
                      </m:dPr>
                      <m:e>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𝑌</m:t>
                            </m:r>
                          </m:e>
                          <m:sub>
                            <m:r>
                              <a:rPr lang="en-US" b="0" i="1" smtClean="0">
                                <a:latin typeface="Cambria Math" panose="02040503050406030204" pitchFamily="18" charset="0"/>
                                <a:cs typeface="Segoe UI Semilight" panose="020B0402040204020203" pitchFamily="34" charset="0"/>
                              </a:rPr>
                              <m:t>𝑖</m:t>
                            </m:r>
                          </m:sub>
                        </m:sSub>
                      </m:e>
                    </m:d>
                    <m:r>
                      <a:rPr lang="en-US" b="0" i="1" smtClean="0">
                        <a:latin typeface="Cambria Math" panose="02040503050406030204" pitchFamily="18" charset="0"/>
                        <a:cs typeface="Segoe UI Semilight" panose="020B0402040204020203" pitchFamily="34" charset="0"/>
                      </a:rPr>
                      <m:t>=</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d>
                      <m:dPr>
                        <m:ctrlPr>
                          <a:rPr lang="en-US" b="0" i="1" smtClean="0">
                            <a:latin typeface="Cambria Math" panose="02040503050406030204" pitchFamily="18" charset="0"/>
                            <a:cs typeface="Segoe UI Semilight" panose="020B0402040204020203" pitchFamily="34" charset="0"/>
                          </a:rPr>
                        </m:ctrlPr>
                      </m:dPr>
                      <m:e>
                        <m:r>
                          <a:rPr lang="en-US" b="0" i="1" smtClean="0">
                            <a:latin typeface="Cambria Math" panose="02040503050406030204" pitchFamily="18" charset="0"/>
                            <a:cs typeface="Segoe UI Semilight" panose="020B0402040204020203" pitchFamily="34" charset="0"/>
                          </a:rPr>
                          <m:t>1−</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d>
                  </m:oMath>
                </a14:m>
                <a:endParaRPr lang="en-US" dirty="0">
                  <a:latin typeface="Segoe UI Semilight" panose="020B0402040204020203" pitchFamily="34" charset="0"/>
                  <a:cs typeface="Segoe UI Semilight" panose="020B0402040204020203" pitchFamily="34" charset="0"/>
                </a:endParaRPr>
              </a:p>
              <a:p>
                <a:r>
                  <a:rPr lang="en-US" dirty="0">
                    <a:latin typeface="Segoe UI Semilight" panose="020B0402040204020203" pitchFamily="34" charset="0"/>
                    <a:cs typeface="Segoe UI Semilight" panose="020B0402040204020203" pitchFamily="34" charset="0"/>
                  </a:rPr>
                  <a:t>     so </a:t>
                </a:r>
                <a14:m>
                  <m:oMath xmlns:m="http://schemas.openxmlformats.org/officeDocument/2006/math">
                    <m:r>
                      <a:rPr lang="en-US" b="0" i="1" smtClean="0">
                        <a:latin typeface="Cambria Math" panose="02040503050406030204" pitchFamily="18" charset="0"/>
                        <a:cs typeface="Segoe UI Semilight" panose="020B0402040204020203" pitchFamily="34" charset="0"/>
                      </a:rPr>
                      <m:t>𝐸</m:t>
                    </m:r>
                    <m:d>
                      <m:dPr>
                        <m:begChr m:val="["/>
                        <m:endChr m:val="]"/>
                        <m:ctrlPr>
                          <a:rPr lang="en-US" b="0" i="1" smtClean="0">
                            <a:latin typeface="Cambria Math" panose="02040503050406030204" pitchFamily="18" charset="0"/>
                            <a:cs typeface="Segoe UI Semilight" panose="020B0402040204020203" pitchFamily="34" charset="0"/>
                          </a:rPr>
                        </m:ctrlPr>
                      </m:dPr>
                      <m:e>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𝑌</m:t>
                                </m:r>
                              </m:e>
                              <m:sub>
                                <m:r>
                                  <a:rPr lang="en-US" b="0" i="1" smtClean="0">
                                    <a:latin typeface="Cambria Math" panose="02040503050406030204" pitchFamily="18" charset="0"/>
                                    <a:cs typeface="Segoe UI Semilight" panose="020B0402040204020203" pitchFamily="34" charset="0"/>
                                  </a:rPr>
                                  <m:t>𝑖</m:t>
                                </m:r>
                              </m:sub>
                            </m:sSub>
                          </m:num>
                          <m:den>
                            <m:r>
                              <a:rPr lang="en-US" b="0" i="1" smtClean="0">
                                <a:latin typeface="Cambria Math" panose="02040503050406030204" pitchFamily="18" charset="0"/>
                                <a:cs typeface="Segoe UI Semilight" panose="020B0402040204020203" pitchFamily="34" charset="0"/>
                              </a:rPr>
                              <m:t>35</m:t>
                            </m:r>
                          </m:den>
                        </m:f>
                      </m:e>
                    </m:d>
                    <m:r>
                      <a:rPr lang="en-US" b="0" i="1" smtClean="0">
                        <a:latin typeface="Cambria Math" panose="02040503050406030204" pitchFamily="18" charset="0"/>
                        <a:cs typeface="Segoe UI Semilight" panose="020B0402040204020203" pitchFamily="34" charset="0"/>
                      </a:rPr>
                      <m:t>=</m:t>
                    </m:r>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num>
                      <m:den>
                        <m:r>
                          <a:rPr lang="en-US" b="0" i="1" smtClean="0">
                            <a:latin typeface="Cambria Math" panose="02040503050406030204" pitchFamily="18" charset="0"/>
                            <a:cs typeface="Segoe UI Semilight" panose="020B0402040204020203" pitchFamily="34" charset="0"/>
                          </a:rPr>
                          <m:t>35</m:t>
                        </m:r>
                      </m:den>
                    </m:f>
                  </m:oMath>
                </a14:m>
                <a:r>
                  <a:rPr lang="en-US" dirty="0">
                    <a:latin typeface="Segoe UI Semilight" panose="020B0402040204020203" pitchFamily="34" charset="0"/>
                    <a:cs typeface="Segoe UI Semilight" panose="020B0402040204020203" pitchFamily="34" charset="0"/>
                  </a:rPr>
                  <a:t>, </a:t>
                </a:r>
                <a14:m>
                  <m:oMath xmlns:m="http://schemas.openxmlformats.org/officeDocument/2006/math">
                    <m:r>
                      <a:rPr lang="en-US" b="0" i="1" smtClean="0">
                        <a:latin typeface="Cambria Math" panose="02040503050406030204" pitchFamily="18" charset="0"/>
                        <a:cs typeface="Segoe UI Semilight" panose="020B0402040204020203" pitchFamily="34" charset="0"/>
                      </a:rPr>
                      <m:t>𝑉𝑎𝑟</m:t>
                    </m:r>
                    <m:d>
                      <m:dPr>
                        <m:ctrlPr>
                          <a:rPr lang="en-US" b="0" i="1" smtClean="0">
                            <a:latin typeface="Cambria Math" panose="02040503050406030204" pitchFamily="18" charset="0"/>
                            <a:cs typeface="Segoe UI Semilight" panose="020B0402040204020203" pitchFamily="34" charset="0"/>
                          </a:rPr>
                        </m:ctrlPr>
                      </m:dPr>
                      <m:e>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𝑌</m:t>
                                </m:r>
                              </m:e>
                              <m:sub>
                                <m:r>
                                  <a:rPr lang="en-US" b="0" i="1" smtClean="0">
                                    <a:latin typeface="Cambria Math" panose="02040503050406030204" pitchFamily="18" charset="0"/>
                                    <a:cs typeface="Segoe UI Semilight" panose="020B0402040204020203" pitchFamily="34" charset="0"/>
                                  </a:rPr>
                                  <m:t>𝑖</m:t>
                                </m:r>
                              </m:sub>
                            </m:sSub>
                          </m:num>
                          <m:den>
                            <m:r>
                              <a:rPr lang="en-US" b="0" i="1" smtClean="0">
                                <a:latin typeface="Cambria Math" panose="02040503050406030204" pitchFamily="18" charset="0"/>
                                <a:cs typeface="Segoe UI Semilight" panose="020B0402040204020203" pitchFamily="34" charset="0"/>
                              </a:rPr>
                              <m:t>35</m:t>
                            </m:r>
                          </m:den>
                        </m:f>
                      </m:e>
                    </m:d>
                    <m:r>
                      <a:rPr lang="en-US" b="0" i="1" smtClean="0">
                        <a:latin typeface="Cambria Math" panose="02040503050406030204" pitchFamily="18" charset="0"/>
                        <a:cs typeface="Segoe UI Semilight" panose="020B0402040204020203" pitchFamily="34" charset="0"/>
                      </a:rPr>
                      <m:t>=</m:t>
                    </m:r>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d>
                          <m:dPr>
                            <m:ctrlPr>
                              <a:rPr lang="en-US" b="0" i="1" smtClean="0">
                                <a:latin typeface="Cambria Math" panose="02040503050406030204" pitchFamily="18" charset="0"/>
                                <a:cs typeface="Segoe UI Semilight" panose="020B0402040204020203" pitchFamily="34" charset="0"/>
                              </a:rPr>
                            </m:ctrlPr>
                          </m:dPr>
                          <m:e>
                            <m:r>
                              <a:rPr lang="en-US" b="0" i="1" smtClean="0">
                                <a:latin typeface="Cambria Math" panose="02040503050406030204" pitchFamily="18" charset="0"/>
                                <a:cs typeface="Segoe UI Semilight" panose="020B0402040204020203" pitchFamily="34" charset="0"/>
                              </a:rPr>
                              <m:t>1−</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d>
                      </m:num>
                      <m:den>
                        <m:sSup>
                          <m:sSupPr>
                            <m:ctrlPr>
                              <a:rPr lang="en-US" b="0" i="1" smtClean="0">
                                <a:latin typeface="Cambria Math" panose="02040503050406030204" pitchFamily="18" charset="0"/>
                                <a:cs typeface="Segoe UI Semilight" panose="020B0402040204020203" pitchFamily="34" charset="0"/>
                              </a:rPr>
                            </m:ctrlPr>
                          </m:sSupPr>
                          <m:e>
                            <m:r>
                              <a:rPr lang="en-US" b="0" i="1" smtClean="0">
                                <a:latin typeface="Cambria Math" panose="02040503050406030204" pitchFamily="18" charset="0"/>
                                <a:cs typeface="Segoe UI Semilight" panose="020B0402040204020203" pitchFamily="34" charset="0"/>
                              </a:rPr>
                              <m:t>35</m:t>
                            </m:r>
                          </m:e>
                          <m:sup>
                            <m:r>
                              <a:rPr lang="en-US" b="0" i="1" smtClean="0">
                                <a:latin typeface="Cambria Math" panose="02040503050406030204" pitchFamily="18" charset="0"/>
                                <a:cs typeface="Segoe UI Semilight" panose="020B0402040204020203" pitchFamily="34" charset="0"/>
                              </a:rPr>
                              <m:t>2</m:t>
                            </m:r>
                          </m:sup>
                        </m:sSup>
                      </m:den>
                    </m:f>
                  </m:oMath>
                </a14:m>
                <a:endParaRPr lang="en-US" dirty="0">
                  <a:latin typeface="Segoe UI Semilight" panose="020B0402040204020203" pitchFamily="34" charset="0"/>
                  <a:cs typeface="Segoe UI Semilight" panose="020B0402040204020203" pitchFamily="34" charset="0"/>
                </a:endParaRPr>
              </a:p>
            </p:txBody>
          </p:sp>
        </mc:Choice>
        <mc:Fallback>
          <p:sp>
            <p:nvSpPr>
              <p:cNvPr id="4" name="TextBox 3">
                <a:extLst>
                  <a:ext uri="{FF2B5EF4-FFF2-40B4-BE49-F238E27FC236}">
                    <a16:creationId xmlns:a16="http://schemas.microsoft.com/office/drawing/2014/main" id="{DDFC4466-8452-DFD6-1217-301996E2A86A}"/>
                  </a:ext>
                </a:extLst>
              </p:cNvPr>
              <p:cNvSpPr txBox="1">
                <a:spLocks noRot="1" noChangeAspect="1" noMove="1" noResize="1" noEditPoints="1" noAdjustHandles="1" noChangeArrowheads="1" noChangeShapeType="1" noTextEdit="1"/>
              </p:cNvSpPr>
              <p:nvPr/>
            </p:nvSpPr>
            <p:spPr>
              <a:xfrm>
                <a:off x="654202" y="3200400"/>
                <a:ext cx="5746598" cy="1175386"/>
              </a:xfrm>
              <a:prstGeom prst="rect">
                <a:avLst/>
              </a:prstGeom>
              <a:blipFill>
                <a:blip r:embed="rId5"/>
                <a:stretch>
                  <a:fillRect l="-848" t="-32642" b="-207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1CA08228-F221-1D32-D12D-E4818BFECCC1}"/>
                  </a:ext>
                </a:extLst>
              </p:cNvPr>
              <p:cNvSpPr txBox="1"/>
              <p:nvPr/>
            </p:nvSpPr>
            <p:spPr>
              <a:xfrm>
                <a:off x="654202" y="5181600"/>
                <a:ext cx="6310478" cy="822597"/>
              </a:xfrm>
              <a:prstGeom prst="rect">
                <a:avLst/>
              </a:prstGeom>
              <a:noFill/>
            </p:spPr>
            <p:txBody>
              <a:bodyPr wrap="square" rtlCol="0">
                <a:spAutoFit/>
              </a:bodyPr>
              <a:lstStyle/>
              <a:p>
                <a:r>
                  <a:rPr lang="en-US" dirty="0">
                    <a:latin typeface="Segoe UI Semilight" panose="020B0402040204020203" pitchFamily="34" charset="0"/>
                    <a:cs typeface="Segoe UI Semilight" panose="020B0402040204020203" pitchFamily="34" charset="0"/>
                  </a:rPr>
                  <a:t>Let </a:t>
                </a:r>
                <a14:m>
                  <m:oMath xmlns:m="http://schemas.openxmlformats.org/officeDocument/2006/math">
                    <m:r>
                      <a:rPr lang="en-US" b="0" i="1" smtClean="0">
                        <a:latin typeface="Cambria Math" panose="02040503050406030204" pitchFamily="18" charset="0"/>
                        <a:cs typeface="Segoe UI Semilight" panose="020B0402040204020203" pitchFamily="34" charset="0"/>
                      </a:rPr>
                      <m:t>𝑊</m:t>
                    </m:r>
                    <m:r>
                      <a:rPr lang="en-US" b="0" i="1" smtClean="0">
                        <a:latin typeface="Cambria Math" panose="02040503050406030204" pitchFamily="18" charset="0"/>
                        <a:cs typeface="Segoe UI Semilight" panose="020B0402040204020203" pitchFamily="34" charset="0"/>
                      </a:rPr>
                      <m:t>~</m:t>
                    </m:r>
                    <m:r>
                      <a:rPr lang="en-US" b="0" i="1" smtClean="0">
                        <a:latin typeface="Cambria Math" panose="02040503050406030204" pitchFamily="18" charset="0"/>
                        <a:cs typeface="Segoe UI Semilight" panose="020B0402040204020203" pitchFamily="34" charset="0"/>
                      </a:rPr>
                      <m:t>𝑁</m:t>
                    </m:r>
                    <m:d>
                      <m:dPr>
                        <m:ctrlPr>
                          <a:rPr lang="en-US" b="0" i="1" smtClean="0">
                            <a:latin typeface="Cambria Math" panose="02040503050406030204" pitchFamily="18" charset="0"/>
                            <a:cs typeface="Segoe UI Semilight" panose="020B0402040204020203" pitchFamily="34" charset="0"/>
                          </a:rPr>
                        </m:ctrlPr>
                      </m:dPr>
                      <m:e>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r>
                          <a:rPr lang="en-US" b="0" i="1" smtClean="0">
                            <a:latin typeface="Cambria Math" panose="02040503050406030204" pitchFamily="18" charset="0"/>
                            <a:cs typeface="Segoe UI Semilight" panose="020B0402040204020203" pitchFamily="34" charset="0"/>
                          </a:rPr>
                          <m:t>,</m:t>
                        </m:r>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d>
                              <m:dPr>
                                <m:ctrlPr>
                                  <a:rPr lang="en-US" b="0" i="1" smtClean="0">
                                    <a:latin typeface="Cambria Math" panose="02040503050406030204" pitchFamily="18" charset="0"/>
                                    <a:cs typeface="Segoe UI Semilight" panose="020B0402040204020203" pitchFamily="34" charset="0"/>
                                  </a:rPr>
                                </m:ctrlPr>
                              </m:dPr>
                              <m:e>
                                <m:r>
                                  <a:rPr lang="en-US" b="0" i="1" smtClean="0">
                                    <a:latin typeface="Cambria Math" panose="02040503050406030204" pitchFamily="18" charset="0"/>
                                    <a:cs typeface="Segoe UI Semilight" panose="020B0402040204020203" pitchFamily="34" charset="0"/>
                                  </a:rPr>
                                  <m:t>1−</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d>
                          </m:num>
                          <m:den>
                            <m:r>
                              <a:rPr lang="en-US" b="0" i="1" smtClean="0">
                                <a:latin typeface="Cambria Math" panose="02040503050406030204" pitchFamily="18" charset="0"/>
                                <a:cs typeface="Segoe UI Semilight" panose="020B0402040204020203" pitchFamily="34" charset="0"/>
                              </a:rPr>
                              <m:t>35</m:t>
                            </m:r>
                          </m:den>
                        </m:f>
                      </m:e>
                    </m:d>
                  </m:oMath>
                </a14:m>
                <a:endParaRPr lang="en-US" dirty="0">
                  <a:latin typeface="Segoe UI Semilight" panose="020B0402040204020203" pitchFamily="34" charset="0"/>
                  <a:cs typeface="Segoe UI Semilight" panose="020B0402040204020203" pitchFamily="34" charset="0"/>
                </a:endParaRPr>
              </a:p>
              <a:p>
                <a:r>
                  <a:rPr lang="en-US" dirty="0">
                    <a:latin typeface="Segoe UI Semilight" panose="020B0402040204020203" pitchFamily="34" charset="0"/>
                    <a:cs typeface="Segoe UI Semilight" panose="020B0402040204020203" pitchFamily="34" charset="0"/>
                  </a:rPr>
                  <a:t>By CLT, </a:t>
                </a:r>
                <a14:m>
                  <m:oMath xmlns:m="http://schemas.openxmlformats.org/officeDocument/2006/math">
                    <m:acc>
                      <m:accPr>
                        <m:chr m:val="̂"/>
                        <m:ctrlPr>
                          <a:rPr lang="en-US" b="0" i="1" smtClean="0">
                            <a:latin typeface="Cambria Math" panose="02040503050406030204" pitchFamily="18" charset="0"/>
                            <a:cs typeface="Segoe UI Semilight" panose="020B0402040204020203" pitchFamily="34" charset="0"/>
                          </a:rPr>
                        </m:ctrlPr>
                      </m:accPr>
                      <m:e>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acc>
                    <m:r>
                      <a:rPr lang="en-US" b="0" i="1" smtClean="0">
                        <a:latin typeface="Cambria Math" panose="02040503050406030204" pitchFamily="18" charset="0"/>
                        <a:cs typeface="Segoe UI Semilight" panose="020B0402040204020203" pitchFamily="34" charset="0"/>
                      </a:rPr>
                      <m:t>≈</m:t>
                    </m:r>
                    <m:r>
                      <a:rPr lang="en-US" b="0" i="1" smtClean="0">
                        <a:latin typeface="Cambria Math" panose="02040503050406030204" pitchFamily="18" charset="0"/>
                        <a:cs typeface="Segoe UI Semilight" panose="020B0402040204020203" pitchFamily="34" charset="0"/>
                      </a:rPr>
                      <m:t>𝑊</m:t>
                    </m:r>
                  </m:oMath>
                </a14:m>
                <a:endParaRPr lang="en-US" dirty="0">
                  <a:latin typeface="Segoe UI Semilight" panose="020B0402040204020203" pitchFamily="34" charset="0"/>
                  <a:cs typeface="Segoe UI Semilight" panose="020B0402040204020203" pitchFamily="34" charset="0"/>
                </a:endParaRPr>
              </a:p>
            </p:txBody>
          </p:sp>
        </mc:Choice>
        <mc:Fallback>
          <p:sp>
            <p:nvSpPr>
              <p:cNvPr id="5" name="TextBox 4">
                <a:extLst>
                  <a:ext uri="{FF2B5EF4-FFF2-40B4-BE49-F238E27FC236}">
                    <a16:creationId xmlns:a16="http://schemas.microsoft.com/office/drawing/2014/main" id="{1CA08228-F221-1D32-D12D-E4818BFECCC1}"/>
                  </a:ext>
                </a:extLst>
              </p:cNvPr>
              <p:cNvSpPr txBox="1">
                <a:spLocks noRot="1" noChangeAspect="1" noMove="1" noResize="1" noEditPoints="1" noAdjustHandles="1" noChangeArrowheads="1" noChangeShapeType="1" noTextEdit="1"/>
              </p:cNvSpPr>
              <p:nvPr/>
            </p:nvSpPr>
            <p:spPr>
              <a:xfrm>
                <a:off x="654202" y="5181600"/>
                <a:ext cx="6310478" cy="822597"/>
              </a:xfrm>
              <a:prstGeom prst="rect">
                <a:avLst/>
              </a:prstGeom>
              <a:blipFill>
                <a:blip r:embed="rId6"/>
                <a:stretch>
                  <a:fillRect l="-772" b="-8889"/>
                </a:stretch>
              </a:blipFill>
            </p:spPr>
            <p:txBody>
              <a:bodyPr/>
              <a:lstStyle/>
              <a:p>
                <a:r>
                  <a:rPr lang="en-US">
                    <a:noFill/>
                  </a:rPr>
                  <a:t> </a:t>
                </a:r>
              </a:p>
            </p:txBody>
          </p:sp>
        </mc:Fallback>
      </mc:AlternateContent>
    </p:spTree>
    <p:extLst>
      <p:ext uri="{BB962C8B-B14F-4D97-AF65-F5344CB8AC3E}">
        <p14:creationId xmlns:p14="http://schemas.microsoft.com/office/powerpoint/2010/main" val="268467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0" dirty="0"/>
              <a:t>The</a:t>
            </a:r>
            <a:r>
              <a:rPr spc="165" dirty="0"/>
              <a:t> </a:t>
            </a:r>
            <a:r>
              <a:rPr spc="60" dirty="0"/>
              <a:t>Problem</a:t>
            </a:r>
          </a:p>
        </p:txBody>
      </p:sp>
      <p:pic>
        <p:nvPicPr>
          <p:cNvPr id="3" name="object 3"/>
          <p:cNvPicPr/>
          <p:nvPr/>
        </p:nvPicPr>
        <p:blipFill>
          <a:blip r:embed="rId2" cstate="print"/>
          <a:stretch>
            <a:fillRect/>
          </a:stretch>
        </p:blipFill>
        <p:spPr>
          <a:xfrm>
            <a:off x="7164323" y="1359408"/>
            <a:ext cx="915162" cy="747522"/>
          </a:xfrm>
          <a:prstGeom prst="rect">
            <a:avLst/>
          </a:prstGeom>
        </p:spPr>
      </p:pic>
      <p:sp>
        <p:nvSpPr>
          <p:cNvPr id="4" name="object 4"/>
          <p:cNvSpPr txBox="1"/>
          <p:nvPr/>
        </p:nvSpPr>
        <p:spPr>
          <a:xfrm>
            <a:off x="699922" y="1445513"/>
            <a:ext cx="10564495" cy="4030979"/>
          </a:xfrm>
          <a:prstGeom prst="rect">
            <a:avLst/>
          </a:prstGeom>
        </p:spPr>
        <p:txBody>
          <a:bodyPr vert="horz" wrap="square" lIns="0" tIns="60960" rIns="0" bIns="0" rtlCol="0">
            <a:spAutoFit/>
          </a:bodyPr>
          <a:lstStyle/>
          <a:p>
            <a:pPr marL="12700" marR="5080" indent="5715">
              <a:lnSpc>
                <a:spcPts val="3020"/>
              </a:lnSpc>
              <a:spcBef>
                <a:spcPts val="480"/>
              </a:spcBef>
              <a:tabLst>
                <a:tab pos="7166609" algn="l"/>
              </a:tabLst>
            </a:pPr>
            <a:r>
              <a:rPr sz="2800" spc="-40" dirty="0">
                <a:latin typeface="Segoe UI Semilight"/>
                <a:cs typeface="Segoe UI Semilight"/>
              </a:rPr>
              <a:t>Your</a:t>
            </a:r>
            <a:r>
              <a:rPr sz="2800" spc="-70" dirty="0">
                <a:latin typeface="Segoe UI Semilight"/>
                <a:cs typeface="Segoe UI Semilight"/>
              </a:rPr>
              <a:t> </a:t>
            </a:r>
            <a:r>
              <a:rPr sz="2800" dirty="0">
                <a:latin typeface="Segoe UI Semilight"/>
                <a:cs typeface="Segoe UI Semilight"/>
              </a:rPr>
              <a:t>goal?</a:t>
            </a:r>
            <a:r>
              <a:rPr sz="2800" spc="-60" dirty="0">
                <a:latin typeface="Segoe UI Semilight"/>
                <a:cs typeface="Segoe UI Semilight"/>
              </a:rPr>
              <a:t> </a:t>
            </a:r>
            <a:r>
              <a:rPr sz="2800" dirty="0">
                <a:latin typeface="Segoe UI Semilight"/>
                <a:cs typeface="Segoe UI Semilight"/>
              </a:rPr>
              <a:t>Win</a:t>
            </a:r>
            <a:r>
              <a:rPr sz="2800" spc="-50" dirty="0">
                <a:latin typeface="Segoe UI Semilight"/>
                <a:cs typeface="Segoe UI Semilight"/>
              </a:rPr>
              <a:t> </a:t>
            </a:r>
            <a:r>
              <a:rPr sz="2800" dirty="0">
                <a:latin typeface="Segoe UI Semilight"/>
                <a:cs typeface="Segoe UI Semilight"/>
              </a:rPr>
              <a:t>as</a:t>
            </a:r>
            <a:r>
              <a:rPr sz="2800" spc="-50" dirty="0">
                <a:latin typeface="Segoe UI Semilight"/>
                <a:cs typeface="Segoe UI Semilight"/>
              </a:rPr>
              <a:t> </a:t>
            </a:r>
            <a:r>
              <a:rPr sz="2800" dirty="0">
                <a:latin typeface="Segoe UI Semilight"/>
                <a:cs typeface="Segoe UI Semilight"/>
              </a:rPr>
              <a:t>much</a:t>
            </a:r>
            <a:r>
              <a:rPr sz="2800" spc="-60" dirty="0">
                <a:latin typeface="Segoe UI Semilight"/>
                <a:cs typeface="Segoe UI Semilight"/>
              </a:rPr>
              <a:t> </a:t>
            </a:r>
            <a:r>
              <a:rPr sz="2800" dirty="0">
                <a:latin typeface="Segoe UI Semilight"/>
                <a:cs typeface="Segoe UI Semilight"/>
              </a:rPr>
              <a:t>money</a:t>
            </a:r>
            <a:r>
              <a:rPr sz="2800" spc="-60" dirty="0">
                <a:latin typeface="Segoe UI Semilight"/>
                <a:cs typeface="Segoe UI Semilight"/>
              </a:rPr>
              <a:t> </a:t>
            </a:r>
            <a:r>
              <a:rPr sz="2800" dirty="0">
                <a:latin typeface="Segoe UI Semilight"/>
                <a:cs typeface="Segoe UI Semilight"/>
              </a:rPr>
              <a:t>as</a:t>
            </a:r>
            <a:r>
              <a:rPr sz="2800" spc="-55" dirty="0">
                <a:latin typeface="Segoe UI Semilight"/>
                <a:cs typeface="Segoe UI Semilight"/>
              </a:rPr>
              <a:t> </a:t>
            </a:r>
            <a:r>
              <a:rPr sz="2800" spc="-10" dirty="0">
                <a:latin typeface="Segoe UI Semilight"/>
                <a:cs typeface="Segoe UI Semilight"/>
              </a:rPr>
              <a:t>possible!</a:t>
            </a:r>
            <a:r>
              <a:rPr sz="2800" dirty="0">
                <a:latin typeface="Segoe UI Semilight"/>
                <a:cs typeface="Segoe UI Semilight"/>
              </a:rPr>
              <a:t>	That</a:t>
            </a:r>
            <a:r>
              <a:rPr sz="2800" spc="-60" dirty="0">
                <a:latin typeface="Segoe UI Semilight"/>
                <a:cs typeface="Segoe UI Semilight"/>
              </a:rPr>
              <a:t> </a:t>
            </a:r>
            <a:r>
              <a:rPr sz="2800" dirty="0">
                <a:latin typeface="Segoe UI Semilight"/>
                <a:cs typeface="Segoe UI Semilight"/>
              </a:rPr>
              <a:t>is,</a:t>
            </a:r>
            <a:r>
              <a:rPr sz="2800" spc="-45" dirty="0">
                <a:latin typeface="Segoe UI Semilight"/>
                <a:cs typeface="Segoe UI Semilight"/>
              </a:rPr>
              <a:t> </a:t>
            </a:r>
            <a:r>
              <a:rPr sz="2800" dirty="0">
                <a:latin typeface="Segoe UI Semilight"/>
                <a:cs typeface="Segoe UI Semilight"/>
              </a:rPr>
              <a:t>maximize</a:t>
            </a:r>
            <a:r>
              <a:rPr sz="2800" spc="-55" dirty="0">
                <a:latin typeface="Segoe UI Semilight"/>
                <a:cs typeface="Segoe UI Semilight"/>
              </a:rPr>
              <a:t> </a:t>
            </a:r>
            <a:r>
              <a:rPr sz="2800" spc="-20" dirty="0">
                <a:latin typeface="Segoe UI Semilight"/>
                <a:cs typeface="Segoe UI Semilight"/>
              </a:rPr>
              <a:t>your </a:t>
            </a:r>
            <a:r>
              <a:rPr sz="2800" dirty="0">
                <a:latin typeface="Segoe UI Semilight"/>
                <a:cs typeface="Segoe UI Semilight"/>
              </a:rPr>
              <a:t>total</a:t>
            </a:r>
            <a:r>
              <a:rPr sz="2800" spc="-45" dirty="0">
                <a:latin typeface="Segoe UI Semilight"/>
                <a:cs typeface="Segoe UI Semilight"/>
              </a:rPr>
              <a:t> </a:t>
            </a:r>
            <a:r>
              <a:rPr sz="2800" dirty="0">
                <a:latin typeface="Segoe UI Semilight"/>
                <a:cs typeface="Segoe UI Semilight"/>
              </a:rPr>
              <a:t>expected</a:t>
            </a:r>
            <a:r>
              <a:rPr sz="2800" spc="-50" dirty="0">
                <a:latin typeface="Segoe UI Semilight"/>
                <a:cs typeface="Segoe UI Semilight"/>
              </a:rPr>
              <a:t> </a:t>
            </a:r>
            <a:r>
              <a:rPr sz="2800" dirty="0">
                <a:latin typeface="Segoe UI Semilight"/>
                <a:cs typeface="Segoe UI Semilight"/>
              </a:rPr>
              <a:t>reward</a:t>
            </a:r>
            <a:r>
              <a:rPr sz="2800" spc="-45" dirty="0">
                <a:latin typeface="Segoe UI Semilight"/>
                <a:cs typeface="Segoe UI Semilight"/>
              </a:rPr>
              <a:t> </a:t>
            </a:r>
            <a:r>
              <a:rPr sz="2800" dirty="0">
                <a:latin typeface="Segoe UI Semilight"/>
                <a:cs typeface="Segoe UI Semilight"/>
              </a:rPr>
              <a:t>after</a:t>
            </a:r>
            <a:r>
              <a:rPr sz="2800" spc="-50" dirty="0">
                <a:latin typeface="Segoe UI Semilight"/>
                <a:cs typeface="Segoe UI Semilight"/>
              </a:rPr>
              <a:t> </a:t>
            </a:r>
            <a:r>
              <a:rPr sz="2800" dirty="0">
                <a:latin typeface="Segoe UI Semilight"/>
                <a:cs typeface="Segoe UI Semilight"/>
              </a:rPr>
              <a:t>T</a:t>
            </a:r>
            <a:r>
              <a:rPr sz="2800" spc="-45" dirty="0">
                <a:latin typeface="Segoe UI Semilight"/>
                <a:cs typeface="Segoe UI Semilight"/>
              </a:rPr>
              <a:t> </a:t>
            </a:r>
            <a:r>
              <a:rPr sz="2800" dirty="0">
                <a:latin typeface="Segoe UI Semilight"/>
                <a:cs typeface="Segoe UI Semilight"/>
              </a:rPr>
              <a:t>pulls</a:t>
            </a:r>
            <a:r>
              <a:rPr sz="2800" spc="-45" dirty="0">
                <a:latin typeface="Segoe UI Semilight"/>
                <a:cs typeface="Segoe UI Semilight"/>
              </a:rPr>
              <a:t> </a:t>
            </a:r>
            <a:r>
              <a:rPr sz="2800" dirty="0">
                <a:latin typeface="Segoe UI Semilight"/>
                <a:cs typeface="Segoe UI Semilight"/>
              </a:rPr>
              <a:t>of</a:t>
            </a:r>
            <a:r>
              <a:rPr sz="2800" spc="-65" dirty="0">
                <a:latin typeface="Segoe UI Semilight"/>
                <a:cs typeface="Segoe UI Semilight"/>
              </a:rPr>
              <a:t> </a:t>
            </a:r>
            <a:r>
              <a:rPr sz="2800" dirty="0">
                <a:latin typeface="Segoe UI Semilight"/>
                <a:cs typeface="Segoe UI Semilight"/>
              </a:rPr>
              <a:t>an</a:t>
            </a:r>
            <a:r>
              <a:rPr sz="2800" spc="-55" dirty="0">
                <a:latin typeface="Segoe UI Semilight"/>
                <a:cs typeface="Segoe UI Semilight"/>
              </a:rPr>
              <a:t> </a:t>
            </a:r>
            <a:r>
              <a:rPr sz="2800" dirty="0">
                <a:latin typeface="Segoe UI Semilight"/>
                <a:cs typeface="Segoe UI Semilight"/>
              </a:rPr>
              <a:t>arm</a:t>
            </a:r>
            <a:r>
              <a:rPr sz="2800" spc="-50" dirty="0">
                <a:latin typeface="Segoe UI Semilight"/>
                <a:cs typeface="Segoe UI Semilight"/>
              </a:rPr>
              <a:t> </a:t>
            </a:r>
            <a:r>
              <a:rPr sz="2800" dirty="0">
                <a:latin typeface="Segoe UI Semilight"/>
                <a:cs typeface="Segoe UI Semilight"/>
              </a:rPr>
              <a:t>of</a:t>
            </a:r>
            <a:r>
              <a:rPr sz="2800" spc="-60" dirty="0">
                <a:latin typeface="Segoe UI Semilight"/>
                <a:cs typeface="Segoe UI Semilight"/>
              </a:rPr>
              <a:t> </a:t>
            </a:r>
            <a:r>
              <a:rPr sz="2800" dirty="0">
                <a:latin typeface="Segoe UI Semilight"/>
                <a:cs typeface="Segoe UI Semilight"/>
              </a:rPr>
              <a:t>the</a:t>
            </a:r>
            <a:r>
              <a:rPr sz="2800" spc="-45" dirty="0">
                <a:latin typeface="Segoe UI Semilight"/>
                <a:cs typeface="Segoe UI Semilight"/>
              </a:rPr>
              <a:t> </a:t>
            </a:r>
            <a:r>
              <a:rPr sz="2800" dirty="0">
                <a:latin typeface="Segoe UI Semilight"/>
                <a:cs typeface="Segoe UI Semilight"/>
              </a:rPr>
              <a:t>K</a:t>
            </a:r>
            <a:r>
              <a:rPr sz="2800" spc="-45" dirty="0">
                <a:latin typeface="Segoe UI Semilight"/>
                <a:cs typeface="Segoe UI Semilight"/>
              </a:rPr>
              <a:t> </a:t>
            </a:r>
            <a:r>
              <a:rPr sz="2800" dirty="0">
                <a:latin typeface="Segoe UI Semilight"/>
                <a:cs typeface="Segoe UI Semilight"/>
              </a:rPr>
              <a:t>slot</a:t>
            </a:r>
            <a:r>
              <a:rPr sz="2800" spc="-70" dirty="0">
                <a:latin typeface="Segoe UI Semilight"/>
                <a:cs typeface="Segoe UI Semilight"/>
              </a:rPr>
              <a:t> </a:t>
            </a:r>
            <a:r>
              <a:rPr sz="2800" spc="-10" dirty="0">
                <a:latin typeface="Segoe UI Semilight"/>
                <a:cs typeface="Segoe UI Semilight"/>
              </a:rPr>
              <a:t>machines.</a:t>
            </a:r>
            <a:endParaRPr sz="2800" dirty="0">
              <a:latin typeface="Segoe UI Semilight"/>
              <a:cs typeface="Segoe UI Semilight"/>
            </a:endParaRPr>
          </a:p>
          <a:p>
            <a:pPr marL="12700" marR="19050" indent="7620">
              <a:lnSpc>
                <a:spcPts val="3030"/>
              </a:lnSpc>
              <a:spcBef>
                <a:spcPts val="1400"/>
              </a:spcBef>
            </a:pPr>
            <a:r>
              <a:rPr sz="2800" b="1" i="1" dirty="0">
                <a:latin typeface="Segoe UI Semilight"/>
                <a:cs typeface="Segoe UI Semilight"/>
              </a:rPr>
              <a:t>Question:</a:t>
            </a:r>
            <a:r>
              <a:rPr sz="2800" b="1" i="1" spc="-40" dirty="0">
                <a:latin typeface="Segoe UI Semilight"/>
                <a:cs typeface="Segoe UI Semilight"/>
              </a:rPr>
              <a:t> </a:t>
            </a:r>
            <a:r>
              <a:rPr sz="2800" b="1" dirty="0">
                <a:latin typeface="Segoe UI Semilight"/>
                <a:cs typeface="Segoe UI Semilight"/>
              </a:rPr>
              <a:t>How</a:t>
            </a:r>
            <a:r>
              <a:rPr sz="2800" b="1" spc="-40" dirty="0">
                <a:latin typeface="Segoe UI Semilight"/>
                <a:cs typeface="Segoe UI Semilight"/>
              </a:rPr>
              <a:t> </a:t>
            </a:r>
            <a:r>
              <a:rPr sz="2800" b="1" dirty="0">
                <a:latin typeface="Segoe UI Semilight"/>
                <a:cs typeface="Segoe UI Semilight"/>
              </a:rPr>
              <a:t>do</a:t>
            </a:r>
            <a:r>
              <a:rPr sz="2800" b="1" spc="-30" dirty="0">
                <a:latin typeface="Segoe UI Semilight"/>
                <a:cs typeface="Segoe UI Semilight"/>
              </a:rPr>
              <a:t> </a:t>
            </a:r>
            <a:r>
              <a:rPr sz="2800" b="1" dirty="0">
                <a:latin typeface="Segoe UI Semilight"/>
                <a:cs typeface="Segoe UI Semilight"/>
              </a:rPr>
              <a:t>you</a:t>
            </a:r>
            <a:r>
              <a:rPr sz="2800" b="1" spc="-30" dirty="0">
                <a:latin typeface="Segoe UI Semilight"/>
                <a:cs typeface="Segoe UI Semilight"/>
              </a:rPr>
              <a:t> </a:t>
            </a:r>
            <a:r>
              <a:rPr sz="2800" b="1" dirty="0">
                <a:latin typeface="Segoe UI Semilight"/>
                <a:cs typeface="Segoe UI Semilight"/>
              </a:rPr>
              <a:t>know</a:t>
            </a:r>
            <a:r>
              <a:rPr sz="2800" b="1" spc="-65" dirty="0">
                <a:latin typeface="Segoe UI Semilight"/>
                <a:cs typeface="Segoe UI Semilight"/>
              </a:rPr>
              <a:t> </a:t>
            </a:r>
            <a:r>
              <a:rPr sz="2800" b="1" dirty="0">
                <a:latin typeface="Segoe UI Semilight"/>
                <a:cs typeface="Segoe UI Semilight"/>
              </a:rPr>
              <a:t>which</a:t>
            </a:r>
            <a:r>
              <a:rPr sz="2800" b="1" spc="-40" dirty="0">
                <a:latin typeface="Segoe UI Semilight"/>
                <a:cs typeface="Segoe UI Semilight"/>
              </a:rPr>
              <a:t> </a:t>
            </a:r>
            <a:r>
              <a:rPr sz="2800" b="1" dirty="0">
                <a:latin typeface="Segoe UI Semilight"/>
                <a:cs typeface="Segoe UI Semilight"/>
              </a:rPr>
              <a:t>arm</a:t>
            </a:r>
            <a:r>
              <a:rPr sz="2800" b="1" spc="-45" dirty="0">
                <a:latin typeface="Segoe UI Semilight"/>
                <a:cs typeface="Segoe UI Semilight"/>
              </a:rPr>
              <a:t> </a:t>
            </a:r>
            <a:r>
              <a:rPr sz="2800" b="1" dirty="0">
                <a:latin typeface="Segoe UI Semilight"/>
                <a:cs typeface="Segoe UI Semilight"/>
              </a:rPr>
              <a:t>to</a:t>
            </a:r>
            <a:r>
              <a:rPr sz="2800" b="1" spc="-25" dirty="0">
                <a:latin typeface="Segoe UI Semilight"/>
                <a:cs typeface="Segoe UI Semilight"/>
              </a:rPr>
              <a:t> </a:t>
            </a:r>
            <a:r>
              <a:rPr sz="2800" b="1" dirty="0">
                <a:latin typeface="Segoe UI Semilight"/>
                <a:cs typeface="Segoe UI Semilight"/>
              </a:rPr>
              <a:t>pull</a:t>
            </a:r>
            <a:r>
              <a:rPr sz="2800" b="1" spc="-60" dirty="0">
                <a:latin typeface="Segoe UI Semilight"/>
                <a:cs typeface="Segoe UI Semilight"/>
              </a:rPr>
              <a:t> </a:t>
            </a:r>
            <a:r>
              <a:rPr sz="2800" b="1" dirty="0">
                <a:latin typeface="Segoe UI Semilight"/>
                <a:cs typeface="Segoe UI Semilight"/>
              </a:rPr>
              <a:t>(based</a:t>
            </a:r>
            <a:r>
              <a:rPr sz="2800" b="1" spc="-50" dirty="0">
                <a:latin typeface="Segoe UI Semilight"/>
                <a:cs typeface="Segoe UI Semilight"/>
              </a:rPr>
              <a:t> </a:t>
            </a:r>
            <a:r>
              <a:rPr sz="2800" b="1" dirty="0">
                <a:latin typeface="Segoe UI Semilight"/>
                <a:cs typeface="Segoe UI Semilight"/>
              </a:rPr>
              <a:t>on</a:t>
            </a:r>
            <a:r>
              <a:rPr sz="2800" b="1" spc="-35" dirty="0">
                <a:latin typeface="Segoe UI Semilight"/>
                <a:cs typeface="Segoe UI Semilight"/>
              </a:rPr>
              <a:t> </a:t>
            </a:r>
            <a:r>
              <a:rPr sz="2800" b="1" spc="-10" dirty="0">
                <a:latin typeface="Segoe UI Semilight"/>
                <a:cs typeface="Segoe UI Semilight"/>
              </a:rPr>
              <a:t>information </a:t>
            </a:r>
            <a:r>
              <a:rPr sz="2800" b="1" dirty="0">
                <a:latin typeface="Segoe UI Semilight"/>
                <a:cs typeface="Segoe UI Semilight"/>
              </a:rPr>
              <a:t>you</a:t>
            </a:r>
            <a:r>
              <a:rPr sz="2800" b="1" spc="-50" dirty="0">
                <a:latin typeface="Segoe UI Semilight"/>
                <a:cs typeface="Segoe UI Semilight"/>
              </a:rPr>
              <a:t> </a:t>
            </a:r>
            <a:r>
              <a:rPr sz="2800" b="1" dirty="0">
                <a:latin typeface="Segoe UI Semilight"/>
                <a:cs typeface="Segoe UI Semilight"/>
              </a:rPr>
              <a:t>have</a:t>
            </a:r>
            <a:r>
              <a:rPr sz="2800" b="1" spc="-60" dirty="0">
                <a:latin typeface="Segoe UI Semilight"/>
                <a:cs typeface="Segoe UI Semilight"/>
              </a:rPr>
              <a:t> </a:t>
            </a:r>
            <a:r>
              <a:rPr sz="2800" b="1" dirty="0">
                <a:latin typeface="Segoe UI Semilight"/>
                <a:cs typeface="Segoe UI Semilight"/>
              </a:rPr>
              <a:t>–</a:t>
            </a:r>
            <a:r>
              <a:rPr sz="2800" b="1" spc="-10" dirty="0">
                <a:latin typeface="Segoe UI Semilight"/>
                <a:cs typeface="Segoe UI Semilight"/>
              </a:rPr>
              <a:t> </a:t>
            </a:r>
            <a:r>
              <a:rPr sz="2800" b="1" dirty="0">
                <a:latin typeface="Segoe UI Semilight"/>
                <a:cs typeface="Segoe UI Semilight"/>
              </a:rPr>
              <a:t>the</a:t>
            </a:r>
            <a:r>
              <a:rPr sz="2800" b="1" spc="-55" dirty="0">
                <a:latin typeface="Segoe UI Semilight"/>
                <a:cs typeface="Segoe UI Semilight"/>
              </a:rPr>
              <a:t> </a:t>
            </a:r>
            <a:r>
              <a:rPr sz="2800" b="1" dirty="0">
                <a:latin typeface="Segoe UI Semilight"/>
                <a:cs typeface="Segoe UI Semilight"/>
              </a:rPr>
              <a:t>past)</a:t>
            </a:r>
            <a:r>
              <a:rPr sz="2800" b="1" spc="-55" dirty="0">
                <a:latin typeface="Segoe UI Semilight"/>
                <a:cs typeface="Segoe UI Semilight"/>
              </a:rPr>
              <a:t> </a:t>
            </a:r>
            <a:r>
              <a:rPr sz="2800" b="1" dirty="0">
                <a:latin typeface="Segoe UI Semilight"/>
                <a:cs typeface="Segoe UI Semilight"/>
              </a:rPr>
              <a:t>to</a:t>
            </a:r>
            <a:r>
              <a:rPr sz="2800" b="1" spc="-25" dirty="0">
                <a:latin typeface="Segoe UI Semilight"/>
                <a:cs typeface="Segoe UI Semilight"/>
              </a:rPr>
              <a:t> </a:t>
            </a:r>
            <a:r>
              <a:rPr sz="2800" b="1" dirty="0">
                <a:latin typeface="Segoe UI Semilight"/>
                <a:cs typeface="Segoe UI Semilight"/>
              </a:rPr>
              <a:t>achieve</a:t>
            </a:r>
            <a:r>
              <a:rPr sz="2800" b="1" spc="-60" dirty="0">
                <a:latin typeface="Segoe UI Semilight"/>
                <a:cs typeface="Segoe UI Semilight"/>
              </a:rPr>
              <a:t> </a:t>
            </a:r>
            <a:r>
              <a:rPr sz="2800" b="1" dirty="0">
                <a:latin typeface="Segoe UI Semilight"/>
                <a:cs typeface="Segoe UI Semilight"/>
              </a:rPr>
              <a:t>your</a:t>
            </a:r>
            <a:r>
              <a:rPr sz="2800" b="1" spc="-50" dirty="0">
                <a:latin typeface="Segoe UI Semilight"/>
                <a:cs typeface="Segoe UI Semilight"/>
              </a:rPr>
              <a:t> </a:t>
            </a:r>
            <a:r>
              <a:rPr sz="2800" b="1" spc="-10" dirty="0">
                <a:latin typeface="Segoe UI Semilight"/>
                <a:cs typeface="Segoe UI Semilight"/>
              </a:rPr>
              <a:t>goal?</a:t>
            </a:r>
            <a:endParaRPr sz="2800" b="1" dirty="0">
              <a:latin typeface="Segoe UI Semilight"/>
              <a:cs typeface="Segoe UI Semilight"/>
            </a:endParaRPr>
          </a:p>
          <a:p>
            <a:pPr>
              <a:lnSpc>
                <a:spcPct val="100000"/>
              </a:lnSpc>
              <a:spcBef>
                <a:spcPts val="1710"/>
              </a:spcBef>
            </a:pPr>
            <a:endParaRPr sz="2800" dirty="0">
              <a:latin typeface="Segoe UI Semilight"/>
              <a:cs typeface="Segoe UI Semilight"/>
            </a:endParaRPr>
          </a:p>
          <a:p>
            <a:pPr marL="20320">
              <a:lnSpc>
                <a:spcPct val="100000"/>
              </a:lnSpc>
            </a:pPr>
            <a:r>
              <a:rPr sz="2800" i="1" spc="-10" dirty="0">
                <a:latin typeface="Segoe UI Semilight"/>
                <a:cs typeface="Segoe UI Semilight"/>
              </a:rPr>
              <a:t>Assumptions:</a:t>
            </a:r>
            <a:endParaRPr sz="2800" dirty="0">
              <a:latin typeface="Segoe UI Semilight"/>
              <a:cs typeface="Segoe UI Semilight"/>
            </a:endParaRPr>
          </a:p>
          <a:p>
            <a:pPr marL="324485" indent="-306070">
              <a:lnSpc>
                <a:spcPct val="100000"/>
              </a:lnSpc>
              <a:spcBef>
                <a:spcPts val="1070"/>
              </a:spcBef>
              <a:buAutoNum type="arabicPeriod"/>
              <a:tabLst>
                <a:tab pos="324485" algn="l"/>
              </a:tabLst>
            </a:pPr>
            <a:r>
              <a:rPr sz="2800" spc="-10" dirty="0">
                <a:latin typeface="Segoe UI Semilight"/>
                <a:cs typeface="Segoe UI Semilight"/>
              </a:rPr>
              <a:t>Rewards</a:t>
            </a:r>
            <a:r>
              <a:rPr sz="2800" spc="-60" dirty="0">
                <a:latin typeface="Segoe UI Semilight"/>
                <a:cs typeface="Segoe UI Semilight"/>
              </a:rPr>
              <a:t> </a:t>
            </a:r>
            <a:r>
              <a:rPr sz="2800" dirty="0">
                <a:latin typeface="Segoe UI Semilight"/>
                <a:cs typeface="Segoe UI Semilight"/>
              </a:rPr>
              <a:t>from</a:t>
            </a:r>
            <a:r>
              <a:rPr sz="2800" spc="-75" dirty="0">
                <a:latin typeface="Segoe UI Semilight"/>
                <a:cs typeface="Segoe UI Semilight"/>
              </a:rPr>
              <a:t> </a:t>
            </a:r>
            <a:r>
              <a:rPr sz="2800" dirty="0">
                <a:latin typeface="Segoe UI Semilight"/>
                <a:cs typeface="Segoe UI Semilight"/>
              </a:rPr>
              <a:t>each</a:t>
            </a:r>
            <a:r>
              <a:rPr sz="2800" spc="-65" dirty="0">
                <a:latin typeface="Segoe UI Semilight"/>
                <a:cs typeface="Segoe UI Semilight"/>
              </a:rPr>
              <a:t> </a:t>
            </a:r>
            <a:r>
              <a:rPr sz="2800" dirty="0">
                <a:latin typeface="Segoe UI Semilight"/>
                <a:cs typeface="Segoe UI Semilight"/>
              </a:rPr>
              <a:t>arm</a:t>
            </a:r>
            <a:r>
              <a:rPr sz="2800" spc="-85" dirty="0">
                <a:latin typeface="Segoe UI Semilight"/>
                <a:cs typeface="Segoe UI Semilight"/>
              </a:rPr>
              <a:t> </a:t>
            </a:r>
            <a:r>
              <a:rPr sz="2800" dirty="0">
                <a:latin typeface="Segoe UI Semilight"/>
                <a:cs typeface="Segoe UI Semilight"/>
              </a:rPr>
              <a:t>are</a:t>
            </a:r>
            <a:r>
              <a:rPr sz="2800" spc="-60" dirty="0">
                <a:latin typeface="Segoe UI Semilight"/>
                <a:cs typeface="Segoe UI Semilight"/>
              </a:rPr>
              <a:t> </a:t>
            </a:r>
            <a:r>
              <a:rPr sz="2800" spc="-10" dirty="0">
                <a:latin typeface="Segoe UI Semilight"/>
                <a:cs typeface="Segoe UI Semilight"/>
              </a:rPr>
              <a:t>independent.</a:t>
            </a:r>
            <a:endParaRPr sz="2800" dirty="0">
              <a:latin typeface="Segoe UI Semilight"/>
              <a:cs typeface="Segoe UI Semilight"/>
            </a:endParaRPr>
          </a:p>
          <a:p>
            <a:pPr marL="378460" indent="-360045">
              <a:lnSpc>
                <a:spcPct val="100000"/>
              </a:lnSpc>
              <a:spcBef>
                <a:spcPts val="1070"/>
              </a:spcBef>
              <a:buAutoNum type="arabicPeriod"/>
              <a:tabLst>
                <a:tab pos="378460" algn="l"/>
              </a:tabLst>
            </a:pPr>
            <a:r>
              <a:rPr sz="2800" dirty="0">
                <a:latin typeface="Segoe UI Semilight"/>
                <a:cs typeface="Segoe UI Semilight"/>
              </a:rPr>
              <a:t>The</a:t>
            </a:r>
            <a:r>
              <a:rPr sz="2800" spc="-65" dirty="0">
                <a:latin typeface="Segoe UI Semilight"/>
                <a:cs typeface="Segoe UI Semilight"/>
              </a:rPr>
              <a:t> </a:t>
            </a:r>
            <a:r>
              <a:rPr sz="2800" dirty="0">
                <a:latin typeface="Segoe UI Semilight"/>
                <a:cs typeface="Segoe UI Semilight"/>
              </a:rPr>
              <a:t>reward</a:t>
            </a:r>
            <a:r>
              <a:rPr sz="2800" spc="-65" dirty="0">
                <a:latin typeface="Segoe UI Semilight"/>
                <a:cs typeface="Segoe UI Semilight"/>
              </a:rPr>
              <a:t> </a:t>
            </a:r>
            <a:r>
              <a:rPr sz="2800" dirty="0">
                <a:latin typeface="Segoe UI Semilight"/>
                <a:cs typeface="Segoe UI Semilight"/>
              </a:rPr>
              <a:t>distribution</a:t>
            </a:r>
            <a:r>
              <a:rPr sz="2800" spc="-65" dirty="0">
                <a:latin typeface="Segoe UI Semilight"/>
                <a:cs typeface="Segoe UI Semilight"/>
              </a:rPr>
              <a:t> </a:t>
            </a:r>
            <a:r>
              <a:rPr sz="2800" dirty="0">
                <a:latin typeface="Segoe UI Semilight"/>
                <a:cs typeface="Segoe UI Semilight"/>
              </a:rPr>
              <a:t>of</a:t>
            </a:r>
            <a:r>
              <a:rPr sz="2800" spc="-80" dirty="0">
                <a:latin typeface="Segoe UI Semilight"/>
                <a:cs typeface="Segoe UI Semilight"/>
              </a:rPr>
              <a:t> </a:t>
            </a:r>
            <a:r>
              <a:rPr sz="2800" dirty="0">
                <a:latin typeface="Segoe UI Semilight"/>
                <a:cs typeface="Segoe UI Semilight"/>
              </a:rPr>
              <a:t>an</a:t>
            </a:r>
            <a:r>
              <a:rPr sz="2800" spc="-65" dirty="0">
                <a:latin typeface="Segoe UI Semilight"/>
                <a:cs typeface="Segoe UI Semilight"/>
              </a:rPr>
              <a:t> </a:t>
            </a:r>
            <a:r>
              <a:rPr sz="2800" dirty="0">
                <a:latin typeface="Segoe UI Semilight"/>
                <a:cs typeface="Segoe UI Semilight"/>
              </a:rPr>
              <a:t>arm</a:t>
            </a:r>
            <a:r>
              <a:rPr sz="2800" spc="-75" dirty="0">
                <a:latin typeface="Segoe UI Semilight"/>
                <a:cs typeface="Segoe UI Semilight"/>
              </a:rPr>
              <a:t> </a:t>
            </a:r>
            <a:r>
              <a:rPr sz="2800" dirty="0">
                <a:latin typeface="Segoe UI Semilight"/>
                <a:cs typeface="Segoe UI Semilight"/>
              </a:rPr>
              <a:t>does</a:t>
            </a:r>
            <a:r>
              <a:rPr sz="2800" spc="-70" dirty="0">
                <a:latin typeface="Segoe UI Semilight"/>
                <a:cs typeface="Segoe UI Semilight"/>
              </a:rPr>
              <a:t> </a:t>
            </a:r>
            <a:r>
              <a:rPr sz="2800" dirty="0">
                <a:latin typeface="Segoe UI Semilight"/>
                <a:cs typeface="Segoe UI Semilight"/>
              </a:rPr>
              <a:t>not</a:t>
            </a:r>
            <a:r>
              <a:rPr sz="2800" spc="-65" dirty="0">
                <a:latin typeface="Segoe UI Semilight"/>
                <a:cs typeface="Segoe UI Semilight"/>
              </a:rPr>
              <a:t> </a:t>
            </a:r>
            <a:r>
              <a:rPr sz="2800" dirty="0">
                <a:latin typeface="Segoe UI Semilight"/>
                <a:cs typeface="Segoe UI Semilight"/>
              </a:rPr>
              <a:t>change</a:t>
            </a:r>
            <a:r>
              <a:rPr sz="2800" spc="-60" dirty="0">
                <a:latin typeface="Segoe UI Semilight"/>
                <a:cs typeface="Segoe UI Semilight"/>
              </a:rPr>
              <a:t> </a:t>
            </a:r>
            <a:r>
              <a:rPr sz="2800" dirty="0">
                <a:latin typeface="Segoe UI Semilight"/>
                <a:cs typeface="Segoe UI Semilight"/>
              </a:rPr>
              <a:t>over</a:t>
            </a:r>
            <a:r>
              <a:rPr sz="2800" spc="-80" dirty="0">
                <a:latin typeface="Segoe UI Semilight"/>
                <a:cs typeface="Segoe UI Semilight"/>
              </a:rPr>
              <a:t> </a:t>
            </a:r>
            <a:r>
              <a:rPr sz="2800" spc="-10" dirty="0">
                <a:latin typeface="Segoe UI Semilight"/>
                <a:cs typeface="Segoe UI Semilight"/>
              </a:rPr>
              <a:t>time.</a:t>
            </a:r>
            <a:endParaRPr sz="2800" dirty="0">
              <a:latin typeface="Segoe UI Semilight"/>
              <a:cs typeface="Segoe UI Semiligh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E6C4E-809C-4AD1-A2C3-E48080C8BB24}"/>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4655AC63-6392-27E8-7349-F71E81EE3AB4}"/>
              </a:ext>
            </a:extLst>
          </p:cNvPr>
          <p:cNvSpPr txBox="1">
            <a:spLocks noGrp="1"/>
          </p:cNvSpPr>
          <p:nvPr>
            <p:ph type="title"/>
          </p:nvPr>
        </p:nvSpPr>
        <p:spPr>
          <a:xfrm>
            <a:off x="699922" y="204978"/>
            <a:ext cx="70104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3D8752"/>
                </a:solidFill>
                <a:latin typeface="Segoe UI Semilight"/>
                <a:cs typeface="Segoe UI Semilight"/>
              </a:rPr>
              <a:t>3.</a:t>
            </a:r>
            <a:r>
              <a:rPr sz="2400" b="1" spc="-45" dirty="0">
                <a:solidFill>
                  <a:srgbClr val="3D8752"/>
                </a:solidFill>
                <a:latin typeface="Segoe UI Semilight"/>
                <a:cs typeface="Segoe UI Semilight"/>
              </a:rPr>
              <a:t> </a:t>
            </a:r>
            <a:r>
              <a:rPr sz="2400" b="1" dirty="0">
                <a:solidFill>
                  <a:srgbClr val="3D8752"/>
                </a:solidFill>
                <a:latin typeface="Segoe UI Semilight"/>
                <a:cs typeface="Segoe UI Semilight"/>
              </a:rPr>
              <a:t>Compute</a:t>
            </a:r>
            <a:r>
              <a:rPr sz="2400" b="1" spc="-60" dirty="0">
                <a:solidFill>
                  <a:srgbClr val="3D8752"/>
                </a:solidFill>
                <a:latin typeface="Segoe UI Semilight"/>
                <a:cs typeface="Segoe UI Semilight"/>
              </a:rPr>
              <a:t> </a:t>
            </a:r>
            <a:r>
              <a:rPr sz="2400" b="1" dirty="0">
                <a:solidFill>
                  <a:srgbClr val="3D8752"/>
                </a:solidFill>
                <a:latin typeface="Segoe UI Semilight"/>
                <a:cs typeface="Segoe UI Semilight"/>
              </a:rPr>
              <a:t>probability</a:t>
            </a:r>
            <a:r>
              <a:rPr sz="2400" b="1" spc="-65" dirty="0">
                <a:solidFill>
                  <a:srgbClr val="3D8752"/>
                </a:solidFill>
                <a:latin typeface="Segoe UI Semilight"/>
                <a:cs typeface="Segoe UI Semilight"/>
              </a:rPr>
              <a:t> </a:t>
            </a:r>
            <a:r>
              <a:rPr sz="2400" b="1" spc="-10" dirty="0">
                <a:solidFill>
                  <a:srgbClr val="3D8752"/>
                </a:solidFill>
                <a:latin typeface="Segoe UI Semilight"/>
                <a:cs typeface="Segoe UI Semilight"/>
              </a:rPr>
              <a:t>approximation</a:t>
            </a:r>
            <a:r>
              <a:rPr sz="2400" b="1" spc="-65" dirty="0">
                <a:solidFill>
                  <a:srgbClr val="3D8752"/>
                </a:solidFill>
                <a:latin typeface="Segoe UI Semilight"/>
                <a:cs typeface="Segoe UI Semilight"/>
              </a:rPr>
              <a:t> </a:t>
            </a:r>
            <a:r>
              <a:rPr sz="2400" b="1" dirty="0">
                <a:solidFill>
                  <a:srgbClr val="3D8752"/>
                </a:solidFill>
                <a:latin typeface="Segoe UI Semilight"/>
                <a:cs typeface="Segoe UI Semilight"/>
              </a:rPr>
              <a:t>using</a:t>
            </a:r>
            <a:r>
              <a:rPr sz="2400" b="1" spc="-70" dirty="0">
                <a:solidFill>
                  <a:srgbClr val="3D8752"/>
                </a:solidFill>
                <a:latin typeface="Segoe UI Semilight"/>
                <a:cs typeface="Segoe UI Semilight"/>
              </a:rPr>
              <a:t> </a:t>
            </a:r>
            <a:r>
              <a:rPr sz="2400" b="1" dirty="0">
                <a:solidFill>
                  <a:srgbClr val="3D8752"/>
                </a:solidFill>
                <a:latin typeface="Segoe UI Semilight"/>
                <a:cs typeface="Segoe UI Semilight"/>
              </a:rPr>
              <a:t>Phi</a:t>
            </a:r>
            <a:r>
              <a:rPr sz="2400" b="1" spc="-45" dirty="0">
                <a:solidFill>
                  <a:srgbClr val="3D8752"/>
                </a:solidFill>
                <a:latin typeface="Segoe UI Semilight"/>
                <a:cs typeface="Segoe UI Semilight"/>
              </a:rPr>
              <a:t> </a:t>
            </a:r>
            <a:r>
              <a:rPr sz="2400" b="1" spc="-10" dirty="0">
                <a:solidFill>
                  <a:srgbClr val="3D8752"/>
                </a:solidFill>
                <a:latin typeface="Segoe UI Semilight"/>
                <a:cs typeface="Segoe UI Semilight"/>
              </a:rPr>
              <a:t>table</a:t>
            </a:r>
            <a:endParaRPr sz="2400" b="1" dirty="0">
              <a:latin typeface="Segoe UI Semilight"/>
              <a:cs typeface="Segoe UI Semilight"/>
            </a:endParaRP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64702ADF-EE72-00DF-4830-B8CE27096B22}"/>
                  </a:ext>
                </a:extLst>
              </p:cNvPr>
              <p:cNvSpPr txBox="1"/>
              <p:nvPr/>
            </p:nvSpPr>
            <p:spPr>
              <a:xfrm>
                <a:off x="699922" y="1143000"/>
                <a:ext cx="6615278" cy="1127553"/>
              </a:xfrm>
              <a:prstGeom prst="rect">
                <a:avLst/>
              </a:prstGeom>
              <a:noFill/>
            </p:spPr>
            <p:txBody>
              <a:bodyPr wrap="square" rtlCol="0">
                <a:spAutoFit/>
              </a:bodyPr>
              <a:lstStyle/>
              <a:p>
                <a:r>
                  <a:rPr lang="en-US" b="0" i="1" dirty="0">
                    <a:latin typeface="Segoe UI Semilight" panose="020B0402040204020203" pitchFamily="34" charset="0"/>
                    <a:cs typeface="Segoe UI Semilight" panose="020B0402040204020203" pitchFamily="34" charset="0"/>
                  </a:rPr>
                  <a:t>Let </a:t>
                </a:r>
                <a14:m>
                  <m:oMath xmlns:m="http://schemas.openxmlformats.org/officeDocument/2006/math">
                    <m:r>
                      <a:rPr lang="en-US" b="0" i="1" smtClean="0">
                        <a:latin typeface="Cambria Math" panose="02040503050406030204" pitchFamily="18" charset="0"/>
                        <a:cs typeface="Segoe UI Semilight" panose="020B0402040204020203" pitchFamily="34" charset="0"/>
                      </a:rPr>
                      <m:t>𝜎</m:t>
                    </m:r>
                    <m:r>
                      <a:rPr lang="en-US" b="0" i="1" smtClean="0">
                        <a:latin typeface="Cambria Math" panose="02040503050406030204" pitchFamily="18" charset="0"/>
                        <a:cs typeface="Segoe UI Semilight" panose="020B0402040204020203" pitchFamily="34" charset="0"/>
                      </a:rPr>
                      <m:t>=</m:t>
                    </m:r>
                    <m:f>
                      <m:fPr>
                        <m:ctrlPr>
                          <a:rPr lang="en-US" b="0" i="1" smtClean="0">
                            <a:latin typeface="Cambria Math" panose="02040503050406030204" pitchFamily="18" charset="0"/>
                            <a:cs typeface="Segoe UI Semilight" panose="020B0402040204020203" pitchFamily="34" charset="0"/>
                          </a:rPr>
                        </m:ctrlPr>
                      </m:fPr>
                      <m:num>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d>
                          <m:dPr>
                            <m:ctrlPr>
                              <a:rPr lang="en-US" b="0" i="1" smtClean="0">
                                <a:latin typeface="Cambria Math" panose="02040503050406030204" pitchFamily="18" charset="0"/>
                                <a:cs typeface="Segoe UI Semilight" panose="020B0402040204020203" pitchFamily="34" charset="0"/>
                              </a:rPr>
                            </m:ctrlPr>
                          </m:dPr>
                          <m:e>
                            <m:r>
                              <a:rPr lang="en-US" b="0" i="1" smtClean="0">
                                <a:latin typeface="Cambria Math" panose="02040503050406030204" pitchFamily="18" charset="0"/>
                                <a:cs typeface="Segoe UI Semilight" panose="020B0402040204020203" pitchFamily="34" charset="0"/>
                              </a:rPr>
                              <m:t>1−</m:t>
                            </m:r>
                            <m:sSub>
                              <m:sSubPr>
                                <m:ctrlPr>
                                  <a:rPr lang="en-US" b="0" i="1" smtClean="0">
                                    <a:latin typeface="Cambria Math" panose="02040503050406030204" pitchFamily="18" charset="0"/>
                                    <a:cs typeface="Segoe UI Semilight" panose="020B0402040204020203" pitchFamily="34" charset="0"/>
                                  </a:rPr>
                                </m:ctrlPr>
                              </m:sSubPr>
                              <m:e>
                                <m:r>
                                  <a:rPr lang="en-US" b="0" i="1" smtClean="0">
                                    <a:latin typeface="Cambria Math" panose="02040503050406030204" pitchFamily="18" charset="0"/>
                                    <a:cs typeface="Segoe UI Semilight" panose="020B0402040204020203" pitchFamily="34" charset="0"/>
                                  </a:rPr>
                                  <m:t>𝜃</m:t>
                                </m:r>
                              </m:e>
                              <m:sub>
                                <m:r>
                                  <a:rPr lang="en-US" b="0" i="1" smtClean="0">
                                    <a:latin typeface="Cambria Math" panose="02040503050406030204" pitchFamily="18" charset="0"/>
                                    <a:cs typeface="Segoe UI Semilight" panose="020B0402040204020203" pitchFamily="34" charset="0"/>
                                  </a:rPr>
                                  <m:t>2</m:t>
                                </m:r>
                              </m:sub>
                            </m:sSub>
                          </m:e>
                        </m:d>
                      </m:num>
                      <m:den>
                        <m:r>
                          <a:rPr lang="en-US" b="0" i="1" smtClean="0">
                            <a:latin typeface="Cambria Math" panose="02040503050406030204" pitchFamily="18" charset="0"/>
                            <a:cs typeface="Segoe UI Semilight" panose="020B0402040204020203" pitchFamily="34" charset="0"/>
                          </a:rPr>
                          <m:t>35</m:t>
                        </m:r>
                      </m:den>
                    </m:f>
                  </m:oMath>
                </a14:m>
                <a:endParaRPr lang="en-US" b="0" i="1" dirty="0">
                  <a:latin typeface="Segoe UI Semilight" panose="020B0402040204020203" pitchFamily="34" charset="0"/>
                  <a:cs typeface="Segoe UI Semilight" panose="020B0402040204020203" pitchFamily="34" charset="0"/>
                </a:endParaRPr>
              </a:p>
              <a:p>
                <a14:m>
                  <m:oMathPara xmlns:m="http://schemas.openxmlformats.org/officeDocument/2006/math">
                    <m:o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num>
                            <m:den>
                              <m:r>
                                <a:rPr lang="en-US" b="0" i="1" smtClean="0">
                                  <a:latin typeface="Cambria Math" panose="02040503050406030204" pitchFamily="18" charset="0"/>
                                </a:rPr>
                                <m:t>𝜎</m:t>
                              </m:r>
                            </m:den>
                          </m:f>
                          <m:r>
                            <a:rPr lang="en-US" b="0" i="1" smtClean="0">
                              <a:latin typeface="Cambria Math" panose="02040503050406030204" pitchFamily="18" charset="0"/>
                            </a:rPr>
                            <m:t>≤</m:t>
                          </m:r>
                          <m:r>
                            <a:rPr lang="en-US" b="0" i="1" smtClean="0">
                              <a:latin typeface="Cambria Math" panose="02040503050406030204" pitchFamily="18" charset="0"/>
                            </a:rPr>
                            <m:t>𝑍</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num>
                            <m:den>
                              <m:r>
                                <a:rPr lang="en-US" b="0" i="1" smtClean="0">
                                  <a:latin typeface="Cambria Math" panose="02040503050406030204" pitchFamily="18" charset="0"/>
                                </a:rPr>
                                <m:t>𝜎</m:t>
                              </m:r>
                            </m:den>
                          </m:f>
                        </m:e>
                      </m:d>
                    </m:oMath>
                  </m:oMathPara>
                </a14:m>
                <a:endParaRPr lang="en-US" dirty="0">
                  <a:latin typeface="Segoe UI Semilight" panose="020B0402040204020203" pitchFamily="34" charset="0"/>
                  <a:cs typeface="Segoe UI Semilight" panose="020B0402040204020203" pitchFamily="34" charset="0"/>
                </a:endParaRPr>
              </a:p>
            </p:txBody>
          </p:sp>
        </mc:Choice>
        <mc:Fallback>
          <p:sp>
            <p:nvSpPr>
              <p:cNvPr id="3" name="TextBox 2">
                <a:extLst>
                  <a:ext uri="{FF2B5EF4-FFF2-40B4-BE49-F238E27FC236}">
                    <a16:creationId xmlns:a16="http://schemas.microsoft.com/office/drawing/2014/main" id="{64702ADF-EE72-00DF-4830-B8CE27096B22}"/>
                  </a:ext>
                </a:extLst>
              </p:cNvPr>
              <p:cNvSpPr txBox="1">
                <a:spLocks noRot="1" noChangeAspect="1" noMove="1" noResize="1" noEditPoints="1" noAdjustHandles="1" noChangeArrowheads="1" noChangeShapeType="1" noTextEdit="1"/>
              </p:cNvSpPr>
              <p:nvPr/>
            </p:nvSpPr>
            <p:spPr>
              <a:xfrm>
                <a:off x="699922" y="1143000"/>
                <a:ext cx="6615278" cy="1127553"/>
              </a:xfrm>
              <a:prstGeom prst="rect">
                <a:avLst/>
              </a:prstGeom>
              <a:blipFill>
                <a:blip r:embed="rId2"/>
                <a:stretch>
                  <a:fillRect l="-82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96B0D2F0-4A7C-778B-05B3-941AC5F45103}"/>
                  </a:ext>
                </a:extLst>
              </p:cNvPr>
              <p:cNvSpPr txBox="1"/>
              <p:nvPr/>
            </p:nvSpPr>
            <p:spPr>
              <a:xfrm>
                <a:off x="3429000" y="2270553"/>
                <a:ext cx="3886200" cy="1663532"/>
              </a:xfrm>
              <a:prstGeom prst="rect">
                <a:avLst/>
              </a:prstGeom>
              <a:noFill/>
            </p:spPr>
            <p:txBody>
              <a:bodyPr wrap="square" rtlCol="0">
                <a:spAutoFit/>
              </a:bodyPr>
              <a:lstStyle/>
              <a:p>
                <a:pPr/>
                <a14:m>
                  <m:oMathPara xmlns:m="http://schemas.openxmlformats.org/officeDocument/2006/math">
                    <m:oMathParaPr>
                      <m:jc m:val="left"/>
                    </m:oMathParaPr>
                    <m:oMath>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oMath>
                  </m:oMathPara>
                </a14:m>
                <a:endParaRPr lang="en-US" b="0" dirty="0"/>
              </a:p>
              <a:p>
                <a:pPr/>
                <a14:m>
                  <m:oMathPara xmlns:m="http://schemas.openxmlformats.org/officeDocument/2006/math">
                    <m:oMathParaPr>
                      <m:jc m:val="left"/>
                    </m:oMathParaPr>
                    <m:oMath>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e>
                      </m:d>
                    </m:oMath>
                  </m:oMathPara>
                </a14:m>
                <a:endParaRPr lang="en-US" b="0" dirty="0"/>
              </a:p>
              <a:p>
                <a:pPr/>
                <a14:m>
                  <m:oMathPara xmlns:m="http://schemas.openxmlformats.org/officeDocument/2006/math">
                    <m:oMathParaPr>
                      <m:jc m:val="left"/>
                    </m:oMathParaPr>
                    <m:oMath>
                      <m:r>
                        <a:rPr lang="en-US" b="0" i="1" smtClean="0">
                          <a:latin typeface="Cambria Math" panose="02040503050406030204" pitchFamily="18" charset="0"/>
                        </a:rPr>
                        <m:t>=2</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−1</m:t>
                      </m:r>
                    </m:oMath>
                  </m:oMathPara>
                </a14:m>
                <a:endParaRPr lang="en-US" dirty="0"/>
              </a:p>
            </p:txBody>
          </p:sp>
        </mc:Choice>
        <mc:Fallback>
          <p:sp>
            <p:nvSpPr>
              <p:cNvPr id="4" name="TextBox 3">
                <a:extLst>
                  <a:ext uri="{FF2B5EF4-FFF2-40B4-BE49-F238E27FC236}">
                    <a16:creationId xmlns:a16="http://schemas.microsoft.com/office/drawing/2014/main" id="{96B0D2F0-4A7C-778B-05B3-941AC5F45103}"/>
                  </a:ext>
                </a:extLst>
              </p:cNvPr>
              <p:cNvSpPr txBox="1">
                <a:spLocks noRot="1" noChangeAspect="1" noMove="1" noResize="1" noEditPoints="1" noAdjustHandles="1" noChangeArrowheads="1" noChangeShapeType="1" noTextEdit="1"/>
              </p:cNvSpPr>
              <p:nvPr/>
            </p:nvSpPr>
            <p:spPr>
              <a:xfrm>
                <a:off x="3429000" y="2270553"/>
                <a:ext cx="3886200" cy="16635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867D0A58-4B3A-22D5-FC49-CF0BFFAA375D}"/>
                  </a:ext>
                </a:extLst>
              </p:cNvPr>
              <p:cNvSpPr txBox="1"/>
              <p:nvPr/>
            </p:nvSpPr>
            <p:spPr>
              <a:xfrm>
                <a:off x="838200" y="4343400"/>
                <a:ext cx="7162800" cy="2333972"/>
              </a:xfrm>
              <a:prstGeom prst="rect">
                <a:avLst/>
              </a:prstGeom>
              <a:noFill/>
            </p:spPr>
            <p:txBody>
              <a:bodyPr wrap="square" rtlCol="0">
                <a:spAutoFit/>
              </a:bodyPr>
              <a:lstStyle/>
              <a:p>
                <a:pPr/>
                <a14:m>
                  <m:oMathPara xmlns:m="http://schemas.openxmlformats.org/officeDocument/2006/math">
                    <m:oMathParaPr>
                      <m:jc m:val="left"/>
                    </m:oMathParaPr>
                    <m:oMath>
                      <m:r>
                        <a:rPr lang="en-US" b="0" i="0" smtClean="0">
                          <a:latin typeface="Cambria Math" panose="02040503050406030204" pitchFamily="18" charset="0"/>
                        </a:rPr>
                        <m:t>2</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−1</m:t>
                      </m:r>
                      <m:r>
                        <a:rPr lang="en-US" b="0" i="1" smtClean="0">
                          <a:latin typeface="Cambria Math" panose="02040503050406030204" pitchFamily="18" charset="0"/>
                        </a:rPr>
                        <m:t>≥0.95</m:t>
                      </m:r>
                    </m:oMath>
                  </m:oMathPara>
                </a14:m>
                <a:endParaRPr lang="en-US" b="0" i="0" dirty="0">
                  <a:latin typeface="Cambria Math" panose="02040503050406030204" pitchFamily="18" charset="0"/>
                </a:endParaRPr>
              </a:p>
              <a:p>
                <a:pPr/>
                <a14:m>
                  <m:oMathPara xmlns:m="http://schemas.openxmlformats.org/officeDocument/2006/math">
                    <m:oMathParaPr>
                      <m:jc m:val="left"/>
                    </m:oMathParaPr>
                    <m:oMath>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e>
                      </m:d>
                      <m:r>
                        <a:rPr lang="en-US" b="0" i="1" smtClean="0">
                          <a:latin typeface="Cambria Math" panose="02040503050406030204" pitchFamily="18" charset="0"/>
                        </a:rPr>
                        <m:t>≥0.975</m:t>
                      </m:r>
                    </m:oMath>
                  </m:oMathPara>
                </a14:m>
                <a:endParaRPr lang="en-US" b="0" dirty="0"/>
              </a:p>
              <a:p>
                <a:pPr/>
                <a14:m>
                  <m:oMathPara xmlns:m="http://schemas.openxmlformats.org/officeDocument/2006/math">
                    <m:oMathParaPr>
                      <m:jc m:val="left"/>
                    </m:oMathParaPr>
                    <m:oMath>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𝜎</m:t>
                          </m:r>
                        </m:den>
                      </m:f>
                      <m:r>
                        <a:rPr lang="en-US" b="0" i="1" smtClean="0">
                          <a:latin typeface="Cambria Math" panose="02040503050406030204" pitchFamily="18" charset="0"/>
                        </a:rPr>
                        <m:t>≥1.96</m:t>
                      </m:r>
                    </m:oMath>
                  </m:oMathPara>
                </a14:m>
                <a:endParaRPr lang="en-US" dirty="0"/>
              </a:p>
              <a:p>
                <a:pPr/>
                <a14:m>
                  <m:oMathPara xmlns:m="http://schemas.openxmlformats.org/officeDocument/2006/math">
                    <m:oMathParaPr>
                      <m:jc m:val="left"/>
                    </m:oMathParaPr>
                    <m:oMath>
                      <m:r>
                        <a:rPr lang="en-US" b="0" i="1" smtClean="0">
                          <a:latin typeface="Cambria Math" panose="02040503050406030204" pitchFamily="18" charset="0"/>
                        </a:rPr>
                        <m:t>𝑎</m:t>
                      </m:r>
                      <m:r>
                        <a:rPr lang="en-US" b="0" i="1" smtClean="0">
                          <a:latin typeface="Cambria Math" panose="02040503050406030204" pitchFamily="18" charset="0"/>
                        </a:rPr>
                        <m:t>≥1.96⋅</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2</m:t>
                                      </m:r>
                                    </m:sub>
                                  </m:sSub>
                                </m:e>
                              </m:d>
                            </m:num>
                            <m:den>
                              <m:r>
                                <a:rPr lang="en-US" b="0" i="1" smtClean="0">
                                  <a:latin typeface="Cambria Math" panose="02040503050406030204" pitchFamily="18" charset="0"/>
                                </a:rPr>
                                <m:t>35</m:t>
                              </m:r>
                            </m:den>
                          </m:f>
                        </m:e>
                      </m:rad>
                    </m:oMath>
                  </m:oMathPara>
                </a14:m>
                <a:endParaRPr lang="en-US" dirty="0"/>
              </a:p>
            </p:txBody>
          </p:sp>
        </mc:Choice>
        <mc:Fallback>
          <p:sp>
            <p:nvSpPr>
              <p:cNvPr id="5" name="TextBox 4">
                <a:extLst>
                  <a:ext uri="{FF2B5EF4-FFF2-40B4-BE49-F238E27FC236}">
                    <a16:creationId xmlns:a16="http://schemas.microsoft.com/office/drawing/2014/main" id="{867D0A58-4B3A-22D5-FC49-CF0BFFAA375D}"/>
                  </a:ext>
                </a:extLst>
              </p:cNvPr>
              <p:cNvSpPr txBox="1">
                <a:spLocks noRot="1" noChangeAspect="1" noMove="1" noResize="1" noEditPoints="1" noAdjustHandles="1" noChangeArrowheads="1" noChangeShapeType="1" noTextEdit="1"/>
              </p:cNvSpPr>
              <p:nvPr/>
            </p:nvSpPr>
            <p:spPr>
              <a:xfrm>
                <a:off x="838200" y="4343400"/>
                <a:ext cx="7162800" cy="2333972"/>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74014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183255" y="400049"/>
            <a:ext cx="3025140" cy="695325"/>
          </a:xfrm>
          <a:custGeom>
            <a:avLst/>
            <a:gdLst/>
            <a:ahLst/>
            <a:cxnLst/>
            <a:rect l="l" t="t" r="r" b="b"/>
            <a:pathLst>
              <a:path w="3025140" h="695325">
                <a:moveTo>
                  <a:pt x="1202817" y="138557"/>
                </a:moveTo>
                <a:lnTo>
                  <a:pt x="1195324" y="117475"/>
                </a:lnTo>
                <a:lnTo>
                  <a:pt x="1157795" y="131025"/>
                </a:lnTo>
                <a:lnTo>
                  <a:pt x="1124864" y="150685"/>
                </a:lnTo>
                <a:lnTo>
                  <a:pt x="1096556" y="176453"/>
                </a:lnTo>
                <a:lnTo>
                  <a:pt x="1072896" y="208280"/>
                </a:lnTo>
                <a:lnTo>
                  <a:pt x="1054214" y="244957"/>
                </a:lnTo>
                <a:lnTo>
                  <a:pt x="1040879" y="285254"/>
                </a:lnTo>
                <a:lnTo>
                  <a:pt x="1032878" y="329158"/>
                </a:lnTo>
                <a:lnTo>
                  <a:pt x="1030224" y="376682"/>
                </a:lnTo>
                <a:lnTo>
                  <a:pt x="1032865" y="424281"/>
                </a:lnTo>
                <a:lnTo>
                  <a:pt x="1040828" y="468210"/>
                </a:lnTo>
                <a:lnTo>
                  <a:pt x="1054112" y="508431"/>
                </a:lnTo>
                <a:lnTo>
                  <a:pt x="1072769" y="544957"/>
                </a:lnTo>
                <a:lnTo>
                  <a:pt x="1096416" y="576707"/>
                </a:lnTo>
                <a:lnTo>
                  <a:pt x="1124712" y="602386"/>
                </a:lnTo>
                <a:lnTo>
                  <a:pt x="1157668" y="621995"/>
                </a:lnTo>
                <a:lnTo>
                  <a:pt x="1195324" y="635508"/>
                </a:lnTo>
                <a:lnTo>
                  <a:pt x="1201928" y="614553"/>
                </a:lnTo>
                <a:lnTo>
                  <a:pt x="1172413" y="601433"/>
                </a:lnTo>
                <a:lnTo>
                  <a:pt x="1146949" y="583222"/>
                </a:lnTo>
                <a:lnTo>
                  <a:pt x="1108075" y="531495"/>
                </a:lnTo>
                <a:lnTo>
                  <a:pt x="1085100" y="461124"/>
                </a:lnTo>
                <a:lnTo>
                  <a:pt x="1079373" y="419608"/>
                </a:lnTo>
                <a:lnTo>
                  <a:pt x="1077582" y="376682"/>
                </a:lnTo>
                <a:lnTo>
                  <a:pt x="1077468" y="373888"/>
                </a:lnTo>
                <a:lnTo>
                  <a:pt x="1079373" y="329730"/>
                </a:lnTo>
                <a:lnTo>
                  <a:pt x="1085100" y="289433"/>
                </a:lnTo>
                <a:lnTo>
                  <a:pt x="1108075" y="220599"/>
                </a:lnTo>
                <a:lnTo>
                  <a:pt x="1147152" y="169532"/>
                </a:lnTo>
                <a:lnTo>
                  <a:pt x="1172895" y="151549"/>
                </a:lnTo>
                <a:lnTo>
                  <a:pt x="1202817" y="138557"/>
                </a:lnTo>
                <a:close/>
              </a:path>
              <a:path w="3025140" h="695325">
                <a:moveTo>
                  <a:pt x="2972943" y="376682"/>
                </a:moveTo>
                <a:lnTo>
                  <a:pt x="2970301" y="329730"/>
                </a:lnTo>
                <a:lnTo>
                  <a:pt x="2970276" y="329158"/>
                </a:lnTo>
                <a:lnTo>
                  <a:pt x="2962275" y="285254"/>
                </a:lnTo>
                <a:lnTo>
                  <a:pt x="2948940" y="244957"/>
                </a:lnTo>
                <a:lnTo>
                  <a:pt x="2930271" y="208280"/>
                </a:lnTo>
                <a:lnTo>
                  <a:pt x="2906547" y="176453"/>
                </a:lnTo>
                <a:lnTo>
                  <a:pt x="2878226" y="150685"/>
                </a:lnTo>
                <a:lnTo>
                  <a:pt x="2845295" y="131025"/>
                </a:lnTo>
                <a:lnTo>
                  <a:pt x="2807716" y="117475"/>
                </a:lnTo>
                <a:lnTo>
                  <a:pt x="2800350" y="138557"/>
                </a:lnTo>
                <a:lnTo>
                  <a:pt x="2830347" y="151549"/>
                </a:lnTo>
                <a:lnTo>
                  <a:pt x="2856141" y="169532"/>
                </a:lnTo>
                <a:lnTo>
                  <a:pt x="2895092" y="220599"/>
                </a:lnTo>
                <a:lnTo>
                  <a:pt x="2918053" y="289433"/>
                </a:lnTo>
                <a:lnTo>
                  <a:pt x="2923705" y="329158"/>
                </a:lnTo>
                <a:lnTo>
                  <a:pt x="2925699" y="373888"/>
                </a:lnTo>
                <a:lnTo>
                  <a:pt x="2923781" y="419608"/>
                </a:lnTo>
                <a:lnTo>
                  <a:pt x="2918041" y="461124"/>
                </a:lnTo>
                <a:lnTo>
                  <a:pt x="2908439" y="498424"/>
                </a:lnTo>
                <a:lnTo>
                  <a:pt x="2877604" y="559904"/>
                </a:lnTo>
                <a:lnTo>
                  <a:pt x="2830741" y="601433"/>
                </a:lnTo>
                <a:lnTo>
                  <a:pt x="2801239" y="614553"/>
                </a:lnTo>
                <a:lnTo>
                  <a:pt x="2807716" y="635508"/>
                </a:lnTo>
                <a:lnTo>
                  <a:pt x="2845384" y="621995"/>
                </a:lnTo>
                <a:lnTo>
                  <a:pt x="2878391" y="602386"/>
                </a:lnTo>
                <a:lnTo>
                  <a:pt x="2906725" y="576707"/>
                </a:lnTo>
                <a:lnTo>
                  <a:pt x="2930398" y="544957"/>
                </a:lnTo>
                <a:lnTo>
                  <a:pt x="2948990" y="508431"/>
                </a:lnTo>
                <a:lnTo>
                  <a:pt x="2962287" y="468210"/>
                </a:lnTo>
                <a:lnTo>
                  <a:pt x="2970276" y="424281"/>
                </a:lnTo>
                <a:lnTo>
                  <a:pt x="2972943" y="376682"/>
                </a:lnTo>
                <a:close/>
              </a:path>
              <a:path w="3025140" h="695325">
                <a:moveTo>
                  <a:pt x="3024632" y="0"/>
                </a:moveTo>
                <a:lnTo>
                  <a:pt x="406400" y="0"/>
                </a:lnTo>
                <a:lnTo>
                  <a:pt x="406400" y="762"/>
                </a:lnTo>
                <a:lnTo>
                  <a:pt x="349758" y="762"/>
                </a:lnTo>
                <a:lnTo>
                  <a:pt x="184023" y="622046"/>
                </a:lnTo>
                <a:lnTo>
                  <a:pt x="89535" y="411226"/>
                </a:lnTo>
                <a:lnTo>
                  <a:pt x="0" y="452120"/>
                </a:lnTo>
                <a:lnTo>
                  <a:pt x="8382" y="472567"/>
                </a:lnTo>
                <a:lnTo>
                  <a:pt x="54610" y="452120"/>
                </a:lnTo>
                <a:lnTo>
                  <a:pt x="167640" y="695198"/>
                </a:lnTo>
                <a:lnTo>
                  <a:pt x="194183" y="695198"/>
                </a:lnTo>
                <a:lnTo>
                  <a:pt x="371602" y="37084"/>
                </a:lnTo>
                <a:lnTo>
                  <a:pt x="426212" y="37084"/>
                </a:lnTo>
                <a:lnTo>
                  <a:pt x="426212" y="36576"/>
                </a:lnTo>
                <a:lnTo>
                  <a:pt x="3024632" y="36576"/>
                </a:lnTo>
                <a:lnTo>
                  <a:pt x="3024632" y="0"/>
                </a:lnTo>
                <a:close/>
              </a:path>
            </a:pathLst>
          </a:custGeom>
          <a:solidFill>
            <a:srgbClr val="0D0D0D"/>
          </a:solidFill>
        </p:spPr>
        <p:txBody>
          <a:bodyPr wrap="square" lIns="0" tIns="0" rIns="0" bIns="0" rtlCol="0"/>
          <a:lstStyle/>
          <a:p>
            <a:endParaRPr/>
          </a:p>
        </p:txBody>
      </p:sp>
      <p:sp>
        <p:nvSpPr>
          <p:cNvPr id="3" name="object 3" descr="$PPTXTitle"/>
          <p:cNvSpPr txBox="1">
            <a:spLocks noGrp="1"/>
          </p:cNvSpPr>
          <p:nvPr>
            <p:ph type="title"/>
          </p:nvPr>
        </p:nvSpPr>
        <p:spPr>
          <a:xfrm>
            <a:off x="641502" y="364312"/>
            <a:ext cx="5325110" cy="697230"/>
          </a:xfrm>
          <a:prstGeom prst="rect">
            <a:avLst/>
          </a:prstGeom>
        </p:spPr>
        <p:txBody>
          <a:bodyPr vert="horz" wrap="square" lIns="0" tIns="13335" rIns="0" bIns="0" rtlCol="0">
            <a:spAutoFit/>
          </a:bodyPr>
          <a:lstStyle/>
          <a:p>
            <a:pPr marL="25400">
              <a:lnSpc>
                <a:spcPct val="100000"/>
              </a:lnSpc>
              <a:spcBef>
                <a:spcPts val="105"/>
              </a:spcBef>
              <a:tabLst>
                <a:tab pos="2948305" algn="l"/>
                <a:tab pos="3754754" algn="l"/>
              </a:tabLst>
            </a:pPr>
            <a:r>
              <a:rPr spc="65" dirty="0"/>
              <a:t>Handling</a:t>
            </a:r>
            <a:r>
              <a:rPr dirty="0"/>
              <a:t>	</a:t>
            </a:r>
            <a:r>
              <a:rPr spc="-25" dirty="0">
                <a:latin typeface="Cambria Math"/>
                <a:cs typeface="Cambria Math"/>
              </a:rPr>
              <a:t>𝜃</a:t>
            </a:r>
            <a:r>
              <a:rPr sz="4800" spc="-37" baseline="-15625" dirty="0">
                <a:latin typeface="Cambria Math"/>
                <a:cs typeface="Cambria Math"/>
              </a:rPr>
              <a:t>2</a:t>
            </a:r>
            <a:r>
              <a:rPr sz="4800" baseline="-15625" dirty="0">
                <a:latin typeface="Cambria Math"/>
                <a:cs typeface="Cambria Math"/>
              </a:rPr>
              <a:t>	</a:t>
            </a:r>
            <a:r>
              <a:rPr sz="4400" dirty="0">
                <a:latin typeface="Cambria Math"/>
                <a:cs typeface="Cambria Math"/>
              </a:rPr>
              <a:t>1</a:t>
            </a:r>
            <a:r>
              <a:rPr sz="4400" spc="105" dirty="0">
                <a:latin typeface="Cambria Math"/>
                <a:cs typeface="Cambria Math"/>
              </a:rPr>
              <a:t> </a:t>
            </a:r>
            <a:r>
              <a:rPr sz="4400" dirty="0">
                <a:latin typeface="Cambria Math"/>
                <a:cs typeface="Cambria Math"/>
              </a:rPr>
              <a:t>−</a:t>
            </a:r>
            <a:r>
              <a:rPr sz="4400" spc="105" dirty="0">
                <a:latin typeface="Cambria Math"/>
                <a:cs typeface="Cambria Math"/>
              </a:rPr>
              <a:t> </a:t>
            </a:r>
            <a:r>
              <a:rPr sz="4400" spc="-25" dirty="0">
                <a:latin typeface="Cambria Math"/>
                <a:cs typeface="Cambria Math"/>
              </a:rPr>
              <a:t>𝜃</a:t>
            </a:r>
            <a:r>
              <a:rPr sz="4800" spc="-37" baseline="-15625" dirty="0">
                <a:latin typeface="Cambria Math"/>
                <a:cs typeface="Cambria Math"/>
              </a:rPr>
              <a:t>2</a:t>
            </a:r>
            <a:endParaRPr sz="4800" baseline="-15625">
              <a:latin typeface="Cambria Math"/>
              <a:cs typeface="Cambria Math"/>
            </a:endParaRPr>
          </a:p>
        </p:txBody>
      </p:sp>
      <p:sp>
        <p:nvSpPr>
          <p:cNvPr id="4" name="object 4"/>
          <p:cNvSpPr/>
          <p:nvPr/>
        </p:nvSpPr>
        <p:spPr>
          <a:xfrm>
            <a:off x="1192428" y="3721734"/>
            <a:ext cx="1879600" cy="441325"/>
          </a:xfrm>
          <a:custGeom>
            <a:avLst/>
            <a:gdLst/>
            <a:ahLst/>
            <a:cxnLst/>
            <a:rect l="l" t="t" r="r" b="b"/>
            <a:pathLst>
              <a:path w="1879600" h="441325">
                <a:moveTo>
                  <a:pt x="751941" y="88138"/>
                </a:moveTo>
                <a:lnTo>
                  <a:pt x="747242" y="74803"/>
                </a:lnTo>
                <a:lnTo>
                  <a:pt x="723379" y="83413"/>
                </a:lnTo>
                <a:lnTo>
                  <a:pt x="702462" y="95872"/>
                </a:lnTo>
                <a:lnTo>
                  <a:pt x="669518" y="132461"/>
                </a:lnTo>
                <a:lnTo>
                  <a:pt x="649109" y="181305"/>
                </a:lnTo>
                <a:lnTo>
                  <a:pt x="642429" y="237617"/>
                </a:lnTo>
                <a:lnTo>
                  <a:pt x="642340" y="239268"/>
                </a:lnTo>
                <a:lnTo>
                  <a:pt x="644029" y="269519"/>
                </a:lnTo>
                <a:lnTo>
                  <a:pt x="657555" y="322961"/>
                </a:lnTo>
                <a:lnTo>
                  <a:pt x="684390" y="366356"/>
                </a:lnTo>
                <a:lnTo>
                  <a:pt x="723303" y="395084"/>
                </a:lnTo>
                <a:lnTo>
                  <a:pt x="747242" y="403733"/>
                </a:lnTo>
                <a:lnTo>
                  <a:pt x="751433" y="390271"/>
                </a:lnTo>
                <a:lnTo>
                  <a:pt x="732688" y="381990"/>
                </a:lnTo>
                <a:lnTo>
                  <a:pt x="716508" y="370446"/>
                </a:lnTo>
                <a:lnTo>
                  <a:pt x="691870" y="337566"/>
                </a:lnTo>
                <a:lnTo>
                  <a:pt x="677227" y="292925"/>
                </a:lnTo>
                <a:lnTo>
                  <a:pt x="672376" y="239268"/>
                </a:lnTo>
                <a:lnTo>
                  <a:pt x="672312" y="237617"/>
                </a:lnTo>
                <a:lnTo>
                  <a:pt x="673544" y="209524"/>
                </a:lnTo>
                <a:lnTo>
                  <a:pt x="683348" y="160807"/>
                </a:lnTo>
                <a:lnTo>
                  <a:pt x="702906" y="122453"/>
                </a:lnTo>
                <a:lnTo>
                  <a:pt x="732955" y="96405"/>
                </a:lnTo>
                <a:lnTo>
                  <a:pt x="751941" y="88138"/>
                </a:lnTo>
                <a:close/>
              </a:path>
              <a:path w="1879600" h="441325">
                <a:moveTo>
                  <a:pt x="1847443" y="239268"/>
                </a:moveTo>
                <a:lnTo>
                  <a:pt x="1840661" y="181305"/>
                </a:lnTo>
                <a:lnTo>
                  <a:pt x="1820265" y="132461"/>
                </a:lnTo>
                <a:lnTo>
                  <a:pt x="1787309" y="95872"/>
                </a:lnTo>
                <a:lnTo>
                  <a:pt x="1742541" y="74803"/>
                </a:lnTo>
                <a:lnTo>
                  <a:pt x="1737842" y="88138"/>
                </a:lnTo>
                <a:lnTo>
                  <a:pt x="1756892" y="96405"/>
                </a:lnTo>
                <a:lnTo>
                  <a:pt x="1773262" y="107848"/>
                </a:lnTo>
                <a:lnTo>
                  <a:pt x="1798040" y="140208"/>
                </a:lnTo>
                <a:lnTo>
                  <a:pt x="1812607" y="183921"/>
                </a:lnTo>
                <a:lnTo>
                  <a:pt x="1817471" y="237617"/>
                </a:lnTo>
                <a:lnTo>
                  <a:pt x="1816252" y="266598"/>
                </a:lnTo>
                <a:lnTo>
                  <a:pt x="1806486" y="316598"/>
                </a:lnTo>
                <a:lnTo>
                  <a:pt x="1786902" y="355650"/>
                </a:lnTo>
                <a:lnTo>
                  <a:pt x="1757133" y="381990"/>
                </a:lnTo>
                <a:lnTo>
                  <a:pt x="1738350" y="390271"/>
                </a:lnTo>
                <a:lnTo>
                  <a:pt x="1742541" y="403733"/>
                </a:lnTo>
                <a:lnTo>
                  <a:pt x="1787410" y="382638"/>
                </a:lnTo>
                <a:lnTo>
                  <a:pt x="1820392" y="346202"/>
                </a:lnTo>
                <a:lnTo>
                  <a:pt x="1840674" y="297408"/>
                </a:lnTo>
                <a:lnTo>
                  <a:pt x="1845741" y="269519"/>
                </a:lnTo>
                <a:lnTo>
                  <a:pt x="1847443" y="239268"/>
                </a:lnTo>
                <a:close/>
              </a:path>
              <a:path w="1879600" h="441325">
                <a:moveTo>
                  <a:pt x="1879066" y="635"/>
                </a:moveTo>
                <a:lnTo>
                  <a:pt x="270611" y="635"/>
                </a:lnTo>
                <a:lnTo>
                  <a:pt x="270611" y="0"/>
                </a:lnTo>
                <a:lnTo>
                  <a:pt x="222097" y="0"/>
                </a:lnTo>
                <a:lnTo>
                  <a:pt x="116814" y="394462"/>
                </a:lnTo>
                <a:lnTo>
                  <a:pt x="56870" y="260604"/>
                </a:lnTo>
                <a:lnTo>
                  <a:pt x="0" y="286639"/>
                </a:lnTo>
                <a:lnTo>
                  <a:pt x="5384" y="299593"/>
                </a:lnTo>
                <a:lnTo>
                  <a:pt x="34683" y="286639"/>
                </a:lnTo>
                <a:lnTo>
                  <a:pt x="106400" y="440944"/>
                </a:lnTo>
                <a:lnTo>
                  <a:pt x="123291" y="440944"/>
                </a:lnTo>
                <a:lnTo>
                  <a:pt x="235940" y="22987"/>
                </a:lnTo>
                <a:lnTo>
                  <a:pt x="257530" y="22987"/>
                </a:lnTo>
                <a:lnTo>
                  <a:pt x="257530" y="23495"/>
                </a:lnTo>
                <a:lnTo>
                  <a:pt x="1879066" y="23495"/>
                </a:lnTo>
                <a:lnTo>
                  <a:pt x="1879066" y="635"/>
                </a:lnTo>
                <a:close/>
              </a:path>
            </a:pathLst>
          </a:custGeom>
          <a:solidFill>
            <a:srgbClr val="000000"/>
          </a:solidFill>
        </p:spPr>
        <p:txBody>
          <a:bodyPr wrap="square" lIns="0" tIns="0" rIns="0" bIns="0" rtlCol="0"/>
          <a:lstStyle/>
          <a:p>
            <a:endParaRPr/>
          </a:p>
        </p:txBody>
      </p:sp>
      <p:sp>
        <p:nvSpPr>
          <p:cNvPr id="5" name="object 5"/>
          <p:cNvSpPr/>
          <p:nvPr/>
        </p:nvSpPr>
        <p:spPr>
          <a:xfrm>
            <a:off x="7958963" y="4134738"/>
            <a:ext cx="1879600" cy="441325"/>
          </a:xfrm>
          <a:custGeom>
            <a:avLst/>
            <a:gdLst/>
            <a:ahLst/>
            <a:cxnLst/>
            <a:rect l="l" t="t" r="r" b="b"/>
            <a:pathLst>
              <a:path w="1879600" h="441325">
                <a:moveTo>
                  <a:pt x="751967" y="88138"/>
                </a:moveTo>
                <a:lnTo>
                  <a:pt x="747268" y="74803"/>
                </a:lnTo>
                <a:lnTo>
                  <a:pt x="723404" y="83413"/>
                </a:lnTo>
                <a:lnTo>
                  <a:pt x="702500" y="95872"/>
                </a:lnTo>
                <a:lnTo>
                  <a:pt x="669544" y="132461"/>
                </a:lnTo>
                <a:lnTo>
                  <a:pt x="649135" y="181292"/>
                </a:lnTo>
                <a:lnTo>
                  <a:pt x="642454" y="237617"/>
                </a:lnTo>
                <a:lnTo>
                  <a:pt x="642366" y="239268"/>
                </a:lnTo>
                <a:lnTo>
                  <a:pt x="644055" y="269519"/>
                </a:lnTo>
                <a:lnTo>
                  <a:pt x="657580" y="322961"/>
                </a:lnTo>
                <a:lnTo>
                  <a:pt x="684415" y="366356"/>
                </a:lnTo>
                <a:lnTo>
                  <a:pt x="723328" y="395084"/>
                </a:lnTo>
                <a:lnTo>
                  <a:pt x="747268" y="403733"/>
                </a:lnTo>
                <a:lnTo>
                  <a:pt x="751459" y="390271"/>
                </a:lnTo>
                <a:lnTo>
                  <a:pt x="732713" y="381990"/>
                </a:lnTo>
                <a:lnTo>
                  <a:pt x="716534" y="370446"/>
                </a:lnTo>
                <a:lnTo>
                  <a:pt x="691896" y="337566"/>
                </a:lnTo>
                <a:lnTo>
                  <a:pt x="677252" y="292938"/>
                </a:lnTo>
                <a:lnTo>
                  <a:pt x="672401" y="239268"/>
                </a:lnTo>
                <a:lnTo>
                  <a:pt x="672338" y="237617"/>
                </a:lnTo>
                <a:lnTo>
                  <a:pt x="673569" y="209524"/>
                </a:lnTo>
                <a:lnTo>
                  <a:pt x="683374" y="160807"/>
                </a:lnTo>
                <a:lnTo>
                  <a:pt x="702932" y="122453"/>
                </a:lnTo>
                <a:lnTo>
                  <a:pt x="732980" y="96405"/>
                </a:lnTo>
                <a:lnTo>
                  <a:pt x="751967" y="88138"/>
                </a:lnTo>
                <a:close/>
              </a:path>
              <a:path w="1879600" h="441325">
                <a:moveTo>
                  <a:pt x="1847469" y="239268"/>
                </a:moveTo>
                <a:lnTo>
                  <a:pt x="1840687" y="181292"/>
                </a:lnTo>
                <a:lnTo>
                  <a:pt x="1820291" y="132461"/>
                </a:lnTo>
                <a:lnTo>
                  <a:pt x="1787334" y="95872"/>
                </a:lnTo>
                <a:lnTo>
                  <a:pt x="1742567" y="74803"/>
                </a:lnTo>
                <a:lnTo>
                  <a:pt x="1737868" y="88138"/>
                </a:lnTo>
                <a:lnTo>
                  <a:pt x="1756918" y="96405"/>
                </a:lnTo>
                <a:lnTo>
                  <a:pt x="1773288" y="107848"/>
                </a:lnTo>
                <a:lnTo>
                  <a:pt x="1798066" y="140208"/>
                </a:lnTo>
                <a:lnTo>
                  <a:pt x="1812632" y="183921"/>
                </a:lnTo>
                <a:lnTo>
                  <a:pt x="1817497" y="237617"/>
                </a:lnTo>
                <a:lnTo>
                  <a:pt x="1816277" y="266598"/>
                </a:lnTo>
                <a:lnTo>
                  <a:pt x="1806511" y="316598"/>
                </a:lnTo>
                <a:lnTo>
                  <a:pt x="1786928" y="355650"/>
                </a:lnTo>
                <a:lnTo>
                  <a:pt x="1757159" y="381990"/>
                </a:lnTo>
                <a:lnTo>
                  <a:pt x="1738376" y="390271"/>
                </a:lnTo>
                <a:lnTo>
                  <a:pt x="1742567" y="403733"/>
                </a:lnTo>
                <a:lnTo>
                  <a:pt x="1787436" y="382638"/>
                </a:lnTo>
                <a:lnTo>
                  <a:pt x="1820418" y="346202"/>
                </a:lnTo>
                <a:lnTo>
                  <a:pt x="1840699" y="297408"/>
                </a:lnTo>
                <a:lnTo>
                  <a:pt x="1845767" y="269519"/>
                </a:lnTo>
                <a:lnTo>
                  <a:pt x="1847469" y="239268"/>
                </a:lnTo>
                <a:close/>
              </a:path>
              <a:path w="1879600" h="441325">
                <a:moveTo>
                  <a:pt x="1879092" y="635"/>
                </a:moveTo>
                <a:lnTo>
                  <a:pt x="270637" y="635"/>
                </a:lnTo>
                <a:lnTo>
                  <a:pt x="270637" y="0"/>
                </a:lnTo>
                <a:lnTo>
                  <a:pt x="222123" y="0"/>
                </a:lnTo>
                <a:lnTo>
                  <a:pt x="116840" y="394462"/>
                </a:lnTo>
                <a:lnTo>
                  <a:pt x="56896" y="260604"/>
                </a:lnTo>
                <a:lnTo>
                  <a:pt x="0" y="286639"/>
                </a:lnTo>
                <a:lnTo>
                  <a:pt x="5461" y="299593"/>
                </a:lnTo>
                <a:lnTo>
                  <a:pt x="34671" y="286639"/>
                </a:lnTo>
                <a:lnTo>
                  <a:pt x="106426" y="440944"/>
                </a:lnTo>
                <a:lnTo>
                  <a:pt x="123317" y="440944"/>
                </a:lnTo>
                <a:lnTo>
                  <a:pt x="235966" y="22987"/>
                </a:lnTo>
                <a:lnTo>
                  <a:pt x="257556" y="22987"/>
                </a:lnTo>
                <a:lnTo>
                  <a:pt x="257556" y="23495"/>
                </a:lnTo>
                <a:lnTo>
                  <a:pt x="1879092" y="23495"/>
                </a:lnTo>
                <a:lnTo>
                  <a:pt x="1879092" y="635"/>
                </a:lnTo>
                <a:close/>
              </a:path>
            </a:pathLst>
          </a:custGeom>
          <a:solidFill>
            <a:srgbClr val="000000"/>
          </a:solidFill>
        </p:spPr>
        <p:txBody>
          <a:bodyPr wrap="square" lIns="0" tIns="0" rIns="0" bIns="0" rtlCol="0"/>
          <a:lstStyle/>
          <a:p>
            <a:endParaRPr/>
          </a:p>
        </p:txBody>
      </p:sp>
      <p:sp>
        <p:nvSpPr>
          <p:cNvPr id="6" name="object 6"/>
          <p:cNvSpPr/>
          <p:nvPr/>
        </p:nvSpPr>
        <p:spPr>
          <a:xfrm>
            <a:off x="4328795" y="5750153"/>
            <a:ext cx="1879600" cy="441325"/>
          </a:xfrm>
          <a:custGeom>
            <a:avLst/>
            <a:gdLst/>
            <a:ahLst/>
            <a:cxnLst/>
            <a:rect l="l" t="t" r="r" b="b"/>
            <a:pathLst>
              <a:path w="1879600" h="441325">
                <a:moveTo>
                  <a:pt x="751967" y="88138"/>
                </a:moveTo>
                <a:lnTo>
                  <a:pt x="747268" y="74790"/>
                </a:lnTo>
                <a:lnTo>
                  <a:pt x="723404" y="83400"/>
                </a:lnTo>
                <a:lnTo>
                  <a:pt x="702487" y="95885"/>
                </a:lnTo>
                <a:lnTo>
                  <a:pt x="669544" y="132435"/>
                </a:lnTo>
                <a:lnTo>
                  <a:pt x="649135" y="181317"/>
                </a:lnTo>
                <a:lnTo>
                  <a:pt x="642454" y="237591"/>
                </a:lnTo>
                <a:lnTo>
                  <a:pt x="642366" y="239331"/>
                </a:lnTo>
                <a:lnTo>
                  <a:pt x="644055" y="269557"/>
                </a:lnTo>
                <a:lnTo>
                  <a:pt x="657580" y="322999"/>
                </a:lnTo>
                <a:lnTo>
                  <a:pt x="684415" y="366369"/>
                </a:lnTo>
                <a:lnTo>
                  <a:pt x="723328" y="395097"/>
                </a:lnTo>
                <a:lnTo>
                  <a:pt x="747268" y="403694"/>
                </a:lnTo>
                <a:lnTo>
                  <a:pt x="751459" y="390347"/>
                </a:lnTo>
                <a:lnTo>
                  <a:pt x="732713" y="382054"/>
                </a:lnTo>
                <a:lnTo>
                  <a:pt x="716534" y="370497"/>
                </a:lnTo>
                <a:lnTo>
                  <a:pt x="691896" y="337642"/>
                </a:lnTo>
                <a:lnTo>
                  <a:pt x="677252" y="292963"/>
                </a:lnTo>
                <a:lnTo>
                  <a:pt x="672401" y="239331"/>
                </a:lnTo>
                <a:lnTo>
                  <a:pt x="672338" y="237591"/>
                </a:lnTo>
                <a:lnTo>
                  <a:pt x="673569" y="209537"/>
                </a:lnTo>
                <a:lnTo>
                  <a:pt x="683374" y="160858"/>
                </a:lnTo>
                <a:lnTo>
                  <a:pt x="702932" y="122453"/>
                </a:lnTo>
                <a:lnTo>
                  <a:pt x="732980" y="96405"/>
                </a:lnTo>
                <a:lnTo>
                  <a:pt x="751967" y="88138"/>
                </a:lnTo>
                <a:close/>
              </a:path>
              <a:path w="1879600" h="441325">
                <a:moveTo>
                  <a:pt x="1848993" y="239331"/>
                </a:moveTo>
                <a:lnTo>
                  <a:pt x="1842211" y="181317"/>
                </a:lnTo>
                <a:lnTo>
                  <a:pt x="1821815" y="132435"/>
                </a:lnTo>
                <a:lnTo>
                  <a:pt x="1788858" y="95885"/>
                </a:lnTo>
                <a:lnTo>
                  <a:pt x="1744091" y="74790"/>
                </a:lnTo>
                <a:lnTo>
                  <a:pt x="1739392" y="88138"/>
                </a:lnTo>
                <a:lnTo>
                  <a:pt x="1758442" y="96405"/>
                </a:lnTo>
                <a:lnTo>
                  <a:pt x="1774825" y="107848"/>
                </a:lnTo>
                <a:lnTo>
                  <a:pt x="1799590" y="140233"/>
                </a:lnTo>
                <a:lnTo>
                  <a:pt x="1814156" y="183959"/>
                </a:lnTo>
                <a:lnTo>
                  <a:pt x="1817751" y="209181"/>
                </a:lnTo>
                <a:lnTo>
                  <a:pt x="1817801" y="209537"/>
                </a:lnTo>
                <a:lnTo>
                  <a:pt x="1819021" y="237591"/>
                </a:lnTo>
                <a:lnTo>
                  <a:pt x="1817801" y="266611"/>
                </a:lnTo>
                <a:lnTo>
                  <a:pt x="1814144" y="292963"/>
                </a:lnTo>
                <a:lnTo>
                  <a:pt x="1799463" y="337642"/>
                </a:lnTo>
                <a:lnTo>
                  <a:pt x="1774863" y="370497"/>
                </a:lnTo>
                <a:lnTo>
                  <a:pt x="1739900" y="390347"/>
                </a:lnTo>
                <a:lnTo>
                  <a:pt x="1744091" y="403694"/>
                </a:lnTo>
                <a:lnTo>
                  <a:pt x="1788960" y="382651"/>
                </a:lnTo>
                <a:lnTo>
                  <a:pt x="1821942" y="346214"/>
                </a:lnTo>
                <a:lnTo>
                  <a:pt x="1842223" y="297446"/>
                </a:lnTo>
                <a:lnTo>
                  <a:pt x="1847291" y="269557"/>
                </a:lnTo>
                <a:lnTo>
                  <a:pt x="1848993" y="239331"/>
                </a:lnTo>
                <a:close/>
              </a:path>
              <a:path w="1879600" h="441325">
                <a:moveTo>
                  <a:pt x="1879092" y="711"/>
                </a:moveTo>
                <a:lnTo>
                  <a:pt x="270637" y="711"/>
                </a:lnTo>
                <a:lnTo>
                  <a:pt x="270637" y="0"/>
                </a:lnTo>
                <a:lnTo>
                  <a:pt x="222123" y="0"/>
                </a:lnTo>
                <a:lnTo>
                  <a:pt x="116840" y="394449"/>
                </a:lnTo>
                <a:lnTo>
                  <a:pt x="56896" y="260604"/>
                </a:lnTo>
                <a:lnTo>
                  <a:pt x="0" y="286613"/>
                </a:lnTo>
                <a:lnTo>
                  <a:pt x="5461" y="299605"/>
                </a:lnTo>
                <a:lnTo>
                  <a:pt x="34671" y="286613"/>
                </a:lnTo>
                <a:lnTo>
                  <a:pt x="106426" y="440918"/>
                </a:lnTo>
                <a:lnTo>
                  <a:pt x="123317" y="440918"/>
                </a:lnTo>
                <a:lnTo>
                  <a:pt x="235966" y="23063"/>
                </a:lnTo>
                <a:lnTo>
                  <a:pt x="257556" y="23063"/>
                </a:lnTo>
                <a:lnTo>
                  <a:pt x="257556" y="23571"/>
                </a:lnTo>
                <a:lnTo>
                  <a:pt x="1879092" y="23571"/>
                </a:lnTo>
                <a:lnTo>
                  <a:pt x="1879092" y="711"/>
                </a:lnTo>
                <a:close/>
              </a:path>
            </a:pathLst>
          </a:custGeom>
          <a:solidFill>
            <a:srgbClr val="000000"/>
          </a:solidFill>
        </p:spPr>
        <p:txBody>
          <a:bodyPr wrap="square" lIns="0" tIns="0" rIns="0" bIns="0" rtlCol="0"/>
          <a:lstStyle/>
          <a:p>
            <a:endParaRPr/>
          </a:p>
        </p:txBody>
      </p:sp>
      <p:sp>
        <p:nvSpPr>
          <p:cNvPr id="7" name="object 7"/>
          <p:cNvSpPr txBox="1"/>
          <p:nvPr/>
        </p:nvSpPr>
        <p:spPr>
          <a:xfrm>
            <a:off x="604418" y="1402842"/>
            <a:ext cx="10800715" cy="4773295"/>
          </a:xfrm>
          <a:prstGeom prst="rect">
            <a:avLst/>
          </a:prstGeom>
        </p:spPr>
        <p:txBody>
          <a:bodyPr vert="horz" wrap="square" lIns="0" tIns="12065" rIns="0" bIns="0" rtlCol="0">
            <a:spAutoFit/>
          </a:bodyPr>
          <a:lstStyle/>
          <a:p>
            <a:pPr marL="114300">
              <a:lnSpc>
                <a:spcPts val="3025"/>
              </a:lnSpc>
              <a:spcBef>
                <a:spcPts val="95"/>
              </a:spcBef>
            </a:pPr>
            <a:r>
              <a:rPr sz="2800" dirty="0">
                <a:latin typeface="Segoe UI Semilight"/>
                <a:cs typeface="Segoe UI Semilight"/>
              </a:rPr>
              <a:t>Justification</a:t>
            </a:r>
            <a:r>
              <a:rPr sz="2800" spc="-70" dirty="0">
                <a:latin typeface="Segoe UI Semilight"/>
                <a:cs typeface="Segoe UI Semilight"/>
              </a:rPr>
              <a:t> </a:t>
            </a:r>
            <a:r>
              <a:rPr sz="2800" dirty="0">
                <a:latin typeface="Segoe UI Semilight"/>
                <a:cs typeface="Segoe UI Semilight"/>
              </a:rPr>
              <a:t>1:</a:t>
            </a:r>
            <a:r>
              <a:rPr sz="2800" spc="-25" dirty="0">
                <a:latin typeface="Segoe UI Semilight"/>
                <a:cs typeface="Segoe UI Semilight"/>
              </a:rPr>
              <a:t> </a:t>
            </a:r>
            <a:r>
              <a:rPr sz="2800" dirty="0">
                <a:latin typeface="Segoe UI Semilight"/>
                <a:cs typeface="Segoe UI Semilight"/>
              </a:rPr>
              <a:t>If</a:t>
            </a:r>
            <a:r>
              <a:rPr sz="2800" spc="-35" dirty="0">
                <a:latin typeface="Segoe UI Semilight"/>
                <a:cs typeface="Segoe UI Semilight"/>
              </a:rPr>
              <a:t> </a:t>
            </a:r>
            <a:r>
              <a:rPr sz="2800" dirty="0">
                <a:latin typeface="Segoe UI Semilight"/>
                <a:cs typeface="Segoe UI Semilight"/>
              </a:rPr>
              <a:t>we</a:t>
            </a:r>
            <a:r>
              <a:rPr sz="2800" spc="-30" dirty="0">
                <a:latin typeface="Segoe UI Semilight"/>
                <a:cs typeface="Segoe UI Semilight"/>
              </a:rPr>
              <a:t> </a:t>
            </a:r>
            <a:r>
              <a:rPr sz="2800" dirty="0">
                <a:latin typeface="Segoe UI Semilight"/>
                <a:cs typeface="Segoe UI Semilight"/>
              </a:rPr>
              <a:t>make</a:t>
            </a:r>
            <a:r>
              <a:rPr sz="2800" spc="-35" dirty="0">
                <a:latin typeface="Segoe UI Semilight"/>
                <a:cs typeface="Segoe UI Semilight"/>
              </a:rPr>
              <a:t> </a:t>
            </a:r>
            <a:r>
              <a:rPr sz="2800" dirty="0">
                <a:latin typeface="Segoe UI Semilight"/>
                <a:cs typeface="Segoe UI Semilight"/>
              </a:rPr>
              <a:t>a</a:t>
            </a:r>
            <a:r>
              <a:rPr sz="2800" spc="-45" dirty="0">
                <a:latin typeface="Segoe UI Semilight"/>
                <a:cs typeface="Segoe UI Semilight"/>
              </a:rPr>
              <a:t> </a:t>
            </a:r>
            <a:r>
              <a:rPr sz="2800" dirty="0">
                <a:latin typeface="Segoe UI Semilight"/>
                <a:cs typeface="Segoe UI Semilight"/>
              </a:rPr>
              <a:t>mistake,</a:t>
            </a:r>
            <a:r>
              <a:rPr sz="2800" spc="-35" dirty="0">
                <a:latin typeface="Segoe UI Semilight"/>
                <a:cs typeface="Segoe UI Semilight"/>
              </a:rPr>
              <a:t> </a:t>
            </a:r>
            <a:r>
              <a:rPr sz="2800" dirty="0">
                <a:latin typeface="Segoe UI Semilight"/>
                <a:cs typeface="Segoe UI Semilight"/>
              </a:rPr>
              <a:t>we</a:t>
            </a:r>
            <a:r>
              <a:rPr sz="2800" spc="-30" dirty="0">
                <a:latin typeface="Segoe UI Semilight"/>
                <a:cs typeface="Segoe UI Semilight"/>
              </a:rPr>
              <a:t> </a:t>
            </a:r>
            <a:r>
              <a:rPr sz="2800" dirty="0">
                <a:latin typeface="Segoe UI Semilight"/>
                <a:cs typeface="Segoe UI Semilight"/>
              </a:rPr>
              <a:t>want</a:t>
            </a:r>
            <a:r>
              <a:rPr sz="2800" spc="-40" dirty="0">
                <a:latin typeface="Segoe UI Semilight"/>
                <a:cs typeface="Segoe UI Semilight"/>
              </a:rPr>
              <a:t> </a:t>
            </a:r>
            <a:r>
              <a:rPr sz="2800" dirty="0">
                <a:latin typeface="Segoe UI Semilight"/>
                <a:cs typeface="Segoe UI Semilight"/>
              </a:rPr>
              <a:t>it</a:t>
            </a:r>
            <a:r>
              <a:rPr sz="2800" spc="-35" dirty="0">
                <a:latin typeface="Segoe UI Semilight"/>
                <a:cs typeface="Segoe UI Semilight"/>
              </a:rPr>
              <a:t> </a:t>
            </a:r>
            <a:r>
              <a:rPr sz="2800" dirty="0">
                <a:latin typeface="Segoe UI Semilight"/>
                <a:cs typeface="Segoe UI Semilight"/>
              </a:rPr>
              <a:t>to</a:t>
            </a:r>
            <a:r>
              <a:rPr sz="2800" spc="-35" dirty="0">
                <a:latin typeface="Segoe UI Semilight"/>
                <a:cs typeface="Segoe UI Semilight"/>
              </a:rPr>
              <a:t> </a:t>
            </a:r>
            <a:r>
              <a:rPr sz="2800" dirty="0">
                <a:latin typeface="Segoe UI Semilight"/>
                <a:cs typeface="Segoe UI Semilight"/>
              </a:rPr>
              <a:t>be</a:t>
            </a:r>
            <a:r>
              <a:rPr sz="2800" spc="-35" dirty="0">
                <a:latin typeface="Segoe UI Semilight"/>
                <a:cs typeface="Segoe UI Semilight"/>
              </a:rPr>
              <a:t> </a:t>
            </a:r>
            <a:r>
              <a:rPr sz="2800" dirty="0">
                <a:latin typeface="Segoe UI Semilight"/>
                <a:cs typeface="Segoe UI Semilight"/>
              </a:rPr>
              <a:t>making</a:t>
            </a:r>
            <a:r>
              <a:rPr sz="2800" spc="-25" dirty="0">
                <a:latin typeface="Segoe UI Semilight"/>
                <a:cs typeface="Segoe UI Semilight"/>
              </a:rPr>
              <a:t> </a:t>
            </a:r>
            <a:r>
              <a:rPr sz="2800" dirty="0">
                <a:latin typeface="Cambria Math"/>
                <a:cs typeface="Cambria Math"/>
              </a:rPr>
              <a:t>𝑛</a:t>
            </a:r>
            <a:r>
              <a:rPr sz="2800" spc="165" dirty="0">
                <a:latin typeface="Cambria Math"/>
                <a:cs typeface="Cambria Math"/>
              </a:rPr>
              <a:t> </a:t>
            </a:r>
            <a:r>
              <a:rPr sz="2800" spc="-10" dirty="0">
                <a:latin typeface="Segoe UI Semilight"/>
                <a:cs typeface="Segoe UI Semilight"/>
              </a:rPr>
              <a:t>bigger.</a:t>
            </a:r>
            <a:endParaRPr sz="2800">
              <a:latin typeface="Segoe UI Semilight"/>
              <a:cs typeface="Segoe UI Semilight"/>
            </a:endParaRPr>
          </a:p>
          <a:p>
            <a:pPr marL="107950">
              <a:lnSpc>
                <a:spcPts val="3025"/>
              </a:lnSpc>
            </a:pPr>
            <a:r>
              <a:rPr sz="2800" dirty="0">
                <a:latin typeface="Segoe UI Semilight"/>
                <a:cs typeface="Segoe UI Semilight"/>
              </a:rPr>
              <a:t>(since</a:t>
            </a:r>
            <a:r>
              <a:rPr sz="2800" spc="-60" dirty="0">
                <a:latin typeface="Segoe UI Semilight"/>
                <a:cs typeface="Segoe UI Semilight"/>
              </a:rPr>
              <a:t> </a:t>
            </a:r>
            <a:r>
              <a:rPr sz="2800" dirty="0">
                <a:latin typeface="Segoe UI Semilight"/>
                <a:cs typeface="Segoe UI Semilight"/>
              </a:rPr>
              <a:t>we’re</a:t>
            </a:r>
            <a:r>
              <a:rPr sz="2800" spc="-45" dirty="0">
                <a:latin typeface="Segoe UI Semilight"/>
                <a:cs typeface="Segoe UI Semilight"/>
              </a:rPr>
              <a:t> </a:t>
            </a:r>
            <a:r>
              <a:rPr sz="2800" dirty="0">
                <a:latin typeface="Segoe UI Semilight"/>
                <a:cs typeface="Segoe UI Semilight"/>
              </a:rPr>
              <a:t>trying</a:t>
            </a:r>
            <a:r>
              <a:rPr sz="2800" spc="-40" dirty="0">
                <a:latin typeface="Segoe UI Semilight"/>
                <a:cs typeface="Segoe UI Semilight"/>
              </a:rPr>
              <a:t> </a:t>
            </a:r>
            <a:r>
              <a:rPr sz="2800" dirty="0">
                <a:latin typeface="Segoe UI Semilight"/>
                <a:cs typeface="Segoe UI Semilight"/>
              </a:rPr>
              <a:t>to</a:t>
            </a:r>
            <a:r>
              <a:rPr sz="2800" spc="-50" dirty="0">
                <a:latin typeface="Segoe UI Semilight"/>
                <a:cs typeface="Segoe UI Semilight"/>
              </a:rPr>
              <a:t> </a:t>
            </a:r>
            <a:r>
              <a:rPr sz="2800" dirty="0">
                <a:latin typeface="Segoe UI Semilight"/>
                <a:cs typeface="Segoe UI Semilight"/>
              </a:rPr>
              <a:t>say</a:t>
            </a:r>
            <a:r>
              <a:rPr sz="2800" spc="-50" dirty="0">
                <a:latin typeface="Segoe UI Semilight"/>
                <a:cs typeface="Segoe UI Semilight"/>
              </a:rPr>
              <a:t> </a:t>
            </a:r>
            <a:r>
              <a:rPr sz="2800" dirty="0">
                <a:latin typeface="Segoe UI Semilight"/>
                <a:cs typeface="Segoe UI Semilight"/>
              </a:rPr>
              <a:t>“take</a:t>
            </a:r>
            <a:r>
              <a:rPr sz="2800" spc="-35" dirty="0">
                <a:latin typeface="Segoe UI Semilight"/>
                <a:cs typeface="Segoe UI Semilight"/>
              </a:rPr>
              <a:t> </a:t>
            </a:r>
            <a:r>
              <a:rPr sz="2800" dirty="0">
                <a:latin typeface="Cambria Math"/>
                <a:cs typeface="Cambria Math"/>
              </a:rPr>
              <a:t>𝑛</a:t>
            </a:r>
            <a:r>
              <a:rPr sz="2800" spc="150" dirty="0">
                <a:latin typeface="Cambria Math"/>
                <a:cs typeface="Cambria Math"/>
              </a:rPr>
              <a:t> </a:t>
            </a:r>
            <a:r>
              <a:rPr sz="2800" dirty="0">
                <a:latin typeface="Segoe UI Semilight"/>
                <a:cs typeface="Segoe UI Semilight"/>
              </a:rPr>
              <a:t>at</a:t>
            </a:r>
            <a:r>
              <a:rPr sz="2800" spc="-45" dirty="0">
                <a:latin typeface="Segoe UI Semilight"/>
                <a:cs typeface="Segoe UI Semilight"/>
              </a:rPr>
              <a:t> </a:t>
            </a:r>
            <a:r>
              <a:rPr sz="2800" dirty="0">
                <a:latin typeface="Segoe UI Semilight"/>
                <a:cs typeface="Segoe UI Semilight"/>
              </a:rPr>
              <a:t>least</a:t>
            </a:r>
            <a:r>
              <a:rPr sz="2800" spc="-60" dirty="0">
                <a:latin typeface="Segoe UI Semilight"/>
                <a:cs typeface="Segoe UI Semilight"/>
              </a:rPr>
              <a:t> </a:t>
            </a:r>
            <a:r>
              <a:rPr sz="2800" dirty="0">
                <a:latin typeface="Segoe UI Semilight"/>
                <a:cs typeface="Segoe UI Semilight"/>
              </a:rPr>
              <a:t>this</a:t>
            </a:r>
            <a:r>
              <a:rPr sz="2800" spc="-60" dirty="0">
                <a:latin typeface="Segoe UI Semilight"/>
                <a:cs typeface="Segoe UI Semilight"/>
              </a:rPr>
              <a:t> </a:t>
            </a:r>
            <a:r>
              <a:rPr sz="2800" dirty="0">
                <a:latin typeface="Segoe UI Semilight"/>
                <a:cs typeface="Segoe UI Semilight"/>
              </a:rPr>
              <a:t>big,</a:t>
            </a:r>
            <a:r>
              <a:rPr sz="2800" spc="-35" dirty="0">
                <a:latin typeface="Segoe UI Semilight"/>
                <a:cs typeface="Segoe UI Semilight"/>
              </a:rPr>
              <a:t> </a:t>
            </a:r>
            <a:r>
              <a:rPr sz="2800" dirty="0">
                <a:latin typeface="Segoe UI Semilight"/>
                <a:cs typeface="Segoe UI Semilight"/>
              </a:rPr>
              <a:t>and</a:t>
            </a:r>
            <a:r>
              <a:rPr sz="2800" spc="-50" dirty="0">
                <a:latin typeface="Segoe UI Semilight"/>
                <a:cs typeface="Segoe UI Semilight"/>
              </a:rPr>
              <a:t> </a:t>
            </a:r>
            <a:r>
              <a:rPr sz="2800" dirty="0">
                <a:latin typeface="Segoe UI Semilight"/>
                <a:cs typeface="Segoe UI Semilight"/>
              </a:rPr>
              <a:t>you’ll</a:t>
            </a:r>
            <a:r>
              <a:rPr sz="2800" spc="-45" dirty="0">
                <a:latin typeface="Segoe UI Semilight"/>
                <a:cs typeface="Segoe UI Semilight"/>
              </a:rPr>
              <a:t> </a:t>
            </a:r>
            <a:r>
              <a:rPr sz="2800" dirty="0">
                <a:latin typeface="Segoe UI Semilight"/>
                <a:cs typeface="Segoe UI Semilight"/>
              </a:rPr>
              <a:t>be</a:t>
            </a:r>
            <a:r>
              <a:rPr sz="2800" spc="-40" dirty="0">
                <a:latin typeface="Segoe UI Semilight"/>
                <a:cs typeface="Segoe UI Semilight"/>
              </a:rPr>
              <a:t> </a:t>
            </a:r>
            <a:r>
              <a:rPr sz="2800" spc="-10" dirty="0">
                <a:latin typeface="Segoe UI Semilight"/>
                <a:cs typeface="Segoe UI Semilight"/>
              </a:rPr>
              <a:t>safe”).</a:t>
            </a:r>
            <a:endParaRPr sz="2800">
              <a:latin typeface="Segoe UI Semilight"/>
              <a:cs typeface="Segoe UI Semilight"/>
            </a:endParaRPr>
          </a:p>
          <a:p>
            <a:pPr marL="107950" marR="689610" indent="5715">
              <a:lnSpc>
                <a:spcPts val="2690"/>
              </a:lnSpc>
              <a:spcBef>
                <a:spcPts val="1380"/>
              </a:spcBef>
            </a:pPr>
            <a:r>
              <a:rPr sz="2800" dirty="0">
                <a:latin typeface="Segoe UI Semilight"/>
                <a:cs typeface="Segoe UI Semilight"/>
              </a:rPr>
              <a:t>The</a:t>
            </a:r>
            <a:r>
              <a:rPr sz="2800" spc="-55" dirty="0">
                <a:latin typeface="Segoe UI Semilight"/>
                <a:cs typeface="Segoe UI Semilight"/>
              </a:rPr>
              <a:t> </a:t>
            </a:r>
            <a:r>
              <a:rPr sz="2800" dirty="0">
                <a:latin typeface="Segoe UI Semilight"/>
                <a:cs typeface="Segoe UI Semilight"/>
              </a:rPr>
              <a:t>bigger</a:t>
            </a:r>
            <a:r>
              <a:rPr sz="2800" spc="-30" dirty="0">
                <a:latin typeface="Segoe UI Semilight"/>
                <a:cs typeface="Segoe UI Semilight"/>
              </a:rPr>
              <a:t> </a:t>
            </a:r>
            <a:r>
              <a:rPr sz="2800" dirty="0">
                <a:latin typeface="Segoe UI Semilight"/>
                <a:cs typeface="Segoe UI Semilight"/>
              </a:rPr>
              <a:t>the</a:t>
            </a:r>
            <a:r>
              <a:rPr sz="2800" spc="-55" dirty="0">
                <a:latin typeface="Segoe UI Semilight"/>
                <a:cs typeface="Segoe UI Semilight"/>
              </a:rPr>
              <a:t> </a:t>
            </a:r>
            <a:r>
              <a:rPr sz="2800" dirty="0">
                <a:latin typeface="Segoe UI Semilight"/>
                <a:cs typeface="Segoe UI Semilight"/>
              </a:rPr>
              <a:t>standard</a:t>
            </a:r>
            <a:r>
              <a:rPr sz="2800" spc="-40" dirty="0">
                <a:latin typeface="Segoe UI Semilight"/>
                <a:cs typeface="Segoe UI Semilight"/>
              </a:rPr>
              <a:t> </a:t>
            </a:r>
            <a:r>
              <a:rPr sz="2800" dirty="0">
                <a:latin typeface="Segoe UI Semilight"/>
                <a:cs typeface="Segoe UI Semilight"/>
              </a:rPr>
              <a:t>deviation,</a:t>
            </a:r>
            <a:r>
              <a:rPr sz="2800" spc="-70" dirty="0">
                <a:latin typeface="Segoe UI Semilight"/>
                <a:cs typeface="Segoe UI Semilight"/>
              </a:rPr>
              <a:t> </a:t>
            </a:r>
            <a:r>
              <a:rPr sz="2800" dirty="0">
                <a:latin typeface="Segoe UI Semilight"/>
                <a:cs typeface="Segoe UI Semilight"/>
              </a:rPr>
              <a:t>the</a:t>
            </a:r>
            <a:r>
              <a:rPr sz="2800" spc="-40" dirty="0">
                <a:latin typeface="Segoe UI Semilight"/>
                <a:cs typeface="Segoe UI Semilight"/>
              </a:rPr>
              <a:t> </a:t>
            </a:r>
            <a:r>
              <a:rPr sz="2800" dirty="0">
                <a:latin typeface="Segoe UI Semilight"/>
                <a:cs typeface="Segoe UI Semilight"/>
              </a:rPr>
              <a:t>bigger</a:t>
            </a:r>
            <a:r>
              <a:rPr sz="2800" spc="-30" dirty="0">
                <a:latin typeface="Segoe UI Semilight"/>
                <a:cs typeface="Segoe UI Semilight"/>
              </a:rPr>
              <a:t> </a:t>
            </a:r>
            <a:r>
              <a:rPr sz="2800" dirty="0">
                <a:latin typeface="Cambria Math"/>
                <a:cs typeface="Cambria Math"/>
              </a:rPr>
              <a:t>𝑛</a:t>
            </a:r>
            <a:r>
              <a:rPr sz="2800" spc="155" dirty="0">
                <a:latin typeface="Cambria Math"/>
                <a:cs typeface="Cambria Math"/>
              </a:rPr>
              <a:t> </a:t>
            </a:r>
            <a:r>
              <a:rPr sz="2800" dirty="0">
                <a:latin typeface="Segoe UI Semilight"/>
                <a:cs typeface="Segoe UI Semilight"/>
              </a:rPr>
              <a:t>will</a:t>
            </a:r>
            <a:r>
              <a:rPr sz="2800" spc="-35" dirty="0">
                <a:latin typeface="Segoe UI Semilight"/>
                <a:cs typeface="Segoe UI Semilight"/>
              </a:rPr>
              <a:t> </a:t>
            </a:r>
            <a:r>
              <a:rPr sz="2800" dirty="0">
                <a:latin typeface="Segoe UI Semilight"/>
                <a:cs typeface="Segoe UI Semilight"/>
              </a:rPr>
              <a:t>need</a:t>
            </a:r>
            <a:r>
              <a:rPr sz="2800" spc="-45" dirty="0">
                <a:latin typeface="Segoe UI Semilight"/>
                <a:cs typeface="Segoe UI Semilight"/>
              </a:rPr>
              <a:t> </a:t>
            </a:r>
            <a:r>
              <a:rPr sz="2800" dirty="0">
                <a:latin typeface="Segoe UI Semilight"/>
                <a:cs typeface="Segoe UI Semilight"/>
              </a:rPr>
              <a:t>to</a:t>
            </a:r>
            <a:r>
              <a:rPr sz="2800" spc="-45" dirty="0">
                <a:latin typeface="Segoe UI Semilight"/>
                <a:cs typeface="Segoe UI Semilight"/>
              </a:rPr>
              <a:t> </a:t>
            </a:r>
            <a:r>
              <a:rPr sz="2800" dirty="0">
                <a:latin typeface="Segoe UI Semilight"/>
                <a:cs typeface="Segoe UI Semilight"/>
              </a:rPr>
              <a:t>be</a:t>
            </a:r>
            <a:r>
              <a:rPr sz="2800" spc="-40" dirty="0">
                <a:latin typeface="Segoe UI Semilight"/>
                <a:cs typeface="Segoe UI Semilight"/>
              </a:rPr>
              <a:t> </a:t>
            </a:r>
            <a:r>
              <a:rPr sz="2800" spc="-25" dirty="0">
                <a:latin typeface="Segoe UI Semilight"/>
                <a:cs typeface="Segoe UI Semilight"/>
              </a:rPr>
              <a:t>to </a:t>
            </a:r>
            <a:r>
              <a:rPr sz="2800" dirty="0">
                <a:latin typeface="Segoe UI Semilight"/>
                <a:cs typeface="Segoe UI Semilight"/>
              </a:rPr>
              <a:t>control</a:t>
            </a:r>
            <a:r>
              <a:rPr sz="2800" spc="-40" dirty="0">
                <a:latin typeface="Segoe UI Semilight"/>
                <a:cs typeface="Segoe UI Semilight"/>
              </a:rPr>
              <a:t> </a:t>
            </a:r>
            <a:r>
              <a:rPr sz="2800" dirty="0">
                <a:latin typeface="Segoe UI Semilight"/>
                <a:cs typeface="Segoe UI Semilight"/>
              </a:rPr>
              <a:t>it.</a:t>
            </a:r>
            <a:r>
              <a:rPr sz="2800" spc="-55" dirty="0">
                <a:latin typeface="Segoe UI Semilight"/>
                <a:cs typeface="Segoe UI Semilight"/>
              </a:rPr>
              <a:t> </a:t>
            </a:r>
            <a:r>
              <a:rPr sz="2800" dirty="0">
                <a:latin typeface="Segoe UI Semilight"/>
                <a:cs typeface="Segoe UI Semilight"/>
              </a:rPr>
              <a:t>So</a:t>
            </a:r>
            <a:r>
              <a:rPr sz="2800" spc="-50" dirty="0">
                <a:latin typeface="Segoe UI Semilight"/>
                <a:cs typeface="Segoe UI Semilight"/>
              </a:rPr>
              <a:t> </a:t>
            </a:r>
            <a:r>
              <a:rPr sz="2800" dirty="0">
                <a:latin typeface="Segoe UI Semilight"/>
                <a:cs typeface="Segoe UI Semilight"/>
              </a:rPr>
              <a:t>assume</a:t>
            </a:r>
            <a:r>
              <a:rPr sz="2800" spc="-25" dirty="0">
                <a:latin typeface="Segoe UI Semilight"/>
                <a:cs typeface="Segoe UI Semilight"/>
              </a:rPr>
              <a:t> </a:t>
            </a:r>
            <a:r>
              <a:rPr sz="2800" dirty="0">
                <a:latin typeface="Segoe UI Semilight"/>
                <a:cs typeface="Segoe UI Semilight"/>
              </a:rPr>
              <a:t>the</a:t>
            </a:r>
            <a:r>
              <a:rPr sz="2800" spc="-40" dirty="0">
                <a:latin typeface="Segoe UI Semilight"/>
                <a:cs typeface="Segoe UI Semilight"/>
              </a:rPr>
              <a:t> </a:t>
            </a:r>
            <a:r>
              <a:rPr sz="2800" dirty="0">
                <a:latin typeface="Segoe UI Semilight"/>
                <a:cs typeface="Segoe UI Semilight"/>
              </a:rPr>
              <a:t>biggest</a:t>
            </a:r>
            <a:r>
              <a:rPr sz="2800" spc="-35" dirty="0">
                <a:latin typeface="Segoe UI Semilight"/>
                <a:cs typeface="Segoe UI Semilight"/>
              </a:rPr>
              <a:t> </a:t>
            </a:r>
            <a:r>
              <a:rPr sz="2800" dirty="0">
                <a:latin typeface="Segoe UI Semilight"/>
                <a:cs typeface="Segoe UI Semilight"/>
              </a:rPr>
              <a:t>possible</a:t>
            </a:r>
            <a:r>
              <a:rPr sz="2800" spc="-35" dirty="0">
                <a:latin typeface="Segoe UI Semilight"/>
                <a:cs typeface="Segoe UI Semilight"/>
              </a:rPr>
              <a:t> </a:t>
            </a:r>
            <a:r>
              <a:rPr sz="2800" dirty="0">
                <a:latin typeface="Segoe UI Semilight"/>
                <a:cs typeface="Segoe UI Semilight"/>
              </a:rPr>
              <a:t>standard</a:t>
            </a:r>
            <a:r>
              <a:rPr sz="2800" spc="-35" dirty="0">
                <a:latin typeface="Segoe UI Semilight"/>
                <a:cs typeface="Segoe UI Semilight"/>
              </a:rPr>
              <a:t> </a:t>
            </a:r>
            <a:r>
              <a:rPr sz="2800" spc="-10" dirty="0">
                <a:latin typeface="Segoe UI Semilight"/>
                <a:cs typeface="Segoe UI Semilight"/>
              </a:rPr>
              <a:t>deviation.</a:t>
            </a:r>
            <a:endParaRPr sz="2800">
              <a:latin typeface="Segoe UI Semilight"/>
              <a:cs typeface="Segoe UI Semilight"/>
            </a:endParaRPr>
          </a:p>
          <a:p>
            <a:pPr marL="114300">
              <a:lnSpc>
                <a:spcPct val="100000"/>
              </a:lnSpc>
              <a:spcBef>
                <a:spcPts val="755"/>
              </a:spcBef>
            </a:pPr>
            <a:r>
              <a:rPr sz="2800" dirty="0">
                <a:latin typeface="Segoe UI Semilight"/>
                <a:cs typeface="Segoe UI Semilight"/>
              </a:rPr>
              <a:t>Justification</a:t>
            </a:r>
            <a:r>
              <a:rPr sz="2800" spc="-35" dirty="0">
                <a:latin typeface="Segoe UI Semilight"/>
                <a:cs typeface="Segoe UI Semilight"/>
              </a:rPr>
              <a:t> </a:t>
            </a:r>
            <a:r>
              <a:rPr sz="2800" spc="-25" dirty="0">
                <a:latin typeface="Segoe UI Semilight"/>
                <a:cs typeface="Segoe UI Semilight"/>
              </a:rPr>
              <a:t>2:</a:t>
            </a:r>
            <a:endParaRPr sz="2800">
              <a:latin typeface="Segoe UI Semilight"/>
              <a:cs typeface="Segoe UI Semilight"/>
            </a:endParaRPr>
          </a:p>
          <a:p>
            <a:pPr marL="114300">
              <a:lnSpc>
                <a:spcPts val="3304"/>
              </a:lnSpc>
              <a:spcBef>
                <a:spcPts val="1125"/>
              </a:spcBef>
              <a:tabLst>
                <a:tab pos="845185" algn="l"/>
                <a:tab pos="1346835" algn="l"/>
                <a:tab pos="2564765" algn="l"/>
              </a:tabLst>
            </a:pPr>
            <a:r>
              <a:rPr sz="2800" spc="-25" dirty="0">
                <a:latin typeface="Segoe UI Semilight"/>
                <a:cs typeface="Segoe UI Semilight"/>
              </a:rPr>
              <a:t>As</a:t>
            </a:r>
            <a:r>
              <a:rPr sz="2800" dirty="0">
                <a:latin typeface="Segoe UI Semilight"/>
                <a:cs typeface="Segoe UI Semilight"/>
              </a:rPr>
              <a:t>	</a:t>
            </a:r>
            <a:r>
              <a:rPr sz="2800" spc="-25" dirty="0">
                <a:latin typeface="Cambria Math"/>
                <a:cs typeface="Cambria Math"/>
              </a:rPr>
              <a:t>𝜃</a:t>
            </a:r>
            <a:r>
              <a:rPr sz="3075" spc="-37" baseline="-16260" dirty="0">
                <a:latin typeface="Cambria Math"/>
                <a:cs typeface="Cambria Math"/>
              </a:rPr>
              <a:t>2</a:t>
            </a:r>
            <a:r>
              <a:rPr sz="3075" baseline="-16260" dirty="0">
                <a:latin typeface="Cambria Math"/>
                <a:cs typeface="Cambria Math"/>
              </a:rPr>
              <a:t>	</a:t>
            </a:r>
            <a:r>
              <a:rPr sz="2800" dirty="0">
                <a:latin typeface="Cambria Math"/>
                <a:cs typeface="Cambria Math"/>
              </a:rPr>
              <a:t>1</a:t>
            </a:r>
            <a:r>
              <a:rPr sz="2800" spc="-5" dirty="0">
                <a:latin typeface="Cambria Math"/>
                <a:cs typeface="Cambria Math"/>
              </a:rPr>
              <a:t> </a:t>
            </a:r>
            <a:r>
              <a:rPr sz="2800" dirty="0">
                <a:latin typeface="Cambria Math"/>
                <a:cs typeface="Cambria Math"/>
              </a:rPr>
              <a:t>−</a:t>
            </a:r>
            <a:r>
              <a:rPr sz="2800" spc="-20" dirty="0">
                <a:latin typeface="Cambria Math"/>
                <a:cs typeface="Cambria Math"/>
              </a:rPr>
              <a:t> </a:t>
            </a:r>
            <a:r>
              <a:rPr sz="2800" spc="-25" dirty="0">
                <a:latin typeface="Cambria Math"/>
                <a:cs typeface="Cambria Math"/>
              </a:rPr>
              <a:t>𝜃</a:t>
            </a:r>
            <a:r>
              <a:rPr sz="3075" spc="-37" baseline="-16260" dirty="0">
                <a:latin typeface="Cambria Math"/>
                <a:cs typeface="Cambria Math"/>
              </a:rPr>
              <a:t>2</a:t>
            </a:r>
            <a:r>
              <a:rPr sz="3075" baseline="-16260" dirty="0">
                <a:latin typeface="Cambria Math"/>
                <a:cs typeface="Cambria Math"/>
              </a:rPr>
              <a:t>	</a:t>
            </a:r>
            <a:r>
              <a:rPr sz="2800" dirty="0">
                <a:latin typeface="Segoe UI Semilight"/>
                <a:cs typeface="Segoe UI Semilight"/>
              </a:rPr>
              <a:t>gets</a:t>
            </a:r>
            <a:r>
              <a:rPr sz="2800" spc="-65" dirty="0">
                <a:latin typeface="Segoe UI Semilight"/>
                <a:cs typeface="Segoe UI Semilight"/>
              </a:rPr>
              <a:t> </a:t>
            </a:r>
            <a:r>
              <a:rPr sz="2800" spc="-20" dirty="0">
                <a:latin typeface="Segoe UI Semilight"/>
                <a:cs typeface="Segoe UI Semilight"/>
              </a:rPr>
              <a:t>bigger,</a:t>
            </a:r>
            <a:r>
              <a:rPr sz="2800" spc="-50" dirty="0">
                <a:latin typeface="Segoe UI Semilight"/>
                <a:cs typeface="Segoe UI Semilight"/>
              </a:rPr>
              <a:t> </a:t>
            </a:r>
            <a:r>
              <a:rPr sz="2800" dirty="0">
                <a:latin typeface="Segoe UI Semilight"/>
                <a:cs typeface="Segoe UI Semilight"/>
              </a:rPr>
              <a:t>the</a:t>
            </a:r>
            <a:r>
              <a:rPr sz="2800" spc="-70" dirty="0">
                <a:latin typeface="Segoe UI Semilight"/>
                <a:cs typeface="Segoe UI Semilight"/>
              </a:rPr>
              <a:t> </a:t>
            </a:r>
            <a:r>
              <a:rPr sz="2800" dirty="0">
                <a:latin typeface="Segoe UI Semilight"/>
                <a:cs typeface="Segoe UI Semilight"/>
              </a:rPr>
              <a:t>interval</a:t>
            </a:r>
            <a:r>
              <a:rPr sz="2800" spc="-55" dirty="0">
                <a:latin typeface="Segoe UI Semilight"/>
                <a:cs typeface="Segoe UI Semilight"/>
              </a:rPr>
              <a:t> </a:t>
            </a:r>
            <a:r>
              <a:rPr sz="2800" dirty="0">
                <a:latin typeface="Segoe UI Semilight"/>
                <a:cs typeface="Segoe UI Semilight"/>
              </a:rPr>
              <a:t>gets</a:t>
            </a:r>
            <a:r>
              <a:rPr sz="2800" spc="-60" dirty="0">
                <a:latin typeface="Segoe UI Semilight"/>
                <a:cs typeface="Segoe UI Semilight"/>
              </a:rPr>
              <a:t> </a:t>
            </a:r>
            <a:r>
              <a:rPr sz="2800" dirty="0">
                <a:latin typeface="Segoe UI Semilight"/>
                <a:cs typeface="Segoe UI Semilight"/>
              </a:rPr>
              <a:t>smaller</a:t>
            </a:r>
            <a:r>
              <a:rPr sz="2800" spc="-75" dirty="0">
                <a:latin typeface="Segoe UI Semilight"/>
                <a:cs typeface="Segoe UI Semilight"/>
              </a:rPr>
              <a:t> </a:t>
            </a:r>
            <a:r>
              <a:rPr sz="2800" spc="-10" dirty="0">
                <a:latin typeface="Segoe UI Semilight"/>
                <a:cs typeface="Segoe UI Semilight"/>
              </a:rPr>
              <a:t>(it’s</a:t>
            </a:r>
            <a:r>
              <a:rPr sz="2800" spc="-60" dirty="0">
                <a:latin typeface="Segoe UI Semilight"/>
                <a:cs typeface="Segoe UI Semilight"/>
              </a:rPr>
              <a:t> </a:t>
            </a:r>
            <a:r>
              <a:rPr sz="2800" dirty="0">
                <a:latin typeface="Segoe UI Semilight"/>
                <a:cs typeface="Segoe UI Semilight"/>
              </a:rPr>
              <a:t>in</a:t>
            </a:r>
            <a:r>
              <a:rPr sz="2800" spc="-60" dirty="0">
                <a:latin typeface="Segoe UI Semilight"/>
                <a:cs typeface="Segoe UI Semilight"/>
              </a:rPr>
              <a:t> </a:t>
            </a:r>
            <a:r>
              <a:rPr sz="2800" spc="-25" dirty="0">
                <a:latin typeface="Segoe UI Semilight"/>
                <a:cs typeface="Segoe UI Semilight"/>
              </a:rPr>
              <a:t>the</a:t>
            </a:r>
            <a:endParaRPr sz="2800">
              <a:latin typeface="Segoe UI Semilight"/>
              <a:cs typeface="Segoe UI Semilight"/>
            </a:endParaRPr>
          </a:p>
          <a:p>
            <a:pPr marL="107950" marR="250825">
              <a:lnSpc>
                <a:spcPts val="2860"/>
              </a:lnSpc>
              <a:spcBef>
                <a:spcPts val="459"/>
              </a:spcBef>
              <a:tabLst>
                <a:tab pos="7613015" algn="l"/>
                <a:tab pos="8114030" algn="l"/>
                <a:tab pos="9330690" algn="l"/>
              </a:tabLst>
            </a:pPr>
            <a:r>
              <a:rPr sz="2800" dirty="0">
                <a:latin typeface="Segoe UI Semilight"/>
                <a:cs typeface="Segoe UI Semilight"/>
              </a:rPr>
              <a:t>denominator),</a:t>
            </a:r>
            <a:r>
              <a:rPr sz="2800" spc="-85" dirty="0">
                <a:latin typeface="Segoe UI Semilight"/>
                <a:cs typeface="Segoe UI Semilight"/>
              </a:rPr>
              <a:t> </a:t>
            </a:r>
            <a:r>
              <a:rPr sz="2800" dirty="0">
                <a:latin typeface="Segoe UI Semilight"/>
                <a:cs typeface="Segoe UI Semilight"/>
              </a:rPr>
              <a:t>so</a:t>
            </a:r>
            <a:r>
              <a:rPr sz="2800" spc="-75" dirty="0">
                <a:latin typeface="Segoe UI Semilight"/>
                <a:cs typeface="Segoe UI Semilight"/>
              </a:rPr>
              <a:t> </a:t>
            </a:r>
            <a:r>
              <a:rPr sz="2800" dirty="0">
                <a:latin typeface="Segoe UI Semilight"/>
                <a:cs typeface="Segoe UI Semilight"/>
              </a:rPr>
              <a:t>assuming</a:t>
            </a:r>
            <a:r>
              <a:rPr sz="2800" spc="-85" dirty="0">
                <a:latin typeface="Segoe UI Semilight"/>
                <a:cs typeface="Segoe UI Semilight"/>
              </a:rPr>
              <a:t> </a:t>
            </a:r>
            <a:r>
              <a:rPr sz="2800" dirty="0">
                <a:latin typeface="Segoe UI Semilight"/>
                <a:cs typeface="Segoe UI Semilight"/>
              </a:rPr>
              <a:t>the</a:t>
            </a:r>
            <a:r>
              <a:rPr sz="2800" spc="-65" dirty="0">
                <a:latin typeface="Segoe UI Semilight"/>
                <a:cs typeface="Segoe UI Semilight"/>
              </a:rPr>
              <a:t> </a:t>
            </a:r>
            <a:r>
              <a:rPr sz="2800" dirty="0">
                <a:latin typeface="Segoe UI Semilight"/>
                <a:cs typeface="Segoe UI Semilight"/>
              </a:rPr>
              <a:t>biggest</a:t>
            </a:r>
            <a:r>
              <a:rPr sz="2800" spc="-60" dirty="0">
                <a:latin typeface="Segoe UI Semilight"/>
                <a:cs typeface="Segoe UI Semilight"/>
              </a:rPr>
              <a:t> </a:t>
            </a:r>
            <a:r>
              <a:rPr sz="2800" dirty="0">
                <a:latin typeface="Segoe UI Semilight"/>
                <a:cs typeface="Segoe UI Semilight"/>
              </a:rPr>
              <a:t>value</a:t>
            </a:r>
            <a:r>
              <a:rPr sz="2800" spc="-90" dirty="0">
                <a:latin typeface="Segoe UI Semilight"/>
                <a:cs typeface="Segoe UI Semilight"/>
              </a:rPr>
              <a:t> </a:t>
            </a:r>
            <a:r>
              <a:rPr sz="2800" spc="-25" dirty="0">
                <a:latin typeface="Segoe UI Semilight"/>
                <a:cs typeface="Segoe UI Semilight"/>
              </a:rPr>
              <a:t>of</a:t>
            </a:r>
            <a:r>
              <a:rPr sz="2800" dirty="0">
                <a:latin typeface="Segoe UI Semilight"/>
                <a:cs typeface="Segoe UI Semilight"/>
              </a:rPr>
              <a:t>	</a:t>
            </a:r>
            <a:r>
              <a:rPr sz="2800" spc="-25" dirty="0">
                <a:latin typeface="Cambria Math"/>
                <a:cs typeface="Cambria Math"/>
              </a:rPr>
              <a:t>𝜃</a:t>
            </a:r>
            <a:r>
              <a:rPr sz="3075" spc="-37" baseline="-16260" dirty="0">
                <a:latin typeface="Cambria Math"/>
                <a:cs typeface="Cambria Math"/>
              </a:rPr>
              <a:t>2</a:t>
            </a:r>
            <a:r>
              <a:rPr sz="3075" baseline="-16260" dirty="0">
                <a:latin typeface="Cambria Math"/>
                <a:cs typeface="Cambria Math"/>
              </a:rPr>
              <a:t>	</a:t>
            </a:r>
            <a:r>
              <a:rPr sz="2800" dirty="0">
                <a:latin typeface="Cambria Math"/>
                <a:cs typeface="Cambria Math"/>
              </a:rPr>
              <a:t>1</a:t>
            </a:r>
            <a:r>
              <a:rPr sz="2800" spc="-5" dirty="0">
                <a:latin typeface="Cambria Math"/>
                <a:cs typeface="Cambria Math"/>
              </a:rPr>
              <a:t> </a:t>
            </a:r>
            <a:r>
              <a:rPr sz="2800" dirty="0">
                <a:latin typeface="Cambria Math"/>
                <a:cs typeface="Cambria Math"/>
              </a:rPr>
              <a:t>−</a:t>
            </a:r>
            <a:r>
              <a:rPr sz="2800" spc="-5" dirty="0">
                <a:latin typeface="Cambria Math"/>
                <a:cs typeface="Cambria Math"/>
              </a:rPr>
              <a:t> </a:t>
            </a:r>
            <a:r>
              <a:rPr sz="2800" spc="-25" dirty="0">
                <a:latin typeface="Cambria Math"/>
                <a:cs typeface="Cambria Math"/>
              </a:rPr>
              <a:t>𝜃</a:t>
            </a:r>
            <a:r>
              <a:rPr sz="3075" spc="-37" baseline="-16260" dirty="0">
                <a:latin typeface="Cambria Math"/>
                <a:cs typeface="Cambria Math"/>
              </a:rPr>
              <a:t>2</a:t>
            </a:r>
            <a:r>
              <a:rPr sz="3075" baseline="-16260" dirty="0">
                <a:latin typeface="Cambria Math"/>
                <a:cs typeface="Cambria Math"/>
              </a:rPr>
              <a:t>	</a:t>
            </a:r>
            <a:r>
              <a:rPr sz="2800" dirty="0">
                <a:latin typeface="Segoe UI Semilight"/>
                <a:cs typeface="Segoe UI Semilight"/>
              </a:rPr>
              <a:t>gives</a:t>
            </a:r>
            <a:r>
              <a:rPr sz="2800" spc="-95" dirty="0">
                <a:latin typeface="Segoe UI Semilight"/>
                <a:cs typeface="Segoe UI Semilight"/>
              </a:rPr>
              <a:t> </a:t>
            </a:r>
            <a:r>
              <a:rPr sz="2800" spc="-25" dirty="0">
                <a:latin typeface="Segoe UI Semilight"/>
                <a:cs typeface="Segoe UI Semilight"/>
              </a:rPr>
              <a:t>us </a:t>
            </a:r>
            <a:r>
              <a:rPr sz="2800" dirty="0">
                <a:latin typeface="Segoe UI Semilight"/>
                <a:cs typeface="Segoe UI Semilight"/>
              </a:rPr>
              <a:t>the</a:t>
            </a:r>
            <a:r>
              <a:rPr sz="2800" spc="-45" dirty="0">
                <a:latin typeface="Segoe UI Semilight"/>
                <a:cs typeface="Segoe UI Semilight"/>
              </a:rPr>
              <a:t> </a:t>
            </a:r>
            <a:r>
              <a:rPr sz="2800" dirty="0">
                <a:latin typeface="Segoe UI Semilight"/>
                <a:cs typeface="Segoe UI Semilight"/>
              </a:rPr>
              <a:t>most</a:t>
            </a:r>
            <a:r>
              <a:rPr sz="2800" spc="-40" dirty="0">
                <a:latin typeface="Segoe UI Semilight"/>
                <a:cs typeface="Segoe UI Semilight"/>
              </a:rPr>
              <a:t> </a:t>
            </a:r>
            <a:r>
              <a:rPr sz="2800" dirty="0">
                <a:latin typeface="Segoe UI Semilight"/>
                <a:cs typeface="Segoe UI Semilight"/>
              </a:rPr>
              <a:t>restricted</a:t>
            </a:r>
            <a:r>
              <a:rPr sz="2800" spc="-35" dirty="0">
                <a:latin typeface="Segoe UI Semilight"/>
                <a:cs typeface="Segoe UI Semilight"/>
              </a:rPr>
              <a:t> </a:t>
            </a:r>
            <a:r>
              <a:rPr sz="2800" dirty="0">
                <a:latin typeface="Segoe UI Semilight"/>
                <a:cs typeface="Segoe UI Semilight"/>
              </a:rPr>
              <a:t>interval.</a:t>
            </a:r>
            <a:r>
              <a:rPr sz="2800" spc="-30" dirty="0">
                <a:latin typeface="Segoe UI Semilight"/>
                <a:cs typeface="Segoe UI Semilight"/>
              </a:rPr>
              <a:t> </a:t>
            </a:r>
            <a:r>
              <a:rPr sz="2800" dirty="0">
                <a:latin typeface="Segoe UI Semilight"/>
                <a:cs typeface="Segoe UI Semilight"/>
              </a:rPr>
              <a:t>So</a:t>
            </a:r>
            <a:r>
              <a:rPr sz="2800" spc="-30" dirty="0">
                <a:latin typeface="Segoe UI Semilight"/>
                <a:cs typeface="Segoe UI Semilight"/>
              </a:rPr>
              <a:t> </a:t>
            </a:r>
            <a:r>
              <a:rPr sz="2800" dirty="0">
                <a:latin typeface="Segoe UI Semilight"/>
                <a:cs typeface="Segoe UI Semilight"/>
              </a:rPr>
              <a:t>no</a:t>
            </a:r>
            <a:r>
              <a:rPr sz="2800" spc="-35" dirty="0">
                <a:latin typeface="Segoe UI Semilight"/>
                <a:cs typeface="Segoe UI Semilight"/>
              </a:rPr>
              <a:t> </a:t>
            </a:r>
            <a:r>
              <a:rPr sz="2800" dirty="0">
                <a:latin typeface="Segoe UI Semilight"/>
                <a:cs typeface="Segoe UI Semilight"/>
              </a:rPr>
              <a:t>matter</a:t>
            </a:r>
            <a:r>
              <a:rPr sz="2800" spc="-30" dirty="0">
                <a:latin typeface="Segoe UI Semilight"/>
                <a:cs typeface="Segoe UI Semilight"/>
              </a:rPr>
              <a:t> </a:t>
            </a:r>
            <a:r>
              <a:rPr sz="2800" dirty="0">
                <a:latin typeface="Segoe UI Semilight"/>
                <a:cs typeface="Segoe UI Semilight"/>
              </a:rPr>
              <a:t>what</a:t>
            </a:r>
            <a:r>
              <a:rPr sz="2800" spc="-35" dirty="0">
                <a:latin typeface="Segoe UI Semilight"/>
                <a:cs typeface="Segoe UI Semilight"/>
              </a:rPr>
              <a:t> </a:t>
            </a:r>
            <a:r>
              <a:rPr sz="2800" dirty="0">
                <a:latin typeface="Segoe UI Semilight"/>
                <a:cs typeface="Segoe UI Semilight"/>
              </a:rPr>
              <a:t>the</a:t>
            </a:r>
            <a:r>
              <a:rPr sz="2800" spc="-35" dirty="0">
                <a:latin typeface="Segoe UI Semilight"/>
                <a:cs typeface="Segoe UI Semilight"/>
              </a:rPr>
              <a:t> </a:t>
            </a:r>
            <a:r>
              <a:rPr sz="2800" dirty="0">
                <a:latin typeface="Segoe UI Semilight"/>
                <a:cs typeface="Segoe UI Semilight"/>
              </a:rPr>
              <a:t>true</a:t>
            </a:r>
            <a:r>
              <a:rPr sz="2800" spc="-55" dirty="0">
                <a:latin typeface="Segoe UI Semilight"/>
                <a:cs typeface="Segoe UI Semilight"/>
              </a:rPr>
              <a:t> </a:t>
            </a:r>
            <a:r>
              <a:rPr sz="2800" dirty="0">
                <a:latin typeface="Segoe UI Semilight"/>
                <a:cs typeface="Segoe UI Semilight"/>
              </a:rPr>
              <a:t>interval</a:t>
            </a:r>
            <a:r>
              <a:rPr sz="2800" spc="-25" dirty="0">
                <a:latin typeface="Segoe UI Semilight"/>
                <a:cs typeface="Segoe UI Semilight"/>
              </a:rPr>
              <a:t> </a:t>
            </a:r>
            <a:r>
              <a:rPr sz="2800" dirty="0">
                <a:latin typeface="Segoe UI Semilight"/>
                <a:cs typeface="Segoe UI Semilight"/>
              </a:rPr>
              <a:t>is</a:t>
            </a:r>
            <a:r>
              <a:rPr sz="2800" spc="-35" dirty="0">
                <a:latin typeface="Segoe UI Semilight"/>
                <a:cs typeface="Segoe UI Semilight"/>
              </a:rPr>
              <a:t> </a:t>
            </a:r>
            <a:r>
              <a:rPr sz="2800" spc="-25" dirty="0">
                <a:latin typeface="Segoe UI Semilight"/>
                <a:cs typeface="Segoe UI Semilight"/>
              </a:rPr>
              <a:t>we</a:t>
            </a:r>
            <a:endParaRPr sz="2800">
              <a:latin typeface="Segoe UI Semilight"/>
              <a:cs typeface="Segoe UI Semilight"/>
            </a:endParaRPr>
          </a:p>
          <a:p>
            <a:pPr marL="107950">
              <a:lnSpc>
                <a:spcPts val="2335"/>
              </a:lnSpc>
            </a:pPr>
            <a:r>
              <a:rPr sz="2800" dirty="0">
                <a:latin typeface="Segoe UI Semilight"/>
                <a:cs typeface="Segoe UI Semilight"/>
              </a:rPr>
              <a:t>have</a:t>
            </a:r>
            <a:r>
              <a:rPr sz="2800" spc="-65" dirty="0">
                <a:latin typeface="Segoe UI Semilight"/>
                <a:cs typeface="Segoe UI Semilight"/>
              </a:rPr>
              <a:t> </a:t>
            </a:r>
            <a:r>
              <a:rPr sz="2800" dirty="0">
                <a:latin typeface="Segoe UI Semilight"/>
                <a:cs typeface="Segoe UI Semilight"/>
              </a:rPr>
              <a:t>a</a:t>
            </a:r>
            <a:r>
              <a:rPr sz="2800" spc="-35" dirty="0">
                <a:latin typeface="Segoe UI Semilight"/>
                <a:cs typeface="Segoe UI Semilight"/>
              </a:rPr>
              <a:t> </a:t>
            </a:r>
            <a:r>
              <a:rPr sz="2800" dirty="0">
                <a:latin typeface="Segoe UI Semilight"/>
                <a:cs typeface="Segoe UI Semilight"/>
              </a:rPr>
              <a:t>subset</a:t>
            </a:r>
            <a:r>
              <a:rPr sz="2800" spc="-35" dirty="0">
                <a:latin typeface="Segoe UI Semilight"/>
                <a:cs typeface="Segoe UI Semilight"/>
              </a:rPr>
              <a:t> </a:t>
            </a:r>
            <a:r>
              <a:rPr sz="2800" dirty="0">
                <a:latin typeface="Segoe UI Semilight"/>
                <a:cs typeface="Segoe UI Semilight"/>
              </a:rPr>
              <a:t>of</a:t>
            </a:r>
            <a:r>
              <a:rPr sz="2800" spc="-50" dirty="0">
                <a:latin typeface="Segoe UI Semilight"/>
                <a:cs typeface="Segoe UI Semilight"/>
              </a:rPr>
              <a:t> </a:t>
            </a:r>
            <a:r>
              <a:rPr sz="2800" dirty="0">
                <a:latin typeface="Segoe UI Semilight"/>
                <a:cs typeface="Segoe UI Semilight"/>
              </a:rPr>
              <a:t>it.</a:t>
            </a:r>
            <a:r>
              <a:rPr sz="2800" spc="-40" dirty="0">
                <a:latin typeface="Segoe UI Semilight"/>
                <a:cs typeface="Segoe UI Semilight"/>
              </a:rPr>
              <a:t> </a:t>
            </a:r>
            <a:r>
              <a:rPr sz="2800" dirty="0">
                <a:latin typeface="Segoe UI Semilight"/>
                <a:cs typeface="Segoe UI Semilight"/>
              </a:rPr>
              <a:t>And</a:t>
            </a:r>
            <a:r>
              <a:rPr sz="2800" spc="-25" dirty="0">
                <a:latin typeface="Segoe UI Semilight"/>
                <a:cs typeface="Segoe UI Semilight"/>
              </a:rPr>
              <a:t> </a:t>
            </a:r>
            <a:r>
              <a:rPr sz="2800" dirty="0">
                <a:latin typeface="Segoe UI Semilight"/>
                <a:cs typeface="Segoe UI Semilight"/>
              </a:rPr>
              <a:t>if</a:t>
            </a:r>
            <a:r>
              <a:rPr sz="2800" spc="-35" dirty="0">
                <a:latin typeface="Segoe UI Semilight"/>
                <a:cs typeface="Segoe UI Semilight"/>
              </a:rPr>
              <a:t> </a:t>
            </a:r>
            <a:r>
              <a:rPr sz="2800" dirty="0">
                <a:latin typeface="Segoe UI Semilight"/>
                <a:cs typeface="Segoe UI Semilight"/>
              </a:rPr>
              <a:t>our</a:t>
            </a:r>
            <a:r>
              <a:rPr sz="2800" spc="-45" dirty="0">
                <a:latin typeface="Segoe UI Semilight"/>
                <a:cs typeface="Segoe UI Semilight"/>
              </a:rPr>
              <a:t> </a:t>
            </a:r>
            <a:r>
              <a:rPr sz="2800" spc="-10" dirty="0">
                <a:latin typeface="Segoe UI Semilight"/>
                <a:cs typeface="Segoe UI Semilight"/>
              </a:rPr>
              <a:t>probability</a:t>
            </a:r>
            <a:r>
              <a:rPr sz="2800" spc="-30" dirty="0">
                <a:latin typeface="Segoe UI Semilight"/>
                <a:cs typeface="Segoe UI Semilight"/>
              </a:rPr>
              <a:t> </a:t>
            </a:r>
            <a:r>
              <a:rPr sz="2800" dirty="0">
                <a:latin typeface="Segoe UI Semilight"/>
                <a:cs typeface="Segoe UI Semilight"/>
              </a:rPr>
              <a:t>is</a:t>
            </a:r>
            <a:r>
              <a:rPr sz="2800" spc="-35" dirty="0">
                <a:latin typeface="Segoe UI Semilight"/>
                <a:cs typeface="Segoe UI Semilight"/>
              </a:rPr>
              <a:t> </a:t>
            </a:r>
            <a:r>
              <a:rPr sz="2800" dirty="0">
                <a:latin typeface="Segoe UI Semilight"/>
                <a:cs typeface="Segoe UI Semilight"/>
              </a:rPr>
              <a:t>at</a:t>
            </a:r>
            <a:r>
              <a:rPr sz="2800" spc="-50" dirty="0">
                <a:latin typeface="Segoe UI Semilight"/>
                <a:cs typeface="Segoe UI Semilight"/>
              </a:rPr>
              <a:t> </a:t>
            </a:r>
            <a:r>
              <a:rPr sz="2800" dirty="0">
                <a:latin typeface="Segoe UI Semilight"/>
                <a:cs typeface="Segoe UI Semilight"/>
              </a:rPr>
              <a:t>least</a:t>
            </a:r>
            <a:r>
              <a:rPr sz="2800" spc="-20" dirty="0">
                <a:latin typeface="Segoe UI Semilight"/>
                <a:cs typeface="Segoe UI Semilight"/>
              </a:rPr>
              <a:t> </a:t>
            </a:r>
            <a:r>
              <a:rPr sz="2800" dirty="0">
                <a:latin typeface="Cambria Math"/>
                <a:cs typeface="Cambria Math"/>
              </a:rPr>
              <a:t>.95</a:t>
            </a:r>
            <a:r>
              <a:rPr sz="2800" spc="120" dirty="0">
                <a:latin typeface="Cambria Math"/>
                <a:cs typeface="Cambria Math"/>
              </a:rPr>
              <a:t> </a:t>
            </a:r>
            <a:r>
              <a:rPr sz="2800" dirty="0">
                <a:latin typeface="Segoe UI Semilight"/>
                <a:cs typeface="Segoe UI Semilight"/>
              </a:rPr>
              <a:t>then</a:t>
            </a:r>
            <a:r>
              <a:rPr sz="2800" spc="-45" dirty="0">
                <a:latin typeface="Segoe UI Semilight"/>
                <a:cs typeface="Segoe UI Semilight"/>
              </a:rPr>
              <a:t> </a:t>
            </a:r>
            <a:r>
              <a:rPr sz="2800" dirty="0">
                <a:latin typeface="Segoe UI Semilight"/>
                <a:cs typeface="Segoe UI Semilight"/>
              </a:rPr>
              <a:t>the</a:t>
            </a:r>
            <a:r>
              <a:rPr sz="2800" spc="-45" dirty="0">
                <a:latin typeface="Segoe UI Semilight"/>
                <a:cs typeface="Segoe UI Semilight"/>
              </a:rPr>
              <a:t> </a:t>
            </a:r>
            <a:r>
              <a:rPr sz="2800" spc="-20" dirty="0">
                <a:latin typeface="Segoe UI Semilight"/>
                <a:cs typeface="Segoe UI Semilight"/>
              </a:rPr>
              <a:t>true</a:t>
            </a:r>
            <a:endParaRPr sz="2800">
              <a:latin typeface="Segoe UI Semilight"/>
              <a:cs typeface="Segoe UI Semilight"/>
            </a:endParaRPr>
          </a:p>
          <a:p>
            <a:pPr marL="107950">
              <a:lnSpc>
                <a:spcPts val="3025"/>
              </a:lnSpc>
            </a:pPr>
            <a:r>
              <a:rPr sz="2800" spc="-10" dirty="0">
                <a:latin typeface="Segoe UI Semilight"/>
                <a:cs typeface="Segoe UI Semilight"/>
              </a:rPr>
              <a:t>probability</a:t>
            </a:r>
            <a:r>
              <a:rPr sz="2800" spc="-45" dirty="0">
                <a:latin typeface="Segoe UI Semilight"/>
                <a:cs typeface="Segoe UI Semilight"/>
              </a:rPr>
              <a:t> </a:t>
            </a:r>
            <a:r>
              <a:rPr sz="2800" dirty="0">
                <a:latin typeface="Segoe UI Semilight"/>
                <a:cs typeface="Segoe UI Semilight"/>
              </a:rPr>
              <a:t>is</a:t>
            </a:r>
            <a:r>
              <a:rPr sz="2800" spc="-40" dirty="0">
                <a:latin typeface="Segoe UI Semilight"/>
                <a:cs typeface="Segoe UI Semilight"/>
              </a:rPr>
              <a:t> </a:t>
            </a:r>
            <a:r>
              <a:rPr sz="2800" dirty="0">
                <a:latin typeface="Segoe UI Semilight"/>
                <a:cs typeface="Segoe UI Semilight"/>
              </a:rPr>
              <a:t>at</a:t>
            </a:r>
            <a:r>
              <a:rPr sz="2800" spc="-40" dirty="0">
                <a:latin typeface="Segoe UI Semilight"/>
                <a:cs typeface="Segoe UI Semilight"/>
              </a:rPr>
              <a:t> </a:t>
            </a:r>
            <a:r>
              <a:rPr sz="2800" dirty="0">
                <a:latin typeface="Segoe UI Semilight"/>
                <a:cs typeface="Segoe UI Semilight"/>
              </a:rPr>
              <a:t>least</a:t>
            </a:r>
            <a:r>
              <a:rPr sz="2800" spc="-30" dirty="0">
                <a:latin typeface="Segoe UI Semilight"/>
                <a:cs typeface="Segoe UI Semilight"/>
              </a:rPr>
              <a:t> </a:t>
            </a:r>
            <a:r>
              <a:rPr sz="2800" spc="-20" dirty="0">
                <a:latin typeface="Cambria Math"/>
                <a:cs typeface="Cambria Math"/>
              </a:rPr>
              <a:t>.95</a:t>
            </a:r>
            <a:r>
              <a:rPr sz="2800" spc="-20" dirty="0">
                <a:latin typeface="Segoe UI Semilight"/>
                <a:cs typeface="Segoe UI Semilight"/>
              </a:rPr>
              <a:t>.</a:t>
            </a:r>
            <a:endParaRPr sz="2800">
              <a:latin typeface="Segoe UI Semilight"/>
              <a:cs typeface="Segoe UI Semilight"/>
            </a:endParaRPr>
          </a:p>
          <a:p>
            <a:pPr marL="114300">
              <a:lnSpc>
                <a:spcPct val="100000"/>
              </a:lnSpc>
              <a:spcBef>
                <a:spcPts val="1130"/>
              </a:spcBef>
              <a:tabLst>
                <a:tab pos="3983990" algn="l"/>
                <a:tab pos="4483735" algn="l"/>
                <a:tab pos="5603875" algn="l"/>
              </a:tabLst>
            </a:pPr>
            <a:r>
              <a:rPr sz="2800" spc="-20" dirty="0">
                <a:latin typeface="Segoe UI Semilight"/>
                <a:cs typeface="Segoe UI Semilight"/>
              </a:rPr>
              <a:t>What’s</a:t>
            </a:r>
            <a:r>
              <a:rPr sz="2800" spc="-65" dirty="0">
                <a:latin typeface="Segoe UI Semilight"/>
                <a:cs typeface="Segoe UI Semilight"/>
              </a:rPr>
              <a:t> </a:t>
            </a:r>
            <a:r>
              <a:rPr sz="2800" dirty="0">
                <a:latin typeface="Segoe UI Semilight"/>
                <a:cs typeface="Segoe UI Semilight"/>
              </a:rPr>
              <a:t>the</a:t>
            </a:r>
            <a:r>
              <a:rPr sz="2800" spc="-60" dirty="0">
                <a:latin typeface="Segoe UI Semilight"/>
                <a:cs typeface="Segoe UI Semilight"/>
              </a:rPr>
              <a:t> </a:t>
            </a:r>
            <a:r>
              <a:rPr sz="2800" dirty="0">
                <a:latin typeface="Segoe UI Semilight"/>
                <a:cs typeface="Segoe UI Semilight"/>
              </a:rPr>
              <a:t>maximum</a:t>
            </a:r>
            <a:r>
              <a:rPr sz="2800" spc="-70" dirty="0">
                <a:latin typeface="Segoe UI Semilight"/>
                <a:cs typeface="Segoe UI Semilight"/>
              </a:rPr>
              <a:t> </a:t>
            </a:r>
            <a:r>
              <a:rPr sz="2800" spc="-25" dirty="0">
                <a:latin typeface="Segoe UI Semilight"/>
                <a:cs typeface="Segoe UI Semilight"/>
              </a:rPr>
              <a:t>of</a:t>
            </a:r>
            <a:r>
              <a:rPr sz="2800" dirty="0">
                <a:latin typeface="Segoe UI Semilight"/>
                <a:cs typeface="Segoe UI Semilight"/>
              </a:rPr>
              <a:t>	</a:t>
            </a:r>
            <a:r>
              <a:rPr sz="2800" spc="-25" dirty="0">
                <a:latin typeface="Cambria Math"/>
                <a:cs typeface="Cambria Math"/>
              </a:rPr>
              <a:t>𝜃</a:t>
            </a:r>
            <a:r>
              <a:rPr sz="3075" spc="-37" baseline="-16260" dirty="0">
                <a:latin typeface="Cambria Math"/>
                <a:cs typeface="Cambria Math"/>
              </a:rPr>
              <a:t>2</a:t>
            </a:r>
            <a:r>
              <a:rPr sz="3075" baseline="-16260" dirty="0">
                <a:latin typeface="Cambria Math"/>
                <a:cs typeface="Cambria Math"/>
              </a:rPr>
              <a:t>	</a:t>
            </a:r>
            <a:r>
              <a:rPr sz="2800" dirty="0">
                <a:latin typeface="Cambria Math"/>
                <a:cs typeface="Cambria Math"/>
              </a:rPr>
              <a:t>1</a:t>
            </a:r>
            <a:r>
              <a:rPr sz="2800" spc="-5" dirty="0">
                <a:latin typeface="Cambria Math"/>
                <a:cs typeface="Cambria Math"/>
              </a:rPr>
              <a:t> </a:t>
            </a:r>
            <a:r>
              <a:rPr sz="2800" dirty="0">
                <a:latin typeface="Cambria Math"/>
                <a:cs typeface="Cambria Math"/>
              </a:rPr>
              <a:t>−</a:t>
            </a:r>
            <a:r>
              <a:rPr sz="2800" spc="-5" dirty="0">
                <a:latin typeface="Cambria Math"/>
                <a:cs typeface="Cambria Math"/>
              </a:rPr>
              <a:t> </a:t>
            </a:r>
            <a:r>
              <a:rPr sz="2800" spc="-25" dirty="0">
                <a:latin typeface="Cambria Math"/>
                <a:cs typeface="Cambria Math"/>
              </a:rPr>
              <a:t>𝜃</a:t>
            </a:r>
            <a:r>
              <a:rPr sz="3075" spc="-37" baseline="-16260" dirty="0">
                <a:latin typeface="Cambria Math"/>
                <a:cs typeface="Cambria Math"/>
              </a:rPr>
              <a:t>2</a:t>
            </a:r>
            <a:r>
              <a:rPr sz="3075" baseline="-16260" dirty="0">
                <a:latin typeface="Cambria Math"/>
                <a:cs typeface="Cambria Math"/>
              </a:rPr>
              <a:t>	</a:t>
            </a:r>
            <a:r>
              <a:rPr sz="2800" spc="-50" dirty="0">
                <a:latin typeface="Segoe UI Semilight"/>
                <a:cs typeface="Segoe UI Semilight"/>
              </a:rPr>
              <a:t>?</a:t>
            </a:r>
            <a:endParaRPr sz="2800">
              <a:latin typeface="Segoe UI Semilight"/>
              <a:cs typeface="Segoe UI Semiligh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5" dirty="0"/>
              <a:t>Worst</a:t>
            </a:r>
            <a:r>
              <a:rPr spc="175" dirty="0"/>
              <a:t> </a:t>
            </a:r>
            <a:r>
              <a:rPr spc="50" dirty="0"/>
              <a:t>value</a:t>
            </a:r>
            <a:r>
              <a:rPr spc="200" dirty="0"/>
              <a:t> </a:t>
            </a:r>
            <a:r>
              <a:rPr dirty="0"/>
              <a:t>of</a:t>
            </a:r>
            <a:r>
              <a:rPr spc="254" dirty="0"/>
              <a:t> </a:t>
            </a:r>
            <a:r>
              <a:rPr spc="-50" dirty="0">
                <a:latin typeface="Cambria Math"/>
                <a:cs typeface="Cambria Math"/>
              </a:rPr>
              <a:t>𝑝</a:t>
            </a:r>
          </a:p>
        </p:txBody>
      </p:sp>
      <p:sp>
        <p:nvSpPr>
          <p:cNvPr id="3" name="object 3"/>
          <p:cNvSpPr txBox="1"/>
          <p:nvPr/>
        </p:nvSpPr>
        <p:spPr>
          <a:xfrm>
            <a:off x="699922" y="1408938"/>
            <a:ext cx="2005330" cy="422275"/>
          </a:xfrm>
          <a:prstGeom prst="rect">
            <a:avLst/>
          </a:prstGeom>
        </p:spPr>
        <p:txBody>
          <a:bodyPr vert="horz" wrap="square" lIns="0" tIns="13335" rIns="0" bIns="0" rtlCol="0">
            <a:spAutoFit/>
          </a:bodyPr>
          <a:lstStyle/>
          <a:p>
            <a:pPr marL="12700">
              <a:lnSpc>
                <a:spcPct val="100000"/>
              </a:lnSpc>
              <a:spcBef>
                <a:spcPts val="105"/>
              </a:spcBef>
            </a:pPr>
            <a:r>
              <a:rPr sz="2600" dirty="0">
                <a:latin typeface="Segoe UI Semilight"/>
                <a:cs typeface="Segoe UI Semilight"/>
              </a:rPr>
              <a:t>Calculus</a:t>
            </a:r>
            <a:r>
              <a:rPr sz="2600" spc="-75" dirty="0">
                <a:latin typeface="Segoe UI Semilight"/>
                <a:cs typeface="Segoe UI Semilight"/>
              </a:rPr>
              <a:t> </a:t>
            </a:r>
            <a:r>
              <a:rPr sz="2600" spc="-20" dirty="0">
                <a:latin typeface="Segoe UI Semilight"/>
                <a:cs typeface="Segoe UI Semilight"/>
              </a:rPr>
              <a:t>time!</a:t>
            </a:r>
            <a:endParaRPr sz="2600">
              <a:latin typeface="Segoe UI Semilight"/>
              <a:cs typeface="Segoe UI Semilight"/>
            </a:endParaRPr>
          </a:p>
        </p:txBody>
      </p:sp>
      <p:sp>
        <p:nvSpPr>
          <p:cNvPr id="4" name="object 4"/>
          <p:cNvSpPr/>
          <p:nvPr/>
        </p:nvSpPr>
        <p:spPr>
          <a:xfrm>
            <a:off x="1247317" y="2209038"/>
            <a:ext cx="309880" cy="21590"/>
          </a:xfrm>
          <a:custGeom>
            <a:avLst/>
            <a:gdLst/>
            <a:ahLst/>
            <a:cxnLst/>
            <a:rect l="l" t="t" r="r" b="b"/>
            <a:pathLst>
              <a:path w="309880" h="21589">
                <a:moveTo>
                  <a:pt x="309372" y="0"/>
                </a:moveTo>
                <a:lnTo>
                  <a:pt x="0" y="0"/>
                </a:lnTo>
                <a:lnTo>
                  <a:pt x="0" y="21336"/>
                </a:lnTo>
                <a:lnTo>
                  <a:pt x="309372" y="21336"/>
                </a:lnTo>
                <a:lnTo>
                  <a:pt x="309372" y="0"/>
                </a:lnTo>
                <a:close/>
              </a:path>
            </a:pathLst>
          </a:custGeom>
          <a:solidFill>
            <a:srgbClr val="000000"/>
          </a:solidFill>
        </p:spPr>
        <p:txBody>
          <a:bodyPr wrap="square" lIns="0" tIns="0" rIns="0" bIns="0" rtlCol="0"/>
          <a:lstStyle/>
          <a:p>
            <a:endParaRPr/>
          </a:p>
        </p:txBody>
      </p:sp>
      <p:sp>
        <p:nvSpPr>
          <p:cNvPr id="5" name="object 5"/>
          <p:cNvSpPr txBox="1"/>
          <p:nvPr/>
        </p:nvSpPr>
        <p:spPr>
          <a:xfrm>
            <a:off x="1307972" y="1867661"/>
            <a:ext cx="179705" cy="314960"/>
          </a:xfrm>
          <a:prstGeom prst="rect">
            <a:avLst/>
          </a:prstGeom>
        </p:spPr>
        <p:txBody>
          <a:bodyPr vert="horz" wrap="square" lIns="0" tIns="12065" rIns="0" bIns="0" rtlCol="0">
            <a:spAutoFit/>
          </a:bodyPr>
          <a:lstStyle/>
          <a:p>
            <a:pPr marL="12700">
              <a:lnSpc>
                <a:spcPct val="100000"/>
              </a:lnSpc>
              <a:spcBef>
                <a:spcPts val="95"/>
              </a:spcBef>
            </a:pPr>
            <a:r>
              <a:rPr sz="1900" spc="60" dirty="0">
                <a:latin typeface="Cambria Math"/>
                <a:cs typeface="Cambria Math"/>
              </a:rPr>
              <a:t>𝑑</a:t>
            </a:r>
            <a:endParaRPr sz="1900">
              <a:latin typeface="Cambria Math"/>
              <a:cs typeface="Cambria Math"/>
            </a:endParaRPr>
          </a:p>
        </p:txBody>
      </p:sp>
      <p:sp>
        <p:nvSpPr>
          <p:cNvPr id="6" name="object 6"/>
          <p:cNvSpPr txBox="1"/>
          <p:nvPr/>
        </p:nvSpPr>
        <p:spPr>
          <a:xfrm>
            <a:off x="1234846" y="2227325"/>
            <a:ext cx="330835" cy="314960"/>
          </a:xfrm>
          <a:prstGeom prst="rect">
            <a:avLst/>
          </a:prstGeom>
        </p:spPr>
        <p:txBody>
          <a:bodyPr vert="horz" wrap="square" lIns="0" tIns="12065" rIns="0" bIns="0" rtlCol="0">
            <a:spAutoFit/>
          </a:bodyPr>
          <a:lstStyle/>
          <a:p>
            <a:pPr marL="12700">
              <a:lnSpc>
                <a:spcPct val="100000"/>
              </a:lnSpc>
              <a:spcBef>
                <a:spcPts val="95"/>
              </a:spcBef>
            </a:pPr>
            <a:r>
              <a:rPr sz="1900" spc="85" dirty="0">
                <a:latin typeface="Cambria Math"/>
                <a:cs typeface="Cambria Math"/>
              </a:rPr>
              <a:t>𝑑𝑝</a:t>
            </a:r>
            <a:endParaRPr sz="1900">
              <a:latin typeface="Cambria Math"/>
              <a:cs typeface="Cambria Math"/>
            </a:endParaRPr>
          </a:p>
        </p:txBody>
      </p:sp>
      <p:sp>
        <p:nvSpPr>
          <p:cNvPr id="7" name="object 7"/>
          <p:cNvSpPr/>
          <p:nvPr/>
        </p:nvSpPr>
        <p:spPr>
          <a:xfrm>
            <a:off x="1617217" y="1997201"/>
            <a:ext cx="1166495" cy="410845"/>
          </a:xfrm>
          <a:custGeom>
            <a:avLst/>
            <a:gdLst/>
            <a:ahLst/>
            <a:cxnLst/>
            <a:rect l="l" t="t" r="r" b="b"/>
            <a:pathLst>
              <a:path w="1166495" h="410844">
                <a:moveTo>
                  <a:pt x="1166240" y="0"/>
                </a:moveTo>
                <a:lnTo>
                  <a:pt x="206882" y="0"/>
                </a:lnTo>
                <a:lnTo>
                  <a:pt x="108838" y="367284"/>
                </a:lnTo>
                <a:lnTo>
                  <a:pt x="52958" y="242697"/>
                </a:lnTo>
                <a:lnTo>
                  <a:pt x="0" y="266953"/>
                </a:lnTo>
                <a:lnTo>
                  <a:pt x="4953" y="279019"/>
                </a:lnTo>
                <a:lnTo>
                  <a:pt x="32257" y="266953"/>
                </a:lnTo>
                <a:lnTo>
                  <a:pt x="99187" y="410590"/>
                </a:lnTo>
                <a:lnTo>
                  <a:pt x="114807" y="410590"/>
                </a:lnTo>
                <a:lnTo>
                  <a:pt x="219709" y="21462"/>
                </a:lnTo>
                <a:lnTo>
                  <a:pt x="1166240" y="21336"/>
                </a:lnTo>
                <a:lnTo>
                  <a:pt x="1166240" y="0"/>
                </a:lnTo>
                <a:close/>
              </a:path>
            </a:pathLst>
          </a:custGeom>
          <a:solidFill>
            <a:srgbClr val="000000"/>
          </a:solidFill>
        </p:spPr>
        <p:txBody>
          <a:bodyPr wrap="square" lIns="0" tIns="0" rIns="0" bIns="0" rtlCol="0"/>
          <a:lstStyle/>
          <a:p>
            <a:endParaRPr/>
          </a:p>
        </p:txBody>
      </p:sp>
      <p:sp>
        <p:nvSpPr>
          <p:cNvPr id="8" name="object 8"/>
          <p:cNvSpPr/>
          <p:nvPr/>
        </p:nvSpPr>
        <p:spPr>
          <a:xfrm>
            <a:off x="712393" y="2913125"/>
            <a:ext cx="792480" cy="358140"/>
          </a:xfrm>
          <a:custGeom>
            <a:avLst/>
            <a:gdLst/>
            <a:ahLst/>
            <a:cxnLst/>
            <a:rect l="l" t="t" r="r" b="b"/>
            <a:pathLst>
              <a:path w="792480" h="358139">
                <a:moveTo>
                  <a:pt x="790905" y="59436"/>
                </a:moveTo>
                <a:lnTo>
                  <a:pt x="187655" y="59436"/>
                </a:lnTo>
                <a:lnTo>
                  <a:pt x="187655" y="59182"/>
                </a:lnTo>
                <a:lnTo>
                  <a:pt x="154736" y="59182"/>
                </a:lnTo>
                <a:lnTo>
                  <a:pt x="83362" y="326644"/>
                </a:lnTo>
                <a:lnTo>
                  <a:pt x="42684" y="235839"/>
                </a:lnTo>
                <a:lnTo>
                  <a:pt x="4127" y="253492"/>
                </a:lnTo>
                <a:lnTo>
                  <a:pt x="7772" y="262382"/>
                </a:lnTo>
                <a:lnTo>
                  <a:pt x="27635" y="253492"/>
                </a:lnTo>
                <a:lnTo>
                  <a:pt x="76314" y="358140"/>
                </a:lnTo>
                <a:lnTo>
                  <a:pt x="87718" y="358140"/>
                </a:lnTo>
                <a:lnTo>
                  <a:pt x="164134" y="74803"/>
                </a:lnTo>
                <a:lnTo>
                  <a:pt x="790905" y="74676"/>
                </a:lnTo>
                <a:lnTo>
                  <a:pt x="790905" y="59436"/>
                </a:lnTo>
                <a:close/>
              </a:path>
              <a:path w="792480" h="358139">
                <a:moveTo>
                  <a:pt x="792480" y="0"/>
                </a:moveTo>
                <a:lnTo>
                  <a:pt x="0" y="0"/>
                </a:lnTo>
                <a:lnTo>
                  <a:pt x="0" y="21336"/>
                </a:lnTo>
                <a:lnTo>
                  <a:pt x="792480" y="21336"/>
                </a:lnTo>
                <a:lnTo>
                  <a:pt x="792480" y="0"/>
                </a:lnTo>
                <a:close/>
              </a:path>
            </a:pathLst>
          </a:custGeom>
          <a:solidFill>
            <a:srgbClr val="000000"/>
          </a:solidFill>
        </p:spPr>
        <p:txBody>
          <a:bodyPr wrap="square" lIns="0" tIns="0" rIns="0" bIns="0" rtlCol="0"/>
          <a:lstStyle/>
          <a:p>
            <a:endParaRPr/>
          </a:p>
        </p:txBody>
      </p:sp>
      <p:sp>
        <p:nvSpPr>
          <p:cNvPr id="9" name="object 9"/>
          <p:cNvSpPr txBox="1"/>
          <p:nvPr/>
        </p:nvSpPr>
        <p:spPr>
          <a:xfrm>
            <a:off x="852830" y="2957575"/>
            <a:ext cx="678815" cy="314960"/>
          </a:xfrm>
          <a:prstGeom prst="rect">
            <a:avLst/>
          </a:prstGeom>
        </p:spPr>
        <p:txBody>
          <a:bodyPr vert="horz" wrap="square" lIns="0" tIns="12065" rIns="0" bIns="0" rtlCol="0">
            <a:spAutoFit/>
          </a:bodyPr>
          <a:lstStyle/>
          <a:p>
            <a:pPr marL="38100">
              <a:lnSpc>
                <a:spcPct val="100000"/>
              </a:lnSpc>
              <a:spcBef>
                <a:spcPts val="95"/>
              </a:spcBef>
            </a:pPr>
            <a:r>
              <a:rPr sz="1900" spc="55" dirty="0">
                <a:latin typeface="Cambria Math"/>
                <a:cs typeface="Cambria Math"/>
              </a:rPr>
              <a:t>𝑝−𝑝</a:t>
            </a:r>
            <a:r>
              <a:rPr sz="2325" spc="82" baseline="19713" dirty="0">
                <a:latin typeface="Cambria Math"/>
                <a:cs typeface="Cambria Math"/>
              </a:rPr>
              <a:t>2</a:t>
            </a:r>
            <a:endParaRPr sz="2325" baseline="19713">
              <a:latin typeface="Cambria Math"/>
              <a:cs typeface="Cambria Math"/>
            </a:endParaRPr>
          </a:p>
        </p:txBody>
      </p:sp>
      <p:sp>
        <p:nvSpPr>
          <p:cNvPr id="10" name="object 10"/>
          <p:cNvSpPr/>
          <p:nvPr/>
        </p:nvSpPr>
        <p:spPr>
          <a:xfrm>
            <a:off x="1588769" y="2771267"/>
            <a:ext cx="1162685" cy="306705"/>
          </a:xfrm>
          <a:custGeom>
            <a:avLst/>
            <a:gdLst/>
            <a:ahLst/>
            <a:cxnLst/>
            <a:rect l="l" t="t" r="r" b="b"/>
            <a:pathLst>
              <a:path w="1162685" h="306705">
                <a:moveTo>
                  <a:pt x="1065022" y="0"/>
                </a:moveTo>
                <a:lnTo>
                  <a:pt x="1060704" y="12446"/>
                </a:lnTo>
                <a:lnTo>
                  <a:pt x="1078420" y="20133"/>
                </a:lnTo>
                <a:lnTo>
                  <a:pt x="1093660" y="30797"/>
                </a:lnTo>
                <a:lnTo>
                  <a:pt x="1124618" y="80200"/>
                </a:lnTo>
                <a:lnTo>
                  <a:pt x="1133574" y="125194"/>
                </a:lnTo>
                <a:lnTo>
                  <a:pt x="1133623" y="125539"/>
                </a:lnTo>
                <a:lnTo>
                  <a:pt x="1133621" y="178669"/>
                </a:lnTo>
                <a:lnTo>
                  <a:pt x="1124565" y="225254"/>
                </a:lnTo>
                <a:lnTo>
                  <a:pt x="1106324" y="261641"/>
                </a:lnTo>
                <a:lnTo>
                  <a:pt x="1061212" y="293878"/>
                </a:lnTo>
                <a:lnTo>
                  <a:pt x="1065022" y="306324"/>
                </a:lnTo>
                <a:lnTo>
                  <a:pt x="1106805" y="286734"/>
                </a:lnTo>
                <a:lnTo>
                  <a:pt x="1137539" y="252857"/>
                </a:lnTo>
                <a:lnTo>
                  <a:pt x="1156398" y="207406"/>
                </a:lnTo>
                <a:lnTo>
                  <a:pt x="1162685" y="153288"/>
                </a:lnTo>
                <a:lnTo>
                  <a:pt x="1161130" y="125539"/>
                </a:lnTo>
                <a:lnTo>
                  <a:pt x="1161111" y="125194"/>
                </a:lnTo>
                <a:lnTo>
                  <a:pt x="1148486" y="75386"/>
                </a:lnTo>
                <a:lnTo>
                  <a:pt x="1123457" y="34861"/>
                </a:lnTo>
                <a:lnTo>
                  <a:pt x="1087262" y="8000"/>
                </a:lnTo>
                <a:lnTo>
                  <a:pt x="1065022" y="0"/>
                </a:lnTo>
                <a:close/>
              </a:path>
              <a:path w="1162685" h="306705">
                <a:moveTo>
                  <a:pt x="97790" y="0"/>
                </a:moveTo>
                <a:lnTo>
                  <a:pt x="56054" y="19621"/>
                </a:lnTo>
                <a:lnTo>
                  <a:pt x="25273" y="53721"/>
                </a:lnTo>
                <a:lnTo>
                  <a:pt x="6350" y="99218"/>
                </a:lnTo>
                <a:lnTo>
                  <a:pt x="93" y="151637"/>
                </a:lnTo>
                <a:lnTo>
                  <a:pt x="0" y="153288"/>
                </a:lnTo>
                <a:lnTo>
                  <a:pt x="1573" y="181437"/>
                </a:lnTo>
                <a:lnTo>
                  <a:pt x="14198" y="231209"/>
                </a:lnTo>
                <a:lnTo>
                  <a:pt x="39229" y="271569"/>
                </a:lnTo>
                <a:lnTo>
                  <a:pt x="75475" y="298326"/>
                </a:lnTo>
                <a:lnTo>
                  <a:pt x="97790" y="306324"/>
                </a:lnTo>
                <a:lnTo>
                  <a:pt x="101600" y="293878"/>
                </a:lnTo>
                <a:lnTo>
                  <a:pt x="84141" y="286164"/>
                </a:lnTo>
                <a:lnTo>
                  <a:pt x="69087" y="275415"/>
                </a:lnTo>
                <a:lnTo>
                  <a:pt x="46100" y="244856"/>
                </a:lnTo>
                <a:lnTo>
                  <a:pt x="32496" y="203200"/>
                </a:lnTo>
                <a:lnTo>
                  <a:pt x="28009" y="153288"/>
                </a:lnTo>
                <a:lnTo>
                  <a:pt x="27940" y="151637"/>
                </a:lnTo>
                <a:lnTo>
                  <a:pt x="29081" y="125539"/>
                </a:lnTo>
                <a:lnTo>
                  <a:pt x="38173" y="80200"/>
                </a:lnTo>
                <a:lnTo>
                  <a:pt x="56459" y="44414"/>
                </a:lnTo>
                <a:lnTo>
                  <a:pt x="102107" y="12446"/>
                </a:lnTo>
                <a:lnTo>
                  <a:pt x="97790" y="0"/>
                </a:lnTo>
                <a:close/>
              </a:path>
            </a:pathLst>
          </a:custGeom>
          <a:solidFill>
            <a:srgbClr val="000000"/>
          </a:solidFill>
        </p:spPr>
        <p:txBody>
          <a:bodyPr wrap="square" lIns="0" tIns="0" rIns="0" bIns="0" rtlCol="0"/>
          <a:lstStyle/>
          <a:p>
            <a:endParaRPr/>
          </a:p>
        </p:txBody>
      </p:sp>
      <p:sp>
        <p:nvSpPr>
          <p:cNvPr id="11" name="object 11"/>
          <p:cNvSpPr txBox="1"/>
          <p:nvPr/>
        </p:nvSpPr>
        <p:spPr>
          <a:xfrm>
            <a:off x="674522" y="1971294"/>
            <a:ext cx="2784475" cy="1127125"/>
          </a:xfrm>
          <a:prstGeom prst="rect">
            <a:avLst/>
          </a:prstGeom>
        </p:spPr>
        <p:txBody>
          <a:bodyPr vert="horz" wrap="square" lIns="0" tIns="13335" rIns="0" bIns="0" rtlCol="0">
            <a:spAutoFit/>
          </a:bodyPr>
          <a:lstStyle/>
          <a:p>
            <a:pPr marL="38100">
              <a:lnSpc>
                <a:spcPct val="100000"/>
              </a:lnSpc>
              <a:spcBef>
                <a:spcPts val="105"/>
              </a:spcBef>
              <a:tabLst>
                <a:tab pos="1182370" algn="l"/>
              </a:tabLst>
            </a:pPr>
            <a:r>
              <a:rPr sz="2600" spc="-25" dirty="0">
                <a:latin typeface="Segoe UI Semilight"/>
                <a:cs typeface="Segoe UI Semilight"/>
              </a:rPr>
              <a:t>Set</a:t>
            </a:r>
            <a:r>
              <a:rPr sz="2600" dirty="0">
                <a:latin typeface="Segoe UI Semilight"/>
                <a:cs typeface="Segoe UI Semilight"/>
              </a:rPr>
              <a:t>	</a:t>
            </a:r>
            <a:r>
              <a:rPr sz="2600" dirty="0">
                <a:latin typeface="Cambria Math"/>
                <a:cs typeface="Cambria Math"/>
              </a:rPr>
              <a:t>𝑝</a:t>
            </a:r>
            <a:r>
              <a:rPr sz="2600" spc="35" dirty="0">
                <a:latin typeface="Cambria Math"/>
                <a:cs typeface="Cambria Math"/>
              </a:rPr>
              <a:t> </a:t>
            </a:r>
            <a:r>
              <a:rPr sz="2600" dirty="0">
                <a:latin typeface="Cambria Math"/>
                <a:cs typeface="Cambria Math"/>
              </a:rPr>
              <a:t>−</a:t>
            </a:r>
            <a:r>
              <a:rPr sz="2600" spc="-10" dirty="0">
                <a:latin typeface="Cambria Math"/>
                <a:cs typeface="Cambria Math"/>
              </a:rPr>
              <a:t> </a:t>
            </a:r>
            <a:r>
              <a:rPr sz="2600" spc="50" dirty="0">
                <a:latin typeface="Cambria Math"/>
                <a:cs typeface="Cambria Math"/>
              </a:rPr>
              <a:t>𝑝</a:t>
            </a:r>
            <a:r>
              <a:rPr sz="2850" spc="75" baseline="23391" dirty="0">
                <a:latin typeface="Cambria Math"/>
                <a:cs typeface="Cambria Math"/>
              </a:rPr>
              <a:t>2</a:t>
            </a:r>
            <a:r>
              <a:rPr sz="2850" spc="615" baseline="23391" dirty="0">
                <a:latin typeface="Cambria Math"/>
                <a:cs typeface="Cambria Math"/>
              </a:rPr>
              <a:t> </a:t>
            </a:r>
            <a:r>
              <a:rPr sz="2600" dirty="0">
                <a:latin typeface="Cambria Math"/>
                <a:cs typeface="Cambria Math"/>
              </a:rPr>
              <a:t>=</a:t>
            </a:r>
            <a:r>
              <a:rPr sz="2600" spc="130" dirty="0">
                <a:latin typeface="Cambria Math"/>
                <a:cs typeface="Cambria Math"/>
              </a:rPr>
              <a:t> </a:t>
            </a:r>
            <a:r>
              <a:rPr sz="2600" spc="-50" dirty="0">
                <a:latin typeface="Cambria Math"/>
                <a:cs typeface="Cambria Math"/>
              </a:rPr>
              <a:t>0</a:t>
            </a:r>
            <a:endParaRPr sz="2600">
              <a:latin typeface="Cambria Math"/>
              <a:cs typeface="Cambria Math"/>
            </a:endParaRPr>
          </a:p>
          <a:p>
            <a:pPr marL="363855">
              <a:lnSpc>
                <a:spcPct val="100000"/>
              </a:lnSpc>
              <a:spcBef>
                <a:spcPts val="2425"/>
              </a:spcBef>
              <a:tabLst>
                <a:tab pos="1022350" algn="l"/>
                <a:tab pos="2195830" algn="l"/>
              </a:tabLst>
            </a:pPr>
            <a:r>
              <a:rPr sz="2850" spc="-75" baseline="43859" dirty="0">
                <a:latin typeface="Cambria Math"/>
                <a:cs typeface="Cambria Math"/>
              </a:rPr>
              <a:t>1</a:t>
            </a:r>
            <a:r>
              <a:rPr sz="2850" baseline="43859" dirty="0">
                <a:latin typeface="Cambria Math"/>
                <a:cs typeface="Cambria Math"/>
              </a:rPr>
              <a:t>	</a:t>
            </a:r>
            <a:r>
              <a:rPr sz="2600" dirty="0">
                <a:latin typeface="Cambria Math"/>
                <a:cs typeface="Cambria Math"/>
              </a:rPr>
              <a:t>1 −</a:t>
            </a:r>
            <a:r>
              <a:rPr sz="2600" spc="-10" dirty="0">
                <a:latin typeface="Cambria Math"/>
                <a:cs typeface="Cambria Math"/>
              </a:rPr>
              <a:t> </a:t>
            </a:r>
            <a:r>
              <a:rPr sz="2600" spc="-35" dirty="0">
                <a:latin typeface="Cambria Math"/>
                <a:cs typeface="Cambria Math"/>
              </a:rPr>
              <a:t>2𝑝</a:t>
            </a:r>
            <a:r>
              <a:rPr sz="2600" dirty="0">
                <a:latin typeface="Cambria Math"/>
                <a:cs typeface="Cambria Math"/>
              </a:rPr>
              <a:t>	=</a:t>
            </a:r>
            <a:r>
              <a:rPr sz="2600" spc="135" dirty="0">
                <a:latin typeface="Cambria Math"/>
                <a:cs typeface="Cambria Math"/>
              </a:rPr>
              <a:t> </a:t>
            </a:r>
            <a:r>
              <a:rPr sz="2600" spc="-50" dirty="0">
                <a:latin typeface="Cambria Math"/>
                <a:cs typeface="Cambria Math"/>
              </a:rPr>
              <a:t>0</a:t>
            </a:r>
            <a:endParaRPr sz="2600">
              <a:latin typeface="Cambria Math"/>
              <a:cs typeface="Cambria Math"/>
            </a:endParaRPr>
          </a:p>
        </p:txBody>
      </p:sp>
      <p:sp>
        <p:nvSpPr>
          <p:cNvPr id="12" name="object 12"/>
          <p:cNvSpPr txBox="1"/>
          <p:nvPr/>
        </p:nvSpPr>
        <p:spPr>
          <a:xfrm>
            <a:off x="699922" y="3234424"/>
            <a:ext cx="3669665" cy="1016000"/>
          </a:xfrm>
          <a:prstGeom prst="rect">
            <a:avLst/>
          </a:prstGeom>
        </p:spPr>
        <p:txBody>
          <a:bodyPr vert="horz" wrap="square" lIns="0" tIns="111125" rIns="0" bIns="0" rtlCol="0">
            <a:spAutoFit/>
          </a:bodyPr>
          <a:lstStyle/>
          <a:p>
            <a:pPr marL="12700">
              <a:lnSpc>
                <a:spcPct val="100000"/>
              </a:lnSpc>
              <a:spcBef>
                <a:spcPts val="875"/>
              </a:spcBef>
            </a:pPr>
            <a:r>
              <a:rPr sz="2600" dirty="0">
                <a:latin typeface="Cambria Math"/>
                <a:cs typeface="Cambria Math"/>
              </a:rPr>
              <a:t>1</a:t>
            </a:r>
            <a:r>
              <a:rPr sz="2600" spc="-5" dirty="0">
                <a:latin typeface="Cambria Math"/>
                <a:cs typeface="Cambria Math"/>
              </a:rPr>
              <a:t> </a:t>
            </a:r>
            <a:r>
              <a:rPr sz="2600" dirty="0">
                <a:latin typeface="Cambria Math"/>
                <a:cs typeface="Cambria Math"/>
              </a:rPr>
              <a:t>− 2𝑝</a:t>
            </a:r>
            <a:r>
              <a:rPr sz="2600" spc="170" dirty="0">
                <a:latin typeface="Cambria Math"/>
                <a:cs typeface="Cambria Math"/>
              </a:rPr>
              <a:t> </a:t>
            </a:r>
            <a:r>
              <a:rPr sz="2600" dirty="0">
                <a:latin typeface="Cambria Math"/>
                <a:cs typeface="Cambria Math"/>
              </a:rPr>
              <a:t>=</a:t>
            </a:r>
            <a:r>
              <a:rPr sz="2600" spc="145" dirty="0">
                <a:latin typeface="Cambria Math"/>
                <a:cs typeface="Cambria Math"/>
              </a:rPr>
              <a:t> </a:t>
            </a:r>
            <a:r>
              <a:rPr sz="2600" dirty="0">
                <a:latin typeface="Cambria Math"/>
                <a:cs typeface="Cambria Math"/>
              </a:rPr>
              <a:t>0</a:t>
            </a:r>
            <a:r>
              <a:rPr sz="2600" spc="120" dirty="0">
                <a:latin typeface="Cambria Math"/>
                <a:cs typeface="Cambria Math"/>
              </a:rPr>
              <a:t> </a:t>
            </a:r>
            <a:r>
              <a:rPr sz="2600" dirty="0">
                <a:latin typeface="Cambria Math"/>
                <a:cs typeface="Cambria Math"/>
              </a:rPr>
              <a:t>→</a:t>
            </a:r>
            <a:r>
              <a:rPr sz="2600" spc="135" dirty="0">
                <a:latin typeface="Cambria Math"/>
                <a:cs typeface="Cambria Math"/>
              </a:rPr>
              <a:t> </a:t>
            </a:r>
            <a:r>
              <a:rPr sz="2600" dirty="0">
                <a:latin typeface="Cambria Math"/>
                <a:cs typeface="Cambria Math"/>
              </a:rPr>
              <a:t>𝑝</a:t>
            </a:r>
            <a:r>
              <a:rPr sz="2600" spc="185" dirty="0">
                <a:latin typeface="Cambria Math"/>
                <a:cs typeface="Cambria Math"/>
              </a:rPr>
              <a:t> </a:t>
            </a:r>
            <a:r>
              <a:rPr sz="2600" dirty="0">
                <a:latin typeface="Cambria Math"/>
                <a:cs typeface="Cambria Math"/>
              </a:rPr>
              <a:t>=</a:t>
            </a:r>
            <a:r>
              <a:rPr sz="2600" spc="130" dirty="0">
                <a:latin typeface="Cambria Math"/>
                <a:cs typeface="Cambria Math"/>
              </a:rPr>
              <a:t> </a:t>
            </a:r>
            <a:r>
              <a:rPr sz="2600" spc="-25" dirty="0">
                <a:latin typeface="Cambria Math"/>
                <a:cs typeface="Cambria Math"/>
              </a:rPr>
              <a:t>1/2</a:t>
            </a:r>
            <a:endParaRPr sz="2600">
              <a:latin typeface="Cambria Math"/>
              <a:cs typeface="Cambria Math"/>
            </a:endParaRPr>
          </a:p>
          <a:p>
            <a:pPr marL="12700">
              <a:lnSpc>
                <a:spcPct val="100000"/>
              </a:lnSpc>
              <a:spcBef>
                <a:spcPts val="780"/>
              </a:spcBef>
            </a:pPr>
            <a:r>
              <a:rPr sz="2600" dirty="0">
                <a:latin typeface="Segoe UI Semilight"/>
                <a:cs typeface="Segoe UI Semilight"/>
              </a:rPr>
              <a:t>Second</a:t>
            </a:r>
            <a:r>
              <a:rPr sz="2600" spc="-70" dirty="0">
                <a:latin typeface="Segoe UI Semilight"/>
                <a:cs typeface="Segoe UI Semilight"/>
              </a:rPr>
              <a:t> </a:t>
            </a:r>
            <a:r>
              <a:rPr sz="2600" dirty="0">
                <a:latin typeface="Segoe UI Semilight"/>
                <a:cs typeface="Segoe UI Semilight"/>
              </a:rPr>
              <a:t>derivative</a:t>
            </a:r>
            <a:r>
              <a:rPr sz="2600" spc="-95" dirty="0">
                <a:latin typeface="Segoe UI Semilight"/>
                <a:cs typeface="Segoe UI Semilight"/>
              </a:rPr>
              <a:t> </a:t>
            </a:r>
            <a:r>
              <a:rPr sz="2600" dirty="0">
                <a:latin typeface="Segoe UI Semilight"/>
                <a:cs typeface="Segoe UI Semilight"/>
              </a:rPr>
              <a:t>test</a:t>
            </a:r>
            <a:r>
              <a:rPr sz="2600" spc="-55" dirty="0">
                <a:latin typeface="Segoe UI Semilight"/>
                <a:cs typeface="Segoe UI Semilight"/>
              </a:rPr>
              <a:t> </a:t>
            </a:r>
            <a:r>
              <a:rPr sz="2600" spc="-20" dirty="0">
                <a:latin typeface="Segoe UI Semilight"/>
                <a:cs typeface="Segoe UI Semilight"/>
              </a:rPr>
              <a:t>will</a:t>
            </a:r>
            <a:endParaRPr sz="2600">
              <a:latin typeface="Segoe UI Semilight"/>
              <a:cs typeface="Segoe UI Semilight"/>
            </a:endParaRPr>
          </a:p>
        </p:txBody>
      </p:sp>
      <p:sp>
        <p:nvSpPr>
          <p:cNvPr id="13" name="object 13"/>
          <p:cNvSpPr/>
          <p:nvPr/>
        </p:nvSpPr>
        <p:spPr>
          <a:xfrm>
            <a:off x="2499995" y="4449317"/>
            <a:ext cx="140335" cy="21590"/>
          </a:xfrm>
          <a:custGeom>
            <a:avLst/>
            <a:gdLst/>
            <a:ahLst/>
            <a:cxnLst/>
            <a:rect l="l" t="t" r="r" b="b"/>
            <a:pathLst>
              <a:path w="140335" h="21589">
                <a:moveTo>
                  <a:pt x="140207" y="0"/>
                </a:moveTo>
                <a:lnTo>
                  <a:pt x="0" y="0"/>
                </a:lnTo>
                <a:lnTo>
                  <a:pt x="0" y="21335"/>
                </a:lnTo>
                <a:lnTo>
                  <a:pt x="140207" y="21335"/>
                </a:lnTo>
                <a:lnTo>
                  <a:pt x="140207" y="0"/>
                </a:lnTo>
                <a:close/>
              </a:path>
            </a:pathLst>
          </a:custGeom>
          <a:solidFill>
            <a:srgbClr val="000000"/>
          </a:solidFill>
        </p:spPr>
        <p:txBody>
          <a:bodyPr wrap="square" lIns="0" tIns="0" rIns="0" bIns="0" rtlCol="0"/>
          <a:lstStyle/>
          <a:p>
            <a:endParaRPr/>
          </a:p>
        </p:txBody>
      </p:sp>
      <p:sp>
        <p:nvSpPr>
          <p:cNvPr id="14" name="object 14"/>
          <p:cNvSpPr txBox="1"/>
          <p:nvPr/>
        </p:nvSpPr>
        <p:spPr>
          <a:xfrm>
            <a:off x="674522" y="4212082"/>
            <a:ext cx="4102100" cy="422275"/>
          </a:xfrm>
          <a:prstGeom prst="rect">
            <a:avLst/>
          </a:prstGeom>
        </p:spPr>
        <p:txBody>
          <a:bodyPr vert="horz" wrap="square" lIns="0" tIns="12700" rIns="0" bIns="0" rtlCol="0">
            <a:spAutoFit/>
          </a:bodyPr>
          <a:lstStyle/>
          <a:p>
            <a:pPr marL="38100">
              <a:lnSpc>
                <a:spcPct val="100000"/>
              </a:lnSpc>
              <a:spcBef>
                <a:spcPts val="100"/>
              </a:spcBef>
            </a:pPr>
            <a:r>
              <a:rPr sz="2600" dirty="0">
                <a:latin typeface="Segoe UI Semilight"/>
                <a:cs typeface="Segoe UI Semilight"/>
              </a:rPr>
              <a:t>confirm</a:t>
            </a:r>
            <a:r>
              <a:rPr sz="2600" spc="-35" dirty="0">
                <a:latin typeface="Segoe UI Semilight"/>
                <a:cs typeface="Segoe UI Semilight"/>
              </a:rPr>
              <a:t> </a:t>
            </a:r>
            <a:r>
              <a:rPr sz="2600" dirty="0">
                <a:latin typeface="Cambria Math"/>
                <a:cs typeface="Cambria Math"/>
              </a:rPr>
              <a:t>𝑝</a:t>
            </a:r>
            <a:r>
              <a:rPr sz="2600" spc="180" dirty="0">
                <a:latin typeface="Cambria Math"/>
                <a:cs typeface="Cambria Math"/>
              </a:rPr>
              <a:t> </a:t>
            </a:r>
            <a:r>
              <a:rPr sz="2600" dirty="0">
                <a:latin typeface="Cambria Math"/>
                <a:cs typeface="Cambria Math"/>
              </a:rPr>
              <a:t>=</a:t>
            </a:r>
            <a:r>
              <a:rPr sz="2600" spc="145" dirty="0">
                <a:latin typeface="Cambria Math"/>
                <a:cs typeface="Cambria Math"/>
              </a:rPr>
              <a:t> </a:t>
            </a:r>
            <a:r>
              <a:rPr sz="2850" baseline="43859" dirty="0">
                <a:latin typeface="Cambria Math"/>
                <a:cs typeface="Cambria Math"/>
              </a:rPr>
              <a:t>1</a:t>
            </a:r>
            <a:r>
              <a:rPr sz="2850" spc="427" baseline="43859" dirty="0">
                <a:latin typeface="Cambria Math"/>
                <a:cs typeface="Cambria Math"/>
              </a:rPr>
              <a:t> </a:t>
            </a:r>
            <a:r>
              <a:rPr sz="2600" dirty="0">
                <a:latin typeface="Segoe UI Semilight"/>
                <a:cs typeface="Segoe UI Semilight"/>
              </a:rPr>
              <a:t>is</a:t>
            </a:r>
            <a:r>
              <a:rPr sz="2600" spc="10" dirty="0">
                <a:latin typeface="Segoe UI Semilight"/>
                <a:cs typeface="Segoe UI Semilight"/>
              </a:rPr>
              <a:t> </a:t>
            </a:r>
            <a:r>
              <a:rPr sz="2600" dirty="0">
                <a:latin typeface="Segoe UI Semilight"/>
                <a:cs typeface="Segoe UI Semilight"/>
              </a:rPr>
              <a:t>a</a:t>
            </a:r>
            <a:r>
              <a:rPr sz="2600" spc="-5" dirty="0">
                <a:latin typeface="Segoe UI Semilight"/>
                <a:cs typeface="Segoe UI Semilight"/>
              </a:rPr>
              <a:t> </a:t>
            </a:r>
            <a:r>
              <a:rPr sz="2600" spc="-10" dirty="0">
                <a:latin typeface="Segoe UI Semilight"/>
                <a:cs typeface="Segoe UI Semilight"/>
              </a:rPr>
              <a:t>maximizer</a:t>
            </a:r>
            <a:endParaRPr sz="2600">
              <a:latin typeface="Segoe UI Semilight"/>
              <a:cs typeface="Segoe UI Semilight"/>
            </a:endParaRPr>
          </a:p>
        </p:txBody>
      </p:sp>
      <p:sp>
        <p:nvSpPr>
          <p:cNvPr id="15" name="object 15"/>
          <p:cNvSpPr/>
          <p:nvPr/>
        </p:nvSpPr>
        <p:spPr>
          <a:xfrm>
            <a:off x="718058" y="5313426"/>
            <a:ext cx="1475740" cy="738505"/>
          </a:xfrm>
          <a:custGeom>
            <a:avLst/>
            <a:gdLst/>
            <a:ahLst/>
            <a:cxnLst/>
            <a:rect l="l" t="t" r="r" b="b"/>
            <a:pathLst>
              <a:path w="1475739" h="738504">
                <a:moveTo>
                  <a:pt x="382943" y="379526"/>
                </a:moveTo>
                <a:lnTo>
                  <a:pt x="242747" y="379526"/>
                </a:lnTo>
                <a:lnTo>
                  <a:pt x="242747" y="400862"/>
                </a:lnTo>
                <a:lnTo>
                  <a:pt x="382943" y="400862"/>
                </a:lnTo>
                <a:lnTo>
                  <a:pt x="382943" y="379526"/>
                </a:lnTo>
                <a:close/>
              </a:path>
              <a:path w="1475739" h="738504">
                <a:moveTo>
                  <a:pt x="1475613" y="0"/>
                </a:moveTo>
                <a:lnTo>
                  <a:pt x="242747" y="0"/>
                </a:lnTo>
                <a:lnTo>
                  <a:pt x="242747" y="381"/>
                </a:lnTo>
                <a:lnTo>
                  <a:pt x="204266" y="381"/>
                </a:lnTo>
                <a:lnTo>
                  <a:pt x="137083" y="679424"/>
                </a:lnTo>
                <a:lnTo>
                  <a:pt x="56032" y="529412"/>
                </a:lnTo>
                <a:lnTo>
                  <a:pt x="0" y="558952"/>
                </a:lnTo>
                <a:lnTo>
                  <a:pt x="6286" y="570420"/>
                </a:lnTo>
                <a:lnTo>
                  <a:pt x="35839" y="554913"/>
                </a:lnTo>
                <a:lnTo>
                  <a:pt x="135470" y="738035"/>
                </a:lnTo>
                <a:lnTo>
                  <a:pt x="150495" y="738035"/>
                </a:lnTo>
                <a:lnTo>
                  <a:pt x="222351" y="21844"/>
                </a:lnTo>
                <a:lnTo>
                  <a:pt x="254647" y="21844"/>
                </a:lnTo>
                <a:lnTo>
                  <a:pt x="254647" y="21336"/>
                </a:lnTo>
                <a:lnTo>
                  <a:pt x="1475613" y="21336"/>
                </a:lnTo>
                <a:lnTo>
                  <a:pt x="1475613" y="0"/>
                </a:lnTo>
                <a:close/>
              </a:path>
            </a:pathLst>
          </a:custGeom>
          <a:solidFill>
            <a:srgbClr val="000000"/>
          </a:solidFill>
        </p:spPr>
        <p:txBody>
          <a:bodyPr wrap="square" lIns="0" tIns="0" rIns="0" bIns="0" rtlCol="0"/>
          <a:lstStyle/>
          <a:p>
            <a:endParaRPr/>
          </a:p>
        </p:txBody>
      </p:sp>
      <p:sp>
        <p:nvSpPr>
          <p:cNvPr id="16" name="object 16"/>
          <p:cNvSpPr txBox="1"/>
          <p:nvPr/>
        </p:nvSpPr>
        <p:spPr>
          <a:xfrm>
            <a:off x="699922" y="4468114"/>
            <a:ext cx="1964055" cy="1198880"/>
          </a:xfrm>
          <a:prstGeom prst="rect">
            <a:avLst/>
          </a:prstGeom>
        </p:spPr>
        <p:txBody>
          <a:bodyPr vert="horz" wrap="square" lIns="0" tIns="12065" rIns="0" bIns="0" rtlCol="0">
            <a:spAutoFit/>
          </a:bodyPr>
          <a:lstStyle/>
          <a:p>
            <a:pPr marR="16510" algn="r">
              <a:lnSpc>
                <a:spcPct val="100000"/>
              </a:lnSpc>
              <a:spcBef>
                <a:spcPts val="95"/>
              </a:spcBef>
            </a:pPr>
            <a:r>
              <a:rPr sz="1900" spc="-50" dirty="0">
                <a:latin typeface="Cambria Math"/>
                <a:cs typeface="Cambria Math"/>
              </a:rPr>
              <a:t>2</a:t>
            </a:r>
            <a:endParaRPr sz="1900">
              <a:latin typeface="Cambria Math"/>
              <a:cs typeface="Cambria Math"/>
            </a:endParaRPr>
          </a:p>
          <a:p>
            <a:pPr marL="12700">
              <a:lnSpc>
                <a:spcPct val="100000"/>
              </a:lnSpc>
              <a:spcBef>
                <a:spcPts val="105"/>
              </a:spcBef>
            </a:pPr>
            <a:r>
              <a:rPr sz="2600" dirty="0">
                <a:latin typeface="Segoe UI Semilight"/>
                <a:cs typeface="Segoe UI Semilight"/>
              </a:rPr>
              <a:t>Or</a:t>
            </a:r>
            <a:r>
              <a:rPr sz="2600" spc="-15" dirty="0">
                <a:latin typeface="Segoe UI Semilight"/>
                <a:cs typeface="Segoe UI Semilight"/>
              </a:rPr>
              <a:t> </a:t>
            </a:r>
            <a:r>
              <a:rPr sz="2600" dirty="0">
                <a:latin typeface="Segoe UI Semilight"/>
                <a:cs typeface="Segoe UI Semilight"/>
              </a:rPr>
              <a:t>just</a:t>
            </a:r>
            <a:r>
              <a:rPr sz="2600" spc="-15" dirty="0">
                <a:latin typeface="Segoe UI Semilight"/>
                <a:cs typeface="Segoe UI Semilight"/>
              </a:rPr>
              <a:t> </a:t>
            </a:r>
            <a:r>
              <a:rPr sz="2600" dirty="0">
                <a:latin typeface="Segoe UI Semilight"/>
                <a:cs typeface="Segoe UI Semilight"/>
              </a:rPr>
              <a:t>plot</a:t>
            </a:r>
            <a:r>
              <a:rPr sz="2600" spc="-25" dirty="0">
                <a:latin typeface="Segoe UI Semilight"/>
                <a:cs typeface="Segoe UI Semilight"/>
              </a:rPr>
              <a:t> it.</a:t>
            </a:r>
            <a:endParaRPr sz="2600">
              <a:latin typeface="Segoe UI Semilight"/>
              <a:cs typeface="Segoe UI Semilight"/>
            </a:endParaRPr>
          </a:p>
          <a:p>
            <a:pPr marL="260985">
              <a:lnSpc>
                <a:spcPct val="100000"/>
              </a:lnSpc>
              <a:spcBef>
                <a:spcPts val="1455"/>
              </a:spcBef>
            </a:pPr>
            <a:r>
              <a:rPr sz="1900" spc="-50" dirty="0">
                <a:latin typeface="Cambria Math"/>
                <a:cs typeface="Cambria Math"/>
              </a:rPr>
              <a:t>1</a:t>
            </a:r>
            <a:endParaRPr sz="1900">
              <a:latin typeface="Cambria Math"/>
              <a:cs typeface="Cambria Math"/>
            </a:endParaRPr>
          </a:p>
        </p:txBody>
      </p:sp>
      <p:sp>
        <p:nvSpPr>
          <p:cNvPr id="17" name="object 17"/>
          <p:cNvSpPr/>
          <p:nvPr/>
        </p:nvSpPr>
        <p:spPr>
          <a:xfrm>
            <a:off x="1182776" y="5430773"/>
            <a:ext cx="983615" cy="545465"/>
          </a:xfrm>
          <a:custGeom>
            <a:avLst/>
            <a:gdLst/>
            <a:ahLst/>
            <a:cxnLst/>
            <a:rect l="l" t="t" r="r" b="b"/>
            <a:pathLst>
              <a:path w="983614" h="545464">
                <a:moveTo>
                  <a:pt x="123037" y="12954"/>
                </a:moveTo>
                <a:lnTo>
                  <a:pt x="69291" y="38887"/>
                </a:lnTo>
                <a:lnTo>
                  <a:pt x="31889" y="100711"/>
                </a:lnTo>
                <a:lnTo>
                  <a:pt x="17932" y="138963"/>
                </a:lnTo>
                <a:lnTo>
                  <a:pt x="7962" y="180352"/>
                </a:lnTo>
                <a:lnTo>
                  <a:pt x="1981" y="224878"/>
                </a:lnTo>
                <a:lnTo>
                  <a:pt x="0" y="272554"/>
                </a:lnTo>
                <a:lnTo>
                  <a:pt x="1930" y="318554"/>
                </a:lnTo>
                <a:lnTo>
                  <a:pt x="1981" y="319989"/>
                </a:lnTo>
                <a:lnTo>
                  <a:pt x="7962" y="364439"/>
                </a:lnTo>
                <a:lnTo>
                  <a:pt x="17932" y="405892"/>
                </a:lnTo>
                <a:lnTo>
                  <a:pt x="31889" y="444360"/>
                </a:lnTo>
                <a:lnTo>
                  <a:pt x="49212" y="478421"/>
                </a:lnTo>
                <a:lnTo>
                  <a:pt x="92113" y="528967"/>
                </a:lnTo>
                <a:lnTo>
                  <a:pt x="117703" y="545452"/>
                </a:lnTo>
                <a:lnTo>
                  <a:pt x="123037" y="532536"/>
                </a:lnTo>
                <a:lnTo>
                  <a:pt x="102501" y="515975"/>
                </a:lnTo>
                <a:lnTo>
                  <a:pt x="84366" y="494347"/>
                </a:lnTo>
                <a:lnTo>
                  <a:pt x="55232" y="435965"/>
                </a:lnTo>
                <a:lnTo>
                  <a:pt x="36944" y="360959"/>
                </a:lnTo>
                <a:lnTo>
                  <a:pt x="32372" y="318554"/>
                </a:lnTo>
                <a:lnTo>
                  <a:pt x="30848" y="272872"/>
                </a:lnTo>
                <a:lnTo>
                  <a:pt x="32385" y="226479"/>
                </a:lnTo>
                <a:lnTo>
                  <a:pt x="36995" y="183654"/>
                </a:lnTo>
                <a:lnTo>
                  <a:pt x="44691" y="144399"/>
                </a:lnTo>
                <a:lnTo>
                  <a:pt x="68935" y="77355"/>
                </a:lnTo>
                <a:lnTo>
                  <a:pt x="102730" y="29464"/>
                </a:lnTo>
                <a:lnTo>
                  <a:pt x="123037" y="12954"/>
                </a:lnTo>
                <a:close/>
              </a:path>
              <a:path w="983614" h="545464">
                <a:moveTo>
                  <a:pt x="849350" y="262178"/>
                </a:moveTo>
                <a:lnTo>
                  <a:pt x="709142" y="262178"/>
                </a:lnTo>
                <a:lnTo>
                  <a:pt x="709142" y="283514"/>
                </a:lnTo>
                <a:lnTo>
                  <a:pt x="849350" y="283514"/>
                </a:lnTo>
                <a:lnTo>
                  <a:pt x="849350" y="262178"/>
                </a:lnTo>
                <a:close/>
              </a:path>
              <a:path w="983614" h="545464">
                <a:moveTo>
                  <a:pt x="983081" y="272554"/>
                </a:moveTo>
                <a:lnTo>
                  <a:pt x="981163" y="226479"/>
                </a:lnTo>
                <a:lnTo>
                  <a:pt x="981100" y="224878"/>
                </a:lnTo>
                <a:lnTo>
                  <a:pt x="975144" y="180352"/>
                </a:lnTo>
                <a:lnTo>
                  <a:pt x="965174" y="138963"/>
                </a:lnTo>
                <a:lnTo>
                  <a:pt x="951204" y="100711"/>
                </a:lnTo>
                <a:lnTo>
                  <a:pt x="913777" y="38887"/>
                </a:lnTo>
                <a:lnTo>
                  <a:pt x="865225" y="0"/>
                </a:lnTo>
                <a:lnTo>
                  <a:pt x="860018" y="12954"/>
                </a:lnTo>
                <a:lnTo>
                  <a:pt x="880376" y="29464"/>
                </a:lnTo>
                <a:lnTo>
                  <a:pt x="898410" y="50927"/>
                </a:lnTo>
                <a:lnTo>
                  <a:pt x="927582" y="108712"/>
                </a:lnTo>
                <a:lnTo>
                  <a:pt x="946086" y="183654"/>
                </a:lnTo>
                <a:lnTo>
                  <a:pt x="950683" y="226479"/>
                </a:lnTo>
                <a:lnTo>
                  <a:pt x="952207" y="272554"/>
                </a:lnTo>
                <a:lnTo>
                  <a:pt x="952220" y="272872"/>
                </a:lnTo>
                <a:lnTo>
                  <a:pt x="950696" y="318554"/>
                </a:lnTo>
                <a:lnTo>
                  <a:pt x="946124" y="360959"/>
                </a:lnTo>
                <a:lnTo>
                  <a:pt x="938504" y="400100"/>
                </a:lnTo>
                <a:lnTo>
                  <a:pt x="914400" y="467677"/>
                </a:lnTo>
                <a:lnTo>
                  <a:pt x="880516" y="515975"/>
                </a:lnTo>
                <a:lnTo>
                  <a:pt x="860018" y="532536"/>
                </a:lnTo>
                <a:lnTo>
                  <a:pt x="865225" y="545452"/>
                </a:lnTo>
                <a:lnTo>
                  <a:pt x="913777" y="506628"/>
                </a:lnTo>
                <a:lnTo>
                  <a:pt x="951204" y="444360"/>
                </a:lnTo>
                <a:lnTo>
                  <a:pt x="965174" y="405892"/>
                </a:lnTo>
                <a:lnTo>
                  <a:pt x="975144" y="364439"/>
                </a:lnTo>
                <a:lnTo>
                  <a:pt x="981100" y="319989"/>
                </a:lnTo>
                <a:lnTo>
                  <a:pt x="983056" y="272872"/>
                </a:lnTo>
                <a:lnTo>
                  <a:pt x="983081" y="272554"/>
                </a:lnTo>
                <a:close/>
              </a:path>
            </a:pathLst>
          </a:custGeom>
          <a:solidFill>
            <a:srgbClr val="000000"/>
          </a:solidFill>
        </p:spPr>
        <p:txBody>
          <a:bodyPr wrap="square" lIns="0" tIns="0" rIns="0" bIns="0" rtlCol="0"/>
          <a:lstStyle/>
          <a:p>
            <a:endParaRPr/>
          </a:p>
        </p:txBody>
      </p:sp>
      <p:sp>
        <p:nvSpPr>
          <p:cNvPr id="18" name="object 18"/>
          <p:cNvSpPr txBox="1"/>
          <p:nvPr/>
        </p:nvSpPr>
        <p:spPr>
          <a:xfrm>
            <a:off x="948334" y="5712053"/>
            <a:ext cx="1096010" cy="314960"/>
          </a:xfrm>
          <a:prstGeom prst="rect">
            <a:avLst/>
          </a:prstGeom>
        </p:spPr>
        <p:txBody>
          <a:bodyPr vert="horz" wrap="square" lIns="0" tIns="12065" rIns="0" bIns="0" rtlCol="0">
            <a:spAutoFit/>
          </a:bodyPr>
          <a:lstStyle/>
          <a:p>
            <a:pPr marL="12700">
              <a:lnSpc>
                <a:spcPct val="100000"/>
              </a:lnSpc>
              <a:spcBef>
                <a:spcPts val="95"/>
              </a:spcBef>
              <a:tabLst>
                <a:tab pos="943610" algn="l"/>
              </a:tabLst>
            </a:pPr>
            <a:r>
              <a:rPr sz="1900" spc="-50" dirty="0">
                <a:latin typeface="Cambria Math"/>
                <a:cs typeface="Cambria Math"/>
              </a:rPr>
              <a:t>2</a:t>
            </a:r>
            <a:r>
              <a:rPr sz="1900" dirty="0">
                <a:latin typeface="Cambria Math"/>
                <a:cs typeface="Cambria Math"/>
              </a:rPr>
              <a:t>	</a:t>
            </a:r>
            <a:r>
              <a:rPr sz="1900" spc="-50" dirty="0">
                <a:latin typeface="Cambria Math"/>
                <a:cs typeface="Cambria Math"/>
              </a:rPr>
              <a:t>2</a:t>
            </a:r>
            <a:endParaRPr sz="1900">
              <a:latin typeface="Cambria Math"/>
              <a:cs typeface="Cambria Math"/>
            </a:endParaRPr>
          </a:p>
        </p:txBody>
      </p:sp>
      <p:sp>
        <p:nvSpPr>
          <p:cNvPr id="19" name="object 19"/>
          <p:cNvSpPr txBox="1"/>
          <p:nvPr/>
        </p:nvSpPr>
        <p:spPr>
          <a:xfrm>
            <a:off x="1265300" y="5455411"/>
            <a:ext cx="1305560" cy="422909"/>
          </a:xfrm>
          <a:prstGeom prst="rect">
            <a:avLst/>
          </a:prstGeom>
        </p:spPr>
        <p:txBody>
          <a:bodyPr vert="horz" wrap="square" lIns="0" tIns="13335" rIns="0" bIns="0" rtlCol="0">
            <a:spAutoFit/>
          </a:bodyPr>
          <a:lstStyle/>
          <a:p>
            <a:pPr marL="50800">
              <a:lnSpc>
                <a:spcPct val="100000"/>
              </a:lnSpc>
              <a:spcBef>
                <a:spcPts val="105"/>
              </a:spcBef>
              <a:tabLst>
                <a:tab pos="1019810" algn="l"/>
              </a:tabLst>
            </a:pPr>
            <a:r>
              <a:rPr sz="2600" dirty="0">
                <a:latin typeface="Cambria Math"/>
                <a:cs typeface="Cambria Math"/>
              </a:rPr>
              <a:t>1</a:t>
            </a:r>
            <a:r>
              <a:rPr sz="2600" spc="10" dirty="0">
                <a:latin typeface="Cambria Math"/>
                <a:cs typeface="Cambria Math"/>
              </a:rPr>
              <a:t> </a:t>
            </a:r>
            <a:r>
              <a:rPr sz="2600" dirty="0">
                <a:latin typeface="Cambria Math"/>
                <a:cs typeface="Cambria Math"/>
              </a:rPr>
              <a:t>−</a:t>
            </a:r>
            <a:r>
              <a:rPr sz="2600" spc="-15" dirty="0">
                <a:latin typeface="Cambria Math"/>
                <a:cs typeface="Cambria Math"/>
              </a:rPr>
              <a:t> </a:t>
            </a:r>
            <a:r>
              <a:rPr sz="2850" spc="-75" baseline="43859" dirty="0">
                <a:latin typeface="Cambria Math"/>
                <a:cs typeface="Cambria Math"/>
              </a:rPr>
              <a:t>1</a:t>
            </a:r>
            <a:r>
              <a:rPr sz="2850" baseline="43859" dirty="0">
                <a:latin typeface="Cambria Math"/>
                <a:cs typeface="Cambria Math"/>
              </a:rPr>
              <a:t>	</a:t>
            </a:r>
            <a:r>
              <a:rPr sz="2600" spc="-50" dirty="0">
                <a:latin typeface="Cambria Math"/>
                <a:cs typeface="Cambria Math"/>
              </a:rPr>
              <a:t>=</a:t>
            </a:r>
            <a:endParaRPr sz="2600">
              <a:latin typeface="Cambria Math"/>
              <a:cs typeface="Cambria Math"/>
            </a:endParaRPr>
          </a:p>
        </p:txBody>
      </p:sp>
      <p:sp>
        <p:nvSpPr>
          <p:cNvPr id="20" name="object 20"/>
          <p:cNvSpPr/>
          <p:nvPr/>
        </p:nvSpPr>
        <p:spPr>
          <a:xfrm>
            <a:off x="2629154" y="5491734"/>
            <a:ext cx="767080" cy="410845"/>
          </a:xfrm>
          <a:custGeom>
            <a:avLst/>
            <a:gdLst/>
            <a:ahLst/>
            <a:cxnLst/>
            <a:rect l="l" t="t" r="r" b="b"/>
            <a:pathLst>
              <a:path w="767079" h="410845">
                <a:moveTo>
                  <a:pt x="766953" y="0"/>
                </a:moveTo>
                <a:lnTo>
                  <a:pt x="206882" y="0"/>
                </a:lnTo>
                <a:lnTo>
                  <a:pt x="108838" y="367334"/>
                </a:lnTo>
                <a:lnTo>
                  <a:pt x="52958" y="242671"/>
                </a:lnTo>
                <a:lnTo>
                  <a:pt x="0" y="266903"/>
                </a:lnTo>
                <a:lnTo>
                  <a:pt x="4952" y="279006"/>
                </a:lnTo>
                <a:lnTo>
                  <a:pt x="32257" y="266903"/>
                </a:lnTo>
                <a:lnTo>
                  <a:pt x="99187" y="410616"/>
                </a:lnTo>
                <a:lnTo>
                  <a:pt x="114807" y="410616"/>
                </a:lnTo>
                <a:lnTo>
                  <a:pt x="219709" y="21462"/>
                </a:lnTo>
                <a:lnTo>
                  <a:pt x="766953" y="21335"/>
                </a:lnTo>
                <a:lnTo>
                  <a:pt x="766953" y="0"/>
                </a:lnTo>
                <a:close/>
              </a:path>
            </a:pathLst>
          </a:custGeom>
          <a:solidFill>
            <a:srgbClr val="000000"/>
          </a:solidFill>
        </p:spPr>
        <p:txBody>
          <a:bodyPr wrap="square" lIns="0" tIns="0" rIns="0" bIns="0" rtlCol="0"/>
          <a:lstStyle/>
          <a:p>
            <a:endParaRPr/>
          </a:p>
        </p:txBody>
      </p:sp>
      <p:sp>
        <p:nvSpPr>
          <p:cNvPr id="21" name="object 21"/>
          <p:cNvSpPr txBox="1"/>
          <p:nvPr/>
        </p:nvSpPr>
        <p:spPr>
          <a:xfrm>
            <a:off x="2856738" y="5455411"/>
            <a:ext cx="625475" cy="422909"/>
          </a:xfrm>
          <a:prstGeom prst="rect">
            <a:avLst/>
          </a:prstGeom>
        </p:spPr>
        <p:txBody>
          <a:bodyPr vert="horz" wrap="square" lIns="0" tIns="13335" rIns="0" bIns="0" rtlCol="0">
            <a:spAutoFit/>
          </a:bodyPr>
          <a:lstStyle/>
          <a:p>
            <a:pPr marL="12700">
              <a:lnSpc>
                <a:spcPct val="100000"/>
              </a:lnSpc>
              <a:spcBef>
                <a:spcPts val="105"/>
              </a:spcBef>
            </a:pPr>
            <a:r>
              <a:rPr sz="2600" spc="-20" dirty="0">
                <a:latin typeface="Cambria Math"/>
                <a:cs typeface="Cambria Math"/>
              </a:rPr>
              <a:t>1/4</a:t>
            </a:r>
            <a:r>
              <a:rPr sz="2600" spc="-20" dirty="0">
                <a:latin typeface="Segoe UI Semilight"/>
                <a:cs typeface="Segoe UI Semilight"/>
              </a:rPr>
              <a:t>.</a:t>
            </a:r>
            <a:endParaRPr sz="2600">
              <a:latin typeface="Segoe UI Semilight"/>
              <a:cs typeface="Segoe UI Semilight"/>
            </a:endParaRPr>
          </a:p>
        </p:txBody>
      </p:sp>
      <p:pic>
        <p:nvPicPr>
          <p:cNvPr id="22" name="object 22"/>
          <p:cNvPicPr/>
          <p:nvPr/>
        </p:nvPicPr>
        <p:blipFill>
          <a:blip r:embed="rId2" cstate="print"/>
          <a:stretch>
            <a:fillRect/>
          </a:stretch>
        </p:blipFill>
        <p:spPr>
          <a:xfrm>
            <a:off x="5081015" y="1516380"/>
            <a:ext cx="6681216" cy="261975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0530" y="172973"/>
            <a:ext cx="0" cy="1196975"/>
          </a:xfrm>
          <a:custGeom>
            <a:avLst/>
            <a:gdLst/>
            <a:ahLst/>
            <a:cxnLst/>
            <a:rect l="l" t="t" r="r" b="b"/>
            <a:pathLst>
              <a:path h="1196975">
                <a:moveTo>
                  <a:pt x="0" y="1196466"/>
                </a:moveTo>
                <a:lnTo>
                  <a:pt x="0" y="0"/>
                </a:lnTo>
              </a:path>
            </a:pathLst>
          </a:custGeom>
          <a:ln w="19050">
            <a:solidFill>
              <a:srgbClr val="4B3182"/>
            </a:solidFill>
          </a:ln>
        </p:spPr>
        <p:txBody>
          <a:bodyPr wrap="square" lIns="0" tIns="0" rIns="0" bIns="0" rtlCol="0"/>
          <a:lstStyle/>
          <a:p>
            <a:endParaRPr/>
          </a:p>
        </p:txBody>
      </p:sp>
      <p:sp>
        <p:nvSpPr>
          <p:cNvPr id="3" name="object 3"/>
          <p:cNvSpPr/>
          <p:nvPr/>
        </p:nvSpPr>
        <p:spPr>
          <a:xfrm>
            <a:off x="693419" y="228600"/>
            <a:ext cx="10431780" cy="6365875"/>
          </a:xfrm>
          <a:custGeom>
            <a:avLst/>
            <a:gdLst/>
            <a:ahLst/>
            <a:cxnLst/>
            <a:rect l="l" t="t" r="r" b="b"/>
            <a:pathLst>
              <a:path w="10431780" h="6365875">
                <a:moveTo>
                  <a:pt x="9981565" y="0"/>
                </a:moveTo>
                <a:lnTo>
                  <a:pt x="450253" y="0"/>
                </a:lnTo>
                <a:lnTo>
                  <a:pt x="401193" y="2641"/>
                </a:lnTo>
                <a:lnTo>
                  <a:pt x="353663" y="10383"/>
                </a:lnTo>
                <a:lnTo>
                  <a:pt x="307939" y="22950"/>
                </a:lnTo>
                <a:lnTo>
                  <a:pt x="264293" y="40068"/>
                </a:lnTo>
                <a:lnTo>
                  <a:pt x="223002" y="61463"/>
                </a:lnTo>
                <a:lnTo>
                  <a:pt x="184340" y="86859"/>
                </a:lnTo>
                <a:lnTo>
                  <a:pt x="148581" y="115983"/>
                </a:lnTo>
                <a:lnTo>
                  <a:pt x="116000" y="148560"/>
                </a:lnTo>
                <a:lnTo>
                  <a:pt x="86873" y="184315"/>
                </a:lnTo>
                <a:lnTo>
                  <a:pt x="61473" y="222974"/>
                </a:lnTo>
                <a:lnTo>
                  <a:pt x="40075" y="264262"/>
                </a:lnTo>
                <a:lnTo>
                  <a:pt x="22954" y="307904"/>
                </a:lnTo>
                <a:lnTo>
                  <a:pt x="10385" y="353627"/>
                </a:lnTo>
                <a:lnTo>
                  <a:pt x="2642" y="401155"/>
                </a:lnTo>
                <a:lnTo>
                  <a:pt x="0" y="450214"/>
                </a:lnTo>
                <a:lnTo>
                  <a:pt x="0" y="5915494"/>
                </a:lnTo>
                <a:lnTo>
                  <a:pt x="2642" y="5964554"/>
                </a:lnTo>
                <a:lnTo>
                  <a:pt x="10385" y="6012084"/>
                </a:lnTo>
                <a:lnTo>
                  <a:pt x="22954" y="6057808"/>
                </a:lnTo>
                <a:lnTo>
                  <a:pt x="40075" y="6101454"/>
                </a:lnTo>
                <a:lnTo>
                  <a:pt x="61473" y="6142745"/>
                </a:lnTo>
                <a:lnTo>
                  <a:pt x="86873" y="6181407"/>
                </a:lnTo>
                <a:lnTo>
                  <a:pt x="116000" y="6217166"/>
                </a:lnTo>
                <a:lnTo>
                  <a:pt x="148581" y="6249747"/>
                </a:lnTo>
                <a:lnTo>
                  <a:pt x="184340" y="6278874"/>
                </a:lnTo>
                <a:lnTo>
                  <a:pt x="223002" y="6304274"/>
                </a:lnTo>
                <a:lnTo>
                  <a:pt x="264293" y="6325672"/>
                </a:lnTo>
                <a:lnTo>
                  <a:pt x="307939" y="6342793"/>
                </a:lnTo>
                <a:lnTo>
                  <a:pt x="353663" y="6355362"/>
                </a:lnTo>
                <a:lnTo>
                  <a:pt x="401193" y="6363105"/>
                </a:lnTo>
                <a:lnTo>
                  <a:pt x="450253" y="6365748"/>
                </a:lnTo>
                <a:lnTo>
                  <a:pt x="9981565" y="6365748"/>
                </a:lnTo>
                <a:lnTo>
                  <a:pt x="10030624" y="6363105"/>
                </a:lnTo>
                <a:lnTo>
                  <a:pt x="10078152" y="6355362"/>
                </a:lnTo>
                <a:lnTo>
                  <a:pt x="10123875" y="6342793"/>
                </a:lnTo>
                <a:lnTo>
                  <a:pt x="10167517" y="6325672"/>
                </a:lnTo>
                <a:lnTo>
                  <a:pt x="10208805" y="6304274"/>
                </a:lnTo>
                <a:lnTo>
                  <a:pt x="10247464" y="6278874"/>
                </a:lnTo>
                <a:lnTo>
                  <a:pt x="10283219" y="6249747"/>
                </a:lnTo>
                <a:lnTo>
                  <a:pt x="10315796" y="6217166"/>
                </a:lnTo>
                <a:lnTo>
                  <a:pt x="10344920" y="6181407"/>
                </a:lnTo>
                <a:lnTo>
                  <a:pt x="10370316" y="6142745"/>
                </a:lnTo>
                <a:lnTo>
                  <a:pt x="10391711" y="6101454"/>
                </a:lnTo>
                <a:lnTo>
                  <a:pt x="10408829" y="6057808"/>
                </a:lnTo>
                <a:lnTo>
                  <a:pt x="10421396" y="6012084"/>
                </a:lnTo>
                <a:lnTo>
                  <a:pt x="10429138" y="5964554"/>
                </a:lnTo>
                <a:lnTo>
                  <a:pt x="10431780" y="5915494"/>
                </a:lnTo>
                <a:lnTo>
                  <a:pt x="10431780" y="450214"/>
                </a:lnTo>
                <a:lnTo>
                  <a:pt x="10429138" y="401155"/>
                </a:lnTo>
                <a:lnTo>
                  <a:pt x="10421396" y="353627"/>
                </a:lnTo>
                <a:lnTo>
                  <a:pt x="10408829" y="307904"/>
                </a:lnTo>
                <a:lnTo>
                  <a:pt x="10391711" y="264262"/>
                </a:lnTo>
                <a:lnTo>
                  <a:pt x="10370316" y="222974"/>
                </a:lnTo>
                <a:lnTo>
                  <a:pt x="10344920" y="184315"/>
                </a:lnTo>
                <a:lnTo>
                  <a:pt x="10315796" y="148560"/>
                </a:lnTo>
                <a:lnTo>
                  <a:pt x="10283219" y="115983"/>
                </a:lnTo>
                <a:lnTo>
                  <a:pt x="10247464" y="86859"/>
                </a:lnTo>
                <a:lnTo>
                  <a:pt x="10208805" y="61463"/>
                </a:lnTo>
                <a:lnTo>
                  <a:pt x="10167517" y="40068"/>
                </a:lnTo>
                <a:lnTo>
                  <a:pt x="10123875" y="22950"/>
                </a:lnTo>
                <a:lnTo>
                  <a:pt x="10078152" y="10383"/>
                </a:lnTo>
                <a:lnTo>
                  <a:pt x="10030624" y="2641"/>
                </a:lnTo>
                <a:lnTo>
                  <a:pt x="9981565" y="0"/>
                </a:lnTo>
                <a:close/>
              </a:path>
            </a:pathLst>
          </a:custGeom>
          <a:solidFill>
            <a:srgbClr val="ECF3F7"/>
          </a:solidFill>
        </p:spPr>
        <p:txBody>
          <a:bodyPr wrap="square" lIns="0" tIns="0" rIns="0" bIns="0" rtlCol="0"/>
          <a:lstStyle/>
          <a:p>
            <a:endParaRPr/>
          </a:p>
        </p:txBody>
      </p:sp>
      <p:sp>
        <p:nvSpPr>
          <p:cNvPr id="4" name="object 4" descr="$PPTXTitle"/>
          <p:cNvSpPr txBox="1">
            <a:spLocks noGrp="1"/>
          </p:cNvSpPr>
          <p:nvPr>
            <p:ph type="title"/>
          </p:nvPr>
        </p:nvSpPr>
        <p:spPr>
          <a:xfrm>
            <a:off x="990091" y="2536951"/>
            <a:ext cx="9838690" cy="1732280"/>
          </a:xfrm>
          <a:prstGeom prst="rect">
            <a:avLst/>
          </a:prstGeom>
        </p:spPr>
        <p:txBody>
          <a:bodyPr vert="horz" wrap="square" lIns="0" tIns="12065" rIns="0" bIns="0" rtlCol="0">
            <a:spAutoFit/>
          </a:bodyPr>
          <a:lstStyle/>
          <a:p>
            <a:pPr marL="12700" marR="5080" indent="-5080" algn="ctr">
              <a:lnSpc>
                <a:spcPct val="100000"/>
              </a:lnSpc>
              <a:spcBef>
                <a:spcPts val="95"/>
              </a:spcBef>
            </a:pPr>
            <a:r>
              <a:rPr sz="2800" dirty="0">
                <a:solidFill>
                  <a:srgbClr val="000000"/>
                </a:solidFill>
                <a:latin typeface="Segoe UI Semilight"/>
                <a:cs typeface="Segoe UI Semilight"/>
              </a:rPr>
              <a:t>Side</a:t>
            </a:r>
            <a:r>
              <a:rPr sz="2800" spc="-75" dirty="0">
                <a:solidFill>
                  <a:srgbClr val="000000"/>
                </a:solidFill>
                <a:latin typeface="Segoe UI Semilight"/>
                <a:cs typeface="Segoe UI Semilight"/>
              </a:rPr>
              <a:t> </a:t>
            </a:r>
            <a:r>
              <a:rPr sz="2800" dirty="0">
                <a:solidFill>
                  <a:srgbClr val="000000"/>
                </a:solidFill>
                <a:latin typeface="Segoe UI Semilight"/>
                <a:cs typeface="Segoe UI Semilight"/>
              </a:rPr>
              <a:t>note:</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A</a:t>
            </a:r>
            <a:r>
              <a:rPr sz="2800" spc="-45" dirty="0">
                <a:solidFill>
                  <a:srgbClr val="000000"/>
                </a:solidFill>
                <a:latin typeface="Segoe UI Semilight"/>
                <a:cs typeface="Segoe UI Semilight"/>
              </a:rPr>
              <a:t> </a:t>
            </a:r>
            <a:r>
              <a:rPr sz="2800" dirty="0">
                <a:solidFill>
                  <a:srgbClr val="000000"/>
                </a:solidFill>
                <a:latin typeface="Segoe UI Semilight"/>
                <a:cs typeface="Segoe UI Semilight"/>
              </a:rPr>
              <a:t>similar</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process</a:t>
            </a:r>
            <a:r>
              <a:rPr sz="2800" spc="-30" dirty="0">
                <a:solidFill>
                  <a:srgbClr val="000000"/>
                </a:solidFill>
                <a:latin typeface="Segoe UI Semilight"/>
                <a:cs typeface="Segoe UI Semilight"/>
              </a:rPr>
              <a:t> </a:t>
            </a:r>
            <a:r>
              <a:rPr sz="2800" dirty="0">
                <a:solidFill>
                  <a:srgbClr val="000000"/>
                </a:solidFill>
                <a:latin typeface="Segoe UI Semilight"/>
                <a:cs typeface="Segoe UI Semilight"/>
              </a:rPr>
              <a:t>can</a:t>
            </a:r>
            <a:r>
              <a:rPr sz="2800" spc="-45" dirty="0">
                <a:solidFill>
                  <a:srgbClr val="000000"/>
                </a:solidFill>
                <a:latin typeface="Segoe UI Semilight"/>
                <a:cs typeface="Segoe UI Semilight"/>
              </a:rPr>
              <a:t> </a:t>
            </a:r>
            <a:r>
              <a:rPr sz="2800" dirty="0">
                <a:solidFill>
                  <a:srgbClr val="000000"/>
                </a:solidFill>
                <a:latin typeface="Segoe UI Semilight"/>
                <a:cs typeface="Segoe UI Semilight"/>
              </a:rPr>
              <a:t>be</a:t>
            </a:r>
            <a:r>
              <a:rPr sz="2800" spc="-40" dirty="0">
                <a:solidFill>
                  <a:srgbClr val="000000"/>
                </a:solidFill>
                <a:latin typeface="Segoe UI Semilight"/>
                <a:cs typeface="Segoe UI Semilight"/>
              </a:rPr>
              <a:t> </a:t>
            </a:r>
            <a:r>
              <a:rPr sz="2800" dirty="0">
                <a:solidFill>
                  <a:srgbClr val="000000"/>
                </a:solidFill>
                <a:latin typeface="Segoe UI Semilight"/>
                <a:cs typeface="Segoe UI Semilight"/>
              </a:rPr>
              <a:t>used</a:t>
            </a:r>
            <a:r>
              <a:rPr sz="2800" spc="-40" dirty="0">
                <a:solidFill>
                  <a:srgbClr val="000000"/>
                </a:solidFill>
                <a:latin typeface="Segoe UI Semilight"/>
                <a:cs typeface="Segoe UI Semilight"/>
              </a:rPr>
              <a:t> </a:t>
            </a:r>
            <a:r>
              <a:rPr sz="2800" dirty="0">
                <a:solidFill>
                  <a:srgbClr val="000000"/>
                </a:solidFill>
                <a:latin typeface="Segoe UI Semilight"/>
                <a:cs typeface="Segoe UI Semilight"/>
              </a:rPr>
              <a:t>when</a:t>
            </a:r>
            <a:r>
              <a:rPr sz="2800" spc="-45" dirty="0">
                <a:solidFill>
                  <a:srgbClr val="000000"/>
                </a:solidFill>
                <a:latin typeface="Segoe UI Semilight"/>
                <a:cs typeface="Segoe UI Semilight"/>
              </a:rPr>
              <a:t> </a:t>
            </a:r>
            <a:r>
              <a:rPr sz="2800" dirty="0">
                <a:solidFill>
                  <a:srgbClr val="000000"/>
                </a:solidFill>
                <a:latin typeface="Segoe UI Semilight"/>
                <a:cs typeface="Segoe UI Semilight"/>
              </a:rPr>
              <a:t>we’re</a:t>
            </a:r>
            <a:r>
              <a:rPr sz="2800" spc="-40" dirty="0">
                <a:solidFill>
                  <a:srgbClr val="000000"/>
                </a:solidFill>
                <a:latin typeface="Segoe UI Semilight"/>
                <a:cs typeface="Segoe UI Semilight"/>
              </a:rPr>
              <a:t> </a:t>
            </a:r>
            <a:r>
              <a:rPr sz="2800" dirty="0">
                <a:solidFill>
                  <a:srgbClr val="000000"/>
                </a:solidFill>
                <a:latin typeface="Segoe UI Semilight"/>
                <a:cs typeface="Segoe UI Semilight"/>
              </a:rPr>
              <a:t>trying</a:t>
            </a:r>
            <a:r>
              <a:rPr sz="2800" spc="-35" dirty="0">
                <a:solidFill>
                  <a:srgbClr val="000000"/>
                </a:solidFill>
                <a:latin typeface="Segoe UI Semilight"/>
                <a:cs typeface="Segoe UI Semilight"/>
              </a:rPr>
              <a:t> </a:t>
            </a:r>
            <a:r>
              <a:rPr sz="2800" spc="-25" dirty="0">
                <a:solidFill>
                  <a:srgbClr val="000000"/>
                </a:solidFill>
                <a:latin typeface="Segoe UI Semilight"/>
                <a:cs typeface="Segoe UI Semilight"/>
              </a:rPr>
              <a:t>to </a:t>
            </a:r>
            <a:r>
              <a:rPr sz="2800" dirty="0">
                <a:solidFill>
                  <a:srgbClr val="000000"/>
                </a:solidFill>
                <a:latin typeface="Segoe UI Semilight"/>
                <a:cs typeface="Segoe UI Semilight"/>
              </a:rPr>
              <a:t>figure</a:t>
            </a:r>
            <a:r>
              <a:rPr sz="2800" spc="-60" dirty="0">
                <a:solidFill>
                  <a:srgbClr val="000000"/>
                </a:solidFill>
                <a:latin typeface="Segoe UI Semilight"/>
                <a:cs typeface="Segoe UI Semilight"/>
              </a:rPr>
              <a:t> </a:t>
            </a:r>
            <a:r>
              <a:rPr sz="2800" dirty="0">
                <a:solidFill>
                  <a:srgbClr val="000000"/>
                </a:solidFill>
                <a:latin typeface="Segoe UI Semilight"/>
                <a:cs typeface="Segoe UI Semilight"/>
              </a:rPr>
              <a:t>out</a:t>
            </a:r>
            <a:r>
              <a:rPr sz="2800" spc="-60" dirty="0">
                <a:solidFill>
                  <a:srgbClr val="000000"/>
                </a:solidFill>
                <a:latin typeface="Segoe UI Semilight"/>
                <a:cs typeface="Segoe UI Semilight"/>
              </a:rPr>
              <a:t> </a:t>
            </a:r>
            <a:r>
              <a:rPr sz="2800" dirty="0">
                <a:solidFill>
                  <a:srgbClr val="000000"/>
                </a:solidFill>
                <a:latin typeface="Segoe UI Semilight"/>
                <a:cs typeface="Segoe UI Semilight"/>
              </a:rPr>
              <a:t>things</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like</a:t>
            </a:r>
            <a:r>
              <a:rPr sz="2800" spc="-65" dirty="0">
                <a:solidFill>
                  <a:srgbClr val="000000"/>
                </a:solidFill>
                <a:latin typeface="Segoe UI Semilight"/>
                <a:cs typeface="Segoe UI Semilight"/>
              </a:rPr>
              <a:t> </a:t>
            </a:r>
            <a:r>
              <a:rPr sz="2800" dirty="0">
                <a:solidFill>
                  <a:srgbClr val="000000"/>
                </a:solidFill>
                <a:latin typeface="Segoe UI Semilight"/>
                <a:cs typeface="Segoe UI Semilight"/>
              </a:rPr>
              <a:t>how</a:t>
            </a:r>
            <a:r>
              <a:rPr sz="2800" spc="-60" dirty="0">
                <a:solidFill>
                  <a:srgbClr val="000000"/>
                </a:solidFill>
                <a:latin typeface="Segoe UI Semilight"/>
                <a:cs typeface="Segoe UI Semilight"/>
              </a:rPr>
              <a:t> </a:t>
            </a:r>
            <a:r>
              <a:rPr sz="2800" dirty="0">
                <a:solidFill>
                  <a:srgbClr val="000000"/>
                </a:solidFill>
                <a:latin typeface="Segoe UI Semilight"/>
                <a:cs typeface="Segoe UI Semilight"/>
              </a:rPr>
              <a:t>many</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people</a:t>
            </a:r>
            <a:r>
              <a:rPr sz="2800" spc="-45" dirty="0">
                <a:solidFill>
                  <a:srgbClr val="000000"/>
                </a:solidFill>
                <a:latin typeface="Segoe UI Semilight"/>
                <a:cs typeface="Segoe UI Semilight"/>
              </a:rPr>
              <a:t> </a:t>
            </a:r>
            <a:r>
              <a:rPr sz="2800" dirty="0">
                <a:solidFill>
                  <a:srgbClr val="000000"/>
                </a:solidFill>
                <a:latin typeface="Segoe UI Semilight"/>
                <a:cs typeface="Segoe UI Semilight"/>
              </a:rPr>
              <a:t>do</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we</a:t>
            </a:r>
            <a:r>
              <a:rPr sz="2800" spc="-65" dirty="0">
                <a:solidFill>
                  <a:srgbClr val="000000"/>
                </a:solidFill>
                <a:latin typeface="Segoe UI Semilight"/>
                <a:cs typeface="Segoe UI Semilight"/>
              </a:rPr>
              <a:t> </a:t>
            </a:r>
            <a:r>
              <a:rPr sz="2800" dirty="0">
                <a:solidFill>
                  <a:srgbClr val="000000"/>
                </a:solidFill>
                <a:latin typeface="Segoe UI Semilight"/>
                <a:cs typeface="Segoe UI Semilight"/>
              </a:rPr>
              <a:t>need</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to</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poll</a:t>
            </a:r>
            <a:r>
              <a:rPr sz="2800" spc="-65" dirty="0">
                <a:solidFill>
                  <a:srgbClr val="000000"/>
                </a:solidFill>
                <a:latin typeface="Segoe UI Semilight"/>
                <a:cs typeface="Segoe UI Semilight"/>
              </a:rPr>
              <a:t> </a:t>
            </a:r>
            <a:r>
              <a:rPr sz="2800" dirty="0">
                <a:solidFill>
                  <a:srgbClr val="000000"/>
                </a:solidFill>
                <a:latin typeface="Segoe UI Semilight"/>
                <a:cs typeface="Segoe UI Semilight"/>
              </a:rPr>
              <a:t>to</a:t>
            </a:r>
            <a:r>
              <a:rPr sz="2800" spc="-50" dirty="0">
                <a:solidFill>
                  <a:srgbClr val="000000"/>
                </a:solidFill>
                <a:latin typeface="Segoe UI Semilight"/>
                <a:cs typeface="Segoe UI Semilight"/>
              </a:rPr>
              <a:t> </a:t>
            </a:r>
            <a:r>
              <a:rPr sz="2800" spc="-25" dirty="0">
                <a:solidFill>
                  <a:srgbClr val="000000"/>
                </a:solidFill>
                <a:latin typeface="Segoe UI Semilight"/>
                <a:cs typeface="Segoe UI Semilight"/>
              </a:rPr>
              <a:t>be </a:t>
            </a:r>
            <a:r>
              <a:rPr sz="2800" dirty="0">
                <a:solidFill>
                  <a:srgbClr val="000000"/>
                </a:solidFill>
                <a:latin typeface="Segoe UI Semilight"/>
                <a:cs typeface="Segoe UI Semilight"/>
              </a:rPr>
              <a:t>confident</a:t>
            </a:r>
            <a:r>
              <a:rPr sz="2800" spc="-70" dirty="0">
                <a:solidFill>
                  <a:srgbClr val="000000"/>
                </a:solidFill>
                <a:latin typeface="Segoe UI Semilight"/>
                <a:cs typeface="Segoe UI Semilight"/>
              </a:rPr>
              <a:t> </a:t>
            </a:r>
            <a:r>
              <a:rPr sz="2800" dirty="0">
                <a:solidFill>
                  <a:srgbClr val="000000"/>
                </a:solidFill>
                <a:latin typeface="Segoe UI Semilight"/>
                <a:cs typeface="Segoe UI Semilight"/>
              </a:rPr>
              <a:t>in</a:t>
            </a:r>
            <a:r>
              <a:rPr sz="2800" spc="-65" dirty="0">
                <a:solidFill>
                  <a:srgbClr val="000000"/>
                </a:solidFill>
                <a:latin typeface="Segoe UI Semilight"/>
                <a:cs typeface="Segoe UI Semilight"/>
              </a:rPr>
              <a:t> </a:t>
            </a:r>
            <a:r>
              <a:rPr sz="2800" dirty="0">
                <a:solidFill>
                  <a:srgbClr val="000000"/>
                </a:solidFill>
                <a:latin typeface="Segoe UI Semilight"/>
                <a:cs typeface="Segoe UI Semilight"/>
              </a:rPr>
              <a:t>our</a:t>
            </a:r>
            <a:r>
              <a:rPr sz="2800" spc="-55" dirty="0">
                <a:solidFill>
                  <a:srgbClr val="000000"/>
                </a:solidFill>
                <a:latin typeface="Segoe UI Semilight"/>
                <a:cs typeface="Segoe UI Semilight"/>
              </a:rPr>
              <a:t> </a:t>
            </a:r>
            <a:r>
              <a:rPr sz="2800" dirty="0">
                <a:solidFill>
                  <a:srgbClr val="000000"/>
                </a:solidFill>
                <a:latin typeface="Segoe UI Semilight"/>
                <a:cs typeface="Segoe UI Semilight"/>
              </a:rPr>
              <a:t>result</a:t>
            </a:r>
            <a:r>
              <a:rPr sz="2800" spc="-55" dirty="0">
                <a:solidFill>
                  <a:srgbClr val="000000"/>
                </a:solidFill>
                <a:latin typeface="Segoe UI Semilight"/>
                <a:cs typeface="Segoe UI Semilight"/>
              </a:rPr>
              <a:t> </a:t>
            </a:r>
            <a:r>
              <a:rPr sz="2800" dirty="0">
                <a:solidFill>
                  <a:srgbClr val="000000"/>
                </a:solidFill>
                <a:latin typeface="Segoe UI Semilight"/>
                <a:cs typeface="Segoe UI Semilight"/>
              </a:rPr>
              <a:t>when</a:t>
            </a:r>
            <a:r>
              <a:rPr sz="2800" spc="-60" dirty="0">
                <a:solidFill>
                  <a:srgbClr val="000000"/>
                </a:solidFill>
                <a:latin typeface="Segoe UI Semilight"/>
                <a:cs typeface="Segoe UI Semilight"/>
              </a:rPr>
              <a:t> </a:t>
            </a:r>
            <a:r>
              <a:rPr sz="2800" dirty="0">
                <a:solidFill>
                  <a:srgbClr val="000000"/>
                </a:solidFill>
                <a:latin typeface="Segoe UI Semilight"/>
                <a:cs typeface="Segoe UI Semilight"/>
              </a:rPr>
              <a:t>we</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know</a:t>
            </a:r>
            <a:r>
              <a:rPr sz="2800" spc="-60" dirty="0">
                <a:solidFill>
                  <a:srgbClr val="000000"/>
                </a:solidFill>
                <a:latin typeface="Segoe UI Semilight"/>
                <a:cs typeface="Segoe UI Semilight"/>
              </a:rPr>
              <a:t> </a:t>
            </a:r>
            <a:r>
              <a:rPr sz="2800" i="1" dirty="0">
                <a:solidFill>
                  <a:srgbClr val="000000"/>
                </a:solidFill>
                <a:latin typeface="Segoe UI Semilight"/>
                <a:cs typeface="Segoe UI Semilight"/>
              </a:rPr>
              <a:t>NOTHING</a:t>
            </a:r>
            <a:r>
              <a:rPr sz="2800" i="1" spc="-55" dirty="0">
                <a:solidFill>
                  <a:srgbClr val="000000"/>
                </a:solidFill>
                <a:latin typeface="Segoe UI Semilight"/>
                <a:cs typeface="Segoe UI Semilight"/>
              </a:rPr>
              <a:t> </a:t>
            </a:r>
            <a:r>
              <a:rPr sz="2800" dirty="0">
                <a:solidFill>
                  <a:srgbClr val="000000"/>
                </a:solidFill>
                <a:latin typeface="Segoe UI Semilight"/>
                <a:cs typeface="Segoe UI Semilight"/>
              </a:rPr>
              <a:t>about</a:t>
            </a:r>
            <a:r>
              <a:rPr sz="2800" spc="-55" dirty="0">
                <a:solidFill>
                  <a:srgbClr val="000000"/>
                </a:solidFill>
                <a:latin typeface="Segoe UI Semilight"/>
                <a:cs typeface="Segoe UI Semilight"/>
              </a:rPr>
              <a:t> </a:t>
            </a:r>
            <a:r>
              <a:rPr sz="2800" dirty="0">
                <a:solidFill>
                  <a:srgbClr val="000000"/>
                </a:solidFill>
                <a:latin typeface="Segoe UI Semilight"/>
                <a:cs typeface="Segoe UI Semilight"/>
              </a:rPr>
              <a:t>the</a:t>
            </a:r>
            <a:r>
              <a:rPr sz="2800" spc="-50" dirty="0">
                <a:solidFill>
                  <a:srgbClr val="000000"/>
                </a:solidFill>
                <a:latin typeface="Segoe UI Semilight"/>
                <a:cs typeface="Segoe UI Semilight"/>
              </a:rPr>
              <a:t> </a:t>
            </a:r>
            <a:r>
              <a:rPr sz="2800" spc="-20" dirty="0">
                <a:solidFill>
                  <a:srgbClr val="000000"/>
                </a:solidFill>
                <a:latin typeface="Segoe UI Semilight"/>
                <a:cs typeface="Segoe UI Semilight"/>
              </a:rPr>
              <a:t>true </a:t>
            </a:r>
            <a:r>
              <a:rPr sz="2800" dirty="0">
                <a:solidFill>
                  <a:srgbClr val="000000"/>
                </a:solidFill>
                <a:latin typeface="Segoe UI Semilight"/>
                <a:cs typeface="Segoe UI Semilight"/>
              </a:rPr>
              <a:t>mean</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or</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variance</a:t>
            </a:r>
            <a:r>
              <a:rPr sz="2800" spc="-65" dirty="0">
                <a:solidFill>
                  <a:srgbClr val="000000"/>
                </a:solidFill>
                <a:latin typeface="Segoe UI Semilight"/>
                <a:cs typeface="Segoe UI Semilight"/>
              </a:rPr>
              <a:t> </a:t>
            </a:r>
            <a:r>
              <a:rPr sz="2800" dirty="0">
                <a:solidFill>
                  <a:srgbClr val="000000"/>
                </a:solidFill>
                <a:latin typeface="Segoe UI Semilight"/>
                <a:cs typeface="Segoe UI Semilight"/>
              </a:rPr>
              <a:t>of</a:t>
            </a:r>
            <a:r>
              <a:rPr sz="2800" spc="-50" dirty="0">
                <a:solidFill>
                  <a:srgbClr val="000000"/>
                </a:solidFill>
                <a:latin typeface="Segoe UI Semilight"/>
                <a:cs typeface="Segoe UI Semilight"/>
              </a:rPr>
              <a:t> </a:t>
            </a:r>
            <a:r>
              <a:rPr sz="2800" dirty="0">
                <a:solidFill>
                  <a:srgbClr val="000000"/>
                </a:solidFill>
                <a:latin typeface="Segoe UI Semilight"/>
                <a:cs typeface="Segoe UI Semilight"/>
              </a:rPr>
              <a:t>the</a:t>
            </a:r>
            <a:r>
              <a:rPr sz="2800" spc="-55" dirty="0">
                <a:solidFill>
                  <a:srgbClr val="000000"/>
                </a:solidFill>
                <a:latin typeface="Segoe UI Semilight"/>
                <a:cs typeface="Segoe UI Semilight"/>
              </a:rPr>
              <a:t> </a:t>
            </a:r>
            <a:r>
              <a:rPr sz="2800" spc="-10" dirty="0">
                <a:solidFill>
                  <a:srgbClr val="000000"/>
                </a:solidFill>
                <a:latin typeface="Segoe UI Semilight"/>
                <a:cs typeface="Segoe UI Semilight"/>
              </a:rPr>
              <a:t>population’s</a:t>
            </a:r>
            <a:r>
              <a:rPr sz="2800" spc="-45" dirty="0">
                <a:solidFill>
                  <a:srgbClr val="000000"/>
                </a:solidFill>
                <a:latin typeface="Segoe UI Semilight"/>
                <a:cs typeface="Segoe UI Semilight"/>
              </a:rPr>
              <a:t> </a:t>
            </a:r>
            <a:r>
              <a:rPr sz="2800" spc="-10" dirty="0">
                <a:solidFill>
                  <a:srgbClr val="000000"/>
                </a:solidFill>
                <a:latin typeface="Segoe UI Semilight"/>
                <a:cs typeface="Segoe UI Semilight"/>
              </a:rPr>
              <a:t>votes!</a:t>
            </a:r>
            <a:endParaRPr sz="2800">
              <a:latin typeface="Segoe UI Semilight"/>
              <a:cs typeface="Segoe UI Semiligh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30530" y="172973"/>
            <a:ext cx="0" cy="1196975"/>
          </a:xfrm>
          <a:custGeom>
            <a:avLst/>
            <a:gdLst/>
            <a:ahLst/>
            <a:cxnLst/>
            <a:rect l="l" t="t" r="r" b="b"/>
            <a:pathLst>
              <a:path h="1196975">
                <a:moveTo>
                  <a:pt x="0" y="1196466"/>
                </a:moveTo>
                <a:lnTo>
                  <a:pt x="0" y="0"/>
                </a:lnTo>
              </a:path>
            </a:pathLst>
          </a:custGeom>
          <a:ln w="19050">
            <a:solidFill>
              <a:srgbClr val="4B3182"/>
            </a:solidFill>
          </a:ln>
        </p:spPr>
        <p:txBody>
          <a:bodyPr wrap="square" lIns="0" tIns="0" rIns="0" bIns="0" rtlCol="0"/>
          <a:lstStyle/>
          <a:p>
            <a:endParaRPr/>
          </a:p>
        </p:txBody>
      </p:sp>
      <p:pic>
        <p:nvPicPr>
          <p:cNvPr id="3" name="object 3"/>
          <p:cNvPicPr/>
          <p:nvPr/>
        </p:nvPicPr>
        <p:blipFill>
          <a:blip r:embed="rId2" cstate="print"/>
          <a:stretch>
            <a:fillRect/>
          </a:stretch>
        </p:blipFill>
        <p:spPr>
          <a:xfrm>
            <a:off x="2182367" y="0"/>
            <a:ext cx="7827264" cy="680185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0" dirty="0"/>
              <a:t>Upper</a:t>
            </a:r>
            <a:r>
              <a:rPr spc="200" dirty="0"/>
              <a:t> </a:t>
            </a:r>
            <a:r>
              <a:rPr spc="75" dirty="0"/>
              <a:t>Confidence</a:t>
            </a:r>
            <a:r>
              <a:rPr spc="200" dirty="0"/>
              <a:t> </a:t>
            </a:r>
            <a:r>
              <a:rPr spc="45" dirty="0"/>
              <a:t>Bound</a:t>
            </a:r>
          </a:p>
        </p:txBody>
      </p:sp>
      <p:sp>
        <p:nvSpPr>
          <p:cNvPr id="3" name="TextBox 2">
            <a:extLst>
              <a:ext uri="{FF2B5EF4-FFF2-40B4-BE49-F238E27FC236}">
                <a16:creationId xmlns:a16="http://schemas.microsoft.com/office/drawing/2014/main" id="{8910A64F-E28A-0230-F91D-33C1F1794E92}"/>
              </a:ext>
            </a:extLst>
          </p:cNvPr>
          <p:cNvSpPr txBox="1"/>
          <p:nvPr/>
        </p:nvSpPr>
        <p:spPr>
          <a:xfrm>
            <a:off x="654202" y="1447800"/>
            <a:ext cx="10928198" cy="2677656"/>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Our strategy now is:</a:t>
            </a:r>
          </a:p>
          <a:p>
            <a:r>
              <a:rPr lang="en-US" sz="2800" dirty="0">
                <a:latin typeface="Segoe UI Semilight" panose="020B0402040204020203" pitchFamily="34" charset="0"/>
                <a:cs typeface="Segoe UI Semilight" panose="020B0402040204020203" pitchFamily="34" charset="0"/>
              </a:rPr>
              <a:t>&gt; First sample K of each arm to get some initial data</a:t>
            </a:r>
          </a:p>
          <a:p>
            <a:r>
              <a:rPr lang="en-US" sz="2800" dirty="0">
                <a:latin typeface="Segoe UI Semilight" panose="020B0402040204020203" pitchFamily="34" charset="0"/>
                <a:cs typeface="Segoe UI Semilight" panose="020B0402040204020203" pitchFamily="34" charset="0"/>
              </a:rPr>
              <a:t>&gt; Now, for every choice, we will use the previous data to figure out confidence intervals for each arm, use this to get ranges for the potential expectations of each arm, and pick the arm with the </a:t>
            </a:r>
            <a:r>
              <a:rPr lang="en-US" sz="2800" i="1" dirty="0">
                <a:latin typeface="Segoe UI Semilight" panose="020B0402040204020203" pitchFamily="34" charset="0"/>
                <a:cs typeface="Segoe UI Semilight" panose="020B0402040204020203" pitchFamily="34" charset="0"/>
              </a:rPr>
              <a:t>highest upper bound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0" dirty="0"/>
              <a:t>Upper</a:t>
            </a:r>
            <a:r>
              <a:rPr spc="200" dirty="0"/>
              <a:t> </a:t>
            </a:r>
            <a:r>
              <a:rPr spc="75" dirty="0"/>
              <a:t>Confidence</a:t>
            </a:r>
            <a:r>
              <a:rPr spc="200" dirty="0"/>
              <a:t> </a:t>
            </a:r>
            <a:r>
              <a:rPr spc="45" dirty="0"/>
              <a:t>Bound</a:t>
            </a:r>
          </a:p>
        </p:txBody>
      </p:sp>
      <p:sp>
        <p:nvSpPr>
          <p:cNvPr id="3" name="object 3"/>
          <p:cNvSpPr txBox="1"/>
          <p:nvPr/>
        </p:nvSpPr>
        <p:spPr>
          <a:xfrm>
            <a:off x="707542" y="1445513"/>
            <a:ext cx="10592435" cy="1801495"/>
          </a:xfrm>
          <a:prstGeom prst="rect">
            <a:avLst/>
          </a:prstGeom>
        </p:spPr>
        <p:txBody>
          <a:bodyPr vert="horz" wrap="square" lIns="0" tIns="12065" rIns="0" bIns="0" rtlCol="0">
            <a:spAutoFit/>
          </a:bodyPr>
          <a:lstStyle/>
          <a:p>
            <a:pPr marL="12700">
              <a:lnSpc>
                <a:spcPct val="100000"/>
              </a:lnSpc>
              <a:spcBef>
                <a:spcPts val="95"/>
              </a:spcBef>
            </a:pPr>
            <a:r>
              <a:rPr sz="2800" i="1" dirty="0">
                <a:latin typeface="Segoe UI Semilight"/>
                <a:cs typeface="Segoe UI Semilight"/>
              </a:rPr>
              <a:t>More</a:t>
            </a:r>
            <a:r>
              <a:rPr sz="2800" i="1" spc="-50" dirty="0">
                <a:latin typeface="Segoe UI Semilight"/>
                <a:cs typeface="Segoe UI Semilight"/>
              </a:rPr>
              <a:t> </a:t>
            </a:r>
            <a:r>
              <a:rPr sz="2800" i="1" dirty="0">
                <a:latin typeface="Segoe UI Semilight"/>
                <a:cs typeface="Segoe UI Semilight"/>
              </a:rPr>
              <a:t>frequent</a:t>
            </a:r>
            <a:r>
              <a:rPr sz="2800" i="1" spc="-30" dirty="0">
                <a:latin typeface="Segoe UI Semilight"/>
                <a:cs typeface="Segoe UI Semilight"/>
              </a:rPr>
              <a:t> </a:t>
            </a:r>
            <a:r>
              <a:rPr sz="2800" i="1" dirty="0">
                <a:latin typeface="Segoe UI Semilight"/>
                <a:cs typeface="Segoe UI Semilight"/>
              </a:rPr>
              <a:t>pulls</a:t>
            </a:r>
            <a:r>
              <a:rPr sz="2800" i="1" spc="-55" dirty="0">
                <a:latin typeface="Segoe UI Semilight"/>
                <a:cs typeface="Segoe UI Semilight"/>
              </a:rPr>
              <a:t> </a:t>
            </a:r>
            <a:r>
              <a:rPr sz="2800" i="1" dirty="0">
                <a:latin typeface="Segoe UI Semilight"/>
                <a:cs typeface="Segoe UI Semilight"/>
              </a:rPr>
              <a:t>from</a:t>
            </a:r>
            <a:r>
              <a:rPr sz="2800" i="1" spc="-45" dirty="0">
                <a:latin typeface="Segoe UI Semilight"/>
                <a:cs typeface="Segoe UI Semilight"/>
              </a:rPr>
              <a:t> </a:t>
            </a:r>
            <a:r>
              <a:rPr sz="2800" i="1" dirty="0">
                <a:latin typeface="Segoe UI Semilight"/>
                <a:cs typeface="Segoe UI Semilight"/>
              </a:rPr>
              <a:t>an</a:t>
            </a:r>
            <a:r>
              <a:rPr sz="2800" i="1" spc="-70" dirty="0">
                <a:latin typeface="Segoe UI Semilight"/>
                <a:cs typeface="Segoe UI Semilight"/>
              </a:rPr>
              <a:t> </a:t>
            </a:r>
            <a:r>
              <a:rPr sz="2800" i="1" dirty="0">
                <a:latin typeface="Segoe UI Semilight"/>
                <a:cs typeface="Segoe UI Semilight"/>
              </a:rPr>
              <a:t>arm</a:t>
            </a:r>
            <a:r>
              <a:rPr sz="2800" i="1" spc="-30" dirty="0">
                <a:latin typeface="Segoe UI Semilight"/>
                <a:cs typeface="Segoe UI Semilight"/>
              </a:rPr>
              <a:t> </a:t>
            </a:r>
            <a:r>
              <a:rPr sz="2800" dirty="0">
                <a:latin typeface="Segoe UI Semilight"/>
                <a:cs typeface="Segoe UI Semilight"/>
              </a:rPr>
              <a:t>--&gt;</a:t>
            </a:r>
            <a:r>
              <a:rPr sz="2800" spc="-90" dirty="0">
                <a:latin typeface="Segoe UI Semilight"/>
                <a:cs typeface="Segoe UI Semilight"/>
              </a:rPr>
              <a:t> </a:t>
            </a:r>
            <a:r>
              <a:rPr sz="2800" u="sng" dirty="0">
                <a:uFill>
                  <a:solidFill>
                    <a:srgbClr val="000000"/>
                  </a:solidFill>
                </a:uFill>
                <a:latin typeface="Segoe UI Semilight"/>
                <a:cs typeface="Segoe UI Semilight"/>
              </a:rPr>
              <a:t>smaller</a:t>
            </a:r>
            <a:r>
              <a:rPr sz="2800" u="sng" spc="-80" dirty="0">
                <a:uFill>
                  <a:solidFill>
                    <a:srgbClr val="000000"/>
                  </a:solidFill>
                </a:uFill>
                <a:latin typeface="Segoe UI Semilight"/>
                <a:cs typeface="Segoe UI Semilight"/>
              </a:rPr>
              <a:t> </a:t>
            </a:r>
            <a:r>
              <a:rPr sz="2800" u="sng" dirty="0">
                <a:uFill>
                  <a:solidFill>
                    <a:srgbClr val="000000"/>
                  </a:solidFill>
                </a:uFill>
                <a:latin typeface="Segoe UI Semilight"/>
                <a:cs typeface="Segoe UI Semilight"/>
              </a:rPr>
              <a:t>upper</a:t>
            </a:r>
            <a:r>
              <a:rPr sz="2800" u="sng" spc="-70" dirty="0">
                <a:uFill>
                  <a:solidFill>
                    <a:srgbClr val="000000"/>
                  </a:solidFill>
                </a:uFill>
                <a:latin typeface="Segoe UI Semilight"/>
                <a:cs typeface="Segoe UI Semilight"/>
              </a:rPr>
              <a:t> </a:t>
            </a:r>
            <a:r>
              <a:rPr sz="2800" u="sng" dirty="0">
                <a:uFill>
                  <a:solidFill>
                    <a:srgbClr val="000000"/>
                  </a:solidFill>
                </a:uFill>
                <a:latin typeface="Segoe UI Semilight"/>
                <a:cs typeface="Segoe UI Semilight"/>
              </a:rPr>
              <a:t>confidence</a:t>
            </a:r>
            <a:r>
              <a:rPr sz="2800" u="sng" spc="-60" dirty="0">
                <a:uFill>
                  <a:solidFill>
                    <a:srgbClr val="000000"/>
                  </a:solidFill>
                </a:uFill>
                <a:latin typeface="Segoe UI Semilight"/>
                <a:cs typeface="Segoe UI Semilight"/>
              </a:rPr>
              <a:t> </a:t>
            </a:r>
            <a:r>
              <a:rPr sz="2800" u="sng" spc="-10" dirty="0">
                <a:uFill>
                  <a:solidFill>
                    <a:srgbClr val="000000"/>
                  </a:solidFill>
                </a:uFill>
                <a:latin typeface="Segoe UI Semilight"/>
                <a:cs typeface="Segoe UI Semilight"/>
              </a:rPr>
              <a:t>bound</a:t>
            </a:r>
            <a:endParaRPr sz="2800">
              <a:latin typeface="Segoe UI Semilight"/>
              <a:cs typeface="Segoe UI Semilight"/>
            </a:endParaRPr>
          </a:p>
          <a:p>
            <a:pPr marL="41275">
              <a:lnSpc>
                <a:spcPct val="100000"/>
              </a:lnSpc>
              <a:spcBef>
                <a:spcPts val="125"/>
              </a:spcBef>
            </a:pPr>
            <a:r>
              <a:rPr sz="2400" dirty="0">
                <a:latin typeface="Segoe UI Semilight"/>
                <a:cs typeface="Segoe UI Semilight"/>
              </a:rPr>
              <a:t>After</a:t>
            </a:r>
            <a:r>
              <a:rPr sz="2400" spc="-60" dirty="0">
                <a:latin typeface="Segoe UI Semilight"/>
                <a:cs typeface="Segoe UI Semilight"/>
              </a:rPr>
              <a:t> </a:t>
            </a:r>
            <a:r>
              <a:rPr sz="2400" dirty="0">
                <a:latin typeface="Segoe UI Semilight"/>
                <a:cs typeface="Segoe UI Semilight"/>
              </a:rPr>
              <a:t>seeing</a:t>
            </a:r>
            <a:r>
              <a:rPr sz="2400" spc="-55" dirty="0">
                <a:latin typeface="Segoe UI Semilight"/>
                <a:cs typeface="Segoe UI Semilight"/>
              </a:rPr>
              <a:t> </a:t>
            </a:r>
            <a:r>
              <a:rPr sz="2400" dirty="0">
                <a:latin typeface="Segoe UI Semilight"/>
                <a:cs typeface="Segoe UI Semilight"/>
              </a:rPr>
              <a:t>more</a:t>
            </a:r>
            <a:r>
              <a:rPr sz="2400" spc="-60" dirty="0">
                <a:latin typeface="Segoe UI Semilight"/>
                <a:cs typeface="Segoe UI Semilight"/>
              </a:rPr>
              <a:t> </a:t>
            </a:r>
            <a:r>
              <a:rPr sz="2400" dirty="0">
                <a:latin typeface="Segoe UI Semilight"/>
                <a:cs typeface="Segoe UI Semilight"/>
              </a:rPr>
              <a:t>observations,</a:t>
            </a:r>
            <a:r>
              <a:rPr sz="2400" spc="-75" dirty="0">
                <a:latin typeface="Segoe UI Semilight"/>
                <a:cs typeface="Segoe UI Semilight"/>
              </a:rPr>
              <a:t> </a:t>
            </a:r>
            <a:r>
              <a:rPr sz="2400" dirty="0">
                <a:latin typeface="Segoe UI Semilight"/>
                <a:cs typeface="Segoe UI Semilight"/>
              </a:rPr>
              <a:t>the</a:t>
            </a:r>
            <a:r>
              <a:rPr sz="2400" spc="-50" dirty="0">
                <a:latin typeface="Segoe UI Semilight"/>
                <a:cs typeface="Segoe UI Semilight"/>
              </a:rPr>
              <a:t> </a:t>
            </a:r>
            <a:r>
              <a:rPr sz="2400" dirty="0">
                <a:latin typeface="Segoe UI Semilight"/>
                <a:cs typeface="Segoe UI Semilight"/>
              </a:rPr>
              <a:t>variance</a:t>
            </a:r>
            <a:r>
              <a:rPr sz="2400" spc="-70" dirty="0">
                <a:latin typeface="Segoe UI Semilight"/>
                <a:cs typeface="Segoe UI Semilight"/>
              </a:rPr>
              <a:t> </a:t>
            </a:r>
            <a:r>
              <a:rPr sz="2400" dirty="0">
                <a:latin typeface="Segoe UI Semilight"/>
                <a:cs typeface="Segoe UI Semilight"/>
              </a:rPr>
              <a:t>of</a:t>
            </a:r>
            <a:r>
              <a:rPr sz="2400" spc="-55" dirty="0">
                <a:latin typeface="Segoe UI Semilight"/>
                <a:cs typeface="Segoe UI Semilight"/>
              </a:rPr>
              <a:t> </a:t>
            </a:r>
            <a:r>
              <a:rPr sz="2400" dirty="0">
                <a:latin typeface="Segoe UI Semilight"/>
                <a:cs typeface="Segoe UI Semilight"/>
              </a:rPr>
              <a:t>distribution</a:t>
            </a:r>
            <a:r>
              <a:rPr sz="2400" spc="-85" dirty="0">
                <a:latin typeface="Segoe UI Semilight"/>
                <a:cs typeface="Segoe UI Semilight"/>
              </a:rPr>
              <a:t> </a:t>
            </a:r>
            <a:r>
              <a:rPr sz="2400" spc="-10" dirty="0">
                <a:latin typeface="Segoe UI Semilight"/>
                <a:cs typeface="Segoe UI Semilight"/>
              </a:rPr>
              <a:t>decreases</a:t>
            </a:r>
            <a:endParaRPr sz="2400">
              <a:latin typeface="Segoe UI Semilight"/>
              <a:cs typeface="Segoe UI Semilight"/>
            </a:endParaRPr>
          </a:p>
          <a:p>
            <a:pPr marL="12700">
              <a:lnSpc>
                <a:spcPct val="100000"/>
              </a:lnSpc>
              <a:spcBef>
                <a:spcPts val="1255"/>
              </a:spcBef>
            </a:pPr>
            <a:r>
              <a:rPr sz="2800" i="1" dirty="0">
                <a:latin typeface="Segoe UI Semilight"/>
                <a:cs typeface="Segoe UI Semilight"/>
              </a:rPr>
              <a:t>Less</a:t>
            </a:r>
            <a:r>
              <a:rPr sz="2800" i="1" spc="-45" dirty="0">
                <a:latin typeface="Segoe UI Semilight"/>
                <a:cs typeface="Segoe UI Semilight"/>
              </a:rPr>
              <a:t> </a:t>
            </a:r>
            <a:r>
              <a:rPr sz="2800" i="1" dirty="0">
                <a:latin typeface="Segoe UI Semilight"/>
                <a:cs typeface="Segoe UI Semilight"/>
              </a:rPr>
              <a:t>frequent</a:t>
            </a:r>
            <a:r>
              <a:rPr sz="2800" i="1" spc="-30" dirty="0">
                <a:latin typeface="Segoe UI Semilight"/>
                <a:cs typeface="Segoe UI Semilight"/>
              </a:rPr>
              <a:t> </a:t>
            </a:r>
            <a:r>
              <a:rPr sz="2800" i="1" dirty="0">
                <a:latin typeface="Segoe UI Semilight"/>
                <a:cs typeface="Segoe UI Semilight"/>
              </a:rPr>
              <a:t>pulls</a:t>
            </a:r>
            <a:r>
              <a:rPr sz="2800" i="1" spc="-40" dirty="0">
                <a:latin typeface="Segoe UI Semilight"/>
                <a:cs typeface="Segoe UI Semilight"/>
              </a:rPr>
              <a:t> </a:t>
            </a:r>
            <a:r>
              <a:rPr sz="2800" i="1" dirty="0">
                <a:latin typeface="Segoe UI Semilight"/>
                <a:cs typeface="Segoe UI Semilight"/>
              </a:rPr>
              <a:t>from</a:t>
            </a:r>
            <a:r>
              <a:rPr sz="2800" i="1" spc="-50" dirty="0">
                <a:latin typeface="Segoe UI Semilight"/>
                <a:cs typeface="Segoe UI Semilight"/>
              </a:rPr>
              <a:t> </a:t>
            </a:r>
            <a:r>
              <a:rPr sz="2800" i="1" dirty="0">
                <a:latin typeface="Segoe UI Semilight"/>
                <a:cs typeface="Segoe UI Semilight"/>
              </a:rPr>
              <a:t>an</a:t>
            </a:r>
            <a:r>
              <a:rPr sz="2800" i="1" spc="-55" dirty="0">
                <a:latin typeface="Segoe UI Semilight"/>
                <a:cs typeface="Segoe UI Semilight"/>
              </a:rPr>
              <a:t> </a:t>
            </a:r>
            <a:r>
              <a:rPr sz="2800" i="1" dirty="0">
                <a:latin typeface="Segoe UI Semilight"/>
                <a:cs typeface="Segoe UI Semilight"/>
              </a:rPr>
              <a:t>arm</a:t>
            </a:r>
            <a:r>
              <a:rPr sz="2800" i="1" spc="-45" dirty="0">
                <a:latin typeface="Segoe UI Semilight"/>
                <a:cs typeface="Segoe UI Semilight"/>
              </a:rPr>
              <a:t> </a:t>
            </a:r>
            <a:r>
              <a:rPr sz="2800" dirty="0">
                <a:latin typeface="Segoe UI Semilight"/>
                <a:cs typeface="Segoe UI Semilight"/>
              </a:rPr>
              <a:t>--&gt;</a:t>
            </a:r>
            <a:r>
              <a:rPr sz="2800" spc="-85" dirty="0">
                <a:latin typeface="Segoe UI Semilight"/>
                <a:cs typeface="Segoe UI Semilight"/>
              </a:rPr>
              <a:t> </a:t>
            </a:r>
            <a:r>
              <a:rPr sz="2800" u="sng" dirty="0">
                <a:uFill>
                  <a:solidFill>
                    <a:srgbClr val="000000"/>
                  </a:solidFill>
                </a:uFill>
                <a:latin typeface="Segoe UI Semilight"/>
                <a:cs typeface="Segoe UI Semilight"/>
              </a:rPr>
              <a:t>larger</a:t>
            </a:r>
            <a:r>
              <a:rPr sz="2800" u="sng" spc="-55" dirty="0">
                <a:uFill>
                  <a:solidFill>
                    <a:srgbClr val="000000"/>
                  </a:solidFill>
                </a:uFill>
                <a:latin typeface="Segoe UI Semilight"/>
                <a:cs typeface="Segoe UI Semilight"/>
              </a:rPr>
              <a:t> </a:t>
            </a:r>
            <a:r>
              <a:rPr sz="2800" u="sng" dirty="0">
                <a:uFill>
                  <a:solidFill>
                    <a:srgbClr val="000000"/>
                  </a:solidFill>
                </a:uFill>
                <a:latin typeface="Segoe UI Semilight"/>
                <a:cs typeface="Segoe UI Semilight"/>
              </a:rPr>
              <a:t>upper</a:t>
            </a:r>
            <a:r>
              <a:rPr sz="2800" u="sng" spc="-55" dirty="0">
                <a:uFill>
                  <a:solidFill>
                    <a:srgbClr val="000000"/>
                  </a:solidFill>
                </a:uFill>
                <a:latin typeface="Segoe UI Semilight"/>
                <a:cs typeface="Segoe UI Semilight"/>
              </a:rPr>
              <a:t> </a:t>
            </a:r>
            <a:r>
              <a:rPr sz="2800" u="sng" dirty="0">
                <a:uFill>
                  <a:solidFill>
                    <a:srgbClr val="000000"/>
                  </a:solidFill>
                </a:uFill>
                <a:latin typeface="Segoe UI Semilight"/>
                <a:cs typeface="Segoe UI Semilight"/>
              </a:rPr>
              <a:t>confidence</a:t>
            </a:r>
            <a:r>
              <a:rPr sz="2800" u="sng" spc="-65" dirty="0">
                <a:uFill>
                  <a:solidFill>
                    <a:srgbClr val="000000"/>
                  </a:solidFill>
                </a:uFill>
                <a:latin typeface="Segoe UI Semilight"/>
                <a:cs typeface="Segoe UI Semilight"/>
              </a:rPr>
              <a:t> </a:t>
            </a:r>
            <a:r>
              <a:rPr sz="2800" u="sng" spc="-10" dirty="0">
                <a:uFill>
                  <a:solidFill>
                    <a:srgbClr val="000000"/>
                  </a:solidFill>
                </a:uFill>
                <a:latin typeface="Segoe UI Semilight"/>
                <a:cs typeface="Segoe UI Semilight"/>
              </a:rPr>
              <a:t>bound</a:t>
            </a:r>
            <a:endParaRPr sz="2800">
              <a:latin typeface="Segoe UI Semilight"/>
              <a:cs typeface="Segoe UI Semilight"/>
            </a:endParaRPr>
          </a:p>
          <a:p>
            <a:pPr marL="41275">
              <a:lnSpc>
                <a:spcPct val="100000"/>
              </a:lnSpc>
              <a:spcBef>
                <a:spcPts val="125"/>
              </a:spcBef>
            </a:pPr>
            <a:r>
              <a:rPr sz="2400" dirty="0">
                <a:latin typeface="Segoe UI Semilight"/>
                <a:cs typeface="Segoe UI Semilight"/>
              </a:rPr>
              <a:t>After</a:t>
            </a:r>
            <a:r>
              <a:rPr sz="2400" spc="-60" dirty="0">
                <a:latin typeface="Segoe UI Semilight"/>
                <a:cs typeface="Segoe UI Semilight"/>
              </a:rPr>
              <a:t> </a:t>
            </a:r>
            <a:r>
              <a:rPr sz="2400" dirty="0">
                <a:latin typeface="Segoe UI Semilight"/>
                <a:cs typeface="Segoe UI Semilight"/>
              </a:rPr>
              <a:t>not</a:t>
            </a:r>
            <a:r>
              <a:rPr sz="2400" spc="-50" dirty="0">
                <a:latin typeface="Segoe UI Semilight"/>
                <a:cs typeface="Segoe UI Semilight"/>
              </a:rPr>
              <a:t> </a:t>
            </a:r>
            <a:r>
              <a:rPr sz="2400" dirty="0">
                <a:latin typeface="Segoe UI Semilight"/>
                <a:cs typeface="Segoe UI Semilight"/>
              </a:rPr>
              <a:t>seeingmany</a:t>
            </a:r>
            <a:r>
              <a:rPr sz="2400" spc="-45" dirty="0">
                <a:latin typeface="Segoe UI Semilight"/>
                <a:cs typeface="Segoe UI Semilight"/>
              </a:rPr>
              <a:t> </a:t>
            </a:r>
            <a:r>
              <a:rPr sz="2400" dirty="0">
                <a:latin typeface="Segoe UI Semilight"/>
                <a:cs typeface="Segoe UI Semilight"/>
              </a:rPr>
              <a:t>observations,</a:t>
            </a:r>
            <a:r>
              <a:rPr sz="2400" spc="-70" dirty="0">
                <a:latin typeface="Segoe UI Semilight"/>
                <a:cs typeface="Segoe UI Semilight"/>
              </a:rPr>
              <a:t> </a:t>
            </a:r>
            <a:r>
              <a:rPr sz="2400" dirty="0">
                <a:latin typeface="Segoe UI Semilight"/>
                <a:cs typeface="Segoe UI Semilight"/>
              </a:rPr>
              <a:t>more</a:t>
            </a:r>
            <a:r>
              <a:rPr sz="2400" spc="-50" dirty="0">
                <a:latin typeface="Segoe UI Semilight"/>
                <a:cs typeface="Segoe UI Semilight"/>
              </a:rPr>
              <a:t> </a:t>
            </a:r>
            <a:r>
              <a:rPr sz="2400" dirty="0">
                <a:latin typeface="Segoe UI Semilight"/>
                <a:cs typeface="Segoe UI Semilight"/>
              </a:rPr>
              <a:t>variation</a:t>
            </a:r>
            <a:r>
              <a:rPr sz="2400" spc="-65" dirty="0">
                <a:latin typeface="Segoe UI Semilight"/>
                <a:cs typeface="Segoe UI Semilight"/>
              </a:rPr>
              <a:t> </a:t>
            </a:r>
            <a:r>
              <a:rPr sz="2400" dirty="0">
                <a:latin typeface="Segoe UI Semilight"/>
                <a:cs typeface="Segoe UI Semilight"/>
              </a:rPr>
              <a:t>is</a:t>
            </a:r>
            <a:r>
              <a:rPr sz="2400" spc="-65" dirty="0">
                <a:latin typeface="Segoe UI Semilight"/>
                <a:cs typeface="Segoe UI Semilight"/>
              </a:rPr>
              <a:t> </a:t>
            </a:r>
            <a:r>
              <a:rPr sz="2400" dirty="0">
                <a:latin typeface="Segoe UI Semilight"/>
                <a:cs typeface="Segoe UI Semilight"/>
              </a:rPr>
              <a:t>still</a:t>
            </a:r>
            <a:r>
              <a:rPr sz="2400" spc="-60" dirty="0">
                <a:latin typeface="Segoe UI Semilight"/>
                <a:cs typeface="Segoe UI Semilight"/>
              </a:rPr>
              <a:t> </a:t>
            </a:r>
            <a:r>
              <a:rPr sz="2400" spc="-10" dirty="0">
                <a:latin typeface="Segoe UI Semilight"/>
                <a:cs typeface="Segoe UI Semilight"/>
              </a:rPr>
              <a:t>possible</a:t>
            </a:r>
            <a:endParaRPr sz="2400">
              <a:latin typeface="Segoe UI Semilight"/>
              <a:cs typeface="Segoe UI Semilight"/>
            </a:endParaRPr>
          </a:p>
        </p:txBody>
      </p:sp>
      <p:pic>
        <p:nvPicPr>
          <p:cNvPr id="4" name="object 4"/>
          <p:cNvPicPr/>
          <p:nvPr/>
        </p:nvPicPr>
        <p:blipFill>
          <a:blip r:embed="rId2" cstate="print"/>
          <a:stretch>
            <a:fillRect/>
          </a:stretch>
        </p:blipFill>
        <p:spPr>
          <a:xfrm>
            <a:off x="658368" y="3508593"/>
            <a:ext cx="5286750" cy="3256827"/>
          </a:xfrm>
          <a:prstGeom prst="rect">
            <a:avLst/>
          </a:prstGeom>
        </p:spPr>
      </p:pic>
      <p:pic>
        <p:nvPicPr>
          <p:cNvPr id="5" name="object 5"/>
          <p:cNvPicPr/>
          <p:nvPr/>
        </p:nvPicPr>
        <p:blipFill>
          <a:blip r:embed="rId3" cstate="print"/>
          <a:stretch>
            <a:fillRect/>
          </a:stretch>
        </p:blipFill>
        <p:spPr>
          <a:xfrm>
            <a:off x="6299873" y="3505215"/>
            <a:ext cx="5097738" cy="3267803"/>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8778" y="3559302"/>
            <a:ext cx="1774825" cy="0"/>
          </a:xfrm>
          <a:custGeom>
            <a:avLst/>
            <a:gdLst/>
            <a:ahLst/>
            <a:cxnLst/>
            <a:rect l="l" t="t" r="r" b="b"/>
            <a:pathLst>
              <a:path w="1774825">
                <a:moveTo>
                  <a:pt x="0" y="0"/>
                </a:moveTo>
                <a:lnTo>
                  <a:pt x="1774698" y="0"/>
                </a:lnTo>
              </a:path>
            </a:pathLst>
          </a:custGeom>
          <a:ln w="19050">
            <a:solidFill>
              <a:srgbClr val="D7D7D7"/>
            </a:solidFill>
          </a:ln>
        </p:spPr>
        <p:txBody>
          <a:bodyPr wrap="square" lIns="0" tIns="0" rIns="0" bIns="0" rtlCol="0"/>
          <a:lstStyle/>
          <a:p>
            <a:endParaRPr/>
          </a:p>
        </p:txBody>
      </p:sp>
      <p:sp>
        <p:nvSpPr>
          <p:cNvPr id="3" name="object 3"/>
          <p:cNvSpPr/>
          <p:nvPr/>
        </p:nvSpPr>
        <p:spPr>
          <a:xfrm>
            <a:off x="8406383" y="3559302"/>
            <a:ext cx="3637279" cy="0"/>
          </a:xfrm>
          <a:custGeom>
            <a:avLst/>
            <a:gdLst/>
            <a:ahLst/>
            <a:cxnLst/>
            <a:rect l="l" t="t" r="r" b="b"/>
            <a:pathLst>
              <a:path w="3637279">
                <a:moveTo>
                  <a:pt x="0" y="0"/>
                </a:moveTo>
                <a:lnTo>
                  <a:pt x="3636899" y="0"/>
                </a:lnTo>
              </a:path>
            </a:pathLst>
          </a:custGeom>
          <a:ln w="19050">
            <a:solidFill>
              <a:srgbClr val="D7D7D7"/>
            </a:solidFill>
          </a:ln>
        </p:spPr>
        <p:txBody>
          <a:bodyPr wrap="square" lIns="0" tIns="0" rIns="0" bIns="0" rtlCol="0"/>
          <a:lstStyle/>
          <a:p>
            <a:endParaRPr/>
          </a:p>
        </p:txBody>
      </p:sp>
      <p:grpSp>
        <p:nvGrpSpPr>
          <p:cNvPr id="4" name="object 4"/>
          <p:cNvGrpSpPr/>
          <p:nvPr/>
        </p:nvGrpSpPr>
        <p:grpSpPr>
          <a:xfrm>
            <a:off x="743712" y="3051048"/>
            <a:ext cx="897890" cy="897890"/>
            <a:chOff x="743712" y="3051048"/>
            <a:chExt cx="897890" cy="897890"/>
          </a:xfrm>
        </p:grpSpPr>
        <p:sp>
          <p:nvSpPr>
            <p:cNvPr id="5" name="object 5"/>
            <p:cNvSpPr/>
            <p:nvPr/>
          </p:nvSpPr>
          <p:spPr>
            <a:xfrm>
              <a:off x="743712" y="3051048"/>
              <a:ext cx="897890" cy="897890"/>
            </a:xfrm>
            <a:custGeom>
              <a:avLst/>
              <a:gdLst/>
              <a:ahLst/>
              <a:cxnLst/>
              <a:rect l="l" t="t" r="r" b="b"/>
              <a:pathLst>
                <a:path w="897889" h="897889">
                  <a:moveTo>
                    <a:pt x="448818" y="0"/>
                  </a:moveTo>
                  <a:lnTo>
                    <a:pt x="399913" y="2633"/>
                  </a:lnTo>
                  <a:lnTo>
                    <a:pt x="352535" y="10350"/>
                  </a:lnTo>
                  <a:lnTo>
                    <a:pt x="306955" y="22878"/>
                  </a:lnTo>
                  <a:lnTo>
                    <a:pt x="263449" y="39942"/>
                  </a:lnTo>
                  <a:lnTo>
                    <a:pt x="222289" y="61270"/>
                  </a:lnTo>
                  <a:lnTo>
                    <a:pt x="183750" y="86587"/>
                  </a:lnTo>
                  <a:lnTo>
                    <a:pt x="148105" y="115620"/>
                  </a:lnTo>
                  <a:lnTo>
                    <a:pt x="115629" y="148095"/>
                  </a:lnTo>
                  <a:lnTo>
                    <a:pt x="86594" y="183739"/>
                  </a:lnTo>
                  <a:lnTo>
                    <a:pt x="61276" y="222278"/>
                  </a:lnTo>
                  <a:lnTo>
                    <a:pt x="39946" y="263438"/>
                  </a:lnTo>
                  <a:lnTo>
                    <a:pt x="22880" y="306945"/>
                  </a:lnTo>
                  <a:lnTo>
                    <a:pt x="10351" y="352527"/>
                  </a:lnTo>
                  <a:lnTo>
                    <a:pt x="2633" y="399909"/>
                  </a:lnTo>
                  <a:lnTo>
                    <a:pt x="0" y="448817"/>
                  </a:lnTo>
                  <a:lnTo>
                    <a:pt x="2633" y="497726"/>
                  </a:lnTo>
                  <a:lnTo>
                    <a:pt x="10351" y="545108"/>
                  </a:lnTo>
                  <a:lnTo>
                    <a:pt x="22880" y="590690"/>
                  </a:lnTo>
                  <a:lnTo>
                    <a:pt x="39946" y="634197"/>
                  </a:lnTo>
                  <a:lnTo>
                    <a:pt x="61276" y="675357"/>
                  </a:lnTo>
                  <a:lnTo>
                    <a:pt x="86594" y="713896"/>
                  </a:lnTo>
                  <a:lnTo>
                    <a:pt x="115629" y="749540"/>
                  </a:lnTo>
                  <a:lnTo>
                    <a:pt x="148105" y="782015"/>
                  </a:lnTo>
                  <a:lnTo>
                    <a:pt x="183750" y="811048"/>
                  </a:lnTo>
                  <a:lnTo>
                    <a:pt x="222289" y="836365"/>
                  </a:lnTo>
                  <a:lnTo>
                    <a:pt x="263449" y="857693"/>
                  </a:lnTo>
                  <a:lnTo>
                    <a:pt x="306955" y="874757"/>
                  </a:lnTo>
                  <a:lnTo>
                    <a:pt x="352535" y="887285"/>
                  </a:lnTo>
                  <a:lnTo>
                    <a:pt x="399913" y="895002"/>
                  </a:lnTo>
                  <a:lnTo>
                    <a:pt x="448818" y="897635"/>
                  </a:lnTo>
                  <a:lnTo>
                    <a:pt x="497726" y="895002"/>
                  </a:lnTo>
                  <a:lnTo>
                    <a:pt x="545108" y="887285"/>
                  </a:lnTo>
                  <a:lnTo>
                    <a:pt x="590690" y="874757"/>
                  </a:lnTo>
                  <a:lnTo>
                    <a:pt x="634197" y="857693"/>
                  </a:lnTo>
                  <a:lnTo>
                    <a:pt x="675357" y="836365"/>
                  </a:lnTo>
                  <a:lnTo>
                    <a:pt x="713896" y="811048"/>
                  </a:lnTo>
                  <a:lnTo>
                    <a:pt x="749540" y="782015"/>
                  </a:lnTo>
                  <a:lnTo>
                    <a:pt x="782015" y="749540"/>
                  </a:lnTo>
                  <a:lnTo>
                    <a:pt x="811048" y="713896"/>
                  </a:lnTo>
                  <a:lnTo>
                    <a:pt x="836365" y="675357"/>
                  </a:lnTo>
                  <a:lnTo>
                    <a:pt x="857693" y="634197"/>
                  </a:lnTo>
                  <a:lnTo>
                    <a:pt x="874757" y="590690"/>
                  </a:lnTo>
                  <a:lnTo>
                    <a:pt x="887285" y="545108"/>
                  </a:lnTo>
                  <a:lnTo>
                    <a:pt x="895002" y="497726"/>
                  </a:lnTo>
                  <a:lnTo>
                    <a:pt x="897636" y="448817"/>
                  </a:lnTo>
                  <a:lnTo>
                    <a:pt x="895002" y="399909"/>
                  </a:lnTo>
                  <a:lnTo>
                    <a:pt x="887285" y="352527"/>
                  </a:lnTo>
                  <a:lnTo>
                    <a:pt x="874757" y="306945"/>
                  </a:lnTo>
                  <a:lnTo>
                    <a:pt x="857693" y="263438"/>
                  </a:lnTo>
                  <a:lnTo>
                    <a:pt x="836365" y="222278"/>
                  </a:lnTo>
                  <a:lnTo>
                    <a:pt x="811048" y="183739"/>
                  </a:lnTo>
                  <a:lnTo>
                    <a:pt x="782015" y="148095"/>
                  </a:lnTo>
                  <a:lnTo>
                    <a:pt x="749540" y="115620"/>
                  </a:lnTo>
                  <a:lnTo>
                    <a:pt x="713896" y="86587"/>
                  </a:lnTo>
                  <a:lnTo>
                    <a:pt x="675357" y="61270"/>
                  </a:lnTo>
                  <a:lnTo>
                    <a:pt x="634197" y="39942"/>
                  </a:lnTo>
                  <a:lnTo>
                    <a:pt x="590690" y="22878"/>
                  </a:lnTo>
                  <a:lnTo>
                    <a:pt x="545108" y="10350"/>
                  </a:lnTo>
                  <a:lnTo>
                    <a:pt x="497726" y="2633"/>
                  </a:lnTo>
                  <a:lnTo>
                    <a:pt x="448818" y="0"/>
                  </a:lnTo>
                  <a:close/>
                </a:path>
              </a:pathLst>
            </a:custGeom>
            <a:solidFill>
              <a:srgbClr val="B6A379"/>
            </a:solidFill>
          </p:spPr>
          <p:txBody>
            <a:bodyPr wrap="square" lIns="0" tIns="0" rIns="0" bIns="0" rtlCol="0"/>
            <a:lstStyle/>
            <a:p>
              <a:endParaRPr/>
            </a:p>
          </p:txBody>
        </p:sp>
        <p:sp>
          <p:nvSpPr>
            <p:cNvPr id="6" name="object 6"/>
            <p:cNvSpPr/>
            <p:nvPr/>
          </p:nvSpPr>
          <p:spPr>
            <a:xfrm>
              <a:off x="1042441" y="3287268"/>
              <a:ext cx="300355" cy="425450"/>
            </a:xfrm>
            <a:custGeom>
              <a:avLst/>
              <a:gdLst/>
              <a:ahLst/>
              <a:cxnLst/>
              <a:rect l="l" t="t" r="r" b="b"/>
              <a:pathLst>
                <a:path w="300355" h="425450">
                  <a:moveTo>
                    <a:pt x="38049" y="425196"/>
                  </a:moveTo>
                  <a:lnTo>
                    <a:pt x="38049" y="13335"/>
                  </a:lnTo>
                  <a:lnTo>
                    <a:pt x="38049" y="11303"/>
                  </a:lnTo>
                  <a:lnTo>
                    <a:pt x="37020" y="9271"/>
                  </a:lnTo>
                  <a:lnTo>
                    <a:pt x="36487" y="7620"/>
                  </a:lnTo>
                  <a:lnTo>
                    <a:pt x="34925" y="6096"/>
                  </a:lnTo>
                  <a:lnTo>
                    <a:pt x="33362" y="4572"/>
                  </a:lnTo>
                  <a:lnTo>
                    <a:pt x="31800" y="3556"/>
                  </a:lnTo>
                  <a:lnTo>
                    <a:pt x="29718" y="3048"/>
                  </a:lnTo>
                  <a:lnTo>
                    <a:pt x="27622" y="3048"/>
                  </a:lnTo>
                  <a:lnTo>
                    <a:pt x="10426" y="3048"/>
                  </a:lnTo>
                  <a:lnTo>
                    <a:pt x="8331" y="3048"/>
                  </a:lnTo>
                  <a:lnTo>
                    <a:pt x="6248" y="3556"/>
                  </a:lnTo>
                  <a:lnTo>
                    <a:pt x="0" y="13335"/>
                  </a:lnTo>
                  <a:lnTo>
                    <a:pt x="0" y="425196"/>
                  </a:lnTo>
                  <a:lnTo>
                    <a:pt x="38049" y="425196"/>
                  </a:lnTo>
                  <a:close/>
                </a:path>
                <a:path w="300355" h="425450">
                  <a:moveTo>
                    <a:pt x="48768" y="176149"/>
                  </a:moveTo>
                  <a:lnTo>
                    <a:pt x="56426" y="171577"/>
                  </a:lnTo>
                  <a:lnTo>
                    <a:pt x="64096" y="168021"/>
                  </a:lnTo>
                  <a:lnTo>
                    <a:pt x="101917" y="160401"/>
                  </a:lnTo>
                  <a:lnTo>
                    <a:pt x="109067" y="160909"/>
                  </a:lnTo>
                  <a:lnTo>
                    <a:pt x="116725" y="161417"/>
                  </a:lnTo>
                  <a:lnTo>
                    <a:pt x="154533" y="170053"/>
                  </a:lnTo>
                  <a:lnTo>
                    <a:pt x="169379" y="174625"/>
                  </a:lnTo>
                  <a:lnTo>
                    <a:pt x="184696" y="179197"/>
                  </a:lnTo>
                  <a:lnTo>
                    <a:pt x="222529" y="189484"/>
                  </a:lnTo>
                  <a:lnTo>
                    <a:pt x="244957" y="192024"/>
                  </a:lnTo>
                  <a:lnTo>
                    <a:pt x="252704" y="191516"/>
                  </a:lnTo>
                  <a:lnTo>
                    <a:pt x="289915" y="181864"/>
                  </a:lnTo>
                  <a:lnTo>
                    <a:pt x="293598" y="179705"/>
                  </a:lnTo>
                  <a:lnTo>
                    <a:pt x="296138" y="177673"/>
                  </a:lnTo>
                  <a:lnTo>
                    <a:pt x="297662" y="175133"/>
                  </a:lnTo>
                  <a:lnTo>
                    <a:pt x="299186" y="172593"/>
                  </a:lnTo>
                  <a:lnTo>
                    <a:pt x="300202" y="170053"/>
                  </a:lnTo>
                  <a:lnTo>
                    <a:pt x="300202" y="167512"/>
                  </a:lnTo>
                  <a:lnTo>
                    <a:pt x="299186" y="165481"/>
                  </a:lnTo>
                  <a:lnTo>
                    <a:pt x="298170" y="163449"/>
                  </a:lnTo>
                  <a:lnTo>
                    <a:pt x="289915" y="155194"/>
                  </a:lnTo>
                  <a:lnTo>
                    <a:pt x="281787" y="145542"/>
                  </a:lnTo>
                  <a:lnTo>
                    <a:pt x="274167" y="135382"/>
                  </a:lnTo>
                  <a:lnTo>
                    <a:pt x="265912" y="124587"/>
                  </a:lnTo>
                  <a:lnTo>
                    <a:pt x="264388" y="121539"/>
                  </a:lnTo>
                  <a:lnTo>
                    <a:pt x="263372" y="118491"/>
                  </a:lnTo>
                  <a:lnTo>
                    <a:pt x="262864" y="114935"/>
                  </a:lnTo>
                  <a:lnTo>
                    <a:pt x="262356" y="110871"/>
                  </a:lnTo>
                  <a:lnTo>
                    <a:pt x="262864" y="107187"/>
                  </a:lnTo>
                  <a:lnTo>
                    <a:pt x="263372" y="103632"/>
                  </a:lnTo>
                  <a:lnTo>
                    <a:pt x="264388" y="100076"/>
                  </a:lnTo>
                  <a:lnTo>
                    <a:pt x="265912" y="96520"/>
                  </a:lnTo>
                  <a:lnTo>
                    <a:pt x="274167" y="81153"/>
                  </a:lnTo>
                  <a:lnTo>
                    <a:pt x="281787" y="65405"/>
                  </a:lnTo>
                  <a:lnTo>
                    <a:pt x="289915" y="49022"/>
                  </a:lnTo>
                  <a:lnTo>
                    <a:pt x="298170" y="31115"/>
                  </a:lnTo>
                  <a:lnTo>
                    <a:pt x="299694" y="27559"/>
                  </a:lnTo>
                  <a:lnTo>
                    <a:pt x="300202" y="24511"/>
                  </a:lnTo>
                  <a:lnTo>
                    <a:pt x="300202" y="21971"/>
                  </a:lnTo>
                  <a:lnTo>
                    <a:pt x="299186" y="20447"/>
                  </a:lnTo>
                  <a:lnTo>
                    <a:pt x="297662" y="19939"/>
                  </a:lnTo>
                  <a:lnTo>
                    <a:pt x="296138" y="19431"/>
                  </a:lnTo>
                  <a:lnTo>
                    <a:pt x="293598" y="20447"/>
                  </a:lnTo>
                  <a:lnTo>
                    <a:pt x="289915" y="21462"/>
                  </a:lnTo>
                  <a:lnTo>
                    <a:pt x="282803" y="25019"/>
                  </a:lnTo>
                  <a:lnTo>
                    <a:pt x="275183" y="27559"/>
                  </a:lnTo>
                  <a:lnTo>
                    <a:pt x="267436" y="29591"/>
                  </a:lnTo>
                  <a:lnTo>
                    <a:pt x="259816" y="30607"/>
                  </a:lnTo>
                  <a:lnTo>
                    <a:pt x="252704" y="31623"/>
                  </a:lnTo>
                  <a:lnTo>
                    <a:pt x="244957" y="31623"/>
                  </a:lnTo>
                  <a:lnTo>
                    <a:pt x="237337" y="31115"/>
                  </a:lnTo>
                  <a:lnTo>
                    <a:pt x="229717" y="30607"/>
                  </a:lnTo>
                  <a:lnTo>
                    <a:pt x="222529" y="29083"/>
                  </a:lnTo>
                  <a:lnTo>
                    <a:pt x="214845" y="27559"/>
                  </a:lnTo>
                  <a:lnTo>
                    <a:pt x="199529" y="24003"/>
                  </a:lnTo>
                  <a:lnTo>
                    <a:pt x="184696" y="19431"/>
                  </a:lnTo>
                  <a:lnTo>
                    <a:pt x="169379" y="14351"/>
                  </a:lnTo>
                  <a:lnTo>
                    <a:pt x="154533" y="9652"/>
                  </a:lnTo>
                  <a:lnTo>
                    <a:pt x="139217" y="5587"/>
                  </a:lnTo>
                  <a:lnTo>
                    <a:pt x="132067" y="3556"/>
                  </a:lnTo>
                  <a:lnTo>
                    <a:pt x="124383" y="2032"/>
                  </a:lnTo>
                  <a:lnTo>
                    <a:pt x="116725" y="1016"/>
                  </a:lnTo>
                  <a:lnTo>
                    <a:pt x="109067" y="508"/>
                  </a:lnTo>
                  <a:lnTo>
                    <a:pt x="101917" y="0"/>
                  </a:lnTo>
                  <a:lnTo>
                    <a:pt x="94234" y="508"/>
                  </a:lnTo>
                  <a:lnTo>
                    <a:pt x="86575" y="1524"/>
                  </a:lnTo>
                  <a:lnTo>
                    <a:pt x="78917" y="2540"/>
                  </a:lnTo>
                  <a:lnTo>
                    <a:pt x="71755" y="5080"/>
                  </a:lnTo>
                  <a:lnTo>
                    <a:pt x="64096" y="7620"/>
                  </a:lnTo>
                  <a:lnTo>
                    <a:pt x="56426" y="11176"/>
                  </a:lnTo>
                  <a:lnTo>
                    <a:pt x="48768" y="15875"/>
                  </a:lnTo>
                </a:path>
              </a:pathLst>
            </a:custGeom>
            <a:ln w="9525">
              <a:solidFill>
                <a:srgbClr val="000000"/>
              </a:solidFill>
            </a:ln>
          </p:spPr>
          <p:txBody>
            <a:bodyPr wrap="square" lIns="0" tIns="0" rIns="0" bIns="0" rtlCol="0"/>
            <a:lstStyle/>
            <a:p>
              <a:endParaRPr/>
            </a:p>
          </p:txBody>
        </p:sp>
      </p:grpSp>
      <p:sp>
        <p:nvSpPr>
          <p:cNvPr id="7" name="object 7" descr="$PPTXTitle"/>
          <p:cNvSpPr txBox="1"/>
          <p:nvPr/>
        </p:nvSpPr>
        <p:spPr>
          <a:xfrm>
            <a:off x="1981961" y="3189717"/>
            <a:ext cx="6261735" cy="937894"/>
          </a:xfrm>
          <a:prstGeom prst="rect">
            <a:avLst/>
          </a:prstGeom>
        </p:spPr>
        <p:txBody>
          <a:bodyPr vert="horz" wrap="square" lIns="0" tIns="66040" rIns="0" bIns="0" rtlCol="0">
            <a:spAutoFit/>
          </a:bodyPr>
          <a:lstStyle/>
          <a:p>
            <a:pPr marL="12700">
              <a:lnSpc>
                <a:spcPct val="100000"/>
              </a:lnSpc>
              <a:spcBef>
                <a:spcPts val="520"/>
              </a:spcBef>
            </a:pPr>
            <a:r>
              <a:rPr sz="3200" spc="55" dirty="0">
                <a:solidFill>
                  <a:srgbClr val="0D0D0D"/>
                </a:solidFill>
                <a:latin typeface="Segoe UI Semibold"/>
                <a:cs typeface="Segoe UI Semibold"/>
              </a:rPr>
              <a:t>Strategy</a:t>
            </a:r>
            <a:r>
              <a:rPr sz="3200" spc="265" dirty="0">
                <a:solidFill>
                  <a:srgbClr val="0D0D0D"/>
                </a:solidFill>
                <a:latin typeface="Segoe UI Semibold"/>
                <a:cs typeface="Segoe UI Semibold"/>
              </a:rPr>
              <a:t> </a:t>
            </a:r>
            <a:r>
              <a:rPr sz="3200" dirty="0">
                <a:solidFill>
                  <a:srgbClr val="0D0D0D"/>
                </a:solidFill>
                <a:latin typeface="Segoe UI Semibold"/>
                <a:cs typeface="Segoe UI Semibold"/>
              </a:rPr>
              <a:t>4:</a:t>
            </a:r>
            <a:r>
              <a:rPr sz="3200" spc="229" dirty="0">
                <a:solidFill>
                  <a:srgbClr val="0D0D0D"/>
                </a:solidFill>
                <a:latin typeface="Segoe UI Semibold"/>
                <a:cs typeface="Segoe UI Semibold"/>
              </a:rPr>
              <a:t> </a:t>
            </a:r>
            <a:r>
              <a:rPr sz="3200" spc="75" dirty="0">
                <a:solidFill>
                  <a:srgbClr val="0D0D0D"/>
                </a:solidFill>
                <a:latin typeface="Segoe UI Semibold"/>
                <a:cs typeface="Segoe UI Semibold"/>
              </a:rPr>
              <a:t>Thompson</a:t>
            </a:r>
            <a:r>
              <a:rPr sz="3200" spc="240" dirty="0">
                <a:solidFill>
                  <a:srgbClr val="0D0D0D"/>
                </a:solidFill>
                <a:latin typeface="Segoe UI Semibold"/>
                <a:cs typeface="Segoe UI Semibold"/>
              </a:rPr>
              <a:t> </a:t>
            </a:r>
            <a:r>
              <a:rPr sz="3200" spc="60" dirty="0">
                <a:solidFill>
                  <a:srgbClr val="0D0D0D"/>
                </a:solidFill>
                <a:latin typeface="Segoe UI Semibold"/>
                <a:cs typeface="Segoe UI Semibold"/>
              </a:rPr>
              <a:t>Sampling</a:t>
            </a:r>
            <a:endParaRPr sz="3200">
              <a:latin typeface="Segoe UI Semibold"/>
              <a:cs typeface="Segoe UI Semibold"/>
            </a:endParaRPr>
          </a:p>
          <a:p>
            <a:pPr marL="12700">
              <a:lnSpc>
                <a:spcPct val="100000"/>
              </a:lnSpc>
              <a:spcBef>
                <a:spcPts val="280"/>
              </a:spcBef>
            </a:pPr>
            <a:r>
              <a:rPr sz="2200" dirty="0">
                <a:solidFill>
                  <a:srgbClr val="0D0D0D"/>
                </a:solidFill>
                <a:latin typeface="Segoe UI Light"/>
                <a:cs typeface="Segoe UI Light"/>
              </a:rPr>
              <a:t>See</a:t>
            </a:r>
            <a:r>
              <a:rPr sz="2200" spc="-60" dirty="0">
                <a:solidFill>
                  <a:srgbClr val="0D0D0D"/>
                </a:solidFill>
                <a:latin typeface="Segoe UI Light"/>
                <a:cs typeface="Segoe UI Light"/>
              </a:rPr>
              <a:t> </a:t>
            </a:r>
            <a:r>
              <a:rPr sz="2200" dirty="0">
                <a:solidFill>
                  <a:srgbClr val="0D0D0D"/>
                </a:solidFill>
                <a:latin typeface="Segoe UI Light"/>
                <a:cs typeface="Segoe UI Light"/>
              </a:rPr>
              <a:t>Alex</a:t>
            </a:r>
            <a:r>
              <a:rPr sz="2200" spc="-50" dirty="0">
                <a:solidFill>
                  <a:srgbClr val="0D0D0D"/>
                </a:solidFill>
                <a:latin typeface="Segoe UI Light"/>
                <a:cs typeface="Segoe UI Light"/>
              </a:rPr>
              <a:t> </a:t>
            </a:r>
            <a:r>
              <a:rPr sz="2200" spc="-70" dirty="0">
                <a:solidFill>
                  <a:srgbClr val="0D0D0D"/>
                </a:solidFill>
                <a:latin typeface="Segoe UI Light"/>
                <a:cs typeface="Segoe UI Light"/>
              </a:rPr>
              <a:t>Tsun’s</a:t>
            </a:r>
            <a:r>
              <a:rPr sz="2200" spc="-60" dirty="0">
                <a:solidFill>
                  <a:srgbClr val="0D0D0D"/>
                </a:solidFill>
                <a:latin typeface="Segoe UI Light"/>
                <a:cs typeface="Segoe UI Light"/>
              </a:rPr>
              <a:t> </a:t>
            </a:r>
            <a:r>
              <a:rPr sz="2200" dirty="0">
                <a:solidFill>
                  <a:srgbClr val="0D0D0D"/>
                </a:solidFill>
                <a:latin typeface="Segoe UI Light"/>
                <a:cs typeface="Segoe UI Light"/>
              </a:rPr>
              <a:t>textbook</a:t>
            </a:r>
            <a:r>
              <a:rPr sz="2200" spc="-30" dirty="0">
                <a:solidFill>
                  <a:srgbClr val="0D0D0D"/>
                </a:solidFill>
                <a:latin typeface="Segoe UI Light"/>
                <a:cs typeface="Segoe UI Light"/>
              </a:rPr>
              <a:t> </a:t>
            </a:r>
            <a:r>
              <a:rPr sz="2200" dirty="0">
                <a:solidFill>
                  <a:srgbClr val="0D0D0D"/>
                </a:solidFill>
                <a:latin typeface="Segoe UI Light"/>
                <a:cs typeface="Segoe UI Light"/>
              </a:rPr>
              <a:t>for</a:t>
            </a:r>
            <a:r>
              <a:rPr sz="2200" spc="-55" dirty="0">
                <a:solidFill>
                  <a:srgbClr val="0D0D0D"/>
                </a:solidFill>
                <a:latin typeface="Segoe UI Light"/>
                <a:cs typeface="Segoe UI Light"/>
              </a:rPr>
              <a:t> </a:t>
            </a:r>
            <a:r>
              <a:rPr sz="2200" dirty="0">
                <a:solidFill>
                  <a:srgbClr val="0D0D0D"/>
                </a:solidFill>
                <a:latin typeface="Segoe UI Light"/>
                <a:cs typeface="Segoe UI Light"/>
              </a:rPr>
              <a:t>details</a:t>
            </a:r>
            <a:r>
              <a:rPr sz="2200" spc="-40" dirty="0">
                <a:solidFill>
                  <a:srgbClr val="0D0D0D"/>
                </a:solidFill>
                <a:latin typeface="Segoe UI Light"/>
                <a:cs typeface="Segoe UI Light"/>
              </a:rPr>
              <a:t> </a:t>
            </a:r>
            <a:r>
              <a:rPr sz="2200" dirty="0">
                <a:solidFill>
                  <a:srgbClr val="0D0D0D"/>
                </a:solidFill>
                <a:latin typeface="Segoe UI Light"/>
                <a:cs typeface="Segoe UI Light"/>
              </a:rPr>
              <a:t>about</a:t>
            </a:r>
            <a:r>
              <a:rPr sz="2200" spc="-30" dirty="0">
                <a:solidFill>
                  <a:srgbClr val="0D0D0D"/>
                </a:solidFill>
                <a:latin typeface="Segoe UI Light"/>
                <a:cs typeface="Segoe UI Light"/>
              </a:rPr>
              <a:t> </a:t>
            </a:r>
            <a:r>
              <a:rPr sz="2200" dirty="0">
                <a:solidFill>
                  <a:srgbClr val="0D0D0D"/>
                </a:solidFill>
                <a:latin typeface="Segoe UI Light"/>
                <a:cs typeface="Segoe UI Light"/>
              </a:rPr>
              <a:t>this</a:t>
            </a:r>
            <a:r>
              <a:rPr sz="2200" spc="-50" dirty="0">
                <a:solidFill>
                  <a:srgbClr val="0D0D0D"/>
                </a:solidFill>
                <a:latin typeface="Segoe UI Light"/>
                <a:cs typeface="Segoe UI Light"/>
              </a:rPr>
              <a:t> </a:t>
            </a:r>
            <a:r>
              <a:rPr sz="2200" spc="-50" dirty="0">
                <a:solidFill>
                  <a:srgbClr val="0D0D0D"/>
                </a:solidFill>
                <a:latin typeface="Wingdings"/>
                <a:cs typeface="Wingdings"/>
              </a:rPr>
              <a:t></a:t>
            </a:r>
            <a:endParaRPr sz="2200">
              <a:latin typeface="Wingdings"/>
              <a:cs typeface="Wingding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90" dirty="0"/>
              <a:t>Muti-</a:t>
            </a:r>
            <a:r>
              <a:rPr spc="70" dirty="0"/>
              <a:t>Armed</a:t>
            </a:r>
            <a:r>
              <a:rPr spc="175" dirty="0"/>
              <a:t> </a:t>
            </a:r>
            <a:r>
              <a:rPr spc="70" dirty="0"/>
              <a:t>Bandits</a:t>
            </a:r>
            <a:r>
              <a:rPr spc="190" dirty="0"/>
              <a:t> </a:t>
            </a:r>
            <a:r>
              <a:rPr spc="65" dirty="0"/>
              <a:t>aren’t</a:t>
            </a:r>
            <a:r>
              <a:rPr spc="290" dirty="0"/>
              <a:t> </a:t>
            </a:r>
            <a:r>
              <a:rPr i="1" spc="70" dirty="0">
                <a:latin typeface="Segoe UI"/>
                <a:cs typeface="Segoe UI"/>
              </a:rPr>
              <a:t>perfect</a:t>
            </a:r>
          </a:p>
        </p:txBody>
      </p:sp>
      <p:sp>
        <p:nvSpPr>
          <p:cNvPr id="3" name="object 3"/>
          <p:cNvSpPr txBox="1"/>
          <p:nvPr/>
        </p:nvSpPr>
        <p:spPr>
          <a:xfrm>
            <a:off x="699922" y="1445513"/>
            <a:ext cx="11364595" cy="5356860"/>
          </a:xfrm>
          <a:prstGeom prst="rect">
            <a:avLst/>
          </a:prstGeom>
        </p:spPr>
        <p:txBody>
          <a:bodyPr vert="horz" wrap="square" lIns="0" tIns="12065" rIns="0" bIns="0" rtlCol="0">
            <a:spAutoFit/>
          </a:bodyPr>
          <a:lstStyle/>
          <a:p>
            <a:pPr marL="351155" indent="-332740">
              <a:lnSpc>
                <a:spcPct val="100000"/>
              </a:lnSpc>
              <a:spcBef>
                <a:spcPts val="95"/>
              </a:spcBef>
              <a:buChar char="&gt;"/>
              <a:tabLst>
                <a:tab pos="351155" algn="l"/>
              </a:tabLst>
            </a:pPr>
            <a:r>
              <a:rPr sz="2800" dirty="0">
                <a:latin typeface="Segoe UI Semilight"/>
                <a:cs typeface="Segoe UI Semilight"/>
              </a:rPr>
              <a:t>They</a:t>
            </a:r>
            <a:r>
              <a:rPr sz="2800" spc="-80" dirty="0">
                <a:latin typeface="Segoe UI Semilight"/>
                <a:cs typeface="Segoe UI Semilight"/>
              </a:rPr>
              <a:t> </a:t>
            </a:r>
            <a:r>
              <a:rPr sz="2800" dirty="0">
                <a:latin typeface="Segoe UI Semilight"/>
                <a:cs typeface="Segoe UI Semilight"/>
              </a:rPr>
              <a:t>don’t</a:t>
            </a:r>
            <a:r>
              <a:rPr sz="2800" spc="-75" dirty="0">
                <a:latin typeface="Segoe UI Semilight"/>
                <a:cs typeface="Segoe UI Semilight"/>
              </a:rPr>
              <a:t> </a:t>
            </a:r>
            <a:r>
              <a:rPr sz="2800" spc="-10" dirty="0">
                <a:latin typeface="Segoe UI Semilight"/>
                <a:cs typeface="Segoe UI Semilight"/>
              </a:rPr>
              <a:t>personalize!</a:t>
            </a:r>
            <a:endParaRPr sz="2800" dirty="0">
              <a:latin typeface="Segoe UI Semilight"/>
              <a:cs typeface="Segoe UI Semilight"/>
            </a:endParaRPr>
          </a:p>
          <a:p>
            <a:pPr marL="386080" marR="264795">
              <a:lnSpc>
                <a:spcPts val="2590"/>
              </a:lnSpc>
              <a:spcBef>
                <a:spcPts val="450"/>
              </a:spcBef>
            </a:pPr>
            <a:r>
              <a:rPr sz="2400" dirty="0">
                <a:latin typeface="Segoe UI Semilight"/>
                <a:cs typeface="Segoe UI Semilight"/>
              </a:rPr>
              <a:t>they</a:t>
            </a:r>
            <a:r>
              <a:rPr sz="2400" spc="-70" dirty="0">
                <a:latin typeface="Segoe UI Semilight"/>
                <a:cs typeface="Segoe UI Semilight"/>
              </a:rPr>
              <a:t> </a:t>
            </a:r>
            <a:r>
              <a:rPr sz="2400" dirty="0">
                <a:latin typeface="Segoe UI Semilight"/>
                <a:cs typeface="Segoe UI Semilight"/>
              </a:rPr>
              <a:t>only</a:t>
            </a:r>
            <a:r>
              <a:rPr sz="2400" spc="-70" dirty="0">
                <a:latin typeface="Segoe UI Semilight"/>
                <a:cs typeface="Segoe UI Semilight"/>
              </a:rPr>
              <a:t> </a:t>
            </a:r>
            <a:r>
              <a:rPr sz="2400" dirty="0">
                <a:latin typeface="Segoe UI Semilight"/>
                <a:cs typeface="Segoe UI Semilight"/>
              </a:rPr>
              <a:t>find</a:t>
            </a:r>
            <a:r>
              <a:rPr sz="2400" spc="-65" dirty="0">
                <a:latin typeface="Segoe UI Semilight"/>
                <a:cs typeface="Segoe UI Semilight"/>
              </a:rPr>
              <a:t> </a:t>
            </a:r>
            <a:r>
              <a:rPr sz="2400" dirty="0">
                <a:latin typeface="Segoe UI Semilight"/>
                <a:cs typeface="Segoe UI Semilight"/>
              </a:rPr>
              <a:t>overall</a:t>
            </a:r>
            <a:r>
              <a:rPr sz="2400" spc="-75" dirty="0">
                <a:latin typeface="Segoe UI Semilight"/>
                <a:cs typeface="Segoe UI Semilight"/>
              </a:rPr>
              <a:t> </a:t>
            </a:r>
            <a:r>
              <a:rPr sz="2400" spc="-10" dirty="0">
                <a:latin typeface="Segoe UI Semilight"/>
                <a:cs typeface="Segoe UI Semilight"/>
              </a:rPr>
              <a:t>“winners”,</a:t>
            </a:r>
            <a:r>
              <a:rPr sz="2400" spc="-75" dirty="0">
                <a:latin typeface="Segoe UI Semilight"/>
                <a:cs typeface="Segoe UI Semilight"/>
              </a:rPr>
              <a:t> </a:t>
            </a:r>
            <a:r>
              <a:rPr sz="2400" dirty="0">
                <a:latin typeface="Segoe UI Semilight"/>
                <a:cs typeface="Segoe UI Semilight"/>
              </a:rPr>
              <a:t>but</a:t>
            </a:r>
            <a:r>
              <a:rPr sz="2400" spc="-70" dirty="0">
                <a:latin typeface="Segoe UI Semilight"/>
                <a:cs typeface="Segoe UI Semilight"/>
              </a:rPr>
              <a:t> </a:t>
            </a:r>
            <a:r>
              <a:rPr sz="2400" dirty="0">
                <a:latin typeface="Segoe UI Semilight"/>
                <a:cs typeface="Segoe UI Semilight"/>
              </a:rPr>
              <a:t>sometimes,</a:t>
            </a:r>
            <a:r>
              <a:rPr sz="2400" spc="-60" dirty="0">
                <a:latin typeface="Segoe UI Semilight"/>
                <a:cs typeface="Segoe UI Semilight"/>
              </a:rPr>
              <a:t> </a:t>
            </a:r>
            <a:r>
              <a:rPr sz="2400" dirty="0">
                <a:latin typeface="Segoe UI Semilight"/>
                <a:cs typeface="Segoe UI Semilight"/>
              </a:rPr>
              <a:t>different</a:t>
            </a:r>
            <a:r>
              <a:rPr sz="2400" spc="-60" dirty="0">
                <a:latin typeface="Segoe UI Semilight"/>
                <a:cs typeface="Segoe UI Semilight"/>
              </a:rPr>
              <a:t> </a:t>
            </a:r>
            <a:r>
              <a:rPr sz="2400" dirty="0">
                <a:latin typeface="Segoe UI Semilight"/>
                <a:cs typeface="Segoe UI Semilight"/>
              </a:rPr>
              <a:t>customers</a:t>
            </a:r>
            <a:r>
              <a:rPr sz="2400" spc="-65" dirty="0">
                <a:latin typeface="Segoe UI Semilight"/>
                <a:cs typeface="Segoe UI Semilight"/>
              </a:rPr>
              <a:t> </a:t>
            </a:r>
            <a:r>
              <a:rPr sz="2400" spc="-20" dirty="0">
                <a:latin typeface="Segoe UI Semilight"/>
                <a:cs typeface="Segoe UI Semilight"/>
              </a:rPr>
              <a:t>need</a:t>
            </a:r>
            <a:r>
              <a:rPr sz="2400" spc="600" dirty="0">
                <a:latin typeface="Segoe UI Semilight"/>
                <a:cs typeface="Segoe UI Semilight"/>
              </a:rPr>
              <a:t>  </a:t>
            </a:r>
            <a:r>
              <a:rPr sz="2400" dirty="0">
                <a:latin typeface="Segoe UI Semilight"/>
                <a:cs typeface="Segoe UI Semilight"/>
              </a:rPr>
              <a:t>different</a:t>
            </a:r>
            <a:r>
              <a:rPr sz="2400" spc="-40" dirty="0">
                <a:latin typeface="Segoe UI Semilight"/>
                <a:cs typeface="Segoe UI Semilight"/>
              </a:rPr>
              <a:t> </a:t>
            </a:r>
            <a:r>
              <a:rPr sz="2400" dirty="0">
                <a:latin typeface="Segoe UI Semilight"/>
                <a:cs typeface="Segoe UI Semilight"/>
              </a:rPr>
              <a:t>things.</a:t>
            </a:r>
            <a:r>
              <a:rPr sz="2400" spc="-40" dirty="0">
                <a:latin typeface="Segoe UI Semilight"/>
                <a:cs typeface="Segoe UI Semilight"/>
              </a:rPr>
              <a:t> </a:t>
            </a:r>
            <a:r>
              <a:rPr sz="2400" dirty="0">
                <a:latin typeface="Segoe UI Semilight"/>
                <a:cs typeface="Segoe UI Semilight"/>
              </a:rPr>
              <a:t>There</a:t>
            </a:r>
            <a:r>
              <a:rPr sz="2400" spc="-35" dirty="0">
                <a:latin typeface="Segoe UI Semilight"/>
                <a:cs typeface="Segoe UI Semilight"/>
              </a:rPr>
              <a:t> </a:t>
            </a:r>
            <a:r>
              <a:rPr sz="2400" dirty="0">
                <a:latin typeface="Segoe UI Semilight"/>
                <a:cs typeface="Segoe UI Semilight"/>
              </a:rPr>
              <a:t>are</a:t>
            </a:r>
            <a:r>
              <a:rPr sz="2400" spc="-35" dirty="0">
                <a:latin typeface="Segoe UI Semilight"/>
                <a:cs typeface="Segoe UI Semilight"/>
              </a:rPr>
              <a:t> </a:t>
            </a:r>
            <a:r>
              <a:rPr sz="2400" dirty="0">
                <a:latin typeface="Segoe UI Semilight"/>
                <a:cs typeface="Segoe UI Semilight"/>
              </a:rPr>
              <a:t>other</a:t>
            </a:r>
            <a:r>
              <a:rPr sz="2400" spc="-40" dirty="0">
                <a:latin typeface="Segoe UI Semilight"/>
                <a:cs typeface="Segoe UI Semilight"/>
              </a:rPr>
              <a:t> </a:t>
            </a:r>
            <a:r>
              <a:rPr sz="2400" dirty="0">
                <a:latin typeface="Segoe UI Semilight"/>
                <a:cs typeface="Segoe UI Semilight"/>
              </a:rPr>
              <a:t>external</a:t>
            </a:r>
            <a:r>
              <a:rPr sz="2400" spc="-40" dirty="0">
                <a:latin typeface="Segoe UI Semilight"/>
                <a:cs typeface="Segoe UI Semilight"/>
              </a:rPr>
              <a:t> </a:t>
            </a:r>
            <a:r>
              <a:rPr sz="2400" dirty="0">
                <a:latin typeface="Segoe UI Semilight"/>
                <a:cs typeface="Segoe UI Semilight"/>
              </a:rPr>
              <a:t>factors</a:t>
            </a:r>
            <a:r>
              <a:rPr sz="2400" spc="-40" dirty="0">
                <a:latin typeface="Segoe UI Semilight"/>
                <a:cs typeface="Segoe UI Semilight"/>
              </a:rPr>
              <a:t> </a:t>
            </a:r>
            <a:r>
              <a:rPr sz="2400" dirty="0">
                <a:latin typeface="Segoe UI Semilight"/>
                <a:cs typeface="Segoe UI Semilight"/>
              </a:rPr>
              <a:t>that</a:t>
            </a:r>
            <a:r>
              <a:rPr sz="2400" spc="-40" dirty="0">
                <a:latin typeface="Segoe UI Semilight"/>
                <a:cs typeface="Segoe UI Semilight"/>
              </a:rPr>
              <a:t> </a:t>
            </a:r>
            <a:r>
              <a:rPr sz="2400" dirty="0">
                <a:latin typeface="Segoe UI Semilight"/>
                <a:cs typeface="Segoe UI Semilight"/>
              </a:rPr>
              <a:t>affect</a:t>
            </a:r>
            <a:r>
              <a:rPr sz="2400" spc="-40" dirty="0">
                <a:latin typeface="Segoe UI Semilight"/>
                <a:cs typeface="Segoe UI Semilight"/>
              </a:rPr>
              <a:t> </a:t>
            </a:r>
            <a:r>
              <a:rPr sz="2400" dirty="0">
                <a:latin typeface="Segoe UI Semilight"/>
                <a:cs typeface="Segoe UI Semilight"/>
              </a:rPr>
              <a:t>what</a:t>
            </a:r>
            <a:r>
              <a:rPr sz="2400" spc="-40" dirty="0">
                <a:latin typeface="Segoe UI Semilight"/>
                <a:cs typeface="Segoe UI Semilight"/>
              </a:rPr>
              <a:t> </a:t>
            </a:r>
            <a:r>
              <a:rPr sz="2400" dirty="0">
                <a:latin typeface="Segoe UI Semilight"/>
                <a:cs typeface="Segoe UI Semilight"/>
              </a:rPr>
              <a:t>the</a:t>
            </a:r>
            <a:r>
              <a:rPr sz="2400" spc="-40" dirty="0">
                <a:latin typeface="Segoe UI Semilight"/>
                <a:cs typeface="Segoe UI Semilight"/>
              </a:rPr>
              <a:t> </a:t>
            </a:r>
            <a:r>
              <a:rPr sz="2400" dirty="0">
                <a:latin typeface="Segoe UI Semilight"/>
                <a:cs typeface="Segoe UI Semilight"/>
              </a:rPr>
              <a:t>best</a:t>
            </a:r>
            <a:r>
              <a:rPr sz="2400" spc="-40" dirty="0">
                <a:latin typeface="Segoe UI Semilight"/>
                <a:cs typeface="Segoe UI Semilight"/>
              </a:rPr>
              <a:t> </a:t>
            </a:r>
            <a:r>
              <a:rPr sz="2400" dirty="0">
                <a:latin typeface="Segoe UI Semilight"/>
                <a:cs typeface="Segoe UI Semilight"/>
              </a:rPr>
              <a:t>choice</a:t>
            </a:r>
            <a:r>
              <a:rPr sz="2400" spc="-50" dirty="0">
                <a:latin typeface="Segoe UI Semilight"/>
                <a:cs typeface="Segoe UI Semilight"/>
              </a:rPr>
              <a:t> </a:t>
            </a:r>
            <a:r>
              <a:rPr sz="2400" spc="-25" dirty="0">
                <a:latin typeface="Segoe UI Semilight"/>
                <a:cs typeface="Segoe UI Semilight"/>
              </a:rPr>
              <a:t>is</a:t>
            </a:r>
            <a:endParaRPr sz="2400" dirty="0">
              <a:latin typeface="Segoe UI Semilight"/>
              <a:cs typeface="Segoe UI Semilight"/>
            </a:endParaRPr>
          </a:p>
          <a:p>
            <a:pPr marL="351155" marR="572770" indent="-332740">
              <a:lnSpc>
                <a:spcPct val="94800"/>
              </a:lnSpc>
              <a:spcBef>
                <a:spcPts val="1400"/>
              </a:spcBef>
              <a:buChar char="&gt;"/>
              <a:tabLst>
                <a:tab pos="386080" algn="l"/>
              </a:tabLst>
            </a:pPr>
            <a:r>
              <a:rPr sz="2800" dirty="0">
                <a:latin typeface="Segoe UI Semilight"/>
                <a:cs typeface="Segoe UI Semilight"/>
              </a:rPr>
              <a:t>When</a:t>
            </a:r>
            <a:r>
              <a:rPr sz="2800" spc="-60" dirty="0">
                <a:latin typeface="Segoe UI Semilight"/>
                <a:cs typeface="Segoe UI Semilight"/>
              </a:rPr>
              <a:t> </a:t>
            </a:r>
            <a:r>
              <a:rPr sz="2800" dirty="0">
                <a:latin typeface="Segoe UI Semilight"/>
                <a:cs typeface="Segoe UI Semilight"/>
              </a:rPr>
              <a:t>there</a:t>
            </a:r>
            <a:r>
              <a:rPr sz="2800" spc="-55" dirty="0">
                <a:latin typeface="Segoe UI Semilight"/>
                <a:cs typeface="Segoe UI Semilight"/>
              </a:rPr>
              <a:t> </a:t>
            </a:r>
            <a:r>
              <a:rPr sz="2800" dirty="0">
                <a:latin typeface="Segoe UI Semilight"/>
                <a:cs typeface="Segoe UI Semilight"/>
              </a:rPr>
              <a:t>are</a:t>
            </a:r>
            <a:r>
              <a:rPr sz="2800" spc="-60" dirty="0">
                <a:latin typeface="Segoe UI Semilight"/>
                <a:cs typeface="Segoe UI Semilight"/>
              </a:rPr>
              <a:t> </a:t>
            </a:r>
            <a:r>
              <a:rPr sz="2800" dirty="0">
                <a:latin typeface="Segoe UI Semilight"/>
                <a:cs typeface="Segoe UI Semilight"/>
              </a:rPr>
              <a:t>too</a:t>
            </a:r>
            <a:r>
              <a:rPr sz="2800" spc="-60" dirty="0">
                <a:latin typeface="Segoe UI Semilight"/>
                <a:cs typeface="Segoe UI Semilight"/>
              </a:rPr>
              <a:t> </a:t>
            </a:r>
            <a:r>
              <a:rPr sz="2800" dirty="0">
                <a:latin typeface="Segoe UI Semilight"/>
                <a:cs typeface="Segoe UI Semilight"/>
              </a:rPr>
              <a:t>many</a:t>
            </a:r>
            <a:r>
              <a:rPr sz="2800" spc="-65" dirty="0">
                <a:latin typeface="Segoe UI Semilight"/>
                <a:cs typeface="Segoe UI Semilight"/>
              </a:rPr>
              <a:t> </a:t>
            </a:r>
            <a:r>
              <a:rPr sz="2800" dirty="0">
                <a:latin typeface="Segoe UI Semilight"/>
                <a:cs typeface="Segoe UI Semilight"/>
              </a:rPr>
              <a:t>arms,</a:t>
            </a:r>
            <a:r>
              <a:rPr sz="2800" spc="-70" dirty="0">
                <a:latin typeface="Segoe UI Semilight"/>
                <a:cs typeface="Segoe UI Semilight"/>
              </a:rPr>
              <a:t> </a:t>
            </a:r>
            <a:r>
              <a:rPr sz="2800" dirty="0">
                <a:latin typeface="Segoe UI Semilight"/>
                <a:cs typeface="Segoe UI Semilight"/>
              </a:rPr>
              <a:t>MABs</a:t>
            </a:r>
            <a:r>
              <a:rPr sz="2800" spc="-60" dirty="0">
                <a:latin typeface="Segoe UI Semilight"/>
                <a:cs typeface="Segoe UI Semilight"/>
              </a:rPr>
              <a:t> </a:t>
            </a:r>
            <a:r>
              <a:rPr sz="2800" dirty="0">
                <a:latin typeface="Segoe UI Semilight"/>
                <a:cs typeface="Segoe UI Semilight"/>
              </a:rPr>
              <a:t>don’t</a:t>
            </a:r>
            <a:r>
              <a:rPr sz="2800" spc="-65" dirty="0">
                <a:latin typeface="Segoe UI Semilight"/>
                <a:cs typeface="Segoe UI Semilight"/>
              </a:rPr>
              <a:t> </a:t>
            </a:r>
            <a:r>
              <a:rPr sz="2800" dirty="0">
                <a:latin typeface="Segoe UI Semilight"/>
                <a:cs typeface="Segoe UI Semilight"/>
              </a:rPr>
              <a:t>work</a:t>
            </a:r>
            <a:r>
              <a:rPr sz="2800" spc="-60" dirty="0">
                <a:latin typeface="Segoe UI Semilight"/>
                <a:cs typeface="Segoe UI Semilight"/>
              </a:rPr>
              <a:t> </a:t>
            </a:r>
            <a:r>
              <a:rPr sz="2800" dirty="0">
                <a:latin typeface="Segoe UI Semilight"/>
                <a:cs typeface="Segoe UI Semilight"/>
              </a:rPr>
              <a:t>as</a:t>
            </a:r>
            <a:r>
              <a:rPr sz="2800" spc="-60" dirty="0">
                <a:latin typeface="Segoe UI Semilight"/>
                <a:cs typeface="Segoe UI Semilight"/>
              </a:rPr>
              <a:t> </a:t>
            </a:r>
            <a:r>
              <a:rPr sz="2800" dirty="0">
                <a:latin typeface="Segoe UI Semilight"/>
                <a:cs typeface="Segoe UI Semilight"/>
              </a:rPr>
              <a:t>fast</a:t>
            </a:r>
            <a:r>
              <a:rPr sz="2800" spc="-70" dirty="0">
                <a:latin typeface="Segoe UI Semilight"/>
                <a:cs typeface="Segoe UI Semilight"/>
              </a:rPr>
              <a:t> </a:t>
            </a:r>
            <a:r>
              <a:rPr sz="2800" dirty="0">
                <a:latin typeface="Segoe UI Semilight"/>
                <a:cs typeface="Segoe UI Semilight"/>
              </a:rPr>
              <a:t>and</a:t>
            </a:r>
            <a:r>
              <a:rPr sz="2800" spc="-65" dirty="0">
                <a:latin typeface="Segoe UI Semilight"/>
                <a:cs typeface="Segoe UI Semilight"/>
              </a:rPr>
              <a:t> </a:t>
            </a:r>
            <a:r>
              <a:rPr sz="2800" dirty="0">
                <a:latin typeface="Segoe UI Semilight"/>
                <a:cs typeface="Segoe UI Semilight"/>
              </a:rPr>
              <a:t>as</a:t>
            </a:r>
            <a:r>
              <a:rPr sz="2800" spc="-60" dirty="0">
                <a:latin typeface="Segoe UI Semilight"/>
                <a:cs typeface="Segoe UI Semilight"/>
              </a:rPr>
              <a:t> </a:t>
            </a:r>
            <a:r>
              <a:rPr sz="2800" spc="-20" dirty="0">
                <a:latin typeface="Segoe UI Semilight"/>
                <a:cs typeface="Segoe UI Semilight"/>
              </a:rPr>
              <a:t>well 	</a:t>
            </a:r>
            <a:r>
              <a:rPr sz="2400" dirty="0">
                <a:latin typeface="Segoe UI Semilight"/>
                <a:cs typeface="Segoe UI Semilight"/>
              </a:rPr>
              <a:t>e.g.,</a:t>
            </a:r>
            <a:r>
              <a:rPr sz="2400" spc="-50" dirty="0">
                <a:latin typeface="Segoe UI Semilight"/>
                <a:cs typeface="Segoe UI Semilight"/>
              </a:rPr>
              <a:t> </a:t>
            </a:r>
            <a:r>
              <a:rPr sz="2400" dirty="0">
                <a:latin typeface="Segoe UI Semilight"/>
                <a:cs typeface="Segoe UI Semilight"/>
              </a:rPr>
              <a:t>if</a:t>
            </a:r>
            <a:r>
              <a:rPr sz="2400" spc="-30" dirty="0">
                <a:latin typeface="Segoe UI Semilight"/>
                <a:cs typeface="Segoe UI Semilight"/>
              </a:rPr>
              <a:t> </a:t>
            </a:r>
            <a:r>
              <a:rPr sz="2400" dirty="0">
                <a:latin typeface="Segoe UI Semilight"/>
                <a:cs typeface="Segoe UI Semilight"/>
              </a:rPr>
              <a:t>the</a:t>
            </a:r>
            <a:r>
              <a:rPr sz="2400" spc="-20" dirty="0">
                <a:latin typeface="Segoe UI Semilight"/>
                <a:cs typeface="Segoe UI Semilight"/>
              </a:rPr>
              <a:t> </a:t>
            </a:r>
            <a:r>
              <a:rPr sz="2400" dirty="0">
                <a:latin typeface="Segoe UI Semilight"/>
                <a:cs typeface="Segoe UI Semilight"/>
              </a:rPr>
              <a:t>arms</a:t>
            </a:r>
            <a:r>
              <a:rPr sz="2400" spc="-35" dirty="0">
                <a:latin typeface="Segoe UI Semilight"/>
                <a:cs typeface="Segoe UI Semilight"/>
              </a:rPr>
              <a:t> </a:t>
            </a:r>
            <a:r>
              <a:rPr sz="2400" dirty="0">
                <a:latin typeface="Segoe UI Semilight"/>
                <a:cs typeface="Segoe UI Semilight"/>
              </a:rPr>
              <a:t>are</a:t>
            </a:r>
            <a:r>
              <a:rPr sz="2400" spc="-25" dirty="0">
                <a:latin typeface="Segoe UI Semilight"/>
                <a:cs typeface="Segoe UI Semilight"/>
              </a:rPr>
              <a:t> </a:t>
            </a:r>
            <a:r>
              <a:rPr sz="2400" dirty="0">
                <a:latin typeface="Segoe UI Semilight"/>
                <a:cs typeface="Segoe UI Semilight"/>
              </a:rPr>
              <a:t>the</a:t>
            </a:r>
            <a:r>
              <a:rPr sz="2400" spc="-35" dirty="0">
                <a:latin typeface="Segoe UI Semilight"/>
                <a:cs typeface="Segoe UI Semilight"/>
              </a:rPr>
              <a:t> </a:t>
            </a:r>
            <a:r>
              <a:rPr sz="2400" dirty="0">
                <a:latin typeface="Segoe UI Semilight"/>
                <a:cs typeface="Segoe UI Semilight"/>
              </a:rPr>
              <a:t>time</a:t>
            </a:r>
            <a:r>
              <a:rPr sz="2400" spc="-35" dirty="0">
                <a:latin typeface="Segoe UI Semilight"/>
                <a:cs typeface="Segoe UI Semilight"/>
              </a:rPr>
              <a:t> </a:t>
            </a:r>
            <a:r>
              <a:rPr sz="2400" dirty="0">
                <a:latin typeface="Segoe UI Semilight"/>
                <a:cs typeface="Segoe UI Semilight"/>
              </a:rPr>
              <a:t>of</a:t>
            </a:r>
            <a:r>
              <a:rPr sz="2400" spc="-25" dirty="0">
                <a:latin typeface="Segoe UI Semilight"/>
                <a:cs typeface="Segoe UI Semilight"/>
              </a:rPr>
              <a:t> </a:t>
            </a:r>
            <a:r>
              <a:rPr sz="2400" dirty="0">
                <a:latin typeface="Segoe UI Semilight"/>
                <a:cs typeface="Segoe UI Semilight"/>
              </a:rPr>
              <a:t>day</a:t>
            </a:r>
            <a:r>
              <a:rPr sz="2400" spc="-40" dirty="0">
                <a:latin typeface="Segoe UI Semilight"/>
                <a:cs typeface="Segoe UI Semilight"/>
              </a:rPr>
              <a:t> </a:t>
            </a:r>
            <a:r>
              <a:rPr sz="2400" dirty="0">
                <a:latin typeface="Segoe UI Semilight"/>
                <a:cs typeface="Segoe UI Semilight"/>
              </a:rPr>
              <a:t>to</a:t>
            </a:r>
            <a:r>
              <a:rPr sz="2400" spc="-35" dirty="0">
                <a:latin typeface="Segoe UI Semilight"/>
                <a:cs typeface="Segoe UI Semilight"/>
              </a:rPr>
              <a:t> </a:t>
            </a:r>
            <a:r>
              <a:rPr sz="2400" dirty="0">
                <a:latin typeface="Segoe UI Semilight"/>
                <a:cs typeface="Segoe UI Semilight"/>
              </a:rPr>
              <a:t>send</a:t>
            </a:r>
            <a:r>
              <a:rPr sz="2400" spc="-20" dirty="0">
                <a:latin typeface="Segoe UI Semilight"/>
                <a:cs typeface="Segoe UI Semilight"/>
              </a:rPr>
              <a:t> </a:t>
            </a:r>
            <a:r>
              <a:rPr sz="2400" dirty="0">
                <a:latin typeface="Segoe UI Semilight"/>
                <a:cs typeface="Segoe UI Semilight"/>
              </a:rPr>
              <a:t>an</a:t>
            </a:r>
            <a:r>
              <a:rPr sz="2400" spc="-40" dirty="0">
                <a:latin typeface="Segoe UI Semilight"/>
                <a:cs typeface="Segoe UI Semilight"/>
              </a:rPr>
              <a:t> </a:t>
            </a:r>
            <a:r>
              <a:rPr sz="2400" dirty="0">
                <a:latin typeface="Segoe UI Semilight"/>
                <a:cs typeface="Segoe UI Semilight"/>
              </a:rPr>
              <a:t>email,</a:t>
            </a:r>
            <a:r>
              <a:rPr sz="2400" spc="-10" dirty="0">
                <a:latin typeface="Segoe UI Semilight"/>
                <a:cs typeface="Segoe UI Semilight"/>
              </a:rPr>
              <a:t> </a:t>
            </a:r>
            <a:r>
              <a:rPr sz="2400" dirty="0">
                <a:latin typeface="Segoe UI Semilight"/>
                <a:cs typeface="Segoe UI Semilight"/>
              </a:rPr>
              <a:t>if</a:t>
            </a:r>
            <a:r>
              <a:rPr sz="2400" spc="-35" dirty="0">
                <a:latin typeface="Segoe UI Semilight"/>
                <a:cs typeface="Segoe UI Semilight"/>
              </a:rPr>
              <a:t> </a:t>
            </a:r>
            <a:r>
              <a:rPr sz="2400" dirty="0">
                <a:latin typeface="Segoe UI Semilight"/>
                <a:cs typeface="Segoe UI Semilight"/>
              </a:rPr>
              <a:t>you</a:t>
            </a:r>
            <a:r>
              <a:rPr sz="2400" spc="-40" dirty="0">
                <a:latin typeface="Segoe UI Semilight"/>
                <a:cs typeface="Segoe UI Semilight"/>
              </a:rPr>
              <a:t> </a:t>
            </a:r>
            <a:r>
              <a:rPr sz="2400" dirty="0">
                <a:latin typeface="Segoe UI Semilight"/>
                <a:cs typeface="Segoe UI Semilight"/>
              </a:rPr>
              <a:t>find</a:t>
            </a:r>
            <a:r>
              <a:rPr sz="2400" spc="-20" dirty="0">
                <a:latin typeface="Segoe UI Semilight"/>
                <a:cs typeface="Segoe UI Semilight"/>
              </a:rPr>
              <a:t> </a:t>
            </a:r>
            <a:r>
              <a:rPr sz="2400" dirty="0">
                <a:latin typeface="Segoe UI Semilight"/>
                <a:cs typeface="Segoe UI Semilight"/>
              </a:rPr>
              <a:t>that</a:t>
            </a:r>
            <a:r>
              <a:rPr sz="2400" spc="-40" dirty="0">
                <a:latin typeface="Segoe UI Semilight"/>
                <a:cs typeface="Segoe UI Semilight"/>
              </a:rPr>
              <a:t> </a:t>
            </a:r>
            <a:r>
              <a:rPr sz="2400" dirty="0">
                <a:latin typeface="Segoe UI Semilight"/>
                <a:cs typeface="Segoe UI Semilight"/>
              </a:rPr>
              <a:t>if</a:t>
            </a:r>
            <a:r>
              <a:rPr sz="2400" spc="-25" dirty="0">
                <a:latin typeface="Segoe UI Semilight"/>
                <a:cs typeface="Segoe UI Semilight"/>
              </a:rPr>
              <a:t> </a:t>
            </a:r>
            <a:r>
              <a:rPr sz="2400" dirty="0">
                <a:latin typeface="Segoe UI Semilight"/>
                <a:cs typeface="Segoe UI Semilight"/>
              </a:rPr>
              <a:t>you</a:t>
            </a:r>
            <a:r>
              <a:rPr sz="2400" spc="-35" dirty="0">
                <a:latin typeface="Segoe UI Semilight"/>
                <a:cs typeface="Segoe UI Semilight"/>
              </a:rPr>
              <a:t> </a:t>
            </a:r>
            <a:r>
              <a:rPr sz="2400" spc="-20" dirty="0">
                <a:latin typeface="Segoe UI Semilight"/>
                <a:cs typeface="Segoe UI Semilight"/>
              </a:rPr>
              <a:t>send 	</a:t>
            </a:r>
            <a:r>
              <a:rPr sz="2400" dirty="0">
                <a:latin typeface="Segoe UI Semilight"/>
                <a:cs typeface="Segoe UI Semilight"/>
              </a:rPr>
              <a:t>an</a:t>
            </a:r>
            <a:r>
              <a:rPr sz="2400" spc="-55" dirty="0">
                <a:latin typeface="Segoe UI Semilight"/>
                <a:cs typeface="Segoe UI Semilight"/>
              </a:rPr>
              <a:t> </a:t>
            </a:r>
            <a:r>
              <a:rPr sz="2400" dirty="0">
                <a:latin typeface="Segoe UI Semilight"/>
                <a:cs typeface="Segoe UI Semilight"/>
              </a:rPr>
              <a:t>email</a:t>
            </a:r>
            <a:r>
              <a:rPr sz="2400" spc="-30" dirty="0">
                <a:latin typeface="Segoe UI Semilight"/>
                <a:cs typeface="Segoe UI Semilight"/>
              </a:rPr>
              <a:t> </a:t>
            </a:r>
            <a:r>
              <a:rPr sz="2400" dirty="0">
                <a:latin typeface="Segoe UI Semilight"/>
                <a:cs typeface="Segoe UI Semilight"/>
              </a:rPr>
              <a:t>at</a:t>
            </a:r>
            <a:r>
              <a:rPr sz="2400" spc="-45" dirty="0">
                <a:latin typeface="Segoe UI Semilight"/>
                <a:cs typeface="Segoe UI Semilight"/>
              </a:rPr>
              <a:t> </a:t>
            </a:r>
            <a:r>
              <a:rPr sz="2400" dirty="0">
                <a:latin typeface="Segoe UI Semilight"/>
                <a:cs typeface="Segoe UI Semilight"/>
              </a:rPr>
              <a:t>3pm,</a:t>
            </a:r>
            <a:r>
              <a:rPr sz="2400" spc="-50" dirty="0">
                <a:latin typeface="Segoe UI Semilight"/>
                <a:cs typeface="Segoe UI Semilight"/>
              </a:rPr>
              <a:t> </a:t>
            </a:r>
            <a:r>
              <a:rPr sz="2400" dirty="0">
                <a:latin typeface="Segoe UI Semilight"/>
                <a:cs typeface="Segoe UI Semilight"/>
              </a:rPr>
              <a:t>the</a:t>
            </a:r>
            <a:r>
              <a:rPr sz="2400" spc="-30" dirty="0">
                <a:latin typeface="Segoe UI Semilight"/>
                <a:cs typeface="Segoe UI Semilight"/>
              </a:rPr>
              <a:t> </a:t>
            </a:r>
            <a:r>
              <a:rPr sz="2400" dirty="0">
                <a:latin typeface="Segoe UI Semilight"/>
                <a:cs typeface="Segoe UI Semilight"/>
              </a:rPr>
              <a:t>customer</a:t>
            </a:r>
            <a:r>
              <a:rPr sz="2400" spc="-45" dirty="0">
                <a:latin typeface="Segoe UI Semilight"/>
                <a:cs typeface="Segoe UI Semilight"/>
              </a:rPr>
              <a:t> </a:t>
            </a:r>
            <a:r>
              <a:rPr sz="2400" dirty="0">
                <a:latin typeface="Segoe UI Semilight"/>
                <a:cs typeface="Segoe UI Semilight"/>
              </a:rPr>
              <a:t>buys</a:t>
            </a:r>
            <a:r>
              <a:rPr sz="2400" spc="-40" dirty="0">
                <a:latin typeface="Segoe UI Semilight"/>
                <a:cs typeface="Segoe UI Semilight"/>
              </a:rPr>
              <a:t> </a:t>
            </a:r>
            <a:r>
              <a:rPr sz="2400" dirty="0">
                <a:latin typeface="Segoe UI Semilight"/>
                <a:cs typeface="Segoe UI Semilight"/>
              </a:rPr>
              <a:t>the</a:t>
            </a:r>
            <a:r>
              <a:rPr sz="2400" spc="-40" dirty="0">
                <a:latin typeface="Segoe UI Semilight"/>
                <a:cs typeface="Segoe UI Semilight"/>
              </a:rPr>
              <a:t> </a:t>
            </a:r>
            <a:r>
              <a:rPr sz="2400" dirty="0">
                <a:latin typeface="Segoe UI Semilight"/>
                <a:cs typeface="Segoe UI Semilight"/>
              </a:rPr>
              <a:t>product,</a:t>
            </a:r>
            <a:r>
              <a:rPr sz="2400" spc="-65" dirty="0">
                <a:latin typeface="Segoe UI Semilight"/>
                <a:cs typeface="Segoe UI Semilight"/>
              </a:rPr>
              <a:t> </a:t>
            </a:r>
            <a:r>
              <a:rPr sz="2400" dirty="0">
                <a:latin typeface="Segoe UI Semilight"/>
                <a:cs typeface="Segoe UI Semilight"/>
              </a:rPr>
              <a:t>that</a:t>
            </a:r>
            <a:r>
              <a:rPr sz="2400" spc="-45" dirty="0">
                <a:latin typeface="Segoe UI Semilight"/>
                <a:cs typeface="Segoe UI Semilight"/>
              </a:rPr>
              <a:t> </a:t>
            </a:r>
            <a:r>
              <a:rPr sz="2400" dirty="0">
                <a:latin typeface="Segoe UI Semilight"/>
                <a:cs typeface="Segoe UI Semilight"/>
              </a:rPr>
              <a:t>tells</a:t>
            </a:r>
            <a:r>
              <a:rPr sz="2400" spc="-50" dirty="0">
                <a:latin typeface="Segoe UI Semilight"/>
                <a:cs typeface="Segoe UI Semilight"/>
              </a:rPr>
              <a:t> </a:t>
            </a:r>
            <a:r>
              <a:rPr sz="2400" dirty="0">
                <a:latin typeface="Segoe UI Semilight"/>
                <a:cs typeface="Segoe UI Semilight"/>
              </a:rPr>
              <a:t>you</a:t>
            </a:r>
            <a:r>
              <a:rPr sz="2400" spc="-50" dirty="0">
                <a:latin typeface="Segoe UI Semilight"/>
                <a:cs typeface="Segoe UI Semilight"/>
              </a:rPr>
              <a:t> </a:t>
            </a:r>
            <a:r>
              <a:rPr sz="2400" dirty="0">
                <a:latin typeface="Segoe UI Semilight"/>
                <a:cs typeface="Segoe UI Semilight"/>
              </a:rPr>
              <a:t>that</a:t>
            </a:r>
            <a:r>
              <a:rPr sz="2400" spc="-45" dirty="0">
                <a:latin typeface="Segoe UI Semilight"/>
                <a:cs typeface="Segoe UI Semilight"/>
              </a:rPr>
              <a:t> </a:t>
            </a:r>
            <a:r>
              <a:rPr sz="2400" dirty="0">
                <a:latin typeface="Segoe UI Semilight"/>
                <a:cs typeface="Segoe UI Semilight"/>
              </a:rPr>
              <a:t>2pm</a:t>
            </a:r>
            <a:r>
              <a:rPr sz="2400" spc="-50" dirty="0">
                <a:latin typeface="Segoe UI Semilight"/>
                <a:cs typeface="Segoe UI Semilight"/>
              </a:rPr>
              <a:t> </a:t>
            </a:r>
            <a:r>
              <a:rPr sz="2400" spc="-25" dirty="0">
                <a:latin typeface="Segoe UI Semilight"/>
                <a:cs typeface="Segoe UI Semilight"/>
              </a:rPr>
              <a:t>and 	</a:t>
            </a:r>
            <a:r>
              <a:rPr sz="2400" dirty="0">
                <a:latin typeface="Segoe UI Semilight"/>
                <a:cs typeface="Segoe UI Semilight"/>
              </a:rPr>
              <a:t>4pm</a:t>
            </a:r>
            <a:r>
              <a:rPr sz="2400" spc="-40" dirty="0">
                <a:latin typeface="Segoe UI Semilight"/>
                <a:cs typeface="Segoe UI Semilight"/>
              </a:rPr>
              <a:t> </a:t>
            </a:r>
            <a:r>
              <a:rPr sz="2400" dirty="0">
                <a:latin typeface="Segoe UI Semilight"/>
                <a:cs typeface="Segoe UI Semilight"/>
              </a:rPr>
              <a:t>are</a:t>
            </a:r>
            <a:r>
              <a:rPr sz="2400" spc="-35" dirty="0">
                <a:latin typeface="Segoe UI Semilight"/>
                <a:cs typeface="Segoe UI Semilight"/>
              </a:rPr>
              <a:t> </a:t>
            </a:r>
            <a:r>
              <a:rPr sz="2400" dirty="0">
                <a:latin typeface="Segoe UI Semilight"/>
                <a:cs typeface="Segoe UI Semilight"/>
              </a:rPr>
              <a:t>also</a:t>
            </a:r>
            <a:r>
              <a:rPr sz="2400" spc="-35" dirty="0">
                <a:latin typeface="Segoe UI Semilight"/>
                <a:cs typeface="Segoe UI Semilight"/>
              </a:rPr>
              <a:t> </a:t>
            </a:r>
            <a:r>
              <a:rPr sz="2400" dirty="0">
                <a:latin typeface="Segoe UI Semilight"/>
                <a:cs typeface="Segoe UI Semilight"/>
              </a:rPr>
              <a:t>more</a:t>
            </a:r>
            <a:r>
              <a:rPr sz="2400" spc="-25" dirty="0">
                <a:latin typeface="Segoe UI Semilight"/>
                <a:cs typeface="Segoe UI Semilight"/>
              </a:rPr>
              <a:t> </a:t>
            </a:r>
            <a:r>
              <a:rPr sz="2400" dirty="0">
                <a:latin typeface="Segoe UI Semilight"/>
                <a:cs typeface="Segoe UI Semilight"/>
              </a:rPr>
              <a:t>likely</a:t>
            </a:r>
            <a:r>
              <a:rPr sz="2400" spc="-35" dirty="0">
                <a:latin typeface="Segoe UI Semilight"/>
                <a:cs typeface="Segoe UI Semilight"/>
              </a:rPr>
              <a:t> </a:t>
            </a:r>
            <a:r>
              <a:rPr sz="2400" dirty="0">
                <a:latin typeface="Segoe UI Semilight"/>
                <a:cs typeface="Segoe UI Semilight"/>
              </a:rPr>
              <a:t>to</a:t>
            </a:r>
            <a:r>
              <a:rPr sz="2400" spc="-35" dirty="0">
                <a:latin typeface="Segoe UI Semilight"/>
                <a:cs typeface="Segoe UI Semilight"/>
              </a:rPr>
              <a:t> </a:t>
            </a:r>
            <a:r>
              <a:rPr sz="2400" dirty="0">
                <a:latin typeface="Segoe UI Semilight"/>
                <a:cs typeface="Segoe UI Semilight"/>
              </a:rPr>
              <a:t>be</a:t>
            </a:r>
            <a:r>
              <a:rPr sz="2400" spc="-30" dirty="0">
                <a:latin typeface="Segoe UI Semilight"/>
                <a:cs typeface="Segoe UI Semilight"/>
              </a:rPr>
              <a:t> </a:t>
            </a:r>
            <a:r>
              <a:rPr sz="2400" dirty="0">
                <a:latin typeface="Segoe UI Semilight"/>
                <a:cs typeface="Segoe UI Semilight"/>
              </a:rPr>
              <a:t>better</a:t>
            </a:r>
            <a:r>
              <a:rPr sz="2400" spc="-45" dirty="0">
                <a:latin typeface="Segoe UI Semilight"/>
                <a:cs typeface="Segoe UI Semilight"/>
              </a:rPr>
              <a:t> </a:t>
            </a:r>
            <a:r>
              <a:rPr sz="2400" spc="-10" dirty="0">
                <a:latin typeface="Segoe UI Semilight"/>
                <a:cs typeface="Segoe UI Semilight"/>
              </a:rPr>
              <a:t>times</a:t>
            </a:r>
            <a:endParaRPr sz="2400" dirty="0">
              <a:latin typeface="Segoe UI Semilight"/>
              <a:cs typeface="Segoe UI Semilight"/>
            </a:endParaRPr>
          </a:p>
          <a:p>
            <a:pPr>
              <a:lnSpc>
                <a:spcPct val="100000"/>
              </a:lnSpc>
              <a:spcBef>
                <a:spcPts val="919"/>
              </a:spcBef>
            </a:pPr>
            <a:endParaRPr sz="2400" dirty="0">
              <a:latin typeface="Segoe UI Semilight"/>
              <a:cs typeface="Segoe UI Semilight"/>
            </a:endParaRPr>
          </a:p>
          <a:p>
            <a:pPr marL="12700" marR="5080" indent="7620">
              <a:lnSpc>
                <a:spcPts val="3020"/>
              </a:lnSpc>
            </a:pPr>
            <a:r>
              <a:rPr sz="2800" b="1" i="1" dirty="0">
                <a:solidFill>
                  <a:srgbClr val="3D8752"/>
                </a:solidFill>
                <a:latin typeface="Segoe UI Semilight"/>
                <a:cs typeface="Segoe UI Semilight"/>
              </a:rPr>
              <a:t>Contextual</a:t>
            </a:r>
            <a:r>
              <a:rPr sz="2800" b="1" i="1" spc="-85" dirty="0">
                <a:solidFill>
                  <a:srgbClr val="3D8752"/>
                </a:solidFill>
                <a:latin typeface="Segoe UI Semilight"/>
                <a:cs typeface="Segoe UI Semilight"/>
              </a:rPr>
              <a:t> </a:t>
            </a:r>
            <a:r>
              <a:rPr sz="2800" b="1" i="1" dirty="0">
                <a:solidFill>
                  <a:srgbClr val="3D8752"/>
                </a:solidFill>
                <a:latin typeface="Segoe UI Semilight"/>
                <a:cs typeface="Segoe UI Semilight"/>
              </a:rPr>
              <a:t>Bandits</a:t>
            </a:r>
            <a:r>
              <a:rPr sz="2800" b="1" i="1" spc="-60" dirty="0">
                <a:solidFill>
                  <a:srgbClr val="3D8752"/>
                </a:solidFill>
                <a:latin typeface="Segoe UI Semilight"/>
                <a:cs typeface="Segoe UI Semilight"/>
              </a:rPr>
              <a:t> </a:t>
            </a:r>
            <a:r>
              <a:rPr sz="2800" dirty="0">
                <a:latin typeface="Segoe UI Semilight"/>
                <a:cs typeface="Segoe UI Semilight"/>
              </a:rPr>
              <a:t>are</a:t>
            </a:r>
            <a:r>
              <a:rPr sz="2800" spc="-60" dirty="0">
                <a:latin typeface="Segoe UI Semilight"/>
                <a:cs typeface="Segoe UI Semilight"/>
              </a:rPr>
              <a:t> </a:t>
            </a:r>
            <a:r>
              <a:rPr sz="2800" dirty="0">
                <a:latin typeface="Segoe UI Semilight"/>
                <a:cs typeface="Segoe UI Semilight"/>
              </a:rPr>
              <a:t>the</a:t>
            </a:r>
            <a:r>
              <a:rPr sz="2800" spc="-60" dirty="0">
                <a:latin typeface="Segoe UI Semilight"/>
                <a:cs typeface="Segoe UI Semilight"/>
              </a:rPr>
              <a:t> </a:t>
            </a:r>
            <a:r>
              <a:rPr sz="2800" dirty="0">
                <a:latin typeface="Segoe UI Semilight"/>
                <a:cs typeface="Segoe UI Semilight"/>
              </a:rPr>
              <a:t>next</a:t>
            </a:r>
            <a:r>
              <a:rPr sz="2800" spc="-65" dirty="0">
                <a:latin typeface="Segoe UI Semilight"/>
                <a:cs typeface="Segoe UI Semilight"/>
              </a:rPr>
              <a:t> </a:t>
            </a:r>
            <a:r>
              <a:rPr sz="2800" dirty="0">
                <a:latin typeface="Segoe UI Semilight"/>
                <a:cs typeface="Segoe UI Semilight"/>
              </a:rPr>
              <a:t>step!</a:t>
            </a:r>
            <a:r>
              <a:rPr sz="2800" spc="-65" dirty="0">
                <a:latin typeface="Segoe UI Semilight"/>
                <a:cs typeface="Segoe UI Semilight"/>
              </a:rPr>
              <a:t> </a:t>
            </a:r>
            <a:r>
              <a:rPr sz="2800" dirty="0">
                <a:latin typeface="Segoe UI Semilight"/>
                <a:cs typeface="Segoe UI Semilight"/>
              </a:rPr>
              <a:t>If</a:t>
            </a:r>
            <a:r>
              <a:rPr sz="2800" spc="-65" dirty="0">
                <a:latin typeface="Segoe UI Semilight"/>
                <a:cs typeface="Segoe UI Semilight"/>
              </a:rPr>
              <a:t> </a:t>
            </a:r>
            <a:r>
              <a:rPr sz="2800" dirty="0">
                <a:latin typeface="Segoe UI Semilight"/>
                <a:cs typeface="Segoe UI Semilight"/>
              </a:rPr>
              <a:t>you’re</a:t>
            </a:r>
            <a:r>
              <a:rPr sz="2800" spc="-55" dirty="0">
                <a:latin typeface="Segoe UI Semilight"/>
                <a:cs typeface="Segoe UI Semilight"/>
              </a:rPr>
              <a:t> </a:t>
            </a:r>
            <a:r>
              <a:rPr sz="2800" dirty="0">
                <a:latin typeface="Segoe UI Semilight"/>
                <a:cs typeface="Segoe UI Semilight"/>
              </a:rPr>
              <a:t>curious,</a:t>
            </a:r>
            <a:r>
              <a:rPr sz="2800" spc="-65" dirty="0">
                <a:latin typeface="Segoe UI Semilight"/>
                <a:cs typeface="Segoe UI Semilight"/>
              </a:rPr>
              <a:t> </a:t>
            </a:r>
            <a:r>
              <a:rPr sz="2800" dirty="0">
                <a:latin typeface="Segoe UI Semilight"/>
                <a:cs typeface="Segoe UI Semilight"/>
              </a:rPr>
              <a:t>here</a:t>
            </a:r>
            <a:r>
              <a:rPr sz="2800" spc="-60" dirty="0">
                <a:latin typeface="Segoe UI Semilight"/>
                <a:cs typeface="Segoe UI Semilight"/>
              </a:rPr>
              <a:t> </a:t>
            </a:r>
            <a:r>
              <a:rPr sz="2800" dirty="0">
                <a:latin typeface="Segoe UI Semilight"/>
                <a:cs typeface="Segoe UI Semilight"/>
              </a:rPr>
              <a:t>are</a:t>
            </a:r>
            <a:r>
              <a:rPr sz="2800" spc="-55" dirty="0">
                <a:latin typeface="Segoe UI Semilight"/>
                <a:cs typeface="Segoe UI Semilight"/>
              </a:rPr>
              <a:t> </a:t>
            </a:r>
            <a:r>
              <a:rPr sz="2800" dirty="0">
                <a:latin typeface="Segoe UI Semilight"/>
                <a:cs typeface="Segoe UI Semilight"/>
              </a:rPr>
              <a:t>some</a:t>
            </a:r>
            <a:r>
              <a:rPr sz="2800" spc="-75" dirty="0">
                <a:latin typeface="Segoe UI Semilight"/>
                <a:cs typeface="Segoe UI Semilight"/>
              </a:rPr>
              <a:t> </a:t>
            </a:r>
            <a:r>
              <a:rPr sz="2800" spc="-10" dirty="0">
                <a:latin typeface="Segoe UI Semilight"/>
                <a:cs typeface="Segoe UI Semilight"/>
              </a:rPr>
              <a:t>great resources</a:t>
            </a:r>
            <a:r>
              <a:rPr sz="2800" spc="-90" dirty="0">
                <a:latin typeface="Segoe UI Semilight"/>
                <a:cs typeface="Segoe UI Semilight"/>
              </a:rPr>
              <a:t> </a:t>
            </a:r>
            <a:r>
              <a:rPr sz="2800" dirty="0">
                <a:latin typeface="Segoe UI Semilight"/>
                <a:cs typeface="Segoe UI Semilight"/>
              </a:rPr>
              <a:t>for</a:t>
            </a:r>
            <a:r>
              <a:rPr sz="2800" spc="-95" dirty="0">
                <a:latin typeface="Segoe UI Semilight"/>
                <a:cs typeface="Segoe UI Semilight"/>
              </a:rPr>
              <a:t> </a:t>
            </a:r>
            <a:r>
              <a:rPr sz="2800" dirty="0">
                <a:latin typeface="Segoe UI Semilight"/>
                <a:cs typeface="Segoe UI Semilight"/>
              </a:rPr>
              <a:t>learning</a:t>
            </a:r>
            <a:r>
              <a:rPr sz="2800" spc="-75" dirty="0">
                <a:latin typeface="Segoe UI Semilight"/>
                <a:cs typeface="Segoe UI Semilight"/>
              </a:rPr>
              <a:t> </a:t>
            </a:r>
            <a:r>
              <a:rPr sz="2800" dirty="0">
                <a:latin typeface="Segoe UI Semilight"/>
                <a:cs typeface="Segoe UI Semilight"/>
              </a:rPr>
              <a:t>about</a:t>
            </a:r>
            <a:r>
              <a:rPr sz="2800" spc="-85" dirty="0">
                <a:latin typeface="Segoe UI Semilight"/>
                <a:cs typeface="Segoe UI Semilight"/>
              </a:rPr>
              <a:t> </a:t>
            </a:r>
            <a:r>
              <a:rPr sz="2800" spc="-10" dirty="0">
                <a:latin typeface="Segoe UI Semilight"/>
                <a:cs typeface="Segoe UI Semilight"/>
              </a:rPr>
              <a:t>this.</a:t>
            </a:r>
            <a:endParaRPr sz="2800" dirty="0">
              <a:latin typeface="Segoe UI Semilight"/>
              <a:cs typeface="Segoe UI Semilight"/>
            </a:endParaRPr>
          </a:p>
          <a:p>
            <a:pPr marL="48895">
              <a:lnSpc>
                <a:spcPct val="100000"/>
              </a:lnSpc>
              <a:spcBef>
                <a:spcPts val="85"/>
              </a:spcBef>
            </a:pPr>
            <a:r>
              <a:rPr sz="2400" u="sng" dirty="0">
                <a:solidFill>
                  <a:srgbClr val="33006E"/>
                </a:solidFill>
                <a:uFill>
                  <a:solidFill>
                    <a:srgbClr val="33006E"/>
                  </a:solidFill>
                </a:uFill>
                <a:latin typeface="Segoe UI Semilight"/>
                <a:cs typeface="Segoe UI Semilight"/>
                <a:hlinkClick r:id="rId3"/>
              </a:rPr>
              <a:t>article</a:t>
            </a:r>
            <a:r>
              <a:rPr sz="2400" dirty="0">
                <a:latin typeface="Segoe UI Semilight"/>
                <a:cs typeface="Segoe UI Semilight"/>
              </a:rPr>
              <a:t>,</a:t>
            </a:r>
            <a:r>
              <a:rPr sz="2400" spc="-40" dirty="0">
                <a:latin typeface="Segoe UI Semilight"/>
                <a:cs typeface="Segoe UI Semilight"/>
              </a:rPr>
              <a:t> </a:t>
            </a:r>
            <a:r>
              <a:rPr sz="2400" u="sng" dirty="0">
                <a:solidFill>
                  <a:srgbClr val="33006E"/>
                </a:solidFill>
                <a:uFill>
                  <a:solidFill>
                    <a:srgbClr val="33006E"/>
                  </a:solidFill>
                </a:uFill>
                <a:latin typeface="Segoe UI Semilight"/>
                <a:cs typeface="Segoe UI Semilight"/>
                <a:hlinkClick r:id="rId4"/>
              </a:rPr>
              <a:t>another</a:t>
            </a:r>
            <a:r>
              <a:rPr sz="2400" u="sng" spc="-15" dirty="0">
                <a:solidFill>
                  <a:srgbClr val="33006E"/>
                </a:solidFill>
                <a:uFill>
                  <a:solidFill>
                    <a:srgbClr val="33006E"/>
                  </a:solidFill>
                </a:uFill>
                <a:latin typeface="Segoe UI Semilight"/>
                <a:cs typeface="Segoe UI Semilight"/>
                <a:hlinkClick r:id="rId4"/>
              </a:rPr>
              <a:t> </a:t>
            </a:r>
            <a:r>
              <a:rPr sz="2400" u="sng" dirty="0">
                <a:solidFill>
                  <a:srgbClr val="33006E"/>
                </a:solidFill>
                <a:uFill>
                  <a:solidFill>
                    <a:srgbClr val="33006E"/>
                  </a:solidFill>
                </a:uFill>
                <a:latin typeface="Segoe UI Semilight"/>
                <a:cs typeface="Segoe UI Semilight"/>
                <a:hlinkClick r:id="rId4"/>
              </a:rPr>
              <a:t>article</a:t>
            </a:r>
            <a:r>
              <a:rPr sz="2400" dirty="0">
                <a:latin typeface="Segoe UI Semilight"/>
                <a:cs typeface="Segoe UI Semilight"/>
              </a:rPr>
              <a:t>,</a:t>
            </a:r>
            <a:r>
              <a:rPr sz="2400" spc="-25" dirty="0">
                <a:latin typeface="Segoe UI Semilight"/>
                <a:cs typeface="Segoe UI Semilight"/>
              </a:rPr>
              <a:t> </a:t>
            </a:r>
            <a:r>
              <a:rPr sz="2400" u="sng" dirty="0">
                <a:solidFill>
                  <a:srgbClr val="33006E"/>
                </a:solidFill>
                <a:uFill>
                  <a:solidFill>
                    <a:srgbClr val="33006E"/>
                  </a:solidFill>
                </a:uFill>
                <a:latin typeface="Segoe UI Semilight"/>
                <a:cs typeface="Segoe UI Semilight"/>
                <a:hlinkClick r:id="rId5"/>
              </a:rPr>
              <a:t>another</a:t>
            </a:r>
            <a:r>
              <a:rPr sz="2400" u="sng" spc="-15" dirty="0">
                <a:solidFill>
                  <a:srgbClr val="33006E"/>
                </a:solidFill>
                <a:uFill>
                  <a:solidFill>
                    <a:srgbClr val="33006E"/>
                  </a:solidFill>
                </a:uFill>
                <a:latin typeface="Segoe UI Semilight"/>
                <a:cs typeface="Segoe UI Semilight"/>
                <a:hlinkClick r:id="rId5"/>
              </a:rPr>
              <a:t> </a:t>
            </a:r>
            <a:r>
              <a:rPr sz="2400" i="1" u="sng" dirty="0">
                <a:solidFill>
                  <a:srgbClr val="33006E"/>
                </a:solidFill>
                <a:uFill>
                  <a:solidFill>
                    <a:srgbClr val="33006E"/>
                  </a:solidFill>
                </a:uFill>
                <a:latin typeface="Segoe UI Semilight"/>
                <a:cs typeface="Segoe UI Semilight"/>
                <a:hlinkClick r:id="rId5"/>
              </a:rPr>
              <a:t>another</a:t>
            </a:r>
            <a:r>
              <a:rPr sz="2400" i="1" u="sng" spc="-20" dirty="0">
                <a:solidFill>
                  <a:srgbClr val="33006E"/>
                </a:solidFill>
                <a:uFill>
                  <a:solidFill>
                    <a:srgbClr val="33006E"/>
                  </a:solidFill>
                </a:uFill>
                <a:latin typeface="Segoe UI Semilight"/>
                <a:cs typeface="Segoe UI Semilight"/>
                <a:hlinkClick r:id="rId5"/>
              </a:rPr>
              <a:t> </a:t>
            </a:r>
            <a:r>
              <a:rPr sz="2400" u="sng" spc="-10" dirty="0">
                <a:solidFill>
                  <a:srgbClr val="33006E"/>
                </a:solidFill>
                <a:uFill>
                  <a:solidFill>
                    <a:srgbClr val="33006E"/>
                  </a:solidFill>
                </a:uFill>
                <a:latin typeface="Segoe UI Semilight"/>
                <a:cs typeface="Segoe UI Semilight"/>
                <a:hlinkClick r:id="rId5"/>
              </a:rPr>
              <a:t>article</a:t>
            </a:r>
            <a:endParaRPr sz="2400" dirty="0">
              <a:latin typeface="Segoe UI Semilight"/>
              <a:cs typeface="Segoe UI Semilight"/>
            </a:endParaRPr>
          </a:p>
          <a:p>
            <a:pPr>
              <a:lnSpc>
                <a:spcPct val="100000"/>
              </a:lnSpc>
              <a:spcBef>
                <a:spcPts val="550"/>
              </a:spcBef>
            </a:pPr>
            <a:endParaRPr sz="2400" dirty="0">
              <a:latin typeface="Segoe UI Semilight"/>
              <a:cs typeface="Segoe UI Semilight"/>
            </a:endParaRPr>
          </a:p>
          <a:p>
            <a:pPr marL="18415">
              <a:lnSpc>
                <a:spcPct val="100000"/>
              </a:lnSpc>
            </a:pPr>
            <a:r>
              <a:rPr sz="2800" dirty="0">
                <a:latin typeface="Segoe UI Semilight"/>
                <a:cs typeface="Segoe UI Semilight"/>
              </a:rPr>
              <a:t>If</a:t>
            </a:r>
            <a:r>
              <a:rPr sz="2800" spc="-40" dirty="0">
                <a:latin typeface="Segoe UI Semilight"/>
                <a:cs typeface="Segoe UI Semilight"/>
              </a:rPr>
              <a:t> </a:t>
            </a:r>
            <a:r>
              <a:rPr sz="2800" dirty="0">
                <a:latin typeface="Segoe UI Semilight"/>
                <a:cs typeface="Segoe UI Semilight"/>
              </a:rPr>
              <a:t>you</a:t>
            </a:r>
            <a:r>
              <a:rPr sz="2800" spc="-45" dirty="0">
                <a:latin typeface="Segoe UI Semilight"/>
                <a:cs typeface="Segoe UI Semilight"/>
              </a:rPr>
              <a:t> </a:t>
            </a:r>
            <a:r>
              <a:rPr sz="2800" dirty="0">
                <a:latin typeface="Segoe UI Semilight"/>
                <a:cs typeface="Segoe UI Semilight"/>
              </a:rPr>
              <a:t>like</a:t>
            </a:r>
            <a:r>
              <a:rPr sz="2800" spc="-35" dirty="0">
                <a:latin typeface="Segoe UI Semilight"/>
                <a:cs typeface="Segoe UI Semilight"/>
              </a:rPr>
              <a:t> </a:t>
            </a:r>
            <a:r>
              <a:rPr sz="2800" dirty="0">
                <a:latin typeface="Segoe UI Semilight"/>
                <a:cs typeface="Segoe UI Semilight"/>
              </a:rPr>
              <a:t>these</a:t>
            </a:r>
            <a:r>
              <a:rPr sz="2800" spc="-30" dirty="0">
                <a:latin typeface="Segoe UI Semilight"/>
                <a:cs typeface="Segoe UI Semilight"/>
              </a:rPr>
              <a:t> </a:t>
            </a:r>
            <a:r>
              <a:rPr sz="2800" dirty="0">
                <a:latin typeface="Segoe UI Semilight"/>
                <a:cs typeface="Segoe UI Semilight"/>
              </a:rPr>
              <a:t>topics,</a:t>
            </a:r>
            <a:r>
              <a:rPr sz="2800" spc="-40" dirty="0">
                <a:latin typeface="Segoe UI Semilight"/>
                <a:cs typeface="Segoe UI Semilight"/>
              </a:rPr>
              <a:t> </a:t>
            </a:r>
            <a:r>
              <a:rPr sz="2800" dirty="0">
                <a:latin typeface="Segoe UI Semilight"/>
                <a:cs typeface="Segoe UI Semilight"/>
              </a:rPr>
              <a:t>this</a:t>
            </a:r>
            <a:r>
              <a:rPr sz="2800" spc="-40" dirty="0">
                <a:latin typeface="Segoe UI Semilight"/>
                <a:cs typeface="Segoe UI Semilight"/>
              </a:rPr>
              <a:t> </a:t>
            </a:r>
            <a:r>
              <a:rPr sz="2800" dirty="0">
                <a:latin typeface="Segoe UI Semilight"/>
                <a:cs typeface="Segoe UI Semilight"/>
              </a:rPr>
              <a:t>is</a:t>
            </a:r>
            <a:r>
              <a:rPr sz="2800" spc="-50" dirty="0">
                <a:latin typeface="Segoe UI Semilight"/>
                <a:cs typeface="Segoe UI Semilight"/>
              </a:rPr>
              <a:t> </a:t>
            </a:r>
            <a:r>
              <a:rPr sz="2800" dirty="0">
                <a:latin typeface="Segoe UI Semilight"/>
                <a:cs typeface="Segoe UI Semilight"/>
              </a:rPr>
              <a:t>also</a:t>
            </a:r>
            <a:r>
              <a:rPr sz="2800" spc="-35" dirty="0">
                <a:latin typeface="Segoe UI Semilight"/>
                <a:cs typeface="Segoe UI Semilight"/>
              </a:rPr>
              <a:t> </a:t>
            </a:r>
            <a:r>
              <a:rPr sz="2800" dirty="0">
                <a:latin typeface="Segoe UI Semilight"/>
                <a:cs typeface="Segoe UI Semilight"/>
              </a:rPr>
              <a:t>the</a:t>
            </a:r>
            <a:r>
              <a:rPr sz="2800" spc="-50" dirty="0">
                <a:latin typeface="Segoe UI Semilight"/>
                <a:cs typeface="Segoe UI Semilight"/>
              </a:rPr>
              <a:t> </a:t>
            </a:r>
            <a:r>
              <a:rPr lang="en-US" sz="2800" dirty="0">
                <a:latin typeface="Segoe UI Semilight"/>
                <a:cs typeface="Segoe UI Semilight"/>
              </a:rPr>
              <a:t>basis</a:t>
            </a:r>
            <a:r>
              <a:rPr sz="2800" spc="-35" dirty="0">
                <a:latin typeface="Segoe UI Semilight"/>
                <a:cs typeface="Segoe UI Semilight"/>
              </a:rPr>
              <a:t> </a:t>
            </a:r>
            <a:r>
              <a:rPr sz="2800" dirty="0">
                <a:latin typeface="Segoe UI Semilight"/>
                <a:cs typeface="Segoe UI Semilight"/>
              </a:rPr>
              <a:t>for</a:t>
            </a:r>
            <a:r>
              <a:rPr sz="2800" spc="-35" dirty="0">
                <a:latin typeface="Segoe UI Semilight"/>
                <a:cs typeface="Segoe UI Semilight"/>
              </a:rPr>
              <a:t> </a:t>
            </a:r>
            <a:r>
              <a:rPr sz="2800" b="1" i="1" spc="-10" dirty="0">
                <a:solidFill>
                  <a:srgbClr val="3D8752"/>
                </a:solidFill>
                <a:latin typeface="Segoe UI Semilight"/>
                <a:cs typeface="Segoe UI Semilight"/>
              </a:rPr>
              <a:t>reinforcement</a:t>
            </a:r>
            <a:r>
              <a:rPr sz="2800" b="1" i="1" spc="-60" dirty="0">
                <a:solidFill>
                  <a:srgbClr val="3D8752"/>
                </a:solidFill>
                <a:latin typeface="Segoe UI Semilight"/>
                <a:cs typeface="Segoe UI Semilight"/>
              </a:rPr>
              <a:t> </a:t>
            </a:r>
            <a:r>
              <a:rPr sz="2800" b="1" i="1" spc="-10" dirty="0">
                <a:solidFill>
                  <a:srgbClr val="3D8752"/>
                </a:solidFill>
                <a:latin typeface="Segoe UI Semilight"/>
                <a:cs typeface="Segoe UI Semilight"/>
              </a:rPr>
              <a:t>learning</a:t>
            </a:r>
            <a:endParaRPr sz="2800" b="1" i="1" dirty="0">
              <a:latin typeface="Segoe UI Semilight"/>
              <a:cs typeface="Segoe UI Semi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dirty="0"/>
              <a:t>If</a:t>
            </a:r>
            <a:r>
              <a:rPr spc="195" dirty="0"/>
              <a:t> </a:t>
            </a:r>
            <a:r>
              <a:rPr spc="50" dirty="0"/>
              <a:t>you</a:t>
            </a:r>
            <a:r>
              <a:rPr spc="200" dirty="0"/>
              <a:t> </a:t>
            </a:r>
            <a:r>
              <a:rPr spc="65" dirty="0"/>
              <a:t>knew</a:t>
            </a:r>
            <a:r>
              <a:rPr spc="210" dirty="0"/>
              <a:t> </a:t>
            </a:r>
            <a:r>
              <a:rPr spc="60" dirty="0"/>
              <a:t>the</a:t>
            </a:r>
            <a:r>
              <a:rPr spc="195" dirty="0"/>
              <a:t> </a:t>
            </a:r>
            <a:r>
              <a:rPr spc="55" dirty="0"/>
              <a:t>reward</a:t>
            </a:r>
            <a:r>
              <a:rPr spc="185" dirty="0"/>
              <a:t> </a:t>
            </a:r>
            <a:r>
              <a:rPr spc="70" dirty="0"/>
              <a:t>distribution…</a:t>
            </a:r>
          </a:p>
        </p:txBody>
      </p:sp>
      <p:sp>
        <p:nvSpPr>
          <p:cNvPr id="3" name="object 3"/>
          <p:cNvSpPr txBox="1"/>
          <p:nvPr/>
        </p:nvSpPr>
        <p:spPr>
          <a:xfrm>
            <a:off x="699922" y="1445513"/>
            <a:ext cx="10854055" cy="1219835"/>
          </a:xfrm>
          <a:prstGeom prst="rect">
            <a:avLst/>
          </a:prstGeom>
        </p:spPr>
        <p:txBody>
          <a:bodyPr vert="horz" wrap="square" lIns="0" tIns="60960" rIns="0" bIns="0" rtlCol="0">
            <a:spAutoFit/>
          </a:bodyPr>
          <a:lstStyle/>
          <a:p>
            <a:pPr marL="12700" marR="5080" indent="5715">
              <a:lnSpc>
                <a:spcPts val="3020"/>
              </a:lnSpc>
              <a:spcBef>
                <a:spcPts val="480"/>
              </a:spcBef>
            </a:pPr>
            <a:r>
              <a:rPr sz="2800" spc="-40" dirty="0">
                <a:latin typeface="Segoe UI Semilight"/>
                <a:cs typeface="Segoe UI Semilight"/>
              </a:rPr>
              <a:t>You</a:t>
            </a:r>
            <a:r>
              <a:rPr sz="2800" spc="-55" dirty="0">
                <a:latin typeface="Segoe UI Semilight"/>
                <a:cs typeface="Segoe UI Semilight"/>
              </a:rPr>
              <a:t> </a:t>
            </a:r>
            <a:r>
              <a:rPr sz="2800" dirty="0">
                <a:latin typeface="Segoe UI Semilight"/>
                <a:cs typeface="Segoe UI Semilight"/>
              </a:rPr>
              <a:t>have</a:t>
            </a:r>
            <a:r>
              <a:rPr sz="2800" spc="-70" dirty="0">
                <a:latin typeface="Segoe UI Semilight"/>
                <a:cs typeface="Segoe UI Semilight"/>
              </a:rPr>
              <a:t> </a:t>
            </a:r>
            <a:r>
              <a:rPr sz="2800" dirty="0">
                <a:latin typeface="Segoe UI Semilight"/>
                <a:cs typeface="Segoe UI Semilight"/>
              </a:rPr>
              <a:t>the</a:t>
            </a:r>
            <a:r>
              <a:rPr sz="2800" spc="-60" dirty="0">
                <a:latin typeface="Segoe UI Semilight"/>
                <a:cs typeface="Segoe UI Semilight"/>
              </a:rPr>
              <a:t> </a:t>
            </a:r>
            <a:r>
              <a:rPr sz="2800" dirty="0">
                <a:latin typeface="Segoe UI Semilight"/>
                <a:cs typeface="Segoe UI Semilight"/>
              </a:rPr>
              <a:t>below</a:t>
            </a:r>
            <a:r>
              <a:rPr sz="2800" spc="-35" dirty="0">
                <a:latin typeface="Segoe UI Semilight"/>
                <a:cs typeface="Segoe UI Semilight"/>
              </a:rPr>
              <a:t> </a:t>
            </a:r>
            <a:r>
              <a:rPr sz="2800" dirty="0">
                <a:latin typeface="Cambria Math"/>
                <a:cs typeface="Cambria Math"/>
              </a:rPr>
              <a:t>𝐾</a:t>
            </a:r>
            <a:r>
              <a:rPr sz="2800" spc="200" dirty="0">
                <a:latin typeface="Cambria Math"/>
                <a:cs typeface="Cambria Math"/>
              </a:rPr>
              <a:t> </a:t>
            </a:r>
            <a:r>
              <a:rPr sz="2800" dirty="0">
                <a:latin typeface="Cambria Math"/>
                <a:cs typeface="Cambria Math"/>
              </a:rPr>
              <a:t>=</a:t>
            </a:r>
            <a:r>
              <a:rPr sz="2800" spc="114" dirty="0">
                <a:latin typeface="Cambria Math"/>
                <a:cs typeface="Cambria Math"/>
              </a:rPr>
              <a:t> </a:t>
            </a:r>
            <a:r>
              <a:rPr sz="2800" dirty="0">
                <a:latin typeface="Cambria Math"/>
                <a:cs typeface="Cambria Math"/>
              </a:rPr>
              <a:t>3</a:t>
            </a:r>
            <a:r>
              <a:rPr sz="2800" spc="85" dirty="0">
                <a:latin typeface="Cambria Math"/>
                <a:cs typeface="Cambria Math"/>
              </a:rPr>
              <a:t> </a:t>
            </a:r>
            <a:r>
              <a:rPr sz="2800" dirty="0">
                <a:latin typeface="Segoe UI Semilight"/>
                <a:cs typeface="Segoe UI Semilight"/>
              </a:rPr>
              <a:t>slot</a:t>
            </a:r>
            <a:r>
              <a:rPr sz="2800" spc="-55" dirty="0">
                <a:latin typeface="Segoe UI Semilight"/>
                <a:cs typeface="Segoe UI Semilight"/>
              </a:rPr>
              <a:t> </a:t>
            </a:r>
            <a:r>
              <a:rPr sz="2800" dirty="0">
                <a:latin typeface="Segoe UI Semilight"/>
                <a:cs typeface="Segoe UI Semilight"/>
              </a:rPr>
              <a:t>machines,</a:t>
            </a:r>
            <a:r>
              <a:rPr sz="2800" spc="-50" dirty="0">
                <a:latin typeface="Segoe UI Semilight"/>
                <a:cs typeface="Segoe UI Semilight"/>
              </a:rPr>
              <a:t> </a:t>
            </a:r>
            <a:r>
              <a:rPr sz="2800" dirty="0">
                <a:latin typeface="Segoe UI Semilight"/>
                <a:cs typeface="Segoe UI Semilight"/>
              </a:rPr>
              <a:t>whose</a:t>
            </a:r>
            <a:r>
              <a:rPr sz="2800" spc="-45" dirty="0">
                <a:latin typeface="Segoe UI Semilight"/>
                <a:cs typeface="Segoe UI Semilight"/>
              </a:rPr>
              <a:t> </a:t>
            </a:r>
            <a:r>
              <a:rPr sz="2800" spc="-10" dirty="0">
                <a:latin typeface="Segoe UI Semilight"/>
                <a:cs typeface="Segoe UI Semilight"/>
              </a:rPr>
              <a:t>distribution</a:t>
            </a:r>
            <a:r>
              <a:rPr sz="2800" spc="-45" dirty="0">
                <a:latin typeface="Segoe UI Semilight"/>
                <a:cs typeface="Segoe UI Semilight"/>
              </a:rPr>
              <a:t> </a:t>
            </a:r>
            <a:r>
              <a:rPr sz="2800" dirty="0">
                <a:latin typeface="Segoe UI Semilight"/>
                <a:cs typeface="Segoe UI Semilight"/>
              </a:rPr>
              <a:t>of</a:t>
            </a:r>
            <a:r>
              <a:rPr sz="2800" spc="-50" dirty="0">
                <a:latin typeface="Segoe UI Semilight"/>
                <a:cs typeface="Segoe UI Semilight"/>
              </a:rPr>
              <a:t> </a:t>
            </a:r>
            <a:r>
              <a:rPr sz="2800" spc="-10" dirty="0">
                <a:latin typeface="Segoe UI Semilight"/>
                <a:cs typeface="Segoe UI Semilight"/>
              </a:rPr>
              <a:t>rewards </a:t>
            </a:r>
            <a:r>
              <a:rPr sz="2800" dirty="0">
                <a:latin typeface="Segoe UI Semilight"/>
                <a:cs typeface="Segoe UI Semilight"/>
              </a:rPr>
              <a:t>you</a:t>
            </a:r>
            <a:r>
              <a:rPr sz="2800" spc="-80" dirty="0">
                <a:latin typeface="Segoe UI Semilight"/>
                <a:cs typeface="Segoe UI Semilight"/>
              </a:rPr>
              <a:t> </a:t>
            </a:r>
            <a:r>
              <a:rPr sz="2800" dirty="0">
                <a:latin typeface="Segoe UI Semilight"/>
                <a:cs typeface="Segoe UI Semilight"/>
              </a:rPr>
              <a:t>know.</a:t>
            </a:r>
            <a:r>
              <a:rPr sz="2800" spc="-70" dirty="0">
                <a:latin typeface="Segoe UI Semilight"/>
                <a:cs typeface="Segoe UI Semilight"/>
              </a:rPr>
              <a:t> </a:t>
            </a:r>
            <a:r>
              <a:rPr sz="2800" dirty="0">
                <a:latin typeface="Segoe UI Semilight"/>
                <a:cs typeface="Segoe UI Semilight"/>
              </a:rPr>
              <a:t>What</a:t>
            </a:r>
            <a:r>
              <a:rPr sz="2800" spc="-80" dirty="0">
                <a:latin typeface="Segoe UI Semilight"/>
                <a:cs typeface="Segoe UI Semilight"/>
              </a:rPr>
              <a:t> </a:t>
            </a:r>
            <a:r>
              <a:rPr sz="2800" dirty="0">
                <a:latin typeface="Segoe UI Semilight"/>
                <a:cs typeface="Segoe UI Semilight"/>
              </a:rPr>
              <a:t>strategy</a:t>
            </a:r>
            <a:r>
              <a:rPr sz="2800" spc="-70" dirty="0">
                <a:latin typeface="Segoe UI Semilight"/>
                <a:cs typeface="Segoe UI Semilight"/>
              </a:rPr>
              <a:t> </a:t>
            </a:r>
            <a:r>
              <a:rPr sz="2800" dirty="0">
                <a:latin typeface="Segoe UI Semilight"/>
                <a:cs typeface="Segoe UI Semilight"/>
              </a:rPr>
              <a:t>are</a:t>
            </a:r>
            <a:r>
              <a:rPr sz="2800" spc="-65" dirty="0">
                <a:latin typeface="Segoe UI Semilight"/>
                <a:cs typeface="Segoe UI Semilight"/>
              </a:rPr>
              <a:t> </a:t>
            </a:r>
            <a:r>
              <a:rPr sz="2800" dirty="0">
                <a:latin typeface="Segoe UI Semilight"/>
                <a:cs typeface="Segoe UI Semilight"/>
              </a:rPr>
              <a:t>you</a:t>
            </a:r>
            <a:r>
              <a:rPr sz="2800" spc="-75" dirty="0">
                <a:latin typeface="Segoe UI Semilight"/>
                <a:cs typeface="Segoe UI Semilight"/>
              </a:rPr>
              <a:t> </a:t>
            </a:r>
            <a:r>
              <a:rPr sz="2800" dirty="0">
                <a:latin typeface="Segoe UI Semilight"/>
                <a:cs typeface="Segoe UI Semilight"/>
              </a:rPr>
              <a:t>going</a:t>
            </a:r>
            <a:r>
              <a:rPr sz="2800" spc="-80" dirty="0">
                <a:latin typeface="Segoe UI Semilight"/>
                <a:cs typeface="Segoe UI Semilight"/>
              </a:rPr>
              <a:t> </a:t>
            </a:r>
            <a:r>
              <a:rPr sz="2800" dirty="0">
                <a:latin typeface="Segoe UI Semilight"/>
                <a:cs typeface="Segoe UI Semilight"/>
              </a:rPr>
              <a:t>to</a:t>
            </a:r>
            <a:r>
              <a:rPr sz="2800" spc="-70" dirty="0">
                <a:latin typeface="Segoe UI Semilight"/>
                <a:cs typeface="Segoe UI Semilight"/>
              </a:rPr>
              <a:t> </a:t>
            </a:r>
            <a:r>
              <a:rPr sz="2800" dirty="0">
                <a:latin typeface="Segoe UI Semilight"/>
                <a:cs typeface="Segoe UI Semilight"/>
              </a:rPr>
              <a:t>use</a:t>
            </a:r>
            <a:r>
              <a:rPr sz="2800" spc="-60" dirty="0">
                <a:latin typeface="Segoe UI Semilight"/>
                <a:cs typeface="Segoe UI Semilight"/>
              </a:rPr>
              <a:t> </a:t>
            </a:r>
            <a:r>
              <a:rPr sz="2800" dirty="0">
                <a:latin typeface="Segoe UI Semilight"/>
                <a:cs typeface="Segoe UI Semilight"/>
              </a:rPr>
              <a:t>to</a:t>
            </a:r>
            <a:r>
              <a:rPr sz="2800" spc="-70" dirty="0">
                <a:latin typeface="Segoe UI Semilight"/>
                <a:cs typeface="Segoe UI Semilight"/>
              </a:rPr>
              <a:t> </a:t>
            </a:r>
            <a:r>
              <a:rPr sz="2800" dirty="0">
                <a:latin typeface="Segoe UI Semilight"/>
                <a:cs typeface="Segoe UI Semilight"/>
              </a:rPr>
              <a:t>maximize</a:t>
            </a:r>
            <a:r>
              <a:rPr sz="2800" spc="-70" dirty="0">
                <a:latin typeface="Segoe UI Semilight"/>
                <a:cs typeface="Segoe UI Semilight"/>
              </a:rPr>
              <a:t> </a:t>
            </a:r>
            <a:r>
              <a:rPr sz="2800" dirty="0">
                <a:latin typeface="Segoe UI Semilight"/>
                <a:cs typeface="Segoe UI Semilight"/>
              </a:rPr>
              <a:t>your</a:t>
            </a:r>
            <a:r>
              <a:rPr sz="2800" spc="-75" dirty="0">
                <a:latin typeface="Segoe UI Semilight"/>
                <a:cs typeface="Segoe UI Semilight"/>
              </a:rPr>
              <a:t> </a:t>
            </a:r>
            <a:r>
              <a:rPr sz="2800" spc="-10" dirty="0">
                <a:latin typeface="Segoe UI Semilight"/>
                <a:cs typeface="Segoe UI Semilight"/>
              </a:rPr>
              <a:t>total </a:t>
            </a:r>
            <a:r>
              <a:rPr sz="2800" dirty="0">
                <a:latin typeface="Segoe UI Semilight"/>
                <a:cs typeface="Segoe UI Semilight"/>
              </a:rPr>
              <a:t>(expected)</a:t>
            </a:r>
            <a:r>
              <a:rPr sz="2800" spc="-140" dirty="0">
                <a:latin typeface="Segoe UI Semilight"/>
                <a:cs typeface="Segoe UI Semilight"/>
              </a:rPr>
              <a:t> </a:t>
            </a:r>
            <a:r>
              <a:rPr sz="2800" spc="-10" dirty="0">
                <a:latin typeface="Segoe UI Semilight"/>
                <a:cs typeface="Segoe UI Semilight"/>
              </a:rPr>
              <a:t>reward?</a:t>
            </a:r>
            <a:endParaRPr sz="2800">
              <a:latin typeface="Segoe UI Semilight"/>
              <a:cs typeface="Segoe UI Semilight"/>
            </a:endParaRPr>
          </a:p>
        </p:txBody>
      </p:sp>
      <p:pic>
        <p:nvPicPr>
          <p:cNvPr id="4" name="object 4"/>
          <p:cNvPicPr/>
          <p:nvPr/>
        </p:nvPicPr>
        <p:blipFill>
          <a:blip r:embed="rId2" cstate="print"/>
          <a:stretch>
            <a:fillRect/>
          </a:stretch>
        </p:blipFill>
        <p:spPr>
          <a:xfrm>
            <a:off x="736287" y="3791711"/>
            <a:ext cx="8682032" cy="280263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If</a:t>
            </a:r>
            <a:r>
              <a:rPr spc="195" dirty="0"/>
              <a:t> </a:t>
            </a:r>
            <a:r>
              <a:rPr spc="50" dirty="0"/>
              <a:t>you</a:t>
            </a:r>
            <a:r>
              <a:rPr spc="200" dirty="0"/>
              <a:t> </a:t>
            </a:r>
            <a:r>
              <a:rPr spc="65" dirty="0"/>
              <a:t>knew</a:t>
            </a:r>
            <a:r>
              <a:rPr spc="210" dirty="0"/>
              <a:t> </a:t>
            </a:r>
            <a:r>
              <a:rPr spc="60" dirty="0"/>
              <a:t>the</a:t>
            </a:r>
            <a:r>
              <a:rPr spc="195" dirty="0"/>
              <a:t> </a:t>
            </a:r>
            <a:r>
              <a:rPr spc="55" dirty="0"/>
              <a:t>reward</a:t>
            </a:r>
            <a:r>
              <a:rPr spc="185" dirty="0"/>
              <a:t> </a:t>
            </a:r>
            <a:r>
              <a:rPr spc="70" dirty="0"/>
              <a:t>distribution…</a:t>
            </a:r>
          </a:p>
        </p:txBody>
      </p:sp>
      <p:sp>
        <p:nvSpPr>
          <p:cNvPr id="3" name="object 3"/>
          <p:cNvSpPr txBox="1"/>
          <p:nvPr/>
        </p:nvSpPr>
        <p:spPr>
          <a:xfrm>
            <a:off x="699922" y="1445513"/>
            <a:ext cx="11459210" cy="1782445"/>
          </a:xfrm>
          <a:prstGeom prst="rect">
            <a:avLst/>
          </a:prstGeom>
        </p:spPr>
        <p:txBody>
          <a:bodyPr vert="horz" wrap="square" lIns="0" tIns="60960" rIns="0" bIns="0" rtlCol="0">
            <a:spAutoFit/>
          </a:bodyPr>
          <a:lstStyle/>
          <a:p>
            <a:pPr marL="12700" marR="563245" indent="5715">
              <a:lnSpc>
                <a:spcPts val="3020"/>
              </a:lnSpc>
              <a:spcBef>
                <a:spcPts val="480"/>
              </a:spcBef>
            </a:pPr>
            <a:r>
              <a:rPr sz="2800" dirty="0">
                <a:latin typeface="Segoe UI Semilight"/>
                <a:cs typeface="Segoe UI Semilight"/>
              </a:rPr>
              <a:t>You</a:t>
            </a:r>
            <a:r>
              <a:rPr sz="2800" spc="-45" dirty="0">
                <a:latin typeface="Segoe UI Semilight"/>
                <a:cs typeface="Segoe UI Semilight"/>
              </a:rPr>
              <a:t> </a:t>
            </a:r>
            <a:r>
              <a:rPr sz="2800" dirty="0">
                <a:latin typeface="Segoe UI Semilight"/>
                <a:cs typeface="Segoe UI Semilight"/>
              </a:rPr>
              <a:t>have</a:t>
            </a:r>
            <a:r>
              <a:rPr sz="2800" spc="-40" dirty="0">
                <a:latin typeface="Segoe UI Semilight"/>
                <a:cs typeface="Segoe UI Semilight"/>
              </a:rPr>
              <a:t> </a:t>
            </a:r>
            <a:r>
              <a:rPr sz="2800" dirty="0">
                <a:latin typeface="Segoe UI Semilight"/>
                <a:cs typeface="Segoe UI Semilight"/>
              </a:rPr>
              <a:t>the</a:t>
            </a:r>
            <a:r>
              <a:rPr sz="2800" spc="-40" dirty="0">
                <a:latin typeface="Segoe UI Semilight"/>
                <a:cs typeface="Segoe UI Semilight"/>
              </a:rPr>
              <a:t> </a:t>
            </a:r>
            <a:r>
              <a:rPr sz="2800" dirty="0">
                <a:latin typeface="Segoe UI Semilight"/>
                <a:cs typeface="Segoe UI Semilight"/>
              </a:rPr>
              <a:t>below</a:t>
            </a:r>
            <a:r>
              <a:rPr sz="2800" spc="-25" dirty="0">
                <a:latin typeface="Segoe UI Semilight"/>
                <a:cs typeface="Segoe UI Semilight"/>
              </a:rPr>
              <a:t> </a:t>
            </a:r>
            <a:r>
              <a:rPr sz="2800" dirty="0">
                <a:latin typeface="Cambria Math"/>
                <a:cs typeface="Cambria Math"/>
              </a:rPr>
              <a:t>𝐾</a:t>
            </a:r>
            <a:r>
              <a:rPr sz="2800" spc="220" dirty="0">
                <a:latin typeface="Cambria Math"/>
                <a:cs typeface="Cambria Math"/>
              </a:rPr>
              <a:t> </a:t>
            </a:r>
            <a:r>
              <a:rPr sz="2800" dirty="0">
                <a:latin typeface="Cambria Math"/>
                <a:cs typeface="Cambria Math"/>
              </a:rPr>
              <a:t>=</a:t>
            </a:r>
            <a:r>
              <a:rPr sz="2800" spc="120" dirty="0">
                <a:latin typeface="Cambria Math"/>
                <a:cs typeface="Cambria Math"/>
              </a:rPr>
              <a:t> </a:t>
            </a:r>
            <a:r>
              <a:rPr sz="2800" dirty="0">
                <a:latin typeface="Cambria Math"/>
                <a:cs typeface="Cambria Math"/>
              </a:rPr>
              <a:t>3</a:t>
            </a:r>
            <a:r>
              <a:rPr sz="2800" spc="105" dirty="0">
                <a:latin typeface="Cambria Math"/>
                <a:cs typeface="Cambria Math"/>
              </a:rPr>
              <a:t> </a:t>
            </a:r>
            <a:r>
              <a:rPr sz="2800" dirty="0">
                <a:latin typeface="Segoe UI Semilight"/>
                <a:cs typeface="Segoe UI Semilight"/>
              </a:rPr>
              <a:t>slot</a:t>
            </a:r>
            <a:r>
              <a:rPr sz="2800" spc="-40" dirty="0">
                <a:latin typeface="Segoe UI Semilight"/>
                <a:cs typeface="Segoe UI Semilight"/>
              </a:rPr>
              <a:t> </a:t>
            </a:r>
            <a:r>
              <a:rPr sz="2800" dirty="0">
                <a:latin typeface="Segoe UI Semilight"/>
                <a:cs typeface="Segoe UI Semilight"/>
              </a:rPr>
              <a:t>machines,</a:t>
            </a:r>
            <a:r>
              <a:rPr sz="2800" spc="-35" dirty="0">
                <a:latin typeface="Segoe UI Semilight"/>
                <a:cs typeface="Segoe UI Semilight"/>
              </a:rPr>
              <a:t> </a:t>
            </a:r>
            <a:r>
              <a:rPr sz="2800" dirty="0">
                <a:latin typeface="Segoe UI Semilight"/>
                <a:cs typeface="Segoe UI Semilight"/>
              </a:rPr>
              <a:t>whose</a:t>
            </a:r>
            <a:r>
              <a:rPr sz="2800" spc="-30" dirty="0">
                <a:latin typeface="Segoe UI Semilight"/>
                <a:cs typeface="Segoe UI Semilight"/>
              </a:rPr>
              <a:t> </a:t>
            </a:r>
            <a:r>
              <a:rPr sz="2800" spc="-10" dirty="0">
                <a:latin typeface="Segoe UI Semilight"/>
                <a:cs typeface="Segoe UI Semilight"/>
              </a:rPr>
              <a:t>distribution</a:t>
            </a:r>
            <a:r>
              <a:rPr sz="2800" spc="-30" dirty="0">
                <a:latin typeface="Segoe UI Semilight"/>
                <a:cs typeface="Segoe UI Semilight"/>
              </a:rPr>
              <a:t> </a:t>
            </a:r>
            <a:r>
              <a:rPr sz="2800" dirty="0">
                <a:latin typeface="Segoe UI Semilight"/>
                <a:cs typeface="Segoe UI Semilight"/>
              </a:rPr>
              <a:t>of</a:t>
            </a:r>
            <a:r>
              <a:rPr sz="2800" spc="-35" dirty="0">
                <a:latin typeface="Segoe UI Semilight"/>
                <a:cs typeface="Segoe UI Semilight"/>
              </a:rPr>
              <a:t> </a:t>
            </a:r>
            <a:r>
              <a:rPr sz="2800" spc="-10" dirty="0">
                <a:latin typeface="Segoe UI Semilight"/>
                <a:cs typeface="Segoe UI Semilight"/>
              </a:rPr>
              <a:t>rewards </a:t>
            </a:r>
            <a:r>
              <a:rPr sz="2800" dirty="0">
                <a:latin typeface="Segoe UI Semilight"/>
                <a:cs typeface="Segoe UI Semilight"/>
              </a:rPr>
              <a:t>you</a:t>
            </a:r>
            <a:r>
              <a:rPr sz="2800" spc="-50" dirty="0">
                <a:latin typeface="Segoe UI Semilight"/>
                <a:cs typeface="Segoe UI Semilight"/>
              </a:rPr>
              <a:t> </a:t>
            </a:r>
            <a:r>
              <a:rPr sz="2800" dirty="0">
                <a:latin typeface="Segoe UI Semilight"/>
                <a:cs typeface="Segoe UI Semilight"/>
              </a:rPr>
              <a:t>know.</a:t>
            </a:r>
            <a:r>
              <a:rPr sz="2800" spc="-55" dirty="0">
                <a:latin typeface="Segoe UI Semilight"/>
                <a:cs typeface="Segoe UI Semilight"/>
              </a:rPr>
              <a:t> </a:t>
            </a:r>
            <a:r>
              <a:rPr sz="2800" dirty="0">
                <a:latin typeface="Segoe UI Semilight"/>
                <a:cs typeface="Segoe UI Semilight"/>
              </a:rPr>
              <a:t>What</a:t>
            </a:r>
            <a:r>
              <a:rPr sz="2800" spc="-45" dirty="0">
                <a:latin typeface="Segoe UI Semilight"/>
                <a:cs typeface="Segoe UI Semilight"/>
              </a:rPr>
              <a:t> </a:t>
            </a:r>
            <a:r>
              <a:rPr sz="2800" dirty="0">
                <a:latin typeface="Segoe UI Semilight"/>
                <a:cs typeface="Segoe UI Semilight"/>
              </a:rPr>
              <a:t>strategy</a:t>
            </a:r>
            <a:r>
              <a:rPr sz="2800" spc="-45" dirty="0">
                <a:latin typeface="Segoe UI Semilight"/>
                <a:cs typeface="Segoe UI Semilight"/>
              </a:rPr>
              <a:t> </a:t>
            </a:r>
            <a:r>
              <a:rPr sz="2800" dirty="0">
                <a:latin typeface="Segoe UI Semilight"/>
                <a:cs typeface="Segoe UI Semilight"/>
              </a:rPr>
              <a:t>are</a:t>
            </a:r>
            <a:r>
              <a:rPr sz="2800" spc="-45" dirty="0">
                <a:latin typeface="Segoe UI Semilight"/>
                <a:cs typeface="Segoe UI Semilight"/>
              </a:rPr>
              <a:t> </a:t>
            </a:r>
            <a:r>
              <a:rPr sz="2800" dirty="0">
                <a:latin typeface="Segoe UI Semilight"/>
                <a:cs typeface="Segoe UI Semilight"/>
              </a:rPr>
              <a:t>you</a:t>
            </a:r>
            <a:r>
              <a:rPr sz="2800" spc="-50" dirty="0">
                <a:latin typeface="Segoe UI Semilight"/>
                <a:cs typeface="Segoe UI Semilight"/>
              </a:rPr>
              <a:t> </a:t>
            </a:r>
            <a:r>
              <a:rPr sz="2800" dirty="0">
                <a:latin typeface="Segoe UI Semilight"/>
                <a:cs typeface="Segoe UI Semilight"/>
              </a:rPr>
              <a:t>going</a:t>
            </a:r>
            <a:r>
              <a:rPr sz="2800" spc="-45" dirty="0">
                <a:latin typeface="Segoe UI Semilight"/>
                <a:cs typeface="Segoe UI Semilight"/>
              </a:rPr>
              <a:t> </a:t>
            </a:r>
            <a:r>
              <a:rPr sz="2800" dirty="0">
                <a:latin typeface="Segoe UI Semilight"/>
                <a:cs typeface="Segoe UI Semilight"/>
              </a:rPr>
              <a:t>to</a:t>
            </a:r>
            <a:r>
              <a:rPr sz="2800" spc="-45" dirty="0">
                <a:latin typeface="Segoe UI Semilight"/>
                <a:cs typeface="Segoe UI Semilight"/>
              </a:rPr>
              <a:t> </a:t>
            </a:r>
            <a:r>
              <a:rPr sz="2800" dirty="0">
                <a:latin typeface="Segoe UI Semilight"/>
                <a:cs typeface="Segoe UI Semilight"/>
              </a:rPr>
              <a:t>use</a:t>
            </a:r>
            <a:r>
              <a:rPr sz="2800" spc="-40" dirty="0">
                <a:latin typeface="Segoe UI Semilight"/>
                <a:cs typeface="Segoe UI Semilight"/>
              </a:rPr>
              <a:t> </a:t>
            </a:r>
            <a:r>
              <a:rPr sz="2800" dirty="0">
                <a:latin typeface="Segoe UI Semilight"/>
                <a:cs typeface="Segoe UI Semilight"/>
              </a:rPr>
              <a:t>to</a:t>
            </a:r>
            <a:r>
              <a:rPr sz="2800" spc="-45" dirty="0">
                <a:latin typeface="Segoe UI Semilight"/>
                <a:cs typeface="Segoe UI Semilight"/>
              </a:rPr>
              <a:t> </a:t>
            </a:r>
            <a:r>
              <a:rPr sz="2800" dirty="0">
                <a:latin typeface="Segoe UI Semilight"/>
                <a:cs typeface="Segoe UI Semilight"/>
              </a:rPr>
              <a:t>maximize</a:t>
            </a:r>
            <a:r>
              <a:rPr sz="2800" spc="-40" dirty="0">
                <a:latin typeface="Segoe UI Semilight"/>
                <a:cs typeface="Segoe UI Semilight"/>
              </a:rPr>
              <a:t> </a:t>
            </a:r>
            <a:r>
              <a:rPr sz="2800" dirty="0">
                <a:latin typeface="Segoe UI Semilight"/>
                <a:cs typeface="Segoe UI Semilight"/>
              </a:rPr>
              <a:t>your</a:t>
            </a:r>
            <a:r>
              <a:rPr sz="2800" spc="-45" dirty="0">
                <a:latin typeface="Segoe UI Semilight"/>
                <a:cs typeface="Segoe UI Semilight"/>
              </a:rPr>
              <a:t> </a:t>
            </a:r>
            <a:r>
              <a:rPr sz="2800" spc="-10" dirty="0">
                <a:latin typeface="Segoe UI Semilight"/>
                <a:cs typeface="Segoe UI Semilight"/>
              </a:rPr>
              <a:t>total</a:t>
            </a:r>
            <a:endParaRPr sz="2800" dirty="0">
              <a:latin typeface="Segoe UI Semilight"/>
              <a:cs typeface="Segoe UI Semilight"/>
            </a:endParaRPr>
          </a:p>
          <a:p>
            <a:pPr marL="12700">
              <a:lnSpc>
                <a:spcPts val="2985"/>
              </a:lnSpc>
            </a:pPr>
            <a:r>
              <a:rPr sz="2800" dirty="0">
                <a:latin typeface="Segoe UI Semilight"/>
                <a:cs typeface="Segoe UI Semilight"/>
              </a:rPr>
              <a:t>(expected)</a:t>
            </a:r>
            <a:r>
              <a:rPr sz="2800" spc="-120" dirty="0">
                <a:latin typeface="Segoe UI Semilight"/>
                <a:cs typeface="Segoe UI Semilight"/>
              </a:rPr>
              <a:t> </a:t>
            </a:r>
            <a:r>
              <a:rPr sz="2800" spc="-10" dirty="0">
                <a:latin typeface="Segoe UI Semilight"/>
                <a:cs typeface="Segoe UI Semilight"/>
              </a:rPr>
              <a:t>reward?</a:t>
            </a:r>
            <a:endParaRPr sz="2800" dirty="0">
              <a:latin typeface="Segoe UI Semilight"/>
              <a:cs typeface="Segoe UI Semilight"/>
            </a:endParaRPr>
          </a:p>
          <a:p>
            <a:pPr marL="18415">
              <a:lnSpc>
                <a:spcPct val="100000"/>
              </a:lnSpc>
              <a:spcBef>
                <a:spcPts val="1070"/>
              </a:spcBef>
            </a:pPr>
            <a:r>
              <a:rPr sz="2800" dirty="0">
                <a:latin typeface="Segoe UI Semilight"/>
                <a:cs typeface="Segoe UI Semilight"/>
              </a:rPr>
              <a:t>We</a:t>
            </a:r>
            <a:r>
              <a:rPr sz="2800" spc="-30" dirty="0">
                <a:latin typeface="Segoe UI Semilight"/>
                <a:cs typeface="Segoe UI Semilight"/>
              </a:rPr>
              <a:t> </a:t>
            </a:r>
            <a:r>
              <a:rPr sz="2800" dirty="0">
                <a:latin typeface="Segoe UI Semilight"/>
                <a:cs typeface="Segoe UI Semilight"/>
              </a:rPr>
              <a:t>compute</a:t>
            </a:r>
            <a:r>
              <a:rPr sz="2800" spc="-45" dirty="0">
                <a:latin typeface="Segoe UI Semilight"/>
                <a:cs typeface="Segoe UI Semilight"/>
              </a:rPr>
              <a:t> </a:t>
            </a:r>
            <a:r>
              <a:rPr sz="2800" b="1" dirty="0">
                <a:latin typeface="Segoe UI Semilight"/>
                <a:cs typeface="Segoe UI Semilight"/>
              </a:rPr>
              <a:t>expected</a:t>
            </a:r>
            <a:r>
              <a:rPr sz="2800" b="1" spc="-50" dirty="0">
                <a:latin typeface="Segoe UI Semilight"/>
                <a:cs typeface="Segoe UI Semilight"/>
              </a:rPr>
              <a:t> </a:t>
            </a:r>
            <a:r>
              <a:rPr sz="2800" b="1" dirty="0">
                <a:latin typeface="Segoe UI Semilight"/>
                <a:cs typeface="Segoe UI Semilight"/>
              </a:rPr>
              <a:t>reward</a:t>
            </a:r>
            <a:r>
              <a:rPr sz="2800" b="1" spc="-60" dirty="0">
                <a:latin typeface="Segoe UI Semilight"/>
                <a:cs typeface="Segoe UI Semilight"/>
              </a:rPr>
              <a:t> </a:t>
            </a:r>
            <a:r>
              <a:rPr sz="2800" dirty="0">
                <a:latin typeface="Segoe UI Semilight"/>
                <a:cs typeface="Segoe UI Semilight"/>
              </a:rPr>
              <a:t>per</a:t>
            </a:r>
            <a:r>
              <a:rPr sz="2800" spc="-35" dirty="0">
                <a:latin typeface="Segoe UI Semilight"/>
                <a:cs typeface="Segoe UI Semilight"/>
              </a:rPr>
              <a:t> </a:t>
            </a:r>
            <a:r>
              <a:rPr sz="2800" dirty="0">
                <a:latin typeface="Segoe UI Semilight"/>
                <a:cs typeface="Segoe UI Semilight"/>
              </a:rPr>
              <a:t>pull:</a:t>
            </a:r>
            <a:r>
              <a:rPr sz="2800" spc="-25" dirty="0">
                <a:latin typeface="Segoe UI Semilight"/>
                <a:cs typeface="Segoe UI Semilight"/>
              </a:rPr>
              <a:t> </a:t>
            </a:r>
            <a:r>
              <a:rPr sz="2800" dirty="0">
                <a:latin typeface="Cambria Math"/>
                <a:cs typeface="Cambria Math"/>
              </a:rPr>
              <a:t>1.36</a:t>
            </a:r>
            <a:r>
              <a:rPr sz="2800" dirty="0">
                <a:latin typeface="Segoe UI Semilight"/>
                <a:cs typeface="Segoe UI Semilight"/>
              </a:rPr>
              <a:t>,</a:t>
            </a:r>
            <a:r>
              <a:rPr sz="2800" spc="-30" dirty="0">
                <a:latin typeface="Segoe UI Semilight"/>
                <a:cs typeface="Segoe UI Semilight"/>
              </a:rPr>
              <a:t> </a:t>
            </a:r>
            <a:r>
              <a:rPr sz="2800" dirty="0">
                <a:latin typeface="Cambria Math"/>
                <a:cs typeface="Cambria Math"/>
              </a:rPr>
              <a:t>4</a:t>
            </a:r>
            <a:r>
              <a:rPr sz="2800" dirty="0">
                <a:latin typeface="Segoe UI Semilight"/>
                <a:cs typeface="Segoe UI Semilight"/>
              </a:rPr>
              <a:t>,</a:t>
            </a:r>
            <a:r>
              <a:rPr sz="2800" spc="-30" dirty="0">
                <a:latin typeface="Segoe UI Semilight"/>
                <a:cs typeface="Segoe UI Semilight"/>
              </a:rPr>
              <a:t> </a:t>
            </a:r>
            <a:r>
              <a:rPr sz="2800" dirty="0">
                <a:latin typeface="Cambria Math"/>
                <a:cs typeface="Cambria Math"/>
              </a:rPr>
              <a:t>−1</a:t>
            </a:r>
            <a:r>
              <a:rPr sz="2800" dirty="0">
                <a:latin typeface="Segoe UI Semilight"/>
                <a:cs typeface="Segoe UI Semilight"/>
              </a:rPr>
              <a:t>.</a:t>
            </a:r>
            <a:r>
              <a:rPr sz="2800" spc="-45" dirty="0">
                <a:latin typeface="Segoe UI Semilight"/>
                <a:cs typeface="Segoe UI Semilight"/>
              </a:rPr>
              <a:t> </a:t>
            </a:r>
            <a:r>
              <a:rPr sz="2800" dirty="0">
                <a:latin typeface="Segoe UI Semilight"/>
                <a:cs typeface="Segoe UI Semilight"/>
              </a:rPr>
              <a:t>So,</a:t>
            </a:r>
            <a:r>
              <a:rPr sz="2800" spc="-40" dirty="0">
                <a:latin typeface="Segoe UI Semilight"/>
                <a:cs typeface="Segoe UI Semilight"/>
              </a:rPr>
              <a:t> </a:t>
            </a:r>
            <a:r>
              <a:rPr sz="2800" dirty="0">
                <a:latin typeface="Segoe UI Semilight"/>
                <a:cs typeface="Segoe UI Semilight"/>
              </a:rPr>
              <a:t>pull</a:t>
            </a:r>
            <a:r>
              <a:rPr sz="2800" spc="-30" dirty="0">
                <a:latin typeface="Segoe UI Semilight"/>
                <a:cs typeface="Segoe UI Semilight"/>
              </a:rPr>
              <a:t> </a:t>
            </a:r>
            <a:r>
              <a:rPr sz="2800" dirty="0">
                <a:latin typeface="Segoe UI Semilight"/>
                <a:cs typeface="Segoe UI Semilight"/>
              </a:rPr>
              <a:t>arm</a:t>
            </a:r>
            <a:r>
              <a:rPr sz="2800" spc="-35" dirty="0">
                <a:latin typeface="Segoe UI Semilight"/>
                <a:cs typeface="Segoe UI Semilight"/>
              </a:rPr>
              <a:t> </a:t>
            </a:r>
            <a:r>
              <a:rPr sz="2800" dirty="0">
                <a:latin typeface="Segoe UI Semilight"/>
                <a:cs typeface="Segoe UI Semilight"/>
              </a:rPr>
              <a:t>2</a:t>
            </a:r>
            <a:r>
              <a:rPr sz="2800" spc="-30" dirty="0">
                <a:latin typeface="Segoe UI Semilight"/>
                <a:cs typeface="Segoe UI Semilight"/>
              </a:rPr>
              <a:t> </a:t>
            </a:r>
            <a:r>
              <a:rPr sz="2800" dirty="0">
                <a:latin typeface="Segoe UI Semilight"/>
                <a:cs typeface="Segoe UI Semilight"/>
              </a:rPr>
              <a:t>all</a:t>
            </a:r>
            <a:r>
              <a:rPr sz="2800" spc="-40" dirty="0">
                <a:latin typeface="Segoe UI Semilight"/>
                <a:cs typeface="Segoe UI Semilight"/>
              </a:rPr>
              <a:t> </a:t>
            </a:r>
            <a:r>
              <a:rPr sz="2800" spc="-10" dirty="0">
                <a:latin typeface="Segoe UI Semilight"/>
                <a:cs typeface="Segoe UI Semilight"/>
              </a:rPr>
              <a:t>times!</a:t>
            </a:r>
            <a:endParaRPr sz="2800" dirty="0">
              <a:latin typeface="Segoe UI Semilight"/>
              <a:cs typeface="Segoe UI Semilight"/>
            </a:endParaRPr>
          </a:p>
        </p:txBody>
      </p:sp>
      <p:pic>
        <p:nvPicPr>
          <p:cNvPr id="4" name="object 4"/>
          <p:cNvPicPr/>
          <p:nvPr/>
        </p:nvPicPr>
        <p:blipFill>
          <a:blip r:embed="rId2" cstate="print"/>
          <a:stretch>
            <a:fillRect/>
          </a:stretch>
        </p:blipFill>
        <p:spPr>
          <a:xfrm>
            <a:off x="736287" y="3791711"/>
            <a:ext cx="8682032" cy="280263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0" dirty="0"/>
              <a:t>Neat!</a:t>
            </a:r>
            <a:r>
              <a:rPr spc="175" dirty="0"/>
              <a:t> </a:t>
            </a:r>
            <a:r>
              <a:rPr spc="70" dirty="0"/>
              <a:t>Problem</a:t>
            </a:r>
            <a:r>
              <a:rPr spc="170" dirty="0"/>
              <a:t> </a:t>
            </a:r>
            <a:r>
              <a:rPr spc="70" dirty="0"/>
              <a:t>solved!</a:t>
            </a:r>
            <a:r>
              <a:rPr spc="190" dirty="0"/>
              <a:t> </a:t>
            </a:r>
            <a:r>
              <a:rPr spc="45" dirty="0"/>
              <a:t>Or</a:t>
            </a:r>
            <a:r>
              <a:rPr spc="175" dirty="0"/>
              <a:t> </a:t>
            </a:r>
            <a:r>
              <a:rPr spc="45" dirty="0"/>
              <a:t>not…</a:t>
            </a:r>
          </a:p>
        </p:txBody>
      </p:sp>
      <p:sp>
        <p:nvSpPr>
          <p:cNvPr id="3" name="object 3"/>
          <p:cNvSpPr txBox="1"/>
          <p:nvPr/>
        </p:nvSpPr>
        <p:spPr>
          <a:xfrm>
            <a:off x="706018" y="1309268"/>
            <a:ext cx="10958830" cy="3398520"/>
          </a:xfrm>
          <a:prstGeom prst="rect">
            <a:avLst/>
          </a:prstGeom>
        </p:spPr>
        <p:txBody>
          <a:bodyPr vert="horz" wrap="square" lIns="0" tIns="147955" rIns="0" bIns="0" rtlCol="0">
            <a:spAutoFit/>
          </a:bodyPr>
          <a:lstStyle/>
          <a:p>
            <a:pPr marL="12700">
              <a:lnSpc>
                <a:spcPct val="100000"/>
              </a:lnSpc>
              <a:spcBef>
                <a:spcPts val="1165"/>
              </a:spcBef>
            </a:pPr>
            <a:r>
              <a:rPr sz="2800" dirty="0">
                <a:latin typeface="Segoe UI Semilight"/>
                <a:cs typeface="Segoe UI Semilight"/>
              </a:rPr>
              <a:t>Aren’t</a:t>
            </a:r>
            <a:r>
              <a:rPr sz="2800" spc="-30" dirty="0">
                <a:latin typeface="Segoe UI Semilight"/>
                <a:cs typeface="Segoe UI Semilight"/>
              </a:rPr>
              <a:t> </a:t>
            </a:r>
            <a:r>
              <a:rPr sz="2800" dirty="0">
                <a:latin typeface="Segoe UI Semilight"/>
                <a:cs typeface="Segoe UI Semilight"/>
              </a:rPr>
              <a:t>you</a:t>
            </a:r>
            <a:r>
              <a:rPr sz="2800" spc="-55" dirty="0">
                <a:latin typeface="Segoe UI Semilight"/>
                <a:cs typeface="Segoe UI Semilight"/>
              </a:rPr>
              <a:t> </a:t>
            </a:r>
            <a:r>
              <a:rPr sz="2800" dirty="0">
                <a:latin typeface="Segoe UI Semilight"/>
                <a:cs typeface="Segoe UI Semilight"/>
              </a:rPr>
              <a:t>glad</a:t>
            </a:r>
            <a:r>
              <a:rPr sz="2800" spc="-45" dirty="0">
                <a:latin typeface="Segoe UI Semilight"/>
                <a:cs typeface="Segoe UI Semilight"/>
              </a:rPr>
              <a:t> </a:t>
            </a:r>
            <a:r>
              <a:rPr sz="2800" dirty="0">
                <a:latin typeface="Segoe UI Semilight"/>
                <a:cs typeface="Segoe UI Semilight"/>
              </a:rPr>
              <a:t>you</a:t>
            </a:r>
            <a:r>
              <a:rPr sz="2800" spc="-50" dirty="0">
                <a:latin typeface="Segoe UI Semilight"/>
                <a:cs typeface="Segoe UI Semilight"/>
              </a:rPr>
              <a:t> </a:t>
            </a:r>
            <a:r>
              <a:rPr sz="2800" dirty="0">
                <a:latin typeface="Segoe UI Semilight"/>
                <a:cs typeface="Segoe UI Semilight"/>
              </a:rPr>
              <a:t>learnt</a:t>
            </a:r>
            <a:r>
              <a:rPr sz="2800" spc="-55" dirty="0">
                <a:latin typeface="Segoe UI Semilight"/>
                <a:cs typeface="Segoe UI Semilight"/>
              </a:rPr>
              <a:t> </a:t>
            </a:r>
            <a:r>
              <a:rPr sz="2800" dirty="0">
                <a:latin typeface="Segoe UI Semilight"/>
                <a:cs typeface="Segoe UI Semilight"/>
              </a:rPr>
              <a:t>calculate</a:t>
            </a:r>
            <a:r>
              <a:rPr sz="2800" spc="-55" dirty="0">
                <a:latin typeface="Segoe UI Semilight"/>
                <a:cs typeface="Segoe UI Semilight"/>
              </a:rPr>
              <a:t> </a:t>
            </a:r>
            <a:r>
              <a:rPr sz="2800" spc="-10" dirty="0">
                <a:latin typeface="Segoe UI Semilight"/>
                <a:cs typeface="Segoe UI Semilight"/>
              </a:rPr>
              <a:t>expectations</a:t>
            </a:r>
            <a:r>
              <a:rPr sz="2800" spc="-55" dirty="0">
                <a:latin typeface="Segoe UI Semilight"/>
                <a:cs typeface="Segoe UI Semilight"/>
              </a:rPr>
              <a:t> </a:t>
            </a:r>
            <a:r>
              <a:rPr sz="2800" dirty="0">
                <a:latin typeface="Segoe UI Semilight"/>
                <a:cs typeface="Segoe UI Semilight"/>
              </a:rPr>
              <a:t>so</a:t>
            </a:r>
            <a:r>
              <a:rPr sz="2800" spc="-50" dirty="0">
                <a:latin typeface="Segoe UI Semilight"/>
                <a:cs typeface="Segoe UI Semilight"/>
              </a:rPr>
              <a:t> </a:t>
            </a:r>
            <a:r>
              <a:rPr sz="2800" dirty="0">
                <a:latin typeface="Segoe UI Semilight"/>
                <a:cs typeface="Segoe UI Semilight"/>
              </a:rPr>
              <a:t>early</a:t>
            </a:r>
            <a:r>
              <a:rPr sz="2800" spc="-45" dirty="0">
                <a:latin typeface="Segoe UI Semilight"/>
                <a:cs typeface="Segoe UI Semilight"/>
              </a:rPr>
              <a:t> </a:t>
            </a:r>
            <a:r>
              <a:rPr sz="2800" dirty="0">
                <a:latin typeface="Segoe UI Semilight"/>
                <a:cs typeface="Segoe UI Semilight"/>
              </a:rPr>
              <a:t>in</a:t>
            </a:r>
            <a:r>
              <a:rPr sz="2800" spc="-60" dirty="0">
                <a:latin typeface="Segoe UI Semilight"/>
                <a:cs typeface="Segoe UI Semilight"/>
              </a:rPr>
              <a:t> </a:t>
            </a:r>
            <a:r>
              <a:rPr sz="2800" dirty="0">
                <a:latin typeface="Segoe UI Semilight"/>
                <a:cs typeface="Segoe UI Semilight"/>
              </a:rPr>
              <a:t>this</a:t>
            </a:r>
            <a:r>
              <a:rPr sz="2800" spc="-50" dirty="0">
                <a:latin typeface="Segoe UI Semilight"/>
                <a:cs typeface="Segoe UI Semilight"/>
              </a:rPr>
              <a:t> </a:t>
            </a:r>
            <a:r>
              <a:rPr sz="2800" spc="-10" dirty="0">
                <a:latin typeface="Segoe UI Semilight"/>
                <a:cs typeface="Segoe UI Semilight"/>
              </a:rPr>
              <a:t>course?</a:t>
            </a:r>
            <a:endParaRPr sz="2800">
              <a:latin typeface="Segoe UI Semilight"/>
              <a:cs typeface="Segoe UI Semilight"/>
            </a:endParaRPr>
          </a:p>
          <a:p>
            <a:pPr marL="12700">
              <a:lnSpc>
                <a:spcPct val="100000"/>
              </a:lnSpc>
              <a:spcBef>
                <a:spcPts val="1070"/>
              </a:spcBef>
            </a:pPr>
            <a:r>
              <a:rPr sz="2800" dirty="0">
                <a:latin typeface="Segoe UI Semilight"/>
                <a:cs typeface="Segoe UI Semilight"/>
              </a:rPr>
              <a:t>Oh</a:t>
            </a:r>
            <a:r>
              <a:rPr sz="2800" spc="-85" dirty="0">
                <a:latin typeface="Segoe UI Semilight"/>
                <a:cs typeface="Segoe UI Semilight"/>
              </a:rPr>
              <a:t> </a:t>
            </a:r>
            <a:r>
              <a:rPr sz="2800" dirty="0">
                <a:latin typeface="Segoe UI Semilight"/>
                <a:cs typeface="Segoe UI Semilight"/>
              </a:rPr>
              <a:t>wait…why</a:t>
            </a:r>
            <a:r>
              <a:rPr sz="2800" spc="-55" dirty="0">
                <a:latin typeface="Segoe UI Semilight"/>
                <a:cs typeface="Segoe UI Semilight"/>
              </a:rPr>
              <a:t> </a:t>
            </a:r>
            <a:r>
              <a:rPr sz="2800" dirty="0">
                <a:latin typeface="Segoe UI Semilight"/>
                <a:cs typeface="Segoe UI Semilight"/>
              </a:rPr>
              <a:t>would</a:t>
            </a:r>
            <a:r>
              <a:rPr sz="2800" spc="-70" dirty="0">
                <a:latin typeface="Segoe UI Semilight"/>
                <a:cs typeface="Segoe UI Semilight"/>
              </a:rPr>
              <a:t> </a:t>
            </a:r>
            <a:r>
              <a:rPr sz="2800" dirty="0">
                <a:latin typeface="Segoe UI Semilight"/>
                <a:cs typeface="Segoe UI Semilight"/>
              </a:rPr>
              <a:t>we</a:t>
            </a:r>
            <a:r>
              <a:rPr sz="2800" spc="-70" dirty="0">
                <a:latin typeface="Segoe UI Semilight"/>
                <a:cs typeface="Segoe UI Semilight"/>
              </a:rPr>
              <a:t> </a:t>
            </a:r>
            <a:r>
              <a:rPr sz="2800" dirty="0">
                <a:latin typeface="Segoe UI Semilight"/>
                <a:cs typeface="Segoe UI Semilight"/>
              </a:rPr>
              <a:t>know</a:t>
            </a:r>
            <a:r>
              <a:rPr sz="2800" spc="-70" dirty="0">
                <a:latin typeface="Segoe UI Semilight"/>
                <a:cs typeface="Segoe UI Semilight"/>
              </a:rPr>
              <a:t> </a:t>
            </a:r>
            <a:r>
              <a:rPr sz="2800" dirty="0">
                <a:latin typeface="Segoe UI Semilight"/>
                <a:cs typeface="Segoe UI Semilight"/>
              </a:rPr>
              <a:t>the</a:t>
            </a:r>
            <a:r>
              <a:rPr sz="2800" spc="-65" dirty="0">
                <a:latin typeface="Segoe UI Semilight"/>
                <a:cs typeface="Segoe UI Semilight"/>
              </a:rPr>
              <a:t> </a:t>
            </a:r>
            <a:r>
              <a:rPr sz="2800" dirty="0">
                <a:latin typeface="Segoe UI Semilight"/>
                <a:cs typeface="Segoe UI Semilight"/>
              </a:rPr>
              <a:t>reward</a:t>
            </a:r>
            <a:r>
              <a:rPr sz="2800" spc="-75" dirty="0">
                <a:latin typeface="Segoe UI Semilight"/>
                <a:cs typeface="Segoe UI Semilight"/>
              </a:rPr>
              <a:t> </a:t>
            </a:r>
            <a:r>
              <a:rPr sz="2800" spc="-10" dirty="0">
                <a:latin typeface="Segoe UI Semilight"/>
                <a:cs typeface="Segoe UI Semilight"/>
              </a:rPr>
              <a:t>distributions</a:t>
            </a:r>
            <a:r>
              <a:rPr sz="2800" spc="-75" dirty="0">
                <a:latin typeface="Segoe UI Semilight"/>
                <a:cs typeface="Segoe UI Semilight"/>
              </a:rPr>
              <a:t> </a:t>
            </a:r>
            <a:r>
              <a:rPr sz="2800" dirty="0">
                <a:latin typeface="Segoe UI Semilight"/>
                <a:cs typeface="Segoe UI Semilight"/>
              </a:rPr>
              <a:t>of</a:t>
            </a:r>
            <a:r>
              <a:rPr sz="2800" spc="-75" dirty="0">
                <a:latin typeface="Segoe UI Semilight"/>
                <a:cs typeface="Segoe UI Semilight"/>
              </a:rPr>
              <a:t> </a:t>
            </a:r>
            <a:r>
              <a:rPr sz="2800" dirty="0">
                <a:latin typeface="Segoe UI Semilight"/>
                <a:cs typeface="Segoe UI Semilight"/>
              </a:rPr>
              <a:t>slot</a:t>
            </a:r>
            <a:r>
              <a:rPr sz="2800" spc="-55" dirty="0">
                <a:latin typeface="Segoe UI Semilight"/>
                <a:cs typeface="Segoe UI Semilight"/>
              </a:rPr>
              <a:t> </a:t>
            </a:r>
            <a:r>
              <a:rPr sz="2800" spc="-10" dirty="0">
                <a:latin typeface="Segoe UI Semilight"/>
                <a:cs typeface="Segoe UI Semilight"/>
              </a:rPr>
              <a:t>machines?</a:t>
            </a:r>
            <a:endParaRPr sz="2800">
              <a:latin typeface="Segoe UI Semilight"/>
              <a:cs typeface="Segoe UI Semilight"/>
            </a:endParaRPr>
          </a:p>
          <a:p>
            <a:pPr>
              <a:lnSpc>
                <a:spcPct val="100000"/>
              </a:lnSpc>
              <a:spcBef>
                <a:spcPts val="1760"/>
              </a:spcBef>
            </a:pPr>
            <a:endParaRPr sz="2800">
              <a:latin typeface="Segoe UI Semilight"/>
              <a:cs typeface="Segoe UI Semilight"/>
            </a:endParaRPr>
          </a:p>
          <a:p>
            <a:pPr marL="12700">
              <a:lnSpc>
                <a:spcPct val="100000"/>
              </a:lnSpc>
            </a:pPr>
            <a:r>
              <a:rPr sz="2800" dirty="0">
                <a:latin typeface="Segoe UI Semilight"/>
                <a:cs typeface="Segoe UI Semilight"/>
              </a:rPr>
              <a:t>We</a:t>
            </a:r>
            <a:r>
              <a:rPr sz="2800" spc="-90" dirty="0">
                <a:latin typeface="Segoe UI Semilight"/>
                <a:cs typeface="Segoe UI Semilight"/>
              </a:rPr>
              <a:t> </a:t>
            </a:r>
            <a:r>
              <a:rPr sz="2800" dirty="0">
                <a:latin typeface="Segoe UI Semilight"/>
                <a:cs typeface="Segoe UI Semilight"/>
              </a:rPr>
              <a:t>don’t</a:t>
            </a:r>
            <a:r>
              <a:rPr sz="2800" spc="-80" dirty="0">
                <a:latin typeface="Segoe UI Semilight"/>
                <a:cs typeface="Segoe UI Semilight"/>
              </a:rPr>
              <a:t> </a:t>
            </a:r>
            <a:r>
              <a:rPr sz="2800" spc="-50" dirty="0">
                <a:latin typeface="Wingdings"/>
                <a:cs typeface="Wingdings"/>
              </a:rPr>
              <a:t></a:t>
            </a:r>
            <a:endParaRPr sz="2800">
              <a:latin typeface="Wingdings"/>
              <a:cs typeface="Wingdings"/>
            </a:endParaRPr>
          </a:p>
          <a:p>
            <a:pPr marL="12700" marR="3829685">
              <a:lnSpc>
                <a:spcPct val="131800"/>
              </a:lnSpc>
            </a:pPr>
            <a:r>
              <a:rPr sz="2800" dirty="0">
                <a:latin typeface="Segoe UI Semilight"/>
                <a:cs typeface="Segoe UI Semilight"/>
              </a:rPr>
              <a:t>We</a:t>
            </a:r>
            <a:r>
              <a:rPr sz="2800" spc="-80" dirty="0">
                <a:latin typeface="Segoe UI Semilight"/>
                <a:cs typeface="Segoe UI Semilight"/>
              </a:rPr>
              <a:t> </a:t>
            </a:r>
            <a:r>
              <a:rPr sz="2800" dirty="0">
                <a:latin typeface="Segoe UI Semilight"/>
                <a:cs typeface="Segoe UI Semilight"/>
              </a:rPr>
              <a:t>need</a:t>
            </a:r>
            <a:r>
              <a:rPr sz="2800" spc="-70" dirty="0">
                <a:latin typeface="Segoe UI Semilight"/>
                <a:cs typeface="Segoe UI Semilight"/>
              </a:rPr>
              <a:t> </a:t>
            </a:r>
            <a:r>
              <a:rPr sz="2800" dirty="0">
                <a:latin typeface="Segoe UI Semilight"/>
                <a:cs typeface="Segoe UI Semilight"/>
              </a:rPr>
              <a:t>to…</a:t>
            </a:r>
            <a:r>
              <a:rPr sz="2800" spc="-70" dirty="0">
                <a:latin typeface="Segoe UI Semilight"/>
                <a:cs typeface="Segoe UI Semilight"/>
              </a:rPr>
              <a:t> </a:t>
            </a:r>
            <a:r>
              <a:rPr sz="2800" i="1" dirty="0">
                <a:latin typeface="Segoe UI Semilight"/>
                <a:cs typeface="Segoe UI Semilight"/>
              </a:rPr>
              <a:t>estimate</a:t>
            </a:r>
            <a:r>
              <a:rPr sz="2800" i="1" spc="-45" dirty="0">
                <a:latin typeface="Segoe UI Semilight"/>
                <a:cs typeface="Segoe UI Semilight"/>
              </a:rPr>
              <a:t> </a:t>
            </a:r>
            <a:r>
              <a:rPr sz="2800" i="1" dirty="0">
                <a:latin typeface="Segoe UI Semilight"/>
                <a:cs typeface="Segoe UI Semilight"/>
              </a:rPr>
              <a:t>all</a:t>
            </a:r>
            <a:r>
              <a:rPr sz="2800" i="1" spc="-55" dirty="0">
                <a:latin typeface="Segoe UI Semilight"/>
                <a:cs typeface="Segoe UI Semilight"/>
              </a:rPr>
              <a:t> </a:t>
            </a:r>
            <a:r>
              <a:rPr sz="2800" i="1" dirty="0">
                <a:latin typeface="Segoe UI Semilight"/>
                <a:cs typeface="Segoe UI Semilight"/>
              </a:rPr>
              <a:t>K</a:t>
            </a:r>
            <a:r>
              <a:rPr sz="2800" i="1" spc="-55" dirty="0">
                <a:latin typeface="Segoe UI Semilight"/>
                <a:cs typeface="Segoe UI Semilight"/>
              </a:rPr>
              <a:t> </a:t>
            </a:r>
            <a:r>
              <a:rPr sz="2800" i="1" spc="-10" dirty="0">
                <a:latin typeface="Segoe UI Semilight"/>
                <a:cs typeface="Segoe UI Semilight"/>
              </a:rPr>
              <a:t>expectations</a:t>
            </a:r>
            <a:r>
              <a:rPr sz="2800" spc="-10" dirty="0">
                <a:latin typeface="Segoe UI Semilight"/>
                <a:cs typeface="Segoe UI Semilight"/>
              </a:rPr>
              <a:t>. </a:t>
            </a:r>
            <a:r>
              <a:rPr sz="2800" dirty="0">
                <a:latin typeface="Segoe UI Semilight"/>
                <a:cs typeface="Segoe UI Semilight"/>
              </a:rPr>
              <a:t>WHILE</a:t>
            </a:r>
            <a:r>
              <a:rPr sz="2800" spc="-85" dirty="0">
                <a:latin typeface="Segoe UI Semilight"/>
                <a:cs typeface="Segoe UI Semilight"/>
              </a:rPr>
              <a:t> </a:t>
            </a:r>
            <a:r>
              <a:rPr sz="2800" dirty="0">
                <a:latin typeface="Segoe UI Semilight"/>
                <a:cs typeface="Segoe UI Semilight"/>
              </a:rPr>
              <a:t>maximizing</a:t>
            </a:r>
            <a:r>
              <a:rPr sz="2800" spc="-90" dirty="0">
                <a:latin typeface="Segoe UI Semilight"/>
                <a:cs typeface="Segoe UI Semilight"/>
              </a:rPr>
              <a:t> </a:t>
            </a:r>
            <a:r>
              <a:rPr sz="2800" dirty="0">
                <a:latin typeface="Segoe UI Semilight"/>
                <a:cs typeface="Segoe UI Semilight"/>
              </a:rPr>
              <a:t>the</a:t>
            </a:r>
            <a:r>
              <a:rPr sz="2800" spc="-100" dirty="0">
                <a:latin typeface="Segoe UI Semilight"/>
                <a:cs typeface="Segoe UI Semilight"/>
              </a:rPr>
              <a:t> </a:t>
            </a:r>
            <a:r>
              <a:rPr sz="2800" dirty="0">
                <a:latin typeface="Segoe UI Semilight"/>
                <a:cs typeface="Segoe UI Semilight"/>
              </a:rPr>
              <a:t>total</a:t>
            </a:r>
            <a:r>
              <a:rPr sz="2800" spc="-85" dirty="0">
                <a:latin typeface="Segoe UI Semilight"/>
                <a:cs typeface="Segoe UI Semilight"/>
              </a:rPr>
              <a:t> </a:t>
            </a:r>
            <a:r>
              <a:rPr sz="2800" dirty="0">
                <a:latin typeface="Segoe UI Semilight"/>
                <a:cs typeface="Segoe UI Semilight"/>
              </a:rPr>
              <a:t>(expected)</a:t>
            </a:r>
            <a:r>
              <a:rPr sz="2800" spc="-85" dirty="0">
                <a:latin typeface="Segoe UI Semilight"/>
                <a:cs typeface="Segoe UI Semilight"/>
              </a:rPr>
              <a:t> </a:t>
            </a:r>
            <a:r>
              <a:rPr sz="2800" spc="-10" dirty="0">
                <a:latin typeface="Segoe UI Semilight"/>
                <a:cs typeface="Segoe UI Semilight"/>
              </a:rPr>
              <a:t>reward.</a:t>
            </a:r>
            <a:endParaRPr sz="2800">
              <a:latin typeface="Segoe UI Semilight"/>
              <a:cs typeface="Segoe UI Semilight"/>
            </a:endParaRPr>
          </a:p>
        </p:txBody>
      </p:sp>
      <p:pic>
        <p:nvPicPr>
          <p:cNvPr id="4" name="object 4"/>
          <p:cNvPicPr/>
          <p:nvPr/>
        </p:nvPicPr>
        <p:blipFill>
          <a:blip r:embed="rId2" cstate="print"/>
          <a:stretch>
            <a:fillRect/>
          </a:stretch>
        </p:blipFill>
        <p:spPr>
          <a:xfrm>
            <a:off x="712675" y="4855464"/>
            <a:ext cx="5765848" cy="1612392"/>
          </a:xfrm>
          <a:prstGeom prst="rect">
            <a:avLst/>
          </a:prstGeom>
        </p:spPr>
      </p:pic>
      <p:sp>
        <p:nvSpPr>
          <p:cNvPr id="5" name="object 5"/>
          <p:cNvSpPr txBox="1"/>
          <p:nvPr/>
        </p:nvSpPr>
        <p:spPr>
          <a:xfrm>
            <a:off x="1035811" y="6438391"/>
            <a:ext cx="332105" cy="299720"/>
          </a:xfrm>
          <a:prstGeom prst="rect">
            <a:avLst/>
          </a:prstGeom>
        </p:spPr>
        <p:txBody>
          <a:bodyPr vert="horz" wrap="square" lIns="0" tIns="12700" rIns="0" bIns="0" rtlCol="0">
            <a:spAutoFit/>
          </a:bodyPr>
          <a:lstStyle/>
          <a:p>
            <a:pPr marL="12700">
              <a:lnSpc>
                <a:spcPct val="100000"/>
              </a:lnSpc>
              <a:spcBef>
                <a:spcPts val="100"/>
              </a:spcBef>
            </a:pPr>
            <a:r>
              <a:rPr sz="1800" spc="-25" dirty="0">
                <a:latin typeface="Segoe UI Semilight"/>
                <a:cs typeface="Segoe UI Semilight"/>
              </a:rPr>
              <a:t>???</a:t>
            </a:r>
            <a:endParaRPr sz="1800">
              <a:latin typeface="Segoe UI Semilight"/>
              <a:cs typeface="Segoe UI Semilight"/>
            </a:endParaRPr>
          </a:p>
        </p:txBody>
      </p:sp>
      <p:sp>
        <p:nvSpPr>
          <p:cNvPr id="6" name="object 6"/>
          <p:cNvSpPr txBox="1"/>
          <p:nvPr/>
        </p:nvSpPr>
        <p:spPr>
          <a:xfrm>
            <a:off x="3134360" y="6438391"/>
            <a:ext cx="332105" cy="299720"/>
          </a:xfrm>
          <a:prstGeom prst="rect">
            <a:avLst/>
          </a:prstGeom>
        </p:spPr>
        <p:txBody>
          <a:bodyPr vert="horz" wrap="square" lIns="0" tIns="12700" rIns="0" bIns="0" rtlCol="0">
            <a:spAutoFit/>
          </a:bodyPr>
          <a:lstStyle/>
          <a:p>
            <a:pPr marL="12700">
              <a:lnSpc>
                <a:spcPct val="100000"/>
              </a:lnSpc>
              <a:spcBef>
                <a:spcPts val="100"/>
              </a:spcBef>
            </a:pPr>
            <a:r>
              <a:rPr sz="1800" spc="-25" dirty="0">
                <a:latin typeface="Segoe UI Semilight"/>
                <a:cs typeface="Segoe UI Semilight"/>
              </a:rPr>
              <a:t>???</a:t>
            </a:r>
            <a:endParaRPr sz="1800">
              <a:latin typeface="Segoe UI Semilight"/>
              <a:cs typeface="Segoe UI Semilight"/>
            </a:endParaRPr>
          </a:p>
        </p:txBody>
      </p:sp>
      <p:sp>
        <p:nvSpPr>
          <p:cNvPr id="7" name="object 7"/>
          <p:cNvSpPr txBox="1"/>
          <p:nvPr/>
        </p:nvSpPr>
        <p:spPr>
          <a:xfrm>
            <a:off x="5363971" y="6385966"/>
            <a:ext cx="332105" cy="299720"/>
          </a:xfrm>
          <a:prstGeom prst="rect">
            <a:avLst/>
          </a:prstGeom>
        </p:spPr>
        <p:txBody>
          <a:bodyPr vert="horz" wrap="square" lIns="0" tIns="12700" rIns="0" bIns="0" rtlCol="0">
            <a:spAutoFit/>
          </a:bodyPr>
          <a:lstStyle/>
          <a:p>
            <a:pPr marL="12700">
              <a:lnSpc>
                <a:spcPct val="100000"/>
              </a:lnSpc>
              <a:spcBef>
                <a:spcPts val="100"/>
              </a:spcBef>
            </a:pPr>
            <a:r>
              <a:rPr sz="1800" spc="-25" dirty="0">
                <a:latin typeface="Segoe UI Semilight"/>
                <a:cs typeface="Segoe UI Semilight"/>
              </a:rPr>
              <a:t>???</a:t>
            </a:r>
            <a:endParaRPr sz="1800">
              <a:latin typeface="Segoe UI Semilight"/>
              <a:cs typeface="Segoe UI Semi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0" dirty="0"/>
              <a:t>Our</a:t>
            </a:r>
            <a:r>
              <a:rPr spc="175" dirty="0"/>
              <a:t> </a:t>
            </a:r>
            <a:r>
              <a:rPr spc="70" dirty="0"/>
              <a:t>Problem</a:t>
            </a:r>
            <a:r>
              <a:rPr spc="170" dirty="0"/>
              <a:t> </a:t>
            </a:r>
            <a:r>
              <a:rPr spc="70" dirty="0"/>
              <a:t>(summarized)</a:t>
            </a:r>
          </a:p>
        </p:txBody>
      </p:sp>
      <p:sp>
        <p:nvSpPr>
          <p:cNvPr id="3" name="object 3"/>
          <p:cNvSpPr/>
          <p:nvPr/>
        </p:nvSpPr>
        <p:spPr>
          <a:xfrm>
            <a:off x="667512" y="1752600"/>
            <a:ext cx="10857230" cy="2950845"/>
          </a:xfrm>
          <a:custGeom>
            <a:avLst/>
            <a:gdLst/>
            <a:ahLst/>
            <a:cxnLst/>
            <a:rect l="l" t="t" r="r" b="b"/>
            <a:pathLst>
              <a:path w="10857230" h="2950845">
                <a:moveTo>
                  <a:pt x="10648315" y="0"/>
                </a:moveTo>
                <a:lnTo>
                  <a:pt x="208686" y="0"/>
                </a:lnTo>
                <a:lnTo>
                  <a:pt x="160837" y="5513"/>
                </a:lnTo>
                <a:lnTo>
                  <a:pt x="116912" y="21217"/>
                </a:lnTo>
                <a:lnTo>
                  <a:pt x="78164" y="45856"/>
                </a:lnTo>
                <a:lnTo>
                  <a:pt x="45846" y="78175"/>
                </a:lnTo>
                <a:lnTo>
                  <a:pt x="21211" y="116919"/>
                </a:lnTo>
                <a:lnTo>
                  <a:pt x="5511" y="160833"/>
                </a:lnTo>
                <a:lnTo>
                  <a:pt x="0" y="208661"/>
                </a:lnTo>
                <a:lnTo>
                  <a:pt x="0" y="2741803"/>
                </a:lnTo>
                <a:lnTo>
                  <a:pt x="5511" y="2789630"/>
                </a:lnTo>
                <a:lnTo>
                  <a:pt x="21211" y="2833544"/>
                </a:lnTo>
                <a:lnTo>
                  <a:pt x="45846" y="2872288"/>
                </a:lnTo>
                <a:lnTo>
                  <a:pt x="78164" y="2904607"/>
                </a:lnTo>
                <a:lnTo>
                  <a:pt x="116912" y="2929246"/>
                </a:lnTo>
                <a:lnTo>
                  <a:pt x="160837" y="2944950"/>
                </a:lnTo>
                <a:lnTo>
                  <a:pt x="208686" y="2950464"/>
                </a:lnTo>
                <a:lnTo>
                  <a:pt x="10648315" y="2950464"/>
                </a:lnTo>
                <a:lnTo>
                  <a:pt x="10696142" y="2944950"/>
                </a:lnTo>
                <a:lnTo>
                  <a:pt x="10740056" y="2929246"/>
                </a:lnTo>
                <a:lnTo>
                  <a:pt x="10778800" y="2904607"/>
                </a:lnTo>
                <a:lnTo>
                  <a:pt x="10811119" y="2872288"/>
                </a:lnTo>
                <a:lnTo>
                  <a:pt x="10835758" y="2833544"/>
                </a:lnTo>
                <a:lnTo>
                  <a:pt x="10851462" y="2789630"/>
                </a:lnTo>
                <a:lnTo>
                  <a:pt x="10856976" y="2741803"/>
                </a:lnTo>
                <a:lnTo>
                  <a:pt x="10856976" y="208661"/>
                </a:lnTo>
                <a:lnTo>
                  <a:pt x="10851462" y="160833"/>
                </a:lnTo>
                <a:lnTo>
                  <a:pt x="10835758" y="116919"/>
                </a:lnTo>
                <a:lnTo>
                  <a:pt x="10811119" y="78175"/>
                </a:lnTo>
                <a:lnTo>
                  <a:pt x="10778800" y="45856"/>
                </a:lnTo>
                <a:lnTo>
                  <a:pt x="10740056" y="21217"/>
                </a:lnTo>
                <a:lnTo>
                  <a:pt x="10696142" y="5513"/>
                </a:lnTo>
                <a:lnTo>
                  <a:pt x="10648315" y="0"/>
                </a:lnTo>
                <a:close/>
              </a:path>
            </a:pathLst>
          </a:custGeom>
          <a:solidFill>
            <a:srgbClr val="ECF3F7"/>
          </a:solidFill>
        </p:spPr>
        <p:txBody>
          <a:bodyPr wrap="square" lIns="0" tIns="0" rIns="0" bIns="0" rtlCol="0"/>
          <a:lstStyle/>
          <a:p>
            <a:endParaRPr/>
          </a:p>
        </p:txBody>
      </p:sp>
      <p:sp>
        <p:nvSpPr>
          <p:cNvPr id="4" name="object 4"/>
          <p:cNvSpPr txBox="1"/>
          <p:nvPr/>
        </p:nvSpPr>
        <p:spPr>
          <a:xfrm>
            <a:off x="806907" y="1837689"/>
            <a:ext cx="10491470" cy="2585720"/>
          </a:xfrm>
          <a:prstGeom prst="rect">
            <a:avLst/>
          </a:prstGeom>
        </p:spPr>
        <p:txBody>
          <a:bodyPr vert="horz" wrap="square" lIns="0" tIns="12065" rIns="0" bIns="0" rtlCol="0">
            <a:spAutoFit/>
          </a:bodyPr>
          <a:lstStyle/>
          <a:p>
            <a:pPr marL="12700" marR="153035">
              <a:lnSpc>
                <a:spcPct val="100000"/>
              </a:lnSpc>
              <a:spcBef>
                <a:spcPts val="95"/>
              </a:spcBef>
            </a:pPr>
            <a:r>
              <a:rPr sz="2800" dirty="0">
                <a:solidFill>
                  <a:srgbClr val="1F4429"/>
                </a:solidFill>
                <a:latin typeface="Segoe UI Semilight"/>
                <a:cs typeface="Segoe UI Semilight"/>
              </a:rPr>
              <a:t>There</a:t>
            </a:r>
            <a:r>
              <a:rPr sz="2800" spc="-65" dirty="0">
                <a:solidFill>
                  <a:srgbClr val="1F4429"/>
                </a:solidFill>
                <a:latin typeface="Segoe UI Semilight"/>
                <a:cs typeface="Segoe UI Semilight"/>
              </a:rPr>
              <a:t> </a:t>
            </a:r>
            <a:r>
              <a:rPr sz="2800" dirty="0">
                <a:solidFill>
                  <a:srgbClr val="1F4429"/>
                </a:solidFill>
                <a:latin typeface="Segoe UI Semilight"/>
                <a:cs typeface="Segoe UI Semilight"/>
              </a:rPr>
              <a:t>are</a:t>
            </a:r>
            <a:r>
              <a:rPr sz="2800" spc="-75" dirty="0">
                <a:solidFill>
                  <a:srgbClr val="1F4429"/>
                </a:solidFill>
                <a:latin typeface="Segoe UI Semilight"/>
                <a:cs typeface="Segoe UI Semilight"/>
              </a:rPr>
              <a:t> </a:t>
            </a:r>
            <a:r>
              <a:rPr sz="2800" dirty="0">
                <a:solidFill>
                  <a:srgbClr val="1F4429"/>
                </a:solidFill>
                <a:latin typeface="Cambria Math"/>
                <a:cs typeface="Cambria Math"/>
              </a:rPr>
              <a:t>𝑘</a:t>
            </a:r>
            <a:r>
              <a:rPr sz="2800" spc="165" dirty="0">
                <a:solidFill>
                  <a:srgbClr val="1F4429"/>
                </a:solidFill>
                <a:latin typeface="Cambria Math"/>
                <a:cs typeface="Cambria Math"/>
              </a:rPr>
              <a:t> </a:t>
            </a:r>
            <a:r>
              <a:rPr sz="2800" dirty="0">
                <a:solidFill>
                  <a:srgbClr val="1F4429"/>
                </a:solidFill>
                <a:latin typeface="Segoe UI Semilight"/>
                <a:cs typeface="Segoe UI Semilight"/>
              </a:rPr>
              <a:t>“arms”.</a:t>
            </a:r>
            <a:r>
              <a:rPr sz="2800" spc="625" dirty="0">
                <a:solidFill>
                  <a:srgbClr val="1F4429"/>
                </a:solidFill>
                <a:latin typeface="Segoe UI Semilight"/>
                <a:cs typeface="Segoe UI Semilight"/>
              </a:rPr>
              <a:t> </a:t>
            </a:r>
            <a:r>
              <a:rPr sz="2800" dirty="0">
                <a:solidFill>
                  <a:srgbClr val="1F4429"/>
                </a:solidFill>
                <a:latin typeface="Segoe UI Semilight"/>
                <a:cs typeface="Segoe UI Semilight"/>
              </a:rPr>
              <a:t>We</a:t>
            </a:r>
            <a:r>
              <a:rPr sz="2800" spc="-65" dirty="0">
                <a:solidFill>
                  <a:srgbClr val="1F4429"/>
                </a:solidFill>
                <a:latin typeface="Segoe UI Semilight"/>
                <a:cs typeface="Segoe UI Semilight"/>
              </a:rPr>
              <a:t> </a:t>
            </a:r>
            <a:r>
              <a:rPr sz="2800" dirty="0">
                <a:solidFill>
                  <a:srgbClr val="1F4429"/>
                </a:solidFill>
                <a:latin typeface="Segoe UI Semilight"/>
                <a:cs typeface="Segoe UI Semilight"/>
              </a:rPr>
              <a:t>get</a:t>
            </a:r>
            <a:r>
              <a:rPr sz="2800" spc="-70" dirty="0">
                <a:solidFill>
                  <a:srgbClr val="1F4429"/>
                </a:solidFill>
                <a:latin typeface="Segoe UI Semilight"/>
                <a:cs typeface="Segoe UI Semilight"/>
              </a:rPr>
              <a:t> </a:t>
            </a:r>
            <a:r>
              <a:rPr sz="2800" dirty="0">
                <a:solidFill>
                  <a:srgbClr val="1F4429"/>
                </a:solidFill>
                <a:latin typeface="Segoe UI Semilight"/>
                <a:cs typeface="Segoe UI Semilight"/>
              </a:rPr>
              <a:t>some</a:t>
            </a:r>
            <a:r>
              <a:rPr sz="2800" spc="-80" dirty="0">
                <a:solidFill>
                  <a:srgbClr val="1F4429"/>
                </a:solidFill>
                <a:latin typeface="Segoe UI Semilight"/>
                <a:cs typeface="Segoe UI Semilight"/>
              </a:rPr>
              <a:t> </a:t>
            </a:r>
            <a:r>
              <a:rPr sz="2800" dirty="0">
                <a:solidFill>
                  <a:srgbClr val="1F4429"/>
                </a:solidFill>
                <a:latin typeface="Segoe UI Semilight"/>
                <a:cs typeface="Segoe UI Semilight"/>
              </a:rPr>
              <a:t>reward</a:t>
            </a:r>
            <a:r>
              <a:rPr sz="2800" spc="-70" dirty="0">
                <a:solidFill>
                  <a:srgbClr val="1F4429"/>
                </a:solidFill>
                <a:latin typeface="Segoe UI Semilight"/>
                <a:cs typeface="Segoe UI Semilight"/>
              </a:rPr>
              <a:t> </a:t>
            </a:r>
            <a:r>
              <a:rPr sz="2800" dirty="0">
                <a:solidFill>
                  <a:srgbClr val="1F4429"/>
                </a:solidFill>
                <a:latin typeface="Segoe UI Semilight"/>
                <a:cs typeface="Segoe UI Semilight"/>
              </a:rPr>
              <a:t>when</a:t>
            </a:r>
            <a:r>
              <a:rPr sz="2800" spc="-70" dirty="0">
                <a:solidFill>
                  <a:srgbClr val="1F4429"/>
                </a:solidFill>
                <a:latin typeface="Segoe UI Semilight"/>
                <a:cs typeface="Segoe UI Semilight"/>
              </a:rPr>
              <a:t> </a:t>
            </a:r>
            <a:r>
              <a:rPr sz="2800" dirty="0">
                <a:solidFill>
                  <a:srgbClr val="1F4429"/>
                </a:solidFill>
                <a:latin typeface="Segoe UI Semilight"/>
                <a:cs typeface="Segoe UI Semilight"/>
              </a:rPr>
              <a:t>we</a:t>
            </a:r>
            <a:r>
              <a:rPr sz="2800" spc="-65" dirty="0">
                <a:solidFill>
                  <a:srgbClr val="1F4429"/>
                </a:solidFill>
                <a:latin typeface="Segoe UI Semilight"/>
                <a:cs typeface="Segoe UI Semilight"/>
              </a:rPr>
              <a:t> </a:t>
            </a:r>
            <a:r>
              <a:rPr sz="2800" dirty="0">
                <a:solidFill>
                  <a:srgbClr val="1F4429"/>
                </a:solidFill>
                <a:latin typeface="Segoe UI Semilight"/>
                <a:cs typeface="Segoe UI Semilight"/>
              </a:rPr>
              <a:t>pull</a:t>
            </a:r>
            <a:r>
              <a:rPr sz="2800" spc="-75" dirty="0">
                <a:solidFill>
                  <a:srgbClr val="1F4429"/>
                </a:solidFill>
                <a:latin typeface="Segoe UI Semilight"/>
                <a:cs typeface="Segoe UI Semilight"/>
              </a:rPr>
              <a:t> </a:t>
            </a:r>
            <a:r>
              <a:rPr sz="2800" dirty="0">
                <a:solidFill>
                  <a:srgbClr val="1F4429"/>
                </a:solidFill>
                <a:latin typeface="Segoe UI Semilight"/>
                <a:cs typeface="Segoe UI Semilight"/>
              </a:rPr>
              <a:t>the</a:t>
            </a:r>
            <a:r>
              <a:rPr sz="2800" spc="-65" dirty="0">
                <a:solidFill>
                  <a:srgbClr val="1F4429"/>
                </a:solidFill>
                <a:latin typeface="Segoe UI Semilight"/>
                <a:cs typeface="Segoe UI Semilight"/>
              </a:rPr>
              <a:t> </a:t>
            </a:r>
            <a:r>
              <a:rPr sz="2800" dirty="0">
                <a:solidFill>
                  <a:srgbClr val="1F4429"/>
                </a:solidFill>
                <a:latin typeface="Segoe UI Semilight"/>
                <a:cs typeface="Segoe UI Semilight"/>
              </a:rPr>
              <a:t>arm,</a:t>
            </a:r>
            <a:r>
              <a:rPr sz="2800" spc="-70" dirty="0">
                <a:solidFill>
                  <a:srgbClr val="1F4429"/>
                </a:solidFill>
                <a:latin typeface="Segoe UI Semilight"/>
                <a:cs typeface="Segoe UI Semilight"/>
              </a:rPr>
              <a:t> </a:t>
            </a:r>
            <a:r>
              <a:rPr sz="2800" spc="-25" dirty="0">
                <a:solidFill>
                  <a:srgbClr val="1F4429"/>
                </a:solidFill>
                <a:latin typeface="Segoe UI Semilight"/>
                <a:cs typeface="Segoe UI Semilight"/>
              </a:rPr>
              <a:t>but </a:t>
            </a:r>
            <a:r>
              <a:rPr sz="2800" dirty="0">
                <a:solidFill>
                  <a:srgbClr val="1F4429"/>
                </a:solidFill>
                <a:latin typeface="Segoe UI Semilight"/>
                <a:cs typeface="Segoe UI Semilight"/>
              </a:rPr>
              <a:t>we</a:t>
            </a:r>
            <a:r>
              <a:rPr sz="2800" spc="-60" dirty="0">
                <a:solidFill>
                  <a:srgbClr val="1F4429"/>
                </a:solidFill>
                <a:latin typeface="Segoe UI Semilight"/>
                <a:cs typeface="Segoe UI Semilight"/>
              </a:rPr>
              <a:t> </a:t>
            </a:r>
            <a:r>
              <a:rPr sz="2800" dirty="0">
                <a:solidFill>
                  <a:srgbClr val="1F4429"/>
                </a:solidFill>
                <a:latin typeface="Segoe UI Semilight"/>
                <a:cs typeface="Segoe UI Semilight"/>
              </a:rPr>
              <a:t>don’t</a:t>
            </a:r>
            <a:r>
              <a:rPr sz="2800" spc="-65" dirty="0">
                <a:solidFill>
                  <a:srgbClr val="1F4429"/>
                </a:solidFill>
                <a:latin typeface="Segoe UI Semilight"/>
                <a:cs typeface="Segoe UI Semilight"/>
              </a:rPr>
              <a:t> </a:t>
            </a:r>
            <a:r>
              <a:rPr sz="2800" dirty="0">
                <a:solidFill>
                  <a:srgbClr val="1F4429"/>
                </a:solidFill>
                <a:latin typeface="Segoe UI Semilight"/>
                <a:cs typeface="Segoe UI Semilight"/>
              </a:rPr>
              <a:t>know</a:t>
            </a:r>
            <a:r>
              <a:rPr sz="2800" spc="-60" dirty="0">
                <a:solidFill>
                  <a:srgbClr val="1F4429"/>
                </a:solidFill>
                <a:latin typeface="Segoe UI Semilight"/>
                <a:cs typeface="Segoe UI Semilight"/>
              </a:rPr>
              <a:t> </a:t>
            </a:r>
            <a:r>
              <a:rPr sz="2800" dirty="0">
                <a:solidFill>
                  <a:srgbClr val="1F4429"/>
                </a:solidFill>
                <a:latin typeface="Segoe UI Semilight"/>
                <a:cs typeface="Segoe UI Semilight"/>
              </a:rPr>
              <a:t>the</a:t>
            </a:r>
            <a:r>
              <a:rPr sz="2800" spc="-65" dirty="0">
                <a:solidFill>
                  <a:srgbClr val="1F4429"/>
                </a:solidFill>
                <a:latin typeface="Segoe UI Semilight"/>
                <a:cs typeface="Segoe UI Semilight"/>
              </a:rPr>
              <a:t> </a:t>
            </a:r>
            <a:r>
              <a:rPr sz="2800" spc="-10" dirty="0">
                <a:solidFill>
                  <a:srgbClr val="1F4429"/>
                </a:solidFill>
                <a:latin typeface="Segoe UI Semilight"/>
                <a:cs typeface="Segoe UI Semilight"/>
              </a:rPr>
              <a:t>distribution</a:t>
            </a:r>
            <a:r>
              <a:rPr sz="2800" spc="-65" dirty="0">
                <a:solidFill>
                  <a:srgbClr val="1F4429"/>
                </a:solidFill>
                <a:latin typeface="Segoe UI Semilight"/>
                <a:cs typeface="Segoe UI Semilight"/>
              </a:rPr>
              <a:t> </a:t>
            </a:r>
            <a:r>
              <a:rPr sz="2800" dirty="0">
                <a:solidFill>
                  <a:srgbClr val="1F4429"/>
                </a:solidFill>
                <a:latin typeface="Segoe UI Semilight"/>
                <a:cs typeface="Segoe UI Semilight"/>
              </a:rPr>
              <a:t>with</a:t>
            </a:r>
            <a:r>
              <a:rPr sz="2800" spc="-75" dirty="0">
                <a:solidFill>
                  <a:srgbClr val="1F4429"/>
                </a:solidFill>
                <a:latin typeface="Segoe UI Semilight"/>
                <a:cs typeface="Segoe UI Semilight"/>
              </a:rPr>
              <a:t> </a:t>
            </a:r>
            <a:r>
              <a:rPr sz="2800" dirty="0">
                <a:solidFill>
                  <a:srgbClr val="1F4429"/>
                </a:solidFill>
                <a:latin typeface="Segoe UI Semilight"/>
                <a:cs typeface="Segoe UI Semilight"/>
              </a:rPr>
              <a:t>which</a:t>
            </a:r>
            <a:r>
              <a:rPr sz="2800" spc="-60" dirty="0">
                <a:solidFill>
                  <a:srgbClr val="1F4429"/>
                </a:solidFill>
                <a:latin typeface="Segoe UI Semilight"/>
                <a:cs typeface="Segoe UI Semilight"/>
              </a:rPr>
              <a:t> </a:t>
            </a:r>
            <a:r>
              <a:rPr sz="2800" dirty="0">
                <a:solidFill>
                  <a:srgbClr val="1F4429"/>
                </a:solidFill>
                <a:latin typeface="Segoe UI Semilight"/>
                <a:cs typeface="Segoe UI Semilight"/>
              </a:rPr>
              <a:t>the</a:t>
            </a:r>
            <a:r>
              <a:rPr sz="2800" spc="-60" dirty="0">
                <a:solidFill>
                  <a:srgbClr val="1F4429"/>
                </a:solidFill>
                <a:latin typeface="Segoe UI Semilight"/>
                <a:cs typeface="Segoe UI Semilight"/>
              </a:rPr>
              <a:t> </a:t>
            </a:r>
            <a:r>
              <a:rPr sz="2800" dirty="0">
                <a:solidFill>
                  <a:srgbClr val="1F4429"/>
                </a:solidFill>
                <a:latin typeface="Segoe UI Semilight"/>
                <a:cs typeface="Segoe UI Semilight"/>
              </a:rPr>
              <a:t>rewards</a:t>
            </a:r>
            <a:r>
              <a:rPr sz="2800" spc="-55" dirty="0">
                <a:solidFill>
                  <a:srgbClr val="1F4429"/>
                </a:solidFill>
                <a:latin typeface="Segoe UI Semilight"/>
                <a:cs typeface="Segoe UI Semilight"/>
              </a:rPr>
              <a:t> </a:t>
            </a:r>
            <a:r>
              <a:rPr sz="2800" dirty="0">
                <a:solidFill>
                  <a:srgbClr val="1F4429"/>
                </a:solidFill>
                <a:latin typeface="Segoe UI Semilight"/>
                <a:cs typeface="Segoe UI Semilight"/>
              </a:rPr>
              <a:t>are</a:t>
            </a:r>
            <a:r>
              <a:rPr sz="2800" spc="-60" dirty="0">
                <a:solidFill>
                  <a:srgbClr val="1F4429"/>
                </a:solidFill>
                <a:latin typeface="Segoe UI Semilight"/>
                <a:cs typeface="Segoe UI Semilight"/>
              </a:rPr>
              <a:t> </a:t>
            </a:r>
            <a:r>
              <a:rPr sz="2800" spc="-10" dirty="0">
                <a:solidFill>
                  <a:srgbClr val="1F4429"/>
                </a:solidFill>
                <a:latin typeface="Segoe UI Semilight"/>
                <a:cs typeface="Segoe UI Semilight"/>
              </a:rPr>
              <a:t>given.</a:t>
            </a:r>
            <a:endParaRPr sz="2800" dirty="0">
              <a:latin typeface="Segoe UI Semilight"/>
              <a:cs typeface="Segoe UI Semilight"/>
            </a:endParaRPr>
          </a:p>
          <a:p>
            <a:pPr marL="12700">
              <a:lnSpc>
                <a:spcPct val="100000"/>
              </a:lnSpc>
            </a:pPr>
            <a:r>
              <a:rPr sz="2800" dirty="0">
                <a:solidFill>
                  <a:srgbClr val="1F4429"/>
                </a:solidFill>
                <a:latin typeface="Segoe UI Semilight"/>
                <a:cs typeface="Segoe UI Semilight"/>
              </a:rPr>
              <a:t>Each</a:t>
            </a:r>
            <a:r>
              <a:rPr sz="2800" spc="-35" dirty="0">
                <a:solidFill>
                  <a:srgbClr val="1F4429"/>
                </a:solidFill>
                <a:latin typeface="Segoe UI Semilight"/>
                <a:cs typeface="Segoe UI Semilight"/>
              </a:rPr>
              <a:t> </a:t>
            </a:r>
            <a:r>
              <a:rPr sz="2800" dirty="0">
                <a:solidFill>
                  <a:srgbClr val="1F4429"/>
                </a:solidFill>
                <a:latin typeface="Segoe UI Semilight"/>
                <a:cs typeface="Segoe UI Semilight"/>
              </a:rPr>
              <a:t>time</a:t>
            </a:r>
            <a:r>
              <a:rPr sz="2800" spc="-50" dirty="0">
                <a:solidFill>
                  <a:srgbClr val="1F4429"/>
                </a:solidFill>
                <a:latin typeface="Segoe UI Semilight"/>
                <a:cs typeface="Segoe UI Semilight"/>
              </a:rPr>
              <a:t> </a:t>
            </a:r>
            <a:r>
              <a:rPr sz="2800" dirty="0">
                <a:solidFill>
                  <a:srgbClr val="1F4429"/>
                </a:solidFill>
                <a:latin typeface="Segoe UI Semilight"/>
                <a:cs typeface="Segoe UI Semilight"/>
              </a:rPr>
              <a:t>we</a:t>
            </a:r>
            <a:r>
              <a:rPr sz="2800" spc="-40" dirty="0">
                <a:solidFill>
                  <a:srgbClr val="1F4429"/>
                </a:solidFill>
                <a:latin typeface="Segoe UI Semilight"/>
                <a:cs typeface="Segoe UI Semilight"/>
              </a:rPr>
              <a:t> </a:t>
            </a:r>
            <a:r>
              <a:rPr sz="2800" dirty="0">
                <a:solidFill>
                  <a:srgbClr val="1F4429"/>
                </a:solidFill>
                <a:latin typeface="Segoe UI Semilight"/>
                <a:cs typeface="Segoe UI Semilight"/>
              </a:rPr>
              <a:t>pull</a:t>
            </a:r>
            <a:r>
              <a:rPr sz="2800" spc="-30" dirty="0">
                <a:solidFill>
                  <a:srgbClr val="1F4429"/>
                </a:solidFill>
                <a:latin typeface="Segoe UI Semilight"/>
                <a:cs typeface="Segoe UI Semilight"/>
              </a:rPr>
              <a:t> </a:t>
            </a:r>
            <a:r>
              <a:rPr sz="2800" dirty="0">
                <a:solidFill>
                  <a:srgbClr val="1F4429"/>
                </a:solidFill>
                <a:latin typeface="Segoe UI Semilight"/>
                <a:cs typeface="Segoe UI Semilight"/>
              </a:rPr>
              <a:t>an</a:t>
            </a:r>
            <a:r>
              <a:rPr sz="2800" spc="-35" dirty="0">
                <a:solidFill>
                  <a:srgbClr val="1F4429"/>
                </a:solidFill>
                <a:latin typeface="Segoe UI Semilight"/>
                <a:cs typeface="Segoe UI Semilight"/>
              </a:rPr>
              <a:t> </a:t>
            </a:r>
            <a:r>
              <a:rPr sz="2800" dirty="0">
                <a:solidFill>
                  <a:srgbClr val="1F4429"/>
                </a:solidFill>
                <a:latin typeface="Segoe UI Semilight"/>
                <a:cs typeface="Segoe UI Semilight"/>
              </a:rPr>
              <a:t>arm,</a:t>
            </a:r>
            <a:r>
              <a:rPr sz="2800" spc="-50" dirty="0">
                <a:solidFill>
                  <a:srgbClr val="1F4429"/>
                </a:solidFill>
                <a:latin typeface="Segoe UI Semilight"/>
                <a:cs typeface="Segoe UI Semilight"/>
              </a:rPr>
              <a:t> </a:t>
            </a:r>
            <a:r>
              <a:rPr sz="2800" dirty="0">
                <a:solidFill>
                  <a:srgbClr val="1F4429"/>
                </a:solidFill>
                <a:latin typeface="Segoe UI Semilight"/>
                <a:cs typeface="Segoe UI Semilight"/>
              </a:rPr>
              <a:t>we</a:t>
            </a:r>
            <a:r>
              <a:rPr sz="2800" spc="-50" dirty="0">
                <a:solidFill>
                  <a:srgbClr val="1F4429"/>
                </a:solidFill>
                <a:latin typeface="Segoe UI Semilight"/>
                <a:cs typeface="Segoe UI Semilight"/>
              </a:rPr>
              <a:t> </a:t>
            </a:r>
            <a:r>
              <a:rPr sz="2800" dirty="0">
                <a:solidFill>
                  <a:srgbClr val="1F4429"/>
                </a:solidFill>
                <a:latin typeface="Segoe UI Semilight"/>
                <a:cs typeface="Segoe UI Semilight"/>
              </a:rPr>
              <a:t>can</a:t>
            </a:r>
            <a:r>
              <a:rPr sz="2800" spc="-40" dirty="0">
                <a:solidFill>
                  <a:srgbClr val="1F4429"/>
                </a:solidFill>
                <a:latin typeface="Segoe UI Semilight"/>
                <a:cs typeface="Segoe UI Semilight"/>
              </a:rPr>
              <a:t> </a:t>
            </a:r>
            <a:r>
              <a:rPr sz="2800" dirty="0">
                <a:solidFill>
                  <a:srgbClr val="1F4429"/>
                </a:solidFill>
                <a:latin typeface="Segoe UI Semilight"/>
                <a:cs typeface="Segoe UI Semilight"/>
              </a:rPr>
              <a:t>observe</a:t>
            </a:r>
            <a:r>
              <a:rPr sz="2800" spc="-60" dirty="0">
                <a:solidFill>
                  <a:srgbClr val="1F4429"/>
                </a:solidFill>
                <a:latin typeface="Segoe UI Semilight"/>
                <a:cs typeface="Segoe UI Semilight"/>
              </a:rPr>
              <a:t> </a:t>
            </a:r>
            <a:r>
              <a:rPr sz="2800" dirty="0">
                <a:solidFill>
                  <a:srgbClr val="1F4429"/>
                </a:solidFill>
                <a:latin typeface="Segoe UI Semilight"/>
                <a:cs typeface="Segoe UI Semilight"/>
              </a:rPr>
              <a:t>the</a:t>
            </a:r>
            <a:r>
              <a:rPr sz="2800" spc="-40" dirty="0">
                <a:solidFill>
                  <a:srgbClr val="1F4429"/>
                </a:solidFill>
                <a:latin typeface="Segoe UI Semilight"/>
                <a:cs typeface="Segoe UI Semilight"/>
              </a:rPr>
              <a:t> </a:t>
            </a:r>
            <a:r>
              <a:rPr sz="2800" dirty="0">
                <a:solidFill>
                  <a:srgbClr val="1F4429"/>
                </a:solidFill>
                <a:latin typeface="Segoe UI Semilight"/>
                <a:cs typeface="Segoe UI Semilight"/>
              </a:rPr>
              <a:t>reward</a:t>
            </a:r>
            <a:r>
              <a:rPr sz="2800" spc="-35" dirty="0">
                <a:solidFill>
                  <a:srgbClr val="1F4429"/>
                </a:solidFill>
                <a:latin typeface="Segoe UI Semilight"/>
                <a:cs typeface="Segoe UI Semilight"/>
              </a:rPr>
              <a:t> </a:t>
            </a:r>
            <a:r>
              <a:rPr sz="2800" dirty="0">
                <a:solidFill>
                  <a:srgbClr val="1F4429"/>
                </a:solidFill>
                <a:latin typeface="Segoe UI Semilight"/>
                <a:cs typeface="Segoe UI Semilight"/>
              </a:rPr>
              <a:t>we</a:t>
            </a:r>
            <a:r>
              <a:rPr sz="2800" spc="-40" dirty="0">
                <a:solidFill>
                  <a:srgbClr val="1F4429"/>
                </a:solidFill>
                <a:latin typeface="Segoe UI Semilight"/>
                <a:cs typeface="Segoe UI Semilight"/>
              </a:rPr>
              <a:t> </a:t>
            </a:r>
            <a:r>
              <a:rPr sz="2800" spc="-20" dirty="0">
                <a:solidFill>
                  <a:srgbClr val="1F4429"/>
                </a:solidFill>
                <a:latin typeface="Segoe UI Semilight"/>
                <a:cs typeface="Segoe UI Semilight"/>
              </a:rPr>
              <a:t>get.</a:t>
            </a:r>
            <a:endParaRPr sz="2800" dirty="0">
              <a:latin typeface="Segoe UI Semilight"/>
              <a:cs typeface="Segoe UI Semilight"/>
            </a:endParaRPr>
          </a:p>
          <a:p>
            <a:pPr marL="12700" marR="5080">
              <a:lnSpc>
                <a:spcPct val="100000"/>
              </a:lnSpc>
              <a:spcBef>
                <a:spcPts val="3360"/>
              </a:spcBef>
            </a:pPr>
            <a:r>
              <a:rPr sz="2800" b="1" i="1" dirty="0">
                <a:solidFill>
                  <a:srgbClr val="1F4429"/>
                </a:solidFill>
                <a:latin typeface="Segoe UI Semilight"/>
                <a:cs typeface="Segoe UI Semilight"/>
              </a:rPr>
              <a:t>Our</a:t>
            </a:r>
            <a:r>
              <a:rPr sz="2800" b="1" i="1" spc="-45" dirty="0">
                <a:solidFill>
                  <a:srgbClr val="1F4429"/>
                </a:solidFill>
                <a:latin typeface="Segoe UI Semilight"/>
                <a:cs typeface="Segoe UI Semilight"/>
              </a:rPr>
              <a:t> </a:t>
            </a:r>
            <a:r>
              <a:rPr sz="2800" b="1" i="1" dirty="0">
                <a:solidFill>
                  <a:srgbClr val="1F4429"/>
                </a:solidFill>
                <a:latin typeface="Segoe UI Semilight"/>
                <a:cs typeface="Segoe UI Semilight"/>
              </a:rPr>
              <a:t>goal:</a:t>
            </a:r>
            <a:r>
              <a:rPr sz="2800" b="1" i="1" spc="-40" dirty="0">
                <a:solidFill>
                  <a:srgbClr val="1F4429"/>
                </a:solidFill>
                <a:latin typeface="Segoe UI Semilight"/>
                <a:cs typeface="Segoe UI Semilight"/>
              </a:rPr>
              <a:t> </a:t>
            </a:r>
            <a:r>
              <a:rPr sz="2800" b="1" dirty="0">
                <a:solidFill>
                  <a:srgbClr val="1F4429"/>
                </a:solidFill>
                <a:latin typeface="Segoe UI Semilight"/>
                <a:cs typeface="Segoe UI Semilight"/>
              </a:rPr>
              <a:t>Derive</a:t>
            </a:r>
            <a:r>
              <a:rPr sz="2800" b="1" spc="-70" dirty="0">
                <a:solidFill>
                  <a:srgbClr val="1F4429"/>
                </a:solidFill>
                <a:latin typeface="Segoe UI Semilight"/>
                <a:cs typeface="Segoe UI Semilight"/>
              </a:rPr>
              <a:t> </a:t>
            </a:r>
            <a:r>
              <a:rPr sz="2800" b="1" dirty="0">
                <a:solidFill>
                  <a:srgbClr val="1F4429"/>
                </a:solidFill>
                <a:latin typeface="Segoe UI Semilight"/>
                <a:cs typeface="Segoe UI Semilight"/>
              </a:rPr>
              <a:t>a</a:t>
            </a:r>
            <a:r>
              <a:rPr sz="2800" b="1" spc="-30" dirty="0">
                <a:solidFill>
                  <a:srgbClr val="1F4429"/>
                </a:solidFill>
                <a:latin typeface="Segoe UI Semilight"/>
                <a:cs typeface="Segoe UI Semilight"/>
              </a:rPr>
              <a:t> </a:t>
            </a:r>
            <a:r>
              <a:rPr sz="2800" b="1" dirty="0">
                <a:solidFill>
                  <a:srgbClr val="1F4429"/>
                </a:solidFill>
                <a:latin typeface="Segoe UI Semilight"/>
                <a:cs typeface="Segoe UI Semilight"/>
              </a:rPr>
              <a:t>strategy</a:t>
            </a:r>
            <a:r>
              <a:rPr sz="2800" b="1" spc="-55" dirty="0">
                <a:solidFill>
                  <a:srgbClr val="1F4429"/>
                </a:solidFill>
                <a:latin typeface="Segoe UI Semilight"/>
                <a:cs typeface="Segoe UI Semilight"/>
              </a:rPr>
              <a:t> </a:t>
            </a:r>
            <a:r>
              <a:rPr sz="2800" b="1" dirty="0">
                <a:solidFill>
                  <a:srgbClr val="1F4429"/>
                </a:solidFill>
                <a:latin typeface="Segoe UI Semilight"/>
                <a:cs typeface="Segoe UI Semilight"/>
              </a:rPr>
              <a:t>for</a:t>
            </a:r>
            <a:r>
              <a:rPr sz="2800" b="1" spc="-55" dirty="0">
                <a:solidFill>
                  <a:srgbClr val="1F4429"/>
                </a:solidFill>
                <a:latin typeface="Segoe UI Semilight"/>
                <a:cs typeface="Segoe UI Semilight"/>
              </a:rPr>
              <a:t> </a:t>
            </a:r>
            <a:r>
              <a:rPr sz="2800" b="1" dirty="0">
                <a:solidFill>
                  <a:srgbClr val="1F4429"/>
                </a:solidFill>
                <a:latin typeface="Segoe UI Semilight"/>
                <a:cs typeface="Segoe UI Semilight"/>
              </a:rPr>
              <a:t>picking</a:t>
            </a:r>
            <a:r>
              <a:rPr sz="2800" b="1" spc="-60" dirty="0">
                <a:solidFill>
                  <a:srgbClr val="1F4429"/>
                </a:solidFill>
                <a:latin typeface="Segoe UI Semilight"/>
                <a:cs typeface="Segoe UI Semilight"/>
              </a:rPr>
              <a:t> </a:t>
            </a:r>
            <a:r>
              <a:rPr sz="2800" b="1" dirty="0">
                <a:solidFill>
                  <a:srgbClr val="1F4429"/>
                </a:solidFill>
                <a:latin typeface="Segoe UI Semilight"/>
                <a:cs typeface="Segoe UI Semilight"/>
              </a:rPr>
              <a:t>which</a:t>
            </a:r>
            <a:r>
              <a:rPr sz="2800" b="1" spc="-50" dirty="0">
                <a:solidFill>
                  <a:srgbClr val="1F4429"/>
                </a:solidFill>
                <a:latin typeface="Segoe UI Semilight"/>
                <a:cs typeface="Segoe UI Semilight"/>
              </a:rPr>
              <a:t> </a:t>
            </a:r>
            <a:r>
              <a:rPr sz="2800" b="1" dirty="0">
                <a:solidFill>
                  <a:srgbClr val="1F4429"/>
                </a:solidFill>
                <a:latin typeface="Segoe UI Semilight"/>
                <a:cs typeface="Segoe UI Semilight"/>
              </a:rPr>
              <a:t>arm</a:t>
            </a:r>
            <a:r>
              <a:rPr sz="2800" b="1" spc="-55" dirty="0">
                <a:solidFill>
                  <a:srgbClr val="1F4429"/>
                </a:solidFill>
                <a:latin typeface="Segoe UI Semilight"/>
                <a:cs typeface="Segoe UI Semilight"/>
              </a:rPr>
              <a:t> </a:t>
            </a:r>
            <a:r>
              <a:rPr sz="2800" b="1" dirty="0">
                <a:solidFill>
                  <a:srgbClr val="1F4429"/>
                </a:solidFill>
                <a:latin typeface="Segoe UI Semilight"/>
                <a:cs typeface="Segoe UI Semilight"/>
              </a:rPr>
              <a:t>to</a:t>
            </a:r>
            <a:r>
              <a:rPr sz="2800" b="1" spc="-35" dirty="0">
                <a:solidFill>
                  <a:srgbClr val="1F4429"/>
                </a:solidFill>
                <a:latin typeface="Segoe UI Semilight"/>
                <a:cs typeface="Segoe UI Semilight"/>
              </a:rPr>
              <a:t> </a:t>
            </a:r>
            <a:r>
              <a:rPr sz="2800" b="1" dirty="0">
                <a:solidFill>
                  <a:srgbClr val="1F4429"/>
                </a:solidFill>
                <a:latin typeface="Segoe UI Semilight"/>
                <a:cs typeface="Segoe UI Semilight"/>
              </a:rPr>
              <a:t>pull</a:t>
            </a:r>
            <a:r>
              <a:rPr sz="2800" b="1" spc="-60" dirty="0">
                <a:solidFill>
                  <a:srgbClr val="1F4429"/>
                </a:solidFill>
                <a:latin typeface="Segoe UI Semilight"/>
                <a:cs typeface="Segoe UI Semilight"/>
              </a:rPr>
              <a:t> </a:t>
            </a:r>
            <a:r>
              <a:rPr sz="2800" b="1" dirty="0">
                <a:solidFill>
                  <a:srgbClr val="1F4429"/>
                </a:solidFill>
                <a:latin typeface="Segoe UI Semilight"/>
                <a:cs typeface="Segoe UI Semilight"/>
              </a:rPr>
              <a:t>to</a:t>
            </a:r>
            <a:r>
              <a:rPr sz="2800" b="1" spc="-35" dirty="0">
                <a:solidFill>
                  <a:srgbClr val="1F4429"/>
                </a:solidFill>
                <a:latin typeface="Segoe UI Semilight"/>
                <a:cs typeface="Segoe UI Semilight"/>
              </a:rPr>
              <a:t> </a:t>
            </a:r>
            <a:r>
              <a:rPr sz="2800" b="1" spc="-10" dirty="0">
                <a:solidFill>
                  <a:srgbClr val="1F4429"/>
                </a:solidFill>
                <a:latin typeface="Segoe UI Semilight"/>
                <a:cs typeface="Segoe UI Semilight"/>
              </a:rPr>
              <a:t>maximize </a:t>
            </a:r>
            <a:r>
              <a:rPr sz="2800" b="1" dirty="0">
                <a:solidFill>
                  <a:srgbClr val="1F4429"/>
                </a:solidFill>
                <a:latin typeface="Segoe UI Semilight"/>
                <a:cs typeface="Segoe UI Semilight"/>
              </a:rPr>
              <a:t>the</a:t>
            </a:r>
            <a:r>
              <a:rPr sz="2800" b="1" spc="-70" dirty="0">
                <a:solidFill>
                  <a:srgbClr val="1F4429"/>
                </a:solidFill>
                <a:latin typeface="Segoe UI Semilight"/>
                <a:cs typeface="Segoe UI Semilight"/>
              </a:rPr>
              <a:t> </a:t>
            </a:r>
            <a:r>
              <a:rPr sz="2800" b="1" dirty="0">
                <a:solidFill>
                  <a:srgbClr val="1F4429"/>
                </a:solidFill>
                <a:latin typeface="Segoe UI Semilight"/>
                <a:cs typeface="Segoe UI Semilight"/>
              </a:rPr>
              <a:t>total</a:t>
            </a:r>
            <a:r>
              <a:rPr sz="2800" b="1" spc="-85" dirty="0">
                <a:solidFill>
                  <a:srgbClr val="1F4429"/>
                </a:solidFill>
                <a:latin typeface="Segoe UI Semilight"/>
                <a:cs typeface="Segoe UI Semilight"/>
              </a:rPr>
              <a:t> </a:t>
            </a:r>
            <a:r>
              <a:rPr sz="2800" b="1" dirty="0">
                <a:solidFill>
                  <a:srgbClr val="1F4429"/>
                </a:solidFill>
                <a:latin typeface="Segoe UI Semilight"/>
                <a:cs typeface="Segoe UI Semilight"/>
              </a:rPr>
              <a:t>reward</a:t>
            </a:r>
            <a:r>
              <a:rPr sz="2800" b="1" spc="-75" dirty="0">
                <a:solidFill>
                  <a:srgbClr val="1F4429"/>
                </a:solidFill>
                <a:latin typeface="Segoe UI Semilight"/>
                <a:cs typeface="Segoe UI Semilight"/>
              </a:rPr>
              <a:t> </a:t>
            </a:r>
            <a:r>
              <a:rPr sz="2800" b="1" dirty="0">
                <a:solidFill>
                  <a:srgbClr val="1F4429"/>
                </a:solidFill>
                <a:latin typeface="Segoe UI Semilight"/>
                <a:cs typeface="Segoe UI Semilight"/>
              </a:rPr>
              <a:t>based</a:t>
            </a:r>
            <a:r>
              <a:rPr sz="2800" b="1" spc="-65" dirty="0">
                <a:solidFill>
                  <a:srgbClr val="1F4429"/>
                </a:solidFill>
                <a:latin typeface="Segoe UI Semilight"/>
                <a:cs typeface="Segoe UI Semilight"/>
              </a:rPr>
              <a:t> </a:t>
            </a:r>
            <a:r>
              <a:rPr sz="2800" b="1" dirty="0">
                <a:solidFill>
                  <a:srgbClr val="1F4429"/>
                </a:solidFill>
                <a:latin typeface="Segoe UI Semilight"/>
                <a:cs typeface="Segoe UI Semilight"/>
              </a:rPr>
              <a:t>on</a:t>
            </a:r>
            <a:r>
              <a:rPr sz="2800" b="1" spc="-55" dirty="0">
                <a:solidFill>
                  <a:srgbClr val="1F4429"/>
                </a:solidFill>
                <a:latin typeface="Segoe UI Semilight"/>
                <a:cs typeface="Segoe UI Semilight"/>
              </a:rPr>
              <a:t> </a:t>
            </a:r>
            <a:r>
              <a:rPr sz="2800" b="1" dirty="0">
                <a:solidFill>
                  <a:srgbClr val="1F4429"/>
                </a:solidFill>
                <a:latin typeface="Segoe UI Semilight"/>
                <a:cs typeface="Segoe UI Semilight"/>
              </a:rPr>
              <a:t>observations</a:t>
            </a:r>
            <a:r>
              <a:rPr sz="2800" b="1" spc="-80" dirty="0">
                <a:solidFill>
                  <a:srgbClr val="1F4429"/>
                </a:solidFill>
                <a:latin typeface="Segoe UI Semilight"/>
                <a:cs typeface="Segoe UI Semilight"/>
              </a:rPr>
              <a:t> </a:t>
            </a:r>
            <a:r>
              <a:rPr sz="2800" b="1" dirty="0">
                <a:solidFill>
                  <a:srgbClr val="1F4429"/>
                </a:solidFill>
                <a:latin typeface="Segoe UI Semilight"/>
                <a:cs typeface="Segoe UI Semilight"/>
              </a:rPr>
              <a:t>from</a:t>
            </a:r>
            <a:r>
              <a:rPr sz="2800" b="1" spc="-60" dirty="0">
                <a:solidFill>
                  <a:srgbClr val="1F4429"/>
                </a:solidFill>
                <a:latin typeface="Segoe UI Semilight"/>
                <a:cs typeface="Segoe UI Semilight"/>
              </a:rPr>
              <a:t> </a:t>
            </a:r>
            <a:r>
              <a:rPr sz="2800" b="1" dirty="0">
                <a:solidFill>
                  <a:srgbClr val="1F4429"/>
                </a:solidFill>
                <a:latin typeface="Segoe UI Semilight"/>
                <a:cs typeface="Segoe UI Semilight"/>
              </a:rPr>
              <a:t>your</a:t>
            </a:r>
            <a:r>
              <a:rPr sz="2800" b="1" spc="-75" dirty="0">
                <a:solidFill>
                  <a:srgbClr val="1F4429"/>
                </a:solidFill>
                <a:latin typeface="Segoe UI Semilight"/>
                <a:cs typeface="Segoe UI Semilight"/>
              </a:rPr>
              <a:t> </a:t>
            </a:r>
            <a:r>
              <a:rPr sz="2800" b="1" dirty="0">
                <a:solidFill>
                  <a:srgbClr val="1F4429"/>
                </a:solidFill>
                <a:latin typeface="Segoe UI Semilight"/>
                <a:cs typeface="Segoe UI Semilight"/>
              </a:rPr>
              <a:t>previous</a:t>
            </a:r>
            <a:r>
              <a:rPr sz="2800" b="1" spc="-75" dirty="0">
                <a:solidFill>
                  <a:srgbClr val="1F4429"/>
                </a:solidFill>
                <a:latin typeface="Segoe UI Semilight"/>
                <a:cs typeface="Segoe UI Semilight"/>
              </a:rPr>
              <a:t> </a:t>
            </a:r>
            <a:r>
              <a:rPr sz="2800" b="1" spc="-10" dirty="0">
                <a:solidFill>
                  <a:srgbClr val="1F4429"/>
                </a:solidFill>
                <a:latin typeface="Segoe UI Semilight"/>
                <a:cs typeface="Segoe UI Semilight"/>
              </a:rPr>
              <a:t>pulls.</a:t>
            </a:r>
            <a:endParaRPr sz="2800" b="1" dirty="0">
              <a:latin typeface="Segoe UI Semilight"/>
              <a:cs typeface="Segoe UI Semi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0" dirty="0"/>
              <a:t>Before</a:t>
            </a:r>
            <a:r>
              <a:rPr spc="220" dirty="0"/>
              <a:t> </a:t>
            </a:r>
            <a:r>
              <a:rPr dirty="0"/>
              <a:t>we</a:t>
            </a:r>
            <a:r>
              <a:rPr spc="240" dirty="0"/>
              <a:t> </a:t>
            </a:r>
            <a:r>
              <a:rPr dirty="0"/>
              <a:t>go</a:t>
            </a:r>
            <a:r>
              <a:rPr spc="225" dirty="0"/>
              <a:t> </a:t>
            </a:r>
            <a:r>
              <a:rPr spc="85" dirty="0"/>
              <a:t>on…why</a:t>
            </a:r>
            <a:r>
              <a:rPr spc="215" dirty="0"/>
              <a:t> </a:t>
            </a:r>
            <a:r>
              <a:rPr dirty="0"/>
              <a:t>is</a:t>
            </a:r>
            <a:r>
              <a:rPr spc="220" dirty="0"/>
              <a:t> </a:t>
            </a:r>
            <a:r>
              <a:rPr spc="65" dirty="0"/>
              <a:t>this</a:t>
            </a:r>
            <a:r>
              <a:rPr spc="225" dirty="0"/>
              <a:t> </a:t>
            </a:r>
            <a:r>
              <a:rPr spc="65" dirty="0"/>
              <a:t>important?</a:t>
            </a:r>
          </a:p>
        </p:txBody>
      </p:sp>
      <p:sp>
        <p:nvSpPr>
          <p:cNvPr id="3" name="object 3"/>
          <p:cNvSpPr/>
          <p:nvPr/>
        </p:nvSpPr>
        <p:spPr>
          <a:xfrm>
            <a:off x="693419" y="1709927"/>
            <a:ext cx="10858500" cy="1018540"/>
          </a:xfrm>
          <a:custGeom>
            <a:avLst/>
            <a:gdLst/>
            <a:ahLst/>
            <a:cxnLst/>
            <a:rect l="l" t="t" r="r" b="b"/>
            <a:pathLst>
              <a:path w="10858500" h="1018539">
                <a:moveTo>
                  <a:pt x="10688828" y="0"/>
                </a:moveTo>
                <a:lnTo>
                  <a:pt x="169671" y="0"/>
                </a:lnTo>
                <a:lnTo>
                  <a:pt x="124564" y="6059"/>
                </a:lnTo>
                <a:lnTo>
                  <a:pt x="84032" y="23161"/>
                </a:lnTo>
                <a:lnTo>
                  <a:pt x="49693" y="49688"/>
                </a:lnTo>
                <a:lnTo>
                  <a:pt x="23163" y="84026"/>
                </a:lnTo>
                <a:lnTo>
                  <a:pt x="6060" y="124559"/>
                </a:lnTo>
                <a:lnTo>
                  <a:pt x="0" y="169672"/>
                </a:lnTo>
                <a:lnTo>
                  <a:pt x="0" y="848360"/>
                </a:lnTo>
                <a:lnTo>
                  <a:pt x="6060" y="893472"/>
                </a:lnTo>
                <a:lnTo>
                  <a:pt x="23163" y="934005"/>
                </a:lnTo>
                <a:lnTo>
                  <a:pt x="49693" y="968343"/>
                </a:lnTo>
                <a:lnTo>
                  <a:pt x="84032" y="994870"/>
                </a:lnTo>
                <a:lnTo>
                  <a:pt x="124564" y="1011972"/>
                </a:lnTo>
                <a:lnTo>
                  <a:pt x="169671" y="1018032"/>
                </a:lnTo>
                <a:lnTo>
                  <a:pt x="10688828" y="1018032"/>
                </a:lnTo>
                <a:lnTo>
                  <a:pt x="10733940" y="1011972"/>
                </a:lnTo>
                <a:lnTo>
                  <a:pt x="10774473" y="994870"/>
                </a:lnTo>
                <a:lnTo>
                  <a:pt x="10808811" y="968343"/>
                </a:lnTo>
                <a:lnTo>
                  <a:pt x="10835338" y="934005"/>
                </a:lnTo>
                <a:lnTo>
                  <a:pt x="10852440" y="893472"/>
                </a:lnTo>
                <a:lnTo>
                  <a:pt x="10858500" y="848360"/>
                </a:lnTo>
                <a:lnTo>
                  <a:pt x="10858500" y="169672"/>
                </a:lnTo>
                <a:lnTo>
                  <a:pt x="10852440" y="124559"/>
                </a:lnTo>
                <a:lnTo>
                  <a:pt x="10835338" y="84026"/>
                </a:lnTo>
                <a:lnTo>
                  <a:pt x="10808811" y="49688"/>
                </a:lnTo>
                <a:lnTo>
                  <a:pt x="10774473" y="23161"/>
                </a:lnTo>
                <a:lnTo>
                  <a:pt x="10733940" y="6059"/>
                </a:lnTo>
                <a:lnTo>
                  <a:pt x="10688828" y="0"/>
                </a:lnTo>
                <a:close/>
              </a:path>
            </a:pathLst>
          </a:custGeom>
          <a:solidFill>
            <a:srgbClr val="EAF9F7"/>
          </a:solidFill>
        </p:spPr>
        <p:txBody>
          <a:bodyPr wrap="square" lIns="0" tIns="0" rIns="0" bIns="0" rtlCol="0"/>
          <a:lstStyle/>
          <a:p>
            <a:endParaRPr/>
          </a:p>
        </p:txBody>
      </p:sp>
      <p:sp>
        <p:nvSpPr>
          <p:cNvPr id="4" name="object 4"/>
          <p:cNvSpPr/>
          <p:nvPr/>
        </p:nvSpPr>
        <p:spPr>
          <a:xfrm>
            <a:off x="693419" y="4840223"/>
            <a:ext cx="10858500" cy="870585"/>
          </a:xfrm>
          <a:custGeom>
            <a:avLst/>
            <a:gdLst/>
            <a:ahLst/>
            <a:cxnLst/>
            <a:rect l="l" t="t" r="r" b="b"/>
            <a:pathLst>
              <a:path w="10858500" h="870585">
                <a:moveTo>
                  <a:pt x="10713466" y="0"/>
                </a:moveTo>
                <a:lnTo>
                  <a:pt x="145046" y="0"/>
                </a:lnTo>
                <a:lnTo>
                  <a:pt x="99198" y="7390"/>
                </a:lnTo>
                <a:lnTo>
                  <a:pt x="59382" y="27972"/>
                </a:lnTo>
                <a:lnTo>
                  <a:pt x="27984" y="59362"/>
                </a:lnTo>
                <a:lnTo>
                  <a:pt x="7394" y="99177"/>
                </a:lnTo>
                <a:lnTo>
                  <a:pt x="0" y="145033"/>
                </a:lnTo>
                <a:lnTo>
                  <a:pt x="0" y="725169"/>
                </a:lnTo>
                <a:lnTo>
                  <a:pt x="7394" y="771011"/>
                </a:lnTo>
                <a:lnTo>
                  <a:pt x="27984" y="810824"/>
                </a:lnTo>
                <a:lnTo>
                  <a:pt x="59382" y="842220"/>
                </a:lnTo>
                <a:lnTo>
                  <a:pt x="99198" y="862809"/>
                </a:lnTo>
                <a:lnTo>
                  <a:pt x="145046" y="870204"/>
                </a:lnTo>
                <a:lnTo>
                  <a:pt x="10713466" y="870204"/>
                </a:lnTo>
                <a:lnTo>
                  <a:pt x="10759322" y="862809"/>
                </a:lnTo>
                <a:lnTo>
                  <a:pt x="10799137" y="842220"/>
                </a:lnTo>
                <a:lnTo>
                  <a:pt x="10830527" y="810824"/>
                </a:lnTo>
                <a:lnTo>
                  <a:pt x="10851109" y="771011"/>
                </a:lnTo>
                <a:lnTo>
                  <a:pt x="10858500" y="725169"/>
                </a:lnTo>
                <a:lnTo>
                  <a:pt x="10858500" y="145033"/>
                </a:lnTo>
                <a:lnTo>
                  <a:pt x="10851109" y="99177"/>
                </a:lnTo>
                <a:lnTo>
                  <a:pt x="10830527" y="59362"/>
                </a:lnTo>
                <a:lnTo>
                  <a:pt x="10799137" y="27972"/>
                </a:lnTo>
                <a:lnTo>
                  <a:pt x="10759322" y="7390"/>
                </a:lnTo>
                <a:lnTo>
                  <a:pt x="10713466" y="0"/>
                </a:lnTo>
                <a:close/>
              </a:path>
            </a:pathLst>
          </a:custGeom>
          <a:solidFill>
            <a:srgbClr val="EAF9F7"/>
          </a:solidFill>
        </p:spPr>
        <p:txBody>
          <a:bodyPr wrap="square" lIns="0" tIns="0" rIns="0" bIns="0" rtlCol="0"/>
          <a:lstStyle/>
          <a:p>
            <a:endParaRPr/>
          </a:p>
        </p:txBody>
      </p:sp>
      <p:sp>
        <p:nvSpPr>
          <p:cNvPr id="5" name="object 5"/>
          <p:cNvSpPr/>
          <p:nvPr/>
        </p:nvSpPr>
        <p:spPr>
          <a:xfrm>
            <a:off x="693419" y="5812535"/>
            <a:ext cx="10858500" cy="868680"/>
          </a:xfrm>
          <a:custGeom>
            <a:avLst/>
            <a:gdLst/>
            <a:ahLst/>
            <a:cxnLst/>
            <a:rect l="l" t="t" r="r" b="b"/>
            <a:pathLst>
              <a:path w="10858500" h="868679">
                <a:moveTo>
                  <a:pt x="10713720" y="0"/>
                </a:moveTo>
                <a:lnTo>
                  <a:pt x="144779" y="0"/>
                </a:lnTo>
                <a:lnTo>
                  <a:pt x="99018" y="7381"/>
                </a:lnTo>
                <a:lnTo>
                  <a:pt x="59275" y="27934"/>
                </a:lnTo>
                <a:lnTo>
                  <a:pt x="27934" y="59275"/>
                </a:lnTo>
                <a:lnTo>
                  <a:pt x="7381" y="99018"/>
                </a:lnTo>
                <a:lnTo>
                  <a:pt x="0" y="144779"/>
                </a:lnTo>
                <a:lnTo>
                  <a:pt x="0" y="723899"/>
                </a:lnTo>
                <a:lnTo>
                  <a:pt x="7381" y="769661"/>
                </a:lnTo>
                <a:lnTo>
                  <a:pt x="27934" y="809404"/>
                </a:lnTo>
                <a:lnTo>
                  <a:pt x="59275" y="840745"/>
                </a:lnTo>
                <a:lnTo>
                  <a:pt x="99018" y="861298"/>
                </a:lnTo>
                <a:lnTo>
                  <a:pt x="144779" y="868679"/>
                </a:lnTo>
                <a:lnTo>
                  <a:pt x="10713720" y="868679"/>
                </a:lnTo>
                <a:lnTo>
                  <a:pt x="10759500" y="861298"/>
                </a:lnTo>
                <a:lnTo>
                  <a:pt x="10799246" y="840745"/>
                </a:lnTo>
                <a:lnTo>
                  <a:pt x="10830580" y="809404"/>
                </a:lnTo>
                <a:lnTo>
                  <a:pt x="10851123" y="769661"/>
                </a:lnTo>
                <a:lnTo>
                  <a:pt x="10858500" y="723899"/>
                </a:lnTo>
                <a:lnTo>
                  <a:pt x="10858500" y="144779"/>
                </a:lnTo>
                <a:lnTo>
                  <a:pt x="10851123" y="99018"/>
                </a:lnTo>
                <a:lnTo>
                  <a:pt x="10830580" y="59275"/>
                </a:lnTo>
                <a:lnTo>
                  <a:pt x="10799246" y="27934"/>
                </a:lnTo>
                <a:lnTo>
                  <a:pt x="10759500" y="7381"/>
                </a:lnTo>
                <a:lnTo>
                  <a:pt x="10713720" y="0"/>
                </a:lnTo>
                <a:close/>
              </a:path>
            </a:pathLst>
          </a:custGeom>
          <a:solidFill>
            <a:srgbClr val="EAF9F7"/>
          </a:solidFill>
        </p:spPr>
        <p:txBody>
          <a:bodyPr wrap="square" lIns="0" tIns="0" rIns="0" bIns="0" rtlCol="0"/>
          <a:lstStyle/>
          <a:p>
            <a:endParaRPr/>
          </a:p>
        </p:txBody>
      </p:sp>
      <p:sp>
        <p:nvSpPr>
          <p:cNvPr id="6" name="object 6"/>
          <p:cNvSpPr/>
          <p:nvPr/>
        </p:nvSpPr>
        <p:spPr>
          <a:xfrm>
            <a:off x="693419" y="3899915"/>
            <a:ext cx="10858500" cy="870585"/>
          </a:xfrm>
          <a:custGeom>
            <a:avLst/>
            <a:gdLst/>
            <a:ahLst/>
            <a:cxnLst/>
            <a:rect l="l" t="t" r="r" b="b"/>
            <a:pathLst>
              <a:path w="10858500" h="870585">
                <a:moveTo>
                  <a:pt x="10713466" y="0"/>
                </a:moveTo>
                <a:lnTo>
                  <a:pt x="145046" y="0"/>
                </a:lnTo>
                <a:lnTo>
                  <a:pt x="99198" y="7390"/>
                </a:lnTo>
                <a:lnTo>
                  <a:pt x="59382" y="27972"/>
                </a:lnTo>
                <a:lnTo>
                  <a:pt x="27984" y="59362"/>
                </a:lnTo>
                <a:lnTo>
                  <a:pt x="7394" y="99177"/>
                </a:lnTo>
                <a:lnTo>
                  <a:pt x="0" y="145033"/>
                </a:lnTo>
                <a:lnTo>
                  <a:pt x="0" y="725169"/>
                </a:lnTo>
                <a:lnTo>
                  <a:pt x="7394" y="771026"/>
                </a:lnTo>
                <a:lnTo>
                  <a:pt x="27984" y="810841"/>
                </a:lnTo>
                <a:lnTo>
                  <a:pt x="59382" y="842231"/>
                </a:lnTo>
                <a:lnTo>
                  <a:pt x="99198" y="862813"/>
                </a:lnTo>
                <a:lnTo>
                  <a:pt x="145046" y="870203"/>
                </a:lnTo>
                <a:lnTo>
                  <a:pt x="10713466" y="870203"/>
                </a:lnTo>
                <a:lnTo>
                  <a:pt x="10759322" y="862813"/>
                </a:lnTo>
                <a:lnTo>
                  <a:pt x="10799137" y="842231"/>
                </a:lnTo>
                <a:lnTo>
                  <a:pt x="10830527" y="810841"/>
                </a:lnTo>
                <a:lnTo>
                  <a:pt x="10851109" y="771026"/>
                </a:lnTo>
                <a:lnTo>
                  <a:pt x="10858500" y="725169"/>
                </a:lnTo>
                <a:lnTo>
                  <a:pt x="10858500" y="145033"/>
                </a:lnTo>
                <a:lnTo>
                  <a:pt x="10851109" y="99177"/>
                </a:lnTo>
                <a:lnTo>
                  <a:pt x="10830527" y="59362"/>
                </a:lnTo>
                <a:lnTo>
                  <a:pt x="10799137" y="27972"/>
                </a:lnTo>
                <a:lnTo>
                  <a:pt x="10759322" y="7390"/>
                </a:lnTo>
                <a:lnTo>
                  <a:pt x="10713466" y="0"/>
                </a:lnTo>
                <a:close/>
              </a:path>
            </a:pathLst>
          </a:custGeom>
          <a:solidFill>
            <a:srgbClr val="EAF9F7"/>
          </a:solidFill>
        </p:spPr>
        <p:txBody>
          <a:bodyPr wrap="square" lIns="0" tIns="0" rIns="0" bIns="0" rtlCol="0"/>
          <a:lstStyle/>
          <a:p>
            <a:endParaRPr/>
          </a:p>
        </p:txBody>
      </p:sp>
      <p:sp>
        <p:nvSpPr>
          <p:cNvPr id="7" name="object 7"/>
          <p:cNvSpPr/>
          <p:nvPr/>
        </p:nvSpPr>
        <p:spPr>
          <a:xfrm>
            <a:off x="693419" y="2807207"/>
            <a:ext cx="10858500" cy="1016635"/>
          </a:xfrm>
          <a:custGeom>
            <a:avLst/>
            <a:gdLst/>
            <a:ahLst/>
            <a:cxnLst/>
            <a:rect l="l" t="t" r="r" b="b"/>
            <a:pathLst>
              <a:path w="10858500" h="1016635">
                <a:moveTo>
                  <a:pt x="10689082" y="0"/>
                </a:moveTo>
                <a:lnTo>
                  <a:pt x="169417" y="0"/>
                </a:lnTo>
                <a:lnTo>
                  <a:pt x="124382" y="6049"/>
                </a:lnTo>
                <a:lnTo>
                  <a:pt x="83912" y="23123"/>
                </a:lnTo>
                <a:lnTo>
                  <a:pt x="49623" y="49609"/>
                </a:lnTo>
                <a:lnTo>
                  <a:pt x="23131" y="83895"/>
                </a:lnTo>
                <a:lnTo>
                  <a:pt x="6052" y="124368"/>
                </a:lnTo>
                <a:lnTo>
                  <a:pt x="0" y="169417"/>
                </a:lnTo>
                <a:lnTo>
                  <a:pt x="0" y="847089"/>
                </a:lnTo>
                <a:lnTo>
                  <a:pt x="6052" y="892139"/>
                </a:lnTo>
                <a:lnTo>
                  <a:pt x="23131" y="932612"/>
                </a:lnTo>
                <a:lnTo>
                  <a:pt x="49623" y="966898"/>
                </a:lnTo>
                <a:lnTo>
                  <a:pt x="83912" y="993384"/>
                </a:lnTo>
                <a:lnTo>
                  <a:pt x="124382" y="1010458"/>
                </a:lnTo>
                <a:lnTo>
                  <a:pt x="169417" y="1016507"/>
                </a:lnTo>
                <a:lnTo>
                  <a:pt x="10689082" y="1016507"/>
                </a:lnTo>
                <a:lnTo>
                  <a:pt x="10734131" y="1010458"/>
                </a:lnTo>
                <a:lnTo>
                  <a:pt x="10774604" y="993384"/>
                </a:lnTo>
                <a:lnTo>
                  <a:pt x="10808890" y="966898"/>
                </a:lnTo>
                <a:lnTo>
                  <a:pt x="10835376" y="932612"/>
                </a:lnTo>
                <a:lnTo>
                  <a:pt x="10852450" y="892139"/>
                </a:lnTo>
                <a:lnTo>
                  <a:pt x="10858500" y="847089"/>
                </a:lnTo>
                <a:lnTo>
                  <a:pt x="10858500" y="169417"/>
                </a:lnTo>
                <a:lnTo>
                  <a:pt x="10852450" y="124368"/>
                </a:lnTo>
                <a:lnTo>
                  <a:pt x="10835376" y="83895"/>
                </a:lnTo>
                <a:lnTo>
                  <a:pt x="10808890" y="49609"/>
                </a:lnTo>
                <a:lnTo>
                  <a:pt x="10774604" y="23123"/>
                </a:lnTo>
                <a:lnTo>
                  <a:pt x="10734131" y="6049"/>
                </a:lnTo>
                <a:lnTo>
                  <a:pt x="10689082" y="0"/>
                </a:lnTo>
                <a:close/>
              </a:path>
            </a:pathLst>
          </a:custGeom>
          <a:solidFill>
            <a:srgbClr val="EAF9F7"/>
          </a:solidFill>
        </p:spPr>
        <p:txBody>
          <a:bodyPr wrap="square" lIns="0" tIns="0" rIns="0" bIns="0" rtlCol="0"/>
          <a:lstStyle/>
          <a:p>
            <a:endParaRPr/>
          </a:p>
        </p:txBody>
      </p:sp>
      <p:sp>
        <p:nvSpPr>
          <p:cNvPr id="8" name="object 8"/>
          <p:cNvSpPr txBox="1"/>
          <p:nvPr/>
        </p:nvSpPr>
        <p:spPr>
          <a:xfrm>
            <a:off x="722782" y="1130045"/>
            <a:ext cx="11232515" cy="5459730"/>
          </a:xfrm>
          <a:prstGeom prst="rect">
            <a:avLst/>
          </a:prstGeom>
        </p:spPr>
        <p:txBody>
          <a:bodyPr vert="horz" wrap="square" lIns="0" tIns="13335" rIns="0" bIns="0" rtlCol="0">
            <a:spAutoFit/>
          </a:bodyPr>
          <a:lstStyle/>
          <a:p>
            <a:pPr marL="12700">
              <a:lnSpc>
                <a:spcPct val="100000"/>
              </a:lnSpc>
              <a:spcBef>
                <a:spcPts val="105"/>
              </a:spcBef>
            </a:pPr>
            <a:r>
              <a:rPr sz="2600" spc="-10" dirty="0">
                <a:latin typeface="Segoe UI Semilight"/>
                <a:cs typeface="Segoe UI Semilight"/>
              </a:rPr>
              <a:t>Lot’s</a:t>
            </a:r>
            <a:r>
              <a:rPr sz="2600" spc="-60" dirty="0">
                <a:latin typeface="Segoe UI Semilight"/>
                <a:cs typeface="Segoe UI Semilight"/>
              </a:rPr>
              <a:t> </a:t>
            </a:r>
            <a:r>
              <a:rPr sz="2600" dirty="0">
                <a:latin typeface="Segoe UI Semilight"/>
                <a:cs typeface="Segoe UI Semilight"/>
              </a:rPr>
              <a:t>of</a:t>
            </a:r>
            <a:r>
              <a:rPr sz="2600" spc="-50" dirty="0">
                <a:latin typeface="Segoe UI Semilight"/>
                <a:cs typeface="Segoe UI Semilight"/>
              </a:rPr>
              <a:t> </a:t>
            </a:r>
            <a:r>
              <a:rPr sz="2600" dirty="0">
                <a:latin typeface="Segoe UI Semilight"/>
                <a:cs typeface="Segoe UI Semilight"/>
              </a:rPr>
              <a:t>problems</a:t>
            </a:r>
            <a:r>
              <a:rPr sz="2600" spc="-45" dirty="0">
                <a:latin typeface="Segoe UI Semilight"/>
                <a:cs typeface="Segoe UI Semilight"/>
              </a:rPr>
              <a:t> </a:t>
            </a:r>
            <a:r>
              <a:rPr sz="2600" dirty="0">
                <a:latin typeface="Segoe UI Semilight"/>
                <a:cs typeface="Segoe UI Semilight"/>
              </a:rPr>
              <a:t>(reinforcement</a:t>
            </a:r>
            <a:r>
              <a:rPr sz="2600" spc="-85" dirty="0">
                <a:latin typeface="Segoe UI Semilight"/>
                <a:cs typeface="Segoe UI Semilight"/>
              </a:rPr>
              <a:t> </a:t>
            </a:r>
            <a:r>
              <a:rPr sz="2600" dirty="0">
                <a:latin typeface="Segoe UI Semilight"/>
                <a:cs typeface="Segoe UI Semilight"/>
              </a:rPr>
              <a:t>learning)</a:t>
            </a:r>
            <a:r>
              <a:rPr sz="2600" spc="-80" dirty="0">
                <a:latin typeface="Segoe UI Semilight"/>
                <a:cs typeface="Segoe UI Semilight"/>
              </a:rPr>
              <a:t> </a:t>
            </a:r>
            <a:r>
              <a:rPr sz="2600" dirty="0">
                <a:latin typeface="Segoe UI Semilight"/>
                <a:cs typeface="Segoe UI Semilight"/>
              </a:rPr>
              <a:t>can</a:t>
            </a:r>
            <a:r>
              <a:rPr sz="2600" spc="-70" dirty="0">
                <a:latin typeface="Segoe UI Semilight"/>
                <a:cs typeface="Segoe UI Semilight"/>
              </a:rPr>
              <a:t> </a:t>
            </a:r>
            <a:r>
              <a:rPr sz="2600" dirty="0">
                <a:latin typeface="Segoe UI Semilight"/>
                <a:cs typeface="Segoe UI Semilight"/>
              </a:rPr>
              <a:t>be</a:t>
            </a:r>
            <a:r>
              <a:rPr sz="2600" spc="-65" dirty="0">
                <a:latin typeface="Segoe UI Semilight"/>
                <a:cs typeface="Segoe UI Semilight"/>
              </a:rPr>
              <a:t> </a:t>
            </a:r>
            <a:r>
              <a:rPr sz="2600" dirty="0">
                <a:latin typeface="Segoe UI Semilight"/>
                <a:cs typeface="Segoe UI Semilight"/>
              </a:rPr>
              <a:t>phrased</a:t>
            </a:r>
            <a:r>
              <a:rPr sz="2600" spc="-75" dirty="0">
                <a:latin typeface="Segoe UI Semilight"/>
                <a:cs typeface="Segoe UI Semilight"/>
              </a:rPr>
              <a:t> </a:t>
            </a:r>
            <a:r>
              <a:rPr sz="2600" dirty="0">
                <a:latin typeface="Segoe UI Semilight"/>
                <a:cs typeface="Segoe UI Semilight"/>
              </a:rPr>
              <a:t>as</a:t>
            </a:r>
            <a:r>
              <a:rPr sz="2600" spc="-50" dirty="0">
                <a:latin typeface="Segoe UI Semilight"/>
                <a:cs typeface="Segoe UI Semilight"/>
              </a:rPr>
              <a:t> </a:t>
            </a:r>
            <a:r>
              <a:rPr sz="2600" dirty="0">
                <a:latin typeface="Segoe UI Semilight"/>
                <a:cs typeface="Segoe UI Semilight"/>
              </a:rPr>
              <a:t>a</a:t>
            </a:r>
            <a:r>
              <a:rPr sz="2600" spc="-45" dirty="0">
                <a:latin typeface="Segoe UI Semilight"/>
                <a:cs typeface="Segoe UI Semilight"/>
              </a:rPr>
              <a:t> </a:t>
            </a:r>
            <a:r>
              <a:rPr sz="2600" dirty="0">
                <a:latin typeface="Segoe UI Semilight"/>
                <a:cs typeface="Segoe UI Semilight"/>
              </a:rPr>
              <a:t>bandit</a:t>
            </a:r>
            <a:r>
              <a:rPr sz="2600" spc="-75" dirty="0">
                <a:latin typeface="Segoe UI Semilight"/>
                <a:cs typeface="Segoe UI Semilight"/>
              </a:rPr>
              <a:t> </a:t>
            </a:r>
            <a:r>
              <a:rPr sz="2600" spc="-10" dirty="0">
                <a:latin typeface="Segoe UI Semilight"/>
                <a:cs typeface="Segoe UI Semilight"/>
              </a:rPr>
              <a:t>problem!</a:t>
            </a:r>
            <a:endParaRPr sz="2600" dirty="0">
              <a:latin typeface="Segoe UI Semilight"/>
              <a:cs typeface="Segoe UI Semilight"/>
            </a:endParaRPr>
          </a:p>
          <a:p>
            <a:pPr marL="111760">
              <a:lnSpc>
                <a:spcPct val="100000"/>
              </a:lnSpc>
              <a:spcBef>
                <a:spcPts val="2655"/>
              </a:spcBef>
            </a:pPr>
            <a:r>
              <a:rPr sz="2200" b="1" dirty="0">
                <a:solidFill>
                  <a:srgbClr val="1F4429"/>
                </a:solidFill>
                <a:latin typeface="Segoe UI Semilight"/>
                <a:cs typeface="Segoe UI Semilight"/>
              </a:rPr>
              <a:t>A/B</a:t>
            </a:r>
            <a:r>
              <a:rPr sz="2200" b="1" spc="-60" dirty="0">
                <a:solidFill>
                  <a:srgbClr val="1F4429"/>
                </a:solidFill>
                <a:latin typeface="Segoe UI Semilight"/>
                <a:cs typeface="Segoe UI Semilight"/>
              </a:rPr>
              <a:t> </a:t>
            </a:r>
            <a:r>
              <a:rPr sz="2200" b="1" spc="-25" dirty="0">
                <a:solidFill>
                  <a:srgbClr val="1F4429"/>
                </a:solidFill>
                <a:latin typeface="Segoe UI Semilight"/>
                <a:cs typeface="Segoe UI Semilight"/>
              </a:rPr>
              <a:t>Testing</a:t>
            </a:r>
            <a:r>
              <a:rPr sz="2200" spc="-25" dirty="0">
                <a:solidFill>
                  <a:srgbClr val="1F4429"/>
                </a:solidFill>
                <a:latin typeface="Segoe UI Semilight"/>
                <a:cs typeface="Segoe UI Semilight"/>
              </a:rPr>
              <a:t>:</a:t>
            </a:r>
            <a:r>
              <a:rPr sz="2200" spc="-60" dirty="0">
                <a:solidFill>
                  <a:srgbClr val="1F4429"/>
                </a:solidFill>
                <a:latin typeface="Segoe UI Semilight"/>
                <a:cs typeface="Segoe UI Semilight"/>
              </a:rPr>
              <a:t> </a:t>
            </a:r>
            <a:r>
              <a:rPr sz="2200" dirty="0">
                <a:latin typeface="Segoe UI Semilight"/>
                <a:cs typeface="Segoe UI Semilight"/>
              </a:rPr>
              <a:t>Experiment</a:t>
            </a:r>
            <a:r>
              <a:rPr sz="2200" spc="-45" dirty="0">
                <a:latin typeface="Segoe UI Semilight"/>
                <a:cs typeface="Segoe UI Semilight"/>
              </a:rPr>
              <a:t> </a:t>
            </a:r>
            <a:r>
              <a:rPr sz="2200" dirty="0">
                <a:latin typeface="Segoe UI Semilight"/>
                <a:cs typeface="Segoe UI Semilight"/>
              </a:rPr>
              <a:t>with</a:t>
            </a:r>
            <a:r>
              <a:rPr sz="2200" spc="-40" dirty="0">
                <a:latin typeface="Segoe UI Semilight"/>
                <a:cs typeface="Segoe UI Semilight"/>
              </a:rPr>
              <a:t> </a:t>
            </a:r>
            <a:r>
              <a:rPr sz="2200" dirty="0">
                <a:latin typeface="Segoe UI Semilight"/>
                <a:cs typeface="Segoe UI Semilight"/>
              </a:rPr>
              <a:t>releasing</a:t>
            </a:r>
            <a:r>
              <a:rPr sz="2200" spc="-55" dirty="0">
                <a:latin typeface="Segoe UI Semilight"/>
                <a:cs typeface="Segoe UI Semilight"/>
              </a:rPr>
              <a:t> </a:t>
            </a:r>
            <a:r>
              <a:rPr sz="2200" dirty="0">
                <a:latin typeface="Segoe UI Semilight"/>
                <a:cs typeface="Segoe UI Semilight"/>
              </a:rPr>
              <a:t>a</a:t>
            </a:r>
            <a:r>
              <a:rPr sz="2200" spc="-50" dirty="0">
                <a:latin typeface="Segoe UI Semilight"/>
                <a:cs typeface="Segoe UI Semilight"/>
              </a:rPr>
              <a:t> </a:t>
            </a:r>
            <a:r>
              <a:rPr sz="2200" dirty="0">
                <a:latin typeface="Segoe UI Semilight"/>
                <a:cs typeface="Segoe UI Semilight"/>
              </a:rPr>
              <a:t>new</a:t>
            </a:r>
            <a:r>
              <a:rPr sz="2200" spc="-40" dirty="0">
                <a:latin typeface="Segoe UI Semilight"/>
                <a:cs typeface="Segoe UI Semilight"/>
              </a:rPr>
              <a:t> </a:t>
            </a:r>
            <a:r>
              <a:rPr sz="2200" dirty="0">
                <a:latin typeface="Segoe UI Semilight"/>
                <a:cs typeface="Segoe UI Semilight"/>
              </a:rPr>
              <a:t>feature,</a:t>
            </a:r>
            <a:r>
              <a:rPr sz="2200" spc="-50" dirty="0">
                <a:latin typeface="Segoe UI Semilight"/>
                <a:cs typeface="Segoe UI Semilight"/>
              </a:rPr>
              <a:t> </a:t>
            </a:r>
            <a:r>
              <a:rPr sz="2200" dirty="0">
                <a:latin typeface="Segoe UI Semilight"/>
                <a:cs typeface="Segoe UI Semilight"/>
              </a:rPr>
              <a:t>or</a:t>
            </a:r>
            <a:r>
              <a:rPr sz="2200" spc="-40" dirty="0">
                <a:latin typeface="Segoe UI Semilight"/>
                <a:cs typeface="Segoe UI Semilight"/>
              </a:rPr>
              <a:t> </a:t>
            </a:r>
            <a:r>
              <a:rPr sz="2200" dirty="0">
                <a:latin typeface="Segoe UI Semilight"/>
                <a:cs typeface="Segoe UI Semilight"/>
              </a:rPr>
              <a:t>test</a:t>
            </a:r>
            <a:r>
              <a:rPr sz="2200" spc="-50" dirty="0">
                <a:latin typeface="Segoe UI Semilight"/>
                <a:cs typeface="Segoe UI Semilight"/>
              </a:rPr>
              <a:t> </a:t>
            </a:r>
            <a:r>
              <a:rPr sz="2200" dirty="0">
                <a:latin typeface="Segoe UI Semilight"/>
                <a:cs typeface="Segoe UI Semilight"/>
              </a:rPr>
              <a:t>ads</a:t>
            </a:r>
            <a:r>
              <a:rPr sz="2200" spc="-50" dirty="0">
                <a:latin typeface="Segoe UI Semilight"/>
                <a:cs typeface="Segoe UI Semilight"/>
              </a:rPr>
              <a:t> </a:t>
            </a:r>
            <a:r>
              <a:rPr sz="2200" dirty="0">
                <a:latin typeface="Segoe UI Semilight"/>
                <a:cs typeface="Segoe UI Semilight"/>
              </a:rPr>
              <a:t>to</a:t>
            </a:r>
            <a:r>
              <a:rPr sz="2200" spc="-45" dirty="0">
                <a:latin typeface="Segoe UI Semilight"/>
                <a:cs typeface="Segoe UI Semilight"/>
              </a:rPr>
              <a:t> </a:t>
            </a:r>
            <a:r>
              <a:rPr sz="2200" dirty="0">
                <a:latin typeface="Segoe UI Semilight"/>
                <a:cs typeface="Segoe UI Semilight"/>
              </a:rPr>
              <a:t>maximize</a:t>
            </a:r>
            <a:r>
              <a:rPr sz="2200" spc="-45" dirty="0">
                <a:latin typeface="Segoe UI Semilight"/>
                <a:cs typeface="Segoe UI Semilight"/>
              </a:rPr>
              <a:t> </a:t>
            </a:r>
            <a:r>
              <a:rPr sz="2200" dirty="0">
                <a:latin typeface="Segoe UI Semilight"/>
                <a:cs typeface="Segoe UI Semilight"/>
              </a:rPr>
              <a:t>click</a:t>
            </a:r>
            <a:r>
              <a:rPr sz="2200" spc="-45" dirty="0">
                <a:latin typeface="Segoe UI Semilight"/>
                <a:cs typeface="Segoe UI Semilight"/>
              </a:rPr>
              <a:t> </a:t>
            </a:r>
            <a:r>
              <a:rPr sz="2200" spc="-10" dirty="0">
                <a:latin typeface="Segoe UI Semilight"/>
                <a:cs typeface="Segoe UI Semilight"/>
              </a:rPr>
              <a:t>rate.</a:t>
            </a:r>
            <a:endParaRPr sz="2200" dirty="0">
              <a:latin typeface="Segoe UI Semilight"/>
              <a:cs typeface="Segoe UI Semilight"/>
            </a:endParaRPr>
          </a:p>
          <a:p>
            <a:pPr marL="111760">
              <a:lnSpc>
                <a:spcPct val="100000"/>
              </a:lnSpc>
              <a:spcBef>
                <a:spcPts val="5"/>
              </a:spcBef>
              <a:tabLst>
                <a:tab pos="5402580" algn="l"/>
              </a:tabLst>
            </a:pPr>
            <a:r>
              <a:rPr sz="2200" b="1" i="1" dirty="0">
                <a:solidFill>
                  <a:srgbClr val="1F4429"/>
                </a:solidFill>
                <a:latin typeface="Segoe UI Semilight"/>
                <a:cs typeface="Segoe UI Semilight"/>
              </a:rPr>
              <a:t>Arms</a:t>
            </a:r>
            <a:r>
              <a:rPr sz="2200" i="1" dirty="0">
                <a:latin typeface="Segoe UI Semilight"/>
                <a:cs typeface="Segoe UI Semilight"/>
              </a:rPr>
              <a:t>:</a:t>
            </a:r>
            <a:r>
              <a:rPr sz="2200" i="1" spc="-60" dirty="0">
                <a:latin typeface="Segoe UI Semilight"/>
                <a:cs typeface="Segoe UI Semilight"/>
              </a:rPr>
              <a:t> </a:t>
            </a:r>
            <a:r>
              <a:rPr sz="2200" spc="-10" dirty="0">
                <a:latin typeface="Segoe UI Semilight"/>
                <a:cs typeface="Segoe UI Semilight"/>
              </a:rPr>
              <a:t>feature(s)/ad(s) </a:t>
            </a:r>
            <a:r>
              <a:rPr sz="2200" dirty="0">
                <a:latin typeface="Segoe UI Semilight"/>
                <a:cs typeface="Segoe UI Semilight"/>
              </a:rPr>
              <a:t>to</a:t>
            </a:r>
            <a:r>
              <a:rPr sz="2200" spc="-35" dirty="0">
                <a:latin typeface="Segoe UI Semilight"/>
                <a:cs typeface="Segoe UI Semilight"/>
              </a:rPr>
              <a:t> </a:t>
            </a:r>
            <a:r>
              <a:rPr sz="2200" spc="-20" dirty="0">
                <a:latin typeface="Segoe UI Semilight"/>
                <a:cs typeface="Segoe UI Semilight"/>
              </a:rPr>
              <a:t>test</a:t>
            </a:r>
            <a:r>
              <a:rPr sz="2200" dirty="0">
                <a:latin typeface="Segoe UI Semilight"/>
                <a:cs typeface="Segoe UI Semilight"/>
              </a:rPr>
              <a:t>	</a:t>
            </a:r>
            <a:r>
              <a:rPr sz="2200" b="1" i="1" dirty="0">
                <a:solidFill>
                  <a:srgbClr val="1F4429"/>
                </a:solidFill>
                <a:latin typeface="Segoe UI Semilight"/>
                <a:cs typeface="Segoe UI Semilight"/>
              </a:rPr>
              <a:t>Maximize</a:t>
            </a:r>
            <a:r>
              <a:rPr sz="2200" dirty="0">
                <a:latin typeface="Segoe UI Semilight"/>
                <a:cs typeface="Segoe UI Semilight"/>
              </a:rPr>
              <a:t>:</a:t>
            </a:r>
            <a:r>
              <a:rPr sz="2200" spc="-114" dirty="0">
                <a:latin typeface="Segoe UI Semilight"/>
                <a:cs typeface="Segoe UI Semilight"/>
              </a:rPr>
              <a:t> </a:t>
            </a:r>
            <a:r>
              <a:rPr sz="2200" dirty="0">
                <a:latin typeface="Segoe UI Semilight"/>
                <a:cs typeface="Segoe UI Semilight"/>
              </a:rPr>
              <a:t>total</a:t>
            </a:r>
            <a:r>
              <a:rPr sz="2200" spc="-95" dirty="0">
                <a:latin typeface="Segoe UI Semilight"/>
                <a:cs typeface="Segoe UI Semilight"/>
              </a:rPr>
              <a:t> </a:t>
            </a:r>
            <a:r>
              <a:rPr sz="2200" dirty="0">
                <a:latin typeface="Segoe UI Semilight"/>
                <a:cs typeface="Segoe UI Semilight"/>
              </a:rPr>
              <a:t>ratings/click</a:t>
            </a:r>
            <a:r>
              <a:rPr sz="2200" spc="-65" dirty="0">
                <a:latin typeface="Segoe UI Semilight"/>
                <a:cs typeface="Segoe UI Semilight"/>
              </a:rPr>
              <a:t> </a:t>
            </a:r>
            <a:r>
              <a:rPr sz="2200" spc="-20" dirty="0">
                <a:latin typeface="Segoe UI Semilight"/>
                <a:cs typeface="Segoe UI Semilight"/>
              </a:rPr>
              <a:t>rate</a:t>
            </a:r>
            <a:endParaRPr sz="2200" dirty="0">
              <a:latin typeface="Segoe UI Semilight"/>
              <a:cs typeface="Segoe UI Semilight"/>
            </a:endParaRPr>
          </a:p>
          <a:p>
            <a:pPr>
              <a:lnSpc>
                <a:spcPct val="100000"/>
              </a:lnSpc>
              <a:spcBef>
                <a:spcPts val="430"/>
              </a:spcBef>
            </a:pPr>
            <a:endParaRPr sz="2200" dirty="0">
              <a:latin typeface="Segoe UI Semilight"/>
              <a:cs typeface="Segoe UI Semilight"/>
            </a:endParaRPr>
          </a:p>
          <a:p>
            <a:pPr marL="111760">
              <a:lnSpc>
                <a:spcPct val="100000"/>
              </a:lnSpc>
            </a:pPr>
            <a:r>
              <a:rPr sz="2200" b="1" dirty="0">
                <a:solidFill>
                  <a:srgbClr val="1F4429"/>
                </a:solidFill>
                <a:latin typeface="Segoe UI Semilight"/>
                <a:cs typeface="Segoe UI Semilight"/>
              </a:rPr>
              <a:t>Networks</a:t>
            </a:r>
            <a:r>
              <a:rPr sz="2200" dirty="0">
                <a:solidFill>
                  <a:srgbClr val="1F4429"/>
                </a:solidFill>
                <a:latin typeface="Segoe UI Semilight"/>
                <a:cs typeface="Segoe UI Semilight"/>
              </a:rPr>
              <a:t>:</a:t>
            </a:r>
            <a:r>
              <a:rPr sz="2200" spc="-85" dirty="0">
                <a:solidFill>
                  <a:srgbClr val="1F4429"/>
                </a:solidFill>
                <a:latin typeface="Segoe UI Semilight"/>
                <a:cs typeface="Segoe UI Semilight"/>
              </a:rPr>
              <a:t> </a:t>
            </a:r>
            <a:r>
              <a:rPr sz="2200" dirty="0">
                <a:latin typeface="Segoe UI Semilight"/>
                <a:cs typeface="Segoe UI Semilight"/>
              </a:rPr>
              <a:t>Adaptive</a:t>
            </a:r>
            <a:r>
              <a:rPr sz="2200" spc="-65" dirty="0">
                <a:latin typeface="Segoe UI Semilight"/>
                <a:cs typeface="Segoe UI Semilight"/>
              </a:rPr>
              <a:t> </a:t>
            </a:r>
            <a:r>
              <a:rPr sz="2200" dirty="0">
                <a:latin typeface="Segoe UI Semilight"/>
                <a:cs typeface="Segoe UI Semilight"/>
              </a:rPr>
              <a:t>routings</a:t>
            </a:r>
            <a:r>
              <a:rPr sz="2200" spc="-65" dirty="0">
                <a:latin typeface="Segoe UI Semilight"/>
                <a:cs typeface="Segoe UI Semilight"/>
              </a:rPr>
              <a:t> </a:t>
            </a:r>
            <a:r>
              <a:rPr sz="2200" dirty="0">
                <a:latin typeface="Segoe UI Semilight"/>
                <a:cs typeface="Segoe UI Semilight"/>
              </a:rPr>
              <a:t>for</a:t>
            </a:r>
            <a:r>
              <a:rPr sz="2200" spc="-60" dirty="0">
                <a:latin typeface="Segoe UI Semilight"/>
                <a:cs typeface="Segoe UI Semilight"/>
              </a:rPr>
              <a:t> </a:t>
            </a:r>
            <a:r>
              <a:rPr sz="2200" dirty="0">
                <a:latin typeface="Segoe UI Semilight"/>
                <a:cs typeface="Segoe UI Semilight"/>
              </a:rPr>
              <a:t>picking</a:t>
            </a:r>
            <a:r>
              <a:rPr sz="2200" spc="-60" dirty="0">
                <a:latin typeface="Segoe UI Semilight"/>
                <a:cs typeface="Segoe UI Semilight"/>
              </a:rPr>
              <a:t> </a:t>
            </a:r>
            <a:r>
              <a:rPr sz="2200" dirty="0">
                <a:latin typeface="Segoe UI Semilight"/>
                <a:cs typeface="Segoe UI Semilight"/>
              </a:rPr>
              <a:t>best</a:t>
            </a:r>
            <a:r>
              <a:rPr sz="2200" spc="-65" dirty="0">
                <a:latin typeface="Segoe UI Semilight"/>
                <a:cs typeface="Segoe UI Semilight"/>
              </a:rPr>
              <a:t> </a:t>
            </a:r>
            <a:r>
              <a:rPr sz="2200" dirty="0">
                <a:latin typeface="Segoe UI Semilight"/>
                <a:cs typeface="Segoe UI Semilight"/>
              </a:rPr>
              <a:t>route</a:t>
            </a:r>
            <a:r>
              <a:rPr sz="2200" spc="-75" dirty="0">
                <a:latin typeface="Segoe UI Semilight"/>
                <a:cs typeface="Segoe UI Semilight"/>
              </a:rPr>
              <a:t> </a:t>
            </a:r>
            <a:r>
              <a:rPr sz="2200" dirty="0">
                <a:latin typeface="Segoe UI Semilight"/>
                <a:cs typeface="Segoe UI Semilight"/>
              </a:rPr>
              <a:t>for</a:t>
            </a:r>
            <a:r>
              <a:rPr sz="2200" spc="-65" dirty="0">
                <a:latin typeface="Segoe UI Semilight"/>
                <a:cs typeface="Segoe UI Semilight"/>
              </a:rPr>
              <a:t> </a:t>
            </a:r>
            <a:r>
              <a:rPr sz="2200" dirty="0">
                <a:latin typeface="Segoe UI Semilight"/>
                <a:cs typeface="Segoe UI Semilight"/>
              </a:rPr>
              <a:t>each</a:t>
            </a:r>
            <a:r>
              <a:rPr sz="2200" spc="-75" dirty="0">
                <a:latin typeface="Segoe UI Semilight"/>
                <a:cs typeface="Segoe UI Semilight"/>
              </a:rPr>
              <a:t> </a:t>
            </a:r>
            <a:r>
              <a:rPr sz="2200" dirty="0">
                <a:latin typeface="Segoe UI Semilight"/>
                <a:cs typeface="Segoe UI Semilight"/>
              </a:rPr>
              <a:t>pieces</a:t>
            </a:r>
            <a:r>
              <a:rPr sz="2200" spc="-75" dirty="0">
                <a:latin typeface="Segoe UI Semilight"/>
                <a:cs typeface="Segoe UI Semilight"/>
              </a:rPr>
              <a:t> </a:t>
            </a:r>
            <a:r>
              <a:rPr sz="2200" dirty="0">
                <a:latin typeface="Segoe UI Semilight"/>
                <a:cs typeface="Segoe UI Semilight"/>
              </a:rPr>
              <a:t>of</a:t>
            </a:r>
            <a:r>
              <a:rPr sz="2200" spc="-75" dirty="0">
                <a:latin typeface="Segoe UI Semilight"/>
                <a:cs typeface="Segoe UI Semilight"/>
              </a:rPr>
              <a:t> </a:t>
            </a:r>
            <a:r>
              <a:rPr sz="2200" spc="-10" dirty="0">
                <a:latin typeface="Segoe UI Semilight"/>
                <a:cs typeface="Segoe UI Semilight"/>
              </a:rPr>
              <a:t>data.</a:t>
            </a:r>
            <a:endParaRPr sz="2200" dirty="0">
              <a:latin typeface="Segoe UI Semilight"/>
              <a:cs typeface="Segoe UI Semilight"/>
            </a:endParaRPr>
          </a:p>
          <a:p>
            <a:pPr marL="111760">
              <a:lnSpc>
                <a:spcPct val="100000"/>
              </a:lnSpc>
              <a:tabLst>
                <a:tab pos="5390515" algn="l"/>
              </a:tabLst>
            </a:pPr>
            <a:r>
              <a:rPr sz="2200" b="1" i="1" dirty="0">
                <a:solidFill>
                  <a:srgbClr val="1F4429"/>
                </a:solidFill>
                <a:latin typeface="Segoe UI Semilight"/>
                <a:cs typeface="Segoe UI Semilight"/>
              </a:rPr>
              <a:t>Arms</a:t>
            </a:r>
            <a:r>
              <a:rPr sz="2200" i="1" dirty="0">
                <a:latin typeface="Segoe UI Semilight"/>
                <a:cs typeface="Segoe UI Semilight"/>
              </a:rPr>
              <a:t>:</a:t>
            </a:r>
            <a:r>
              <a:rPr sz="2200" i="1" spc="-65" dirty="0">
                <a:latin typeface="Segoe UI Semilight"/>
                <a:cs typeface="Segoe UI Semilight"/>
              </a:rPr>
              <a:t> </a:t>
            </a:r>
            <a:r>
              <a:rPr sz="2200" dirty="0">
                <a:latin typeface="Segoe UI Semilight"/>
                <a:cs typeface="Segoe UI Semilight"/>
              </a:rPr>
              <a:t>available</a:t>
            </a:r>
            <a:r>
              <a:rPr sz="2200" spc="-65" dirty="0">
                <a:latin typeface="Segoe UI Semilight"/>
                <a:cs typeface="Segoe UI Semilight"/>
              </a:rPr>
              <a:t> </a:t>
            </a:r>
            <a:r>
              <a:rPr sz="2200" spc="-10" dirty="0">
                <a:latin typeface="Segoe UI Semilight"/>
                <a:cs typeface="Segoe UI Semilight"/>
              </a:rPr>
              <a:t>routes</a:t>
            </a:r>
            <a:r>
              <a:rPr sz="2200" dirty="0">
                <a:latin typeface="Segoe UI Semilight"/>
                <a:cs typeface="Segoe UI Semilight"/>
              </a:rPr>
              <a:t>	</a:t>
            </a:r>
            <a:r>
              <a:rPr sz="2200" b="1" i="1" dirty="0">
                <a:solidFill>
                  <a:srgbClr val="1F4429"/>
                </a:solidFill>
                <a:latin typeface="Segoe UI Semilight"/>
                <a:cs typeface="Segoe UI Semilight"/>
              </a:rPr>
              <a:t>Maximize</a:t>
            </a:r>
            <a:r>
              <a:rPr sz="2200" dirty="0">
                <a:latin typeface="Segoe UI Semilight"/>
                <a:cs typeface="Segoe UI Semilight"/>
              </a:rPr>
              <a:t>:</a:t>
            </a:r>
            <a:r>
              <a:rPr sz="2200" spc="-130" dirty="0">
                <a:latin typeface="Segoe UI Semilight"/>
                <a:cs typeface="Segoe UI Semilight"/>
              </a:rPr>
              <a:t> </a:t>
            </a:r>
            <a:r>
              <a:rPr sz="2200" dirty="0">
                <a:latin typeface="Segoe UI Semilight"/>
                <a:cs typeface="Segoe UI Semilight"/>
              </a:rPr>
              <a:t>transmission</a:t>
            </a:r>
            <a:r>
              <a:rPr sz="2200" spc="-75" dirty="0">
                <a:latin typeface="Segoe UI Semilight"/>
                <a:cs typeface="Segoe UI Semilight"/>
              </a:rPr>
              <a:t> </a:t>
            </a:r>
            <a:r>
              <a:rPr sz="2200" spc="-10" dirty="0">
                <a:latin typeface="Segoe UI Semilight"/>
                <a:cs typeface="Segoe UI Semilight"/>
              </a:rPr>
              <a:t>speed</a:t>
            </a:r>
            <a:endParaRPr sz="2200" dirty="0">
              <a:latin typeface="Segoe UI Semilight"/>
              <a:cs typeface="Segoe UI Semilight"/>
            </a:endParaRPr>
          </a:p>
          <a:p>
            <a:pPr marL="104775">
              <a:lnSpc>
                <a:spcPct val="100000"/>
              </a:lnSpc>
              <a:spcBef>
                <a:spcPts val="2750"/>
              </a:spcBef>
            </a:pPr>
            <a:r>
              <a:rPr sz="2200" b="1" spc="-10" dirty="0">
                <a:solidFill>
                  <a:srgbClr val="1F4429"/>
                </a:solidFill>
                <a:latin typeface="Segoe UI Semilight"/>
                <a:cs typeface="Segoe UI Semilight"/>
              </a:rPr>
              <a:t>Recommendations</a:t>
            </a:r>
            <a:r>
              <a:rPr sz="2200" spc="-10" dirty="0">
                <a:solidFill>
                  <a:srgbClr val="1F4429"/>
                </a:solidFill>
                <a:latin typeface="Segoe UI Semilight"/>
                <a:cs typeface="Segoe UI Semilight"/>
              </a:rPr>
              <a:t>:</a:t>
            </a:r>
            <a:r>
              <a:rPr sz="2200" spc="-75" dirty="0">
                <a:solidFill>
                  <a:srgbClr val="1F4429"/>
                </a:solidFill>
                <a:latin typeface="Segoe UI Semilight"/>
                <a:cs typeface="Segoe UI Semilight"/>
              </a:rPr>
              <a:t> </a:t>
            </a:r>
            <a:r>
              <a:rPr sz="2200" dirty="0">
                <a:latin typeface="Cambria Math"/>
                <a:cs typeface="Cambria Math"/>
              </a:rPr>
              <a:t>𝐾</a:t>
            </a:r>
            <a:r>
              <a:rPr sz="2200" spc="135" dirty="0">
                <a:latin typeface="Cambria Math"/>
                <a:cs typeface="Cambria Math"/>
              </a:rPr>
              <a:t> </a:t>
            </a:r>
            <a:r>
              <a:rPr sz="2200" dirty="0">
                <a:latin typeface="Segoe UI Semilight"/>
                <a:cs typeface="Segoe UI Semilight"/>
              </a:rPr>
              <a:t>movies</a:t>
            </a:r>
            <a:r>
              <a:rPr sz="2200" spc="-40" dirty="0">
                <a:latin typeface="Segoe UI Semilight"/>
                <a:cs typeface="Segoe UI Semilight"/>
              </a:rPr>
              <a:t> </a:t>
            </a:r>
            <a:r>
              <a:rPr sz="2200" dirty="0">
                <a:latin typeface="Segoe UI Semilight"/>
                <a:cs typeface="Segoe UI Semilight"/>
              </a:rPr>
              <a:t>options.</a:t>
            </a:r>
            <a:r>
              <a:rPr sz="2200" spc="-20" dirty="0">
                <a:latin typeface="Segoe UI Semilight"/>
                <a:cs typeface="Segoe UI Semilight"/>
              </a:rPr>
              <a:t> </a:t>
            </a:r>
            <a:r>
              <a:rPr sz="2200" spc="-10" dirty="0">
                <a:latin typeface="Segoe UI Semilight"/>
                <a:cs typeface="Segoe UI Semilight"/>
              </a:rPr>
              <a:t>Recommend</a:t>
            </a:r>
            <a:r>
              <a:rPr sz="2200" spc="-65" dirty="0">
                <a:latin typeface="Segoe UI Semilight"/>
                <a:cs typeface="Segoe UI Semilight"/>
              </a:rPr>
              <a:t> </a:t>
            </a:r>
            <a:r>
              <a:rPr sz="2200" dirty="0">
                <a:latin typeface="Segoe UI Semilight"/>
                <a:cs typeface="Segoe UI Semilight"/>
              </a:rPr>
              <a:t>each</a:t>
            </a:r>
            <a:r>
              <a:rPr sz="2200" spc="-40" dirty="0">
                <a:latin typeface="Segoe UI Semilight"/>
                <a:cs typeface="Segoe UI Semilight"/>
              </a:rPr>
              <a:t> </a:t>
            </a:r>
            <a:r>
              <a:rPr sz="2200" dirty="0">
                <a:latin typeface="Segoe UI Semilight"/>
                <a:cs typeface="Segoe UI Semilight"/>
              </a:rPr>
              <a:t>person</a:t>
            </a:r>
            <a:r>
              <a:rPr sz="2200" spc="-25" dirty="0">
                <a:latin typeface="Segoe UI Semilight"/>
                <a:cs typeface="Segoe UI Semilight"/>
              </a:rPr>
              <a:t> </a:t>
            </a:r>
            <a:r>
              <a:rPr sz="2200" dirty="0">
                <a:latin typeface="Segoe UI Semilight"/>
                <a:cs typeface="Segoe UI Semilight"/>
              </a:rPr>
              <a:t>a</a:t>
            </a:r>
            <a:r>
              <a:rPr sz="2200" spc="-50" dirty="0">
                <a:latin typeface="Segoe UI Semilight"/>
                <a:cs typeface="Segoe UI Semilight"/>
              </a:rPr>
              <a:t> </a:t>
            </a:r>
            <a:r>
              <a:rPr sz="2200" dirty="0">
                <a:latin typeface="Segoe UI Semilight"/>
                <a:cs typeface="Segoe UI Semilight"/>
              </a:rPr>
              <a:t>movie</a:t>
            </a:r>
            <a:r>
              <a:rPr sz="2200" spc="-55" dirty="0">
                <a:latin typeface="Segoe UI Semilight"/>
                <a:cs typeface="Segoe UI Semilight"/>
              </a:rPr>
              <a:t> </a:t>
            </a:r>
            <a:r>
              <a:rPr sz="2200" dirty="0">
                <a:latin typeface="Segoe UI Semilight"/>
                <a:cs typeface="Segoe UI Semilight"/>
              </a:rPr>
              <a:t>and</a:t>
            </a:r>
            <a:r>
              <a:rPr sz="2200" spc="-50" dirty="0">
                <a:latin typeface="Segoe UI Semilight"/>
                <a:cs typeface="Segoe UI Semilight"/>
              </a:rPr>
              <a:t> </a:t>
            </a:r>
            <a:r>
              <a:rPr sz="2200" spc="-10" dirty="0">
                <a:latin typeface="Segoe UI Semilight"/>
                <a:cs typeface="Segoe UI Semilight"/>
              </a:rPr>
              <a:t>observe.</a:t>
            </a:r>
            <a:endParaRPr sz="2200" dirty="0">
              <a:latin typeface="Segoe UI Semilight"/>
              <a:cs typeface="Segoe UI Semilight"/>
            </a:endParaRPr>
          </a:p>
          <a:p>
            <a:pPr marL="104775">
              <a:lnSpc>
                <a:spcPct val="100000"/>
              </a:lnSpc>
              <a:tabLst>
                <a:tab pos="5401310" algn="l"/>
              </a:tabLst>
            </a:pPr>
            <a:r>
              <a:rPr sz="2200" b="1" i="1" dirty="0">
                <a:solidFill>
                  <a:srgbClr val="1F4429"/>
                </a:solidFill>
                <a:latin typeface="Segoe UI Semilight"/>
                <a:cs typeface="Segoe UI Semilight"/>
              </a:rPr>
              <a:t>Arms</a:t>
            </a:r>
            <a:r>
              <a:rPr sz="2200" i="1" dirty="0">
                <a:latin typeface="Segoe UI Semilight"/>
                <a:cs typeface="Segoe UI Semilight"/>
              </a:rPr>
              <a:t>:</a:t>
            </a:r>
            <a:r>
              <a:rPr sz="2200" i="1" spc="-55" dirty="0">
                <a:latin typeface="Segoe UI Semilight"/>
                <a:cs typeface="Segoe UI Semilight"/>
              </a:rPr>
              <a:t> </a:t>
            </a:r>
            <a:r>
              <a:rPr sz="2200" dirty="0">
                <a:latin typeface="Segoe UI Semilight"/>
                <a:cs typeface="Segoe UI Semilight"/>
              </a:rPr>
              <a:t>available</a:t>
            </a:r>
            <a:r>
              <a:rPr sz="2200" spc="-60" dirty="0">
                <a:latin typeface="Segoe UI Semilight"/>
                <a:cs typeface="Segoe UI Semilight"/>
              </a:rPr>
              <a:t> </a:t>
            </a:r>
            <a:r>
              <a:rPr sz="2200" spc="-10" dirty="0">
                <a:latin typeface="Segoe UI Semilight"/>
                <a:cs typeface="Segoe UI Semilight"/>
              </a:rPr>
              <a:t>movies</a:t>
            </a:r>
            <a:r>
              <a:rPr sz="2200" dirty="0">
                <a:latin typeface="Segoe UI Semilight"/>
                <a:cs typeface="Segoe UI Semilight"/>
              </a:rPr>
              <a:t>	</a:t>
            </a:r>
            <a:r>
              <a:rPr sz="2200" b="1" i="1" dirty="0">
                <a:solidFill>
                  <a:srgbClr val="1F4429"/>
                </a:solidFill>
                <a:latin typeface="Segoe UI Semilight"/>
                <a:cs typeface="Segoe UI Semilight"/>
              </a:rPr>
              <a:t>Maximize</a:t>
            </a:r>
            <a:r>
              <a:rPr sz="2200" dirty="0">
                <a:latin typeface="Segoe UI Semilight"/>
                <a:cs typeface="Segoe UI Semilight"/>
              </a:rPr>
              <a:t>:</a:t>
            </a:r>
            <a:r>
              <a:rPr sz="2200" spc="-125" dirty="0">
                <a:latin typeface="Segoe UI Semilight"/>
                <a:cs typeface="Segoe UI Semilight"/>
              </a:rPr>
              <a:t> </a:t>
            </a:r>
            <a:r>
              <a:rPr sz="2200" dirty="0">
                <a:latin typeface="Segoe UI Semilight"/>
                <a:cs typeface="Segoe UI Semilight"/>
              </a:rPr>
              <a:t>clicks/rating</a:t>
            </a:r>
            <a:r>
              <a:rPr sz="2200" spc="-70" dirty="0">
                <a:latin typeface="Segoe UI Semilight"/>
                <a:cs typeface="Segoe UI Semilight"/>
              </a:rPr>
              <a:t> </a:t>
            </a:r>
            <a:r>
              <a:rPr sz="2200" spc="-10" dirty="0">
                <a:latin typeface="Segoe UI Semilight"/>
                <a:cs typeface="Segoe UI Semilight"/>
              </a:rPr>
              <a:t>recommendations</a:t>
            </a:r>
            <a:endParaRPr sz="2200" dirty="0">
              <a:latin typeface="Segoe UI Semilight"/>
              <a:cs typeface="Segoe UI Semilight"/>
            </a:endParaRPr>
          </a:p>
          <a:p>
            <a:pPr marL="104775">
              <a:lnSpc>
                <a:spcPct val="100000"/>
              </a:lnSpc>
              <a:spcBef>
                <a:spcPts val="2125"/>
              </a:spcBef>
            </a:pPr>
            <a:r>
              <a:rPr sz="2200" b="1" dirty="0">
                <a:solidFill>
                  <a:srgbClr val="1F4429"/>
                </a:solidFill>
                <a:latin typeface="Segoe UI Semilight"/>
                <a:cs typeface="Segoe UI Semilight"/>
              </a:rPr>
              <a:t>Clinical</a:t>
            </a:r>
            <a:r>
              <a:rPr sz="2200" b="1" spc="-95" dirty="0">
                <a:solidFill>
                  <a:srgbClr val="1F4429"/>
                </a:solidFill>
                <a:latin typeface="Segoe UI Semilight"/>
                <a:cs typeface="Segoe UI Semilight"/>
              </a:rPr>
              <a:t> </a:t>
            </a:r>
            <a:r>
              <a:rPr sz="2200" b="1" spc="-20" dirty="0">
                <a:solidFill>
                  <a:srgbClr val="1F4429"/>
                </a:solidFill>
                <a:latin typeface="Segoe UI Semilight"/>
                <a:cs typeface="Segoe UI Semilight"/>
              </a:rPr>
              <a:t>Trials</a:t>
            </a:r>
            <a:r>
              <a:rPr sz="2200" spc="-20" dirty="0">
                <a:solidFill>
                  <a:srgbClr val="1F4429"/>
                </a:solidFill>
                <a:latin typeface="Segoe UI Semilight"/>
                <a:cs typeface="Segoe UI Semilight"/>
              </a:rPr>
              <a:t>:</a:t>
            </a:r>
            <a:r>
              <a:rPr sz="2200" spc="-80" dirty="0">
                <a:solidFill>
                  <a:srgbClr val="1F4429"/>
                </a:solidFill>
                <a:latin typeface="Segoe UI Semilight"/>
                <a:cs typeface="Segoe UI Semilight"/>
              </a:rPr>
              <a:t> </a:t>
            </a:r>
            <a:r>
              <a:rPr sz="2200" dirty="0">
                <a:latin typeface="Cambria Math"/>
                <a:cs typeface="Cambria Math"/>
              </a:rPr>
              <a:t>𝐾</a:t>
            </a:r>
            <a:r>
              <a:rPr sz="2200" spc="120" dirty="0">
                <a:latin typeface="Cambria Math"/>
                <a:cs typeface="Cambria Math"/>
              </a:rPr>
              <a:t> </a:t>
            </a:r>
            <a:r>
              <a:rPr sz="2200" dirty="0">
                <a:latin typeface="Segoe UI Semilight"/>
                <a:cs typeface="Segoe UI Semilight"/>
              </a:rPr>
              <a:t>treatment</a:t>
            </a:r>
            <a:r>
              <a:rPr sz="2200" spc="-65" dirty="0">
                <a:latin typeface="Segoe UI Semilight"/>
                <a:cs typeface="Segoe UI Semilight"/>
              </a:rPr>
              <a:t> </a:t>
            </a:r>
            <a:r>
              <a:rPr sz="2200" dirty="0">
                <a:latin typeface="Segoe UI Semilight"/>
                <a:cs typeface="Segoe UI Semilight"/>
              </a:rPr>
              <a:t>options.</a:t>
            </a:r>
            <a:r>
              <a:rPr sz="2200" spc="-35" dirty="0">
                <a:latin typeface="Segoe UI Semilight"/>
                <a:cs typeface="Segoe UI Semilight"/>
              </a:rPr>
              <a:t> </a:t>
            </a:r>
            <a:r>
              <a:rPr sz="2200" dirty="0">
                <a:latin typeface="Segoe UI Semilight"/>
                <a:cs typeface="Segoe UI Semilight"/>
              </a:rPr>
              <a:t>For</a:t>
            </a:r>
            <a:r>
              <a:rPr sz="2200" spc="-55" dirty="0">
                <a:latin typeface="Segoe UI Semilight"/>
                <a:cs typeface="Segoe UI Semilight"/>
              </a:rPr>
              <a:t> </a:t>
            </a:r>
            <a:r>
              <a:rPr sz="2200" dirty="0">
                <a:latin typeface="Segoe UI Semilight"/>
                <a:cs typeface="Segoe UI Semilight"/>
              </a:rPr>
              <a:t>each</a:t>
            </a:r>
            <a:r>
              <a:rPr sz="2200" spc="-60" dirty="0">
                <a:latin typeface="Segoe UI Semilight"/>
                <a:cs typeface="Segoe UI Semilight"/>
              </a:rPr>
              <a:t> </a:t>
            </a:r>
            <a:r>
              <a:rPr sz="2200" dirty="0">
                <a:latin typeface="Segoe UI Semilight"/>
                <a:cs typeface="Segoe UI Semilight"/>
              </a:rPr>
              <a:t>patient,</a:t>
            </a:r>
            <a:r>
              <a:rPr sz="2200" spc="-65" dirty="0">
                <a:latin typeface="Segoe UI Semilight"/>
                <a:cs typeface="Segoe UI Semilight"/>
              </a:rPr>
              <a:t> </a:t>
            </a:r>
            <a:r>
              <a:rPr sz="2200" dirty="0">
                <a:latin typeface="Segoe UI Semilight"/>
                <a:cs typeface="Segoe UI Semilight"/>
              </a:rPr>
              <a:t>give</a:t>
            </a:r>
            <a:r>
              <a:rPr sz="2200" spc="-65" dirty="0">
                <a:latin typeface="Segoe UI Semilight"/>
                <a:cs typeface="Segoe UI Semilight"/>
              </a:rPr>
              <a:t> </a:t>
            </a:r>
            <a:r>
              <a:rPr sz="2200" dirty="0">
                <a:latin typeface="Segoe UI Semilight"/>
                <a:cs typeface="Segoe UI Semilight"/>
              </a:rPr>
              <a:t>treatment</a:t>
            </a:r>
            <a:r>
              <a:rPr sz="2200" spc="-65" dirty="0">
                <a:latin typeface="Segoe UI Semilight"/>
                <a:cs typeface="Segoe UI Semilight"/>
              </a:rPr>
              <a:t> </a:t>
            </a:r>
            <a:r>
              <a:rPr sz="2200" dirty="0">
                <a:latin typeface="Segoe UI Semilight"/>
                <a:cs typeface="Segoe UI Semilight"/>
              </a:rPr>
              <a:t>and</a:t>
            </a:r>
            <a:r>
              <a:rPr sz="2200" spc="-65" dirty="0">
                <a:latin typeface="Segoe UI Semilight"/>
                <a:cs typeface="Segoe UI Semilight"/>
              </a:rPr>
              <a:t> </a:t>
            </a:r>
            <a:r>
              <a:rPr sz="2200" dirty="0">
                <a:latin typeface="Segoe UI Semilight"/>
                <a:cs typeface="Segoe UI Semilight"/>
              </a:rPr>
              <a:t>observe</a:t>
            </a:r>
            <a:r>
              <a:rPr sz="2200" spc="-50" dirty="0">
                <a:latin typeface="Segoe UI Semilight"/>
                <a:cs typeface="Segoe UI Semilight"/>
              </a:rPr>
              <a:t> </a:t>
            </a:r>
            <a:r>
              <a:rPr sz="2200" spc="-10" dirty="0">
                <a:latin typeface="Segoe UI Semilight"/>
                <a:cs typeface="Segoe UI Semilight"/>
              </a:rPr>
              <a:t>results.</a:t>
            </a:r>
            <a:endParaRPr sz="2200" dirty="0">
              <a:latin typeface="Segoe UI Semilight"/>
              <a:cs typeface="Segoe UI Semilight"/>
            </a:endParaRPr>
          </a:p>
          <a:p>
            <a:pPr marL="104775">
              <a:lnSpc>
                <a:spcPct val="100000"/>
              </a:lnSpc>
              <a:tabLst>
                <a:tab pos="5346700" algn="l"/>
              </a:tabLst>
            </a:pPr>
            <a:r>
              <a:rPr sz="2200" b="1" i="1" dirty="0">
                <a:solidFill>
                  <a:srgbClr val="1F4429"/>
                </a:solidFill>
                <a:latin typeface="Segoe UI Semilight"/>
                <a:cs typeface="Segoe UI Semilight"/>
              </a:rPr>
              <a:t>Arms</a:t>
            </a:r>
            <a:r>
              <a:rPr sz="2200" i="1" dirty="0">
                <a:latin typeface="Segoe UI Semilight"/>
                <a:cs typeface="Segoe UI Semilight"/>
              </a:rPr>
              <a:t>:</a:t>
            </a:r>
            <a:r>
              <a:rPr sz="2200" i="1" spc="-90" dirty="0">
                <a:latin typeface="Segoe UI Semilight"/>
                <a:cs typeface="Segoe UI Semilight"/>
              </a:rPr>
              <a:t> </a:t>
            </a:r>
            <a:r>
              <a:rPr sz="2200" dirty="0">
                <a:latin typeface="Segoe UI Semilight"/>
                <a:cs typeface="Segoe UI Semilight"/>
              </a:rPr>
              <a:t>different</a:t>
            </a:r>
            <a:r>
              <a:rPr sz="2200" spc="-65" dirty="0">
                <a:latin typeface="Segoe UI Semilight"/>
                <a:cs typeface="Segoe UI Semilight"/>
              </a:rPr>
              <a:t> </a:t>
            </a:r>
            <a:r>
              <a:rPr sz="2200" dirty="0">
                <a:latin typeface="Segoe UI Semilight"/>
                <a:cs typeface="Segoe UI Semilight"/>
              </a:rPr>
              <a:t>possible</a:t>
            </a:r>
            <a:r>
              <a:rPr sz="2200" spc="-60" dirty="0">
                <a:latin typeface="Segoe UI Semilight"/>
                <a:cs typeface="Segoe UI Semilight"/>
              </a:rPr>
              <a:t> </a:t>
            </a:r>
            <a:r>
              <a:rPr sz="2200" spc="-10" dirty="0">
                <a:latin typeface="Segoe UI Semilight"/>
                <a:cs typeface="Segoe UI Semilight"/>
              </a:rPr>
              <a:t>treatments</a:t>
            </a:r>
            <a:r>
              <a:rPr sz="2200" dirty="0">
                <a:latin typeface="Segoe UI Semilight"/>
                <a:cs typeface="Segoe UI Semilight"/>
              </a:rPr>
              <a:t>	</a:t>
            </a:r>
            <a:r>
              <a:rPr lang="en-US" sz="2200" dirty="0">
                <a:latin typeface="Segoe UI Semilight"/>
                <a:cs typeface="Segoe UI Semilight"/>
              </a:rPr>
              <a:t> </a:t>
            </a:r>
            <a:r>
              <a:rPr sz="2200" b="1" i="1" dirty="0">
                <a:solidFill>
                  <a:srgbClr val="1F4429"/>
                </a:solidFill>
                <a:latin typeface="Segoe UI Semilight"/>
                <a:cs typeface="Segoe UI Semilight"/>
              </a:rPr>
              <a:t>Maximize</a:t>
            </a:r>
            <a:r>
              <a:rPr sz="2200" dirty="0">
                <a:latin typeface="Segoe UI Semilight"/>
                <a:cs typeface="Segoe UI Semilight"/>
              </a:rPr>
              <a:t>:</a:t>
            </a:r>
            <a:r>
              <a:rPr sz="2200" spc="-105" dirty="0">
                <a:latin typeface="Segoe UI Semilight"/>
                <a:cs typeface="Segoe UI Semilight"/>
              </a:rPr>
              <a:t> </a:t>
            </a:r>
            <a:r>
              <a:rPr sz="2200" dirty="0">
                <a:latin typeface="Segoe UI Semilight"/>
                <a:cs typeface="Segoe UI Semilight"/>
              </a:rPr>
              <a:t>number</a:t>
            </a:r>
            <a:r>
              <a:rPr sz="2200" spc="-75" dirty="0">
                <a:latin typeface="Segoe UI Semilight"/>
                <a:cs typeface="Segoe UI Semilight"/>
              </a:rPr>
              <a:t> </a:t>
            </a:r>
            <a:r>
              <a:rPr sz="2200" dirty="0">
                <a:latin typeface="Segoe UI Semilight"/>
                <a:cs typeface="Segoe UI Semilight"/>
              </a:rPr>
              <a:t>of</a:t>
            </a:r>
            <a:r>
              <a:rPr sz="2200" spc="-85" dirty="0">
                <a:latin typeface="Segoe UI Semilight"/>
                <a:cs typeface="Segoe UI Semilight"/>
              </a:rPr>
              <a:t> </a:t>
            </a:r>
            <a:r>
              <a:rPr sz="2200" dirty="0">
                <a:latin typeface="Segoe UI Semilight"/>
                <a:cs typeface="Segoe UI Semilight"/>
              </a:rPr>
              <a:t>patients</a:t>
            </a:r>
            <a:r>
              <a:rPr sz="2200" spc="-80" dirty="0">
                <a:latin typeface="Segoe UI Semilight"/>
                <a:cs typeface="Segoe UI Semilight"/>
              </a:rPr>
              <a:t> </a:t>
            </a:r>
            <a:r>
              <a:rPr sz="2200" spc="-10" dirty="0">
                <a:latin typeface="Segoe UI Semilight"/>
                <a:cs typeface="Segoe UI Semilight"/>
              </a:rPr>
              <a:t>healed</a:t>
            </a:r>
            <a:endParaRPr sz="2200" dirty="0">
              <a:latin typeface="Segoe UI Semilight"/>
              <a:cs typeface="Segoe UI Semilight"/>
            </a:endParaRPr>
          </a:p>
          <a:p>
            <a:pPr marL="104775">
              <a:lnSpc>
                <a:spcPct val="100000"/>
              </a:lnSpc>
              <a:spcBef>
                <a:spcPts val="2370"/>
              </a:spcBef>
            </a:pPr>
            <a:r>
              <a:rPr sz="2200" b="1" i="1" dirty="0">
                <a:solidFill>
                  <a:srgbClr val="1F4429"/>
                </a:solidFill>
                <a:latin typeface="Segoe UI Semilight"/>
                <a:cs typeface="Segoe UI Semilight"/>
              </a:rPr>
              <a:t>Very</a:t>
            </a:r>
            <a:r>
              <a:rPr sz="2200" b="1" i="1" spc="-80" dirty="0">
                <a:solidFill>
                  <a:srgbClr val="1F4429"/>
                </a:solidFill>
                <a:latin typeface="Segoe UI Semilight"/>
                <a:cs typeface="Segoe UI Semilight"/>
              </a:rPr>
              <a:t> </a:t>
            </a:r>
            <a:r>
              <a:rPr sz="2200" b="1" dirty="0">
                <a:solidFill>
                  <a:srgbClr val="1F4429"/>
                </a:solidFill>
                <a:latin typeface="Segoe UI Semilight"/>
                <a:cs typeface="Segoe UI Semilight"/>
              </a:rPr>
              <a:t>real</a:t>
            </a:r>
            <a:r>
              <a:rPr sz="2200" b="1" spc="-80" dirty="0">
                <a:solidFill>
                  <a:srgbClr val="1F4429"/>
                </a:solidFill>
                <a:latin typeface="Segoe UI Semilight"/>
                <a:cs typeface="Segoe UI Semilight"/>
              </a:rPr>
              <a:t> </a:t>
            </a:r>
            <a:r>
              <a:rPr sz="2200" b="1" dirty="0">
                <a:solidFill>
                  <a:srgbClr val="1F4429"/>
                </a:solidFill>
                <a:latin typeface="Segoe UI Semilight"/>
                <a:cs typeface="Segoe UI Semilight"/>
              </a:rPr>
              <a:t>life</a:t>
            </a:r>
            <a:r>
              <a:rPr sz="2200" dirty="0">
                <a:solidFill>
                  <a:srgbClr val="1F4429"/>
                </a:solidFill>
                <a:latin typeface="Segoe UI Semilight"/>
                <a:cs typeface="Segoe UI Semilight"/>
              </a:rPr>
              <a:t>:</a:t>
            </a:r>
            <a:r>
              <a:rPr sz="2200" spc="-75" dirty="0">
                <a:solidFill>
                  <a:srgbClr val="1F4429"/>
                </a:solidFill>
                <a:latin typeface="Segoe UI Semilight"/>
                <a:cs typeface="Segoe UI Semilight"/>
              </a:rPr>
              <a:t> </a:t>
            </a:r>
            <a:r>
              <a:rPr sz="2200" dirty="0">
                <a:solidFill>
                  <a:srgbClr val="1F4429"/>
                </a:solidFill>
                <a:latin typeface="Segoe UI Semilight"/>
                <a:cs typeface="Segoe UI Semilight"/>
              </a:rPr>
              <a:t>For</a:t>
            </a:r>
            <a:r>
              <a:rPr sz="2200" spc="-45" dirty="0">
                <a:solidFill>
                  <a:srgbClr val="1F4429"/>
                </a:solidFill>
                <a:latin typeface="Segoe UI Semilight"/>
                <a:cs typeface="Segoe UI Semilight"/>
              </a:rPr>
              <a:t> </a:t>
            </a:r>
            <a:r>
              <a:rPr sz="2200" dirty="0">
                <a:solidFill>
                  <a:srgbClr val="1F4429"/>
                </a:solidFill>
                <a:latin typeface="Segoe UI Semilight"/>
                <a:cs typeface="Segoe UI Semilight"/>
              </a:rPr>
              <a:t>each</a:t>
            </a:r>
            <a:r>
              <a:rPr sz="2200" spc="-45" dirty="0">
                <a:solidFill>
                  <a:srgbClr val="1F4429"/>
                </a:solidFill>
                <a:latin typeface="Segoe UI Semilight"/>
                <a:cs typeface="Segoe UI Semilight"/>
              </a:rPr>
              <a:t> </a:t>
            </a:r>
            <a:r>
              <a:rPr sz="2200" dirty="0">
                <a:solidFill>
                  <a:srgbClr val="1F4429"/>
                </a:solidFill>
                <a:latin typeface="Segoe UI Semilight"/>
                <a:cs typeface="Segoe UI Semilight"/>
              </a:rPr>
              <a:t>meal,</a:t>
            </a:r>
            <a:r>
              <a:rPr sz="2200" spc="-50" dirty="0">
                <a:solidFill>
                  <a:srgbClr val="1F4429"/>
                </a:solidFill>
                <a:latin typeface="Segoe UI Semilight"/>
                <a:cs typeface="Segoe UI Semilight"/>
              </a:rPr>
              <a:t> </a:t>
            </a:r>
            <a:r>
              <a:rPr sz="2200" dirty="0">
                <a:solidFill>
                  <a:srgbClr val="1F4429"/>
                </a:solidFill>
                <a:latin typeface="Segoe UI Semilight"/>
                <a:cs typeface="Segoe UI Semilight"/>
              </a:rPr>
              <a:t>you</a:t>
            </a:r>
            <a:r>
              <a:rPr sz="2200" spc="-55" dirty="0">
                <a:solidFill>
                  <a:srgbClr val="1F4429"/>
                </a:solidFill>
                <a:latin typeface="Segoe UI Semilight"/>
                <a:cs typeface="Segoe UI Semilight"/>
              </a:rPr>
              <a:t> </a:t>
            </a:r>
            <a:r>
              <a:rPr sz="2200" dirty="0">
                <a:solidFill>
                  <a:srgbClr val="1F4429"/>
                </a:solidFill>
                <a:latin typeface="Segoe UI Semilight"/>
                <a:cs typeface="Segoe UI Semilight"/>
              </a:rPr>
              <a:t>choose</a:t>
            </a:r>
            <a:r>
              <a:rPr sz="2200" spc="-25" dirty="0">
                <a:solidFill>
                  <a:srgbClr val="1F4429"/>
                </a:solidFill>
                <a:latin typeface="Segoe UI Semilight"/>
                <a:cs typeface="Segoe UI Semilight"/>
              </a:rPr>
              <a:t> </a:t>
            </a:r>
            <a:r>
              <a:rPr sz="2200" dirty="0">
                <a:solidFill>
                  <a:srgbClr val="1F4429"/>
                </a:solidFill>
                <a:latin typeface="Segoe UI Semilight"/>
                <a:cs typeface="Segoe UI Semilight"/>
              </a:rPr>
              <a:t>food,</a:t>
            </a:r>
            <a:r>
              <a:rPr sz="2200" spc="-25" dirty="0">
                <a:solidFill>
                  <a:srgbClr val="1F4429"/>
                </a:solidFill>
                <a:latin typeface="Segoe UI Semilight"/>
                <a:cs typeface="Segoe UI Semilight"/>
              </a:rPr>
              <a:t> </a:t>
            </a:r>
            <a:r>
              <a:rPr sz="2200" dirty="0">
                <a:solidFill>
                  <a:srgbClr val="1F4429"/>
                </a:solidFill>
                <a:latin typeface="Segoe UI Semilight"/>
                <a:cs typeface="Segoe UI Semilight"/>
              </a:rPr>
              <a:t>and</a:t>
            </a:r>
            <a:r>
              <a:rPr sz="2200" spc="-65" dirty="0">
                <a:solidFill>
                  <a:srgbClr val="1F4429"/>
                </a:solidFill>
                <a:latin typeface="Segoe UI Semilight"/>
                <a:cs typeface="Segoe UI Semilight"/>
              </a:rPr>
              <a:t> </a:t>
            </a:r>
            <a:r>
              <a:rPr sz="2200" dirty="0">
                <a:solidFill>
                  <a:srgbClr val="1F4429"/>
                </a:solidFill>
                <a:latin typeface="Segoe UI Semilight"/>
                <a:cs typeface="Segoe UI Semilight"/>
              </a:rPr>
              <a:t>track</a:t>
            </a:r>
            <a:r>
              <a:rPr sz="2200" spc="-40" dirty="0">
                <a:solidFill>
                  <a:srgbClr val="1F4429"/>
                </a:solidFill>
                <a:latin typeface="Segoe UI Semilight"/>
                <a:cs typeface="Segoe UI Semilight"/>
              </a:rPr>
              <a:t> </a:t>
            </a:r>
            <a:r>
              <a:rPr sz="2200" dirty="0">
                <a:solidFill>
                  <a:srgbClr val="1F4429"/>
                </a:solidFill>
                <a:latin typeface="Segoe UI Semilight"/>
                <a:cs typeface="Segoe UI Semilight"/>
              </a:rPr>
              <a:t>your</a:t>
            </a:r>
            <a:r>
              <a:rPr sz="2200" spc="-55" dirty="0">
                <a:solidFill>
                  <a:srgbClr val="1F4429"/>
                </a:solidFill>
                <a:latin typeface="Segoe UI Semilight"/>
                <a:cs typeface="Segoe UI Semilight"/>
              </a:rPr>
              <a:t> </a:t>
            </a:r>
            <a:r>
              <a:rPr sz="2200" dirty="0">
                <a:solidFill>
                  <a:srgbClr val="1F4429"/>
                </a:solidFill>
                <a:latin typeface="Segoe UI Semilight"/>
                <a:cs typeface="Segoe UI Semilight"/>
              </a:rPr>
              <a:t>happiness</a:t>
            </a:r>
            <a:r>
              <a:rPr sz="2200" spc="-35" dirty="0">
                <a:solidFill>
                  <a:srgbClr val="1F4429"/>
                </a:solidFill>
                <a:latin typeface="Segoe UI Semilight"/>
                <a:cs typeface="Segoe UI Semilight"/>
              </a:rPr>
              <a:t> </a:t>
            </a:r>
            <a:r>
              <a:rPr sz="2200" dirty="0">
                <a:solidFill>
                  <a:srgbClr val="1F4429"/>
                </a:solidFill>
                <a:latin typeface="Segoe UI Semilight"/>
                <a:cs typeface="Segoe UI Semilight"/>
              </a:rPr>
              <a:t>after</a:t>
            </a:r>
            <a:r>
              <a:rPr sz="2200" spc="-55" dirty="0">
                <a:solidFill>
                  <a:srgbClr val="1F4429"/>
                </a:solidFill>
                <a:latin typeface="Segoe UI Semilight"/>
                <a:cs typeface="Segoe UI Semilight"/>
              </a:rPr>
              <a:t> </a:t>
            </a:r>
            <a:r>
              <a:rPr sz="2200" spc="-10" dirty="0">
                <a:solidFill>
                  <a:srgbClr val="1F4429"/>
                </a:solidFill>
                <a:latin typeface="Segoe UI Semilight"/>
                <a:cs typeface="Segoe UI Semilight"/>
              </a:rPr>
              <a:t>eating.</a:t>
            </a:r>
            <a:endParaRPr sz="2200" dirty="0">
              <a:latin typeface="Segoe UI Semilight"/>
              <a:cs typeface="Segoe UI Semilight"/>
            </a:endParaRPr>
          </a:p>
          <a:p>
            <a:pPr marL="104775">
              <a:lnSpc>
                <a:spcPct val="100000"/>
              </a:lnSpc>
              <a:tabLst>
                <a:tab pos="5430520" algn="l"/>
              </a:tabLst>
            </a:pPr>
            <a:r>
              <a:rPr sz="2200" b="1" i="1" dirty="0">
                <a:solidFill>
                  <a:srgbClr val="1F4429"/>
                </a:solidFill>
                <a:latin typeface="Segoe UI Semilight"/>
                <a:cs typeface="Segoe UI Semilight"/>
              </a:rPr>
              <a:t>Arms</a:t>
            </a:r>
            <a:r>
              <a:rPr sz="2200" i="1" dirty="0">
                <a:latin typeface="Segoe UI Semilight"/>
                <a:cs typeface="Segoe UI Semilight"/>
              </a:rPr>
              <a:t>:</a:t>
            </a:r>
            <a:r>
              <a:rPr sz="2200" i="1" spc="-75" dirty="0">
                <a:latin typeface="Segoe UI Semilight"/>
                <a:cs typeface="Segoe UI Semilight"/>
              </a:rPr>
              <a:t> </a:t>
            </a:r>
            <a:r>
              <a:rPr sz="2200" dirty="0">
                <a:latin typeface="Segoe UI Semilight"/>
                <a:cs typeface="Segoe UI Semilight"/>
              </a:rPr>
              <a:t>possible</a:t>
            </a:r>
            <a:r>
              <a:rPr sz="2200" spc="-55" dirty="0">
                <a:latin typeface="Segoe UI Semilight"/>
                <a:cs typeface="Segoe UI Semilight"/>
              </a:rPr>
              <a:t> </a:t>
            </a:r>
            <a:r>
              <a:rPr sz="2200" dirty="0">
                <a:latin typeface="Segoe UI Semilight"/>
                <a:cs typeface="Segoe UI Semilight"/>
              </a:rPr>
              <a:t>food</a:t>
            </a:r>
            <a:r>
              <a:rPr sz="2200" spc="-40" dirty="0">
                <a:latin typeface="Segoe UI Semilight"/>
                <a:cs typeface="Segoe UI Semilight"/>
              </a:rPr>
              <a:t> </a:t>
            </a:r>
            <a:r>
              <a:rPr sz="2200" spc="-10" dirty="0">
                <a:latin typeface="Segoe UI Semilight"/>
                <a:cs typeface="Segoe UI Semilight"/>
              </a:rPr>
              <a:t>options</a:t>
            </a:r>
            <a:r>
              <a:rPr sz="2200" dirty="0">
                <a:latin typeface="Segoe UI Semilight"/>
                <a:cs typeface="Segoe UI Semilight"/>
              </a:rPr>
              <a:t>	</a:t>
            </a:r>
            <a:r>
              <a:rPr sz="2200" b="1" i="1" dirty="0">
                <a:solidFill>
                  <a:srgbClr val="1F4429"/>
                </a:solidFill>
                <a:latin typeface="Segoe UI Semilight"/>
                <a:cs typeface="Segoe UI Semilight"/>
              </a:rPr>
              <a:t>Maximize</a:t>
            </a:r>
            <a:r>
              <a:rPr sz="2200" dirty="0">
                <a:latin typeface="Segoe UI Semilight"/>
                <a:cs typeface="Segoe UI Semilight"/>
              </a:rPr>
              <a:t>:</a:t>
            </a:r>
            <a:r>
              <a:rPr sz="2200" spc="-65" dirty="0">
                <a:latin typeface="Segoe UI Semilight"/>
                <a:cs typeface="Segoe UI Semilight"/>
              </a:rPr>
              <a:t> </a:t>
            </a:r>
            <a:r>
              <a:rPr sz="2200" spc="-10" dirty="0">
                <a:latin typeface="Segoe UI Semilight"/>
                <a:cs typeface="Segoe UI Semilight"/>
              </a:rPr>
              <a:t>total/average</a:t>
            </a:r>
            <a:r>
              <a:rPr sz="2200" spc="-40" dirty="0">
                <a:latin typeface="Segoe UI Semilight"/>
                <a:cs typeface="Segoe UI Semilight"/>
              </a:rPr>
              <a:t> </a:t>
            </a:r>
            <a:r>
              <a:rPr sz="2200" spc="-10" dirty="0">
                <a:latin typeface="Segoe UI Semilight"/>
                <a:cs typeface="Segoe UI Semilight"/>
              </a:rPr>
              <a:t>happiness</a:t>
            </a:r>
            <a:endParaRPr sz="2200" dirty="0">
              <a:latin typeface="Segoe UI Semilight"/>
              <a:cs typeface="Segoe UI Semi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60" dirty="0"/>
              <a:t>Why</a:t>
            </a:r>
            <a:r>
              <a:rPr spc="180" dirty="0"/>
              <a:t> </a:t>
            </a:r>
            <a:r>
              <a:rPr spc="45" dirty="0"/>
              <a:t>is</a:t>
            </a:r>
            <a:r>
              <a:rPr spc="200" dirty="0"/>
              <a:t> </a:t>
            </a:r>
            <a:r>
              <a:rPr spc="65" dirty="0"/>
              <a:t>this</a:t>
            </a:r>
            <a:r>
              <a:rPr spc="204" dirty="0"/>
              <a:t> </a:t>
            </a:r>
            <a:r>
              <a:rPr dirty="0"/>
              <a:t>a</a:t>
            </a:r>
            <a:r>
              <a:rPr spc="200" dirty="0"/>
              <a:t> </a:t>
            </a:r>
            <a:r>
              <a:rPr spc="80" dirty="0"/>
              <a:t>challenging</a:t>
            </a:r>
            <a:r>
              <a:rPr spc="170" dirty="0"/>
              <a:t> </a:t>
            </a:r>
            <a:r>
              <a:rPr spc="55" dirty="0"/>
              <a:t>problem?</a:t>
            </a:r>
          </a:p>
        </p:txBody>
      </p:sp>
      <p:sp>
        <p:nvSpPr>
          <p:cNvPr id="3" name="object 3"/>
          <p:cNvSpPr/>
          <p:nvPr/>
        </p:nvSpPr>
        <p:spPr>
          <a:xfrm>
            <a:off x="667512" y="4172711"/>
            <a:ext cx="10857230" cy="1221105"/>
          </a:xfrm>
          <a:custGeom>
            <a:avLst/>
            <a:gdLst/>
            <a:ahLst/>
            <a:cxnLst/>
            <a:rect l="l" t="t" r="r" b="b"/>
            <a:pathLst>
              <a:path w="10857230" h="1221104">
                <a:moveTo>
                  <a:pt x="10747502" y="0"/>
                </a:moveTo>
                <a:lnTo>
                  <a:pt x="109410" y="0"/>
                </a:lnTo>
                <a:lnTo>
                  <a:pt x="66822" y="8604"/>
                </a:lnTo>
                <a:lnTo>
                  <a:pt x="32045" y="32067"/>
                </a:lnTo>
                <a:lnTo>
                  <a:pt x="8597" y="66865"/>
                </a:lnTo>
                <a:lnTo>
                  <a:pt x="0" y="109474"/>
                </a:lnTo>
                <a:lnTo>
                  <a:pt x="0" y="1111250"/>
                </a:lnTo>
                <a:lnTo>
                  <a:pt x="8597" y="1153858"/>
                </a:lnTo>
                <a:lnTo>
                  <a:pt x="32045" y="1188656"/>
                </a:lnTo>
                <a:lnTo>
                  <a:pt x="66822" y="1212119"/>
                </a:lnTo>
                <a:lnTo>
                  <a:pt x="109410" y="1220724"/>
                </a:lnTo>
                <a:lnTo>
                  <a:pt x="10747502" y="1220724"/>
                </a:lnTo>
                <a:lnTo>
                  <a:pt x="10790110" y="1212119"/>
                </a:lnTo>
                <a:lnTo>
                  <a:pt x="10824908" y="1188656"/>
                </a:lnTo>
                <a:lnTo>
                  <a:pt x="10848371" y="1153858"/>
                </a:lnTo>
                <a:lnTo>
                  <a:pt x="10856976" y="1111250"/>
                </a:lnTo>
                <a:lnTo>
                  <a:pt x="10856976" y="109474"/>
                </a:lnTo>
                <a:lnTo>
                  <a:pt x="10848371" y="66865"/>
                </a:lnTo>
                <a:lnTo>
                  <a:pt x="10824908" y="32067"/>
                </a:lnTo>
                <a:lnTo>
                  <a:pt x="10790110" y="8604"/>
                </a:lnTo>
                <a:lnTo>
                  <a:pt x="10747502" y="0"/>
                </a:lnTo>
                <a:close/>
              </a:path>
            </a:pathLst>
          </a:custGeom>
          <a:solidFill>
            <a:srgbClr val="F8EDEB"/>
          </a:solidFill>
        </p:spPr>
        <p:txBody>
          <a:bodyPr wrap="square" lIns="0" tIns="0" rIns="0" bIns="0" rtlCol="0"/>
          <a:lstStyle/>
          <a:p>
            <a:endParaRPr/>
          </a:p>
        </p:txBody>
      </p:sp>
      <p:sp>
        <p:nvSpPr>
          <p:cNvPr id="4" name="object 4"/>
          <p:cNvSpPr txBox="1"/>
          <p:nvPr/>
        </p:nvSpPr>
        <p:spPr>
          <a:xfrm>
            <a:off x="699922" y="1309268"/>
            <a:ext cx="10377805" cy="3904615"/>
          </a:xfrm>
          <a:prstGeom prst="rect">
            <a:avLst/>
          </a:prstGeom>
        </p:spPr>
        <p:txBody>
          <a:bodyPr vert="horz" wrap="square" lIns="0" tIns="147955" rIns="0" bIns="0" rtlCol="0">
            <a:spAutoFit/>
          </a:bodyPr>
          <a:lstStyle/>
          <a:p>
            <a:pPr marL="18415">
              <a:lnSpc>
                <a:spcPct val="100000"/>
              </a:lnSpc>
              <a:spcBef>
                <a:spcPts val="1165"/>
              </a:spcBef>
            </a:pPr>
            <a:r>
              <a:rPr sz="2800" dirty="0">
                <a:latin typeface="Segoe UI Semilight"/>
                <a:cs typeface="Segoe UI Semilight"/>
              </a:rPr>
              <a:t>There’s</a:t>
            </a:r>
            <a:r>
              <a:rPr sz="2800" spc="-75" dirty="0">
                <a:latin typeface="Segoe UI Semilight"/>
                <a:cs typeface="Segoe UI Semilight"/>
              </a:rPr>
              <a:t> </a:t>
            </a:r>
            <a:r>
              <a:rPr sz="2800" dirty="0">
                <a:latin typeface="Segoe UI Semilight"/>
                <a:cs typeface="Segoe UI Semilight"/>
              </a:rPr>
              <a:t>a</a:t>
            </a:r>
            <a:r>
              <a:rPr sz="2800" spc="-80" dirty="0">
                <a:latin typeface="Segoe UI Semilight"/>
                <a:cs typeface="Segoe UI Semilight"/>
              </a:rPr>
              <a:t> </a:t>
            </a:r>
            <a:r>
              <a:rPr sz="2800" dirty="0">
                <a:latin typeface="Segoe UI Semilight"/>
                <a:cs typeface="Segoe UI Semilight"/>
              </a:rPr>
              <a:t>tradeoff</a:t>
            </a:r>
            <a:r>
              <a:rPr sz="2800" spc="-70" dirty="0">
                <a:latin typeface="Segoe UI Semilight"/>
                <a:cs typeface="Segoe UI Semilight"/>
              </a:rPr>
              <a:t> </a:t>
            </a:r>
            <a:r>
              <a:rPr sz="2800" spc="-10" dirty="0">
                <a:latin typeface="Segoe UI Semilight"/>
                <a:cs typeface="Segoe UI Semilight"/>
              </a:rPr>
              <a:t>between…</a:t>
            </a:r>
            <a:endParaRPr sz="2800" dirty="0">
              <a:latin typeface="Segoe UI Semilight"/>
              <a:cs typeface="Segoe UI Semilight"/>
            </a:endParaRPr>
          </a:p>
          <a:p>
            <a:pPr marL="12700" marR="577850" indent="5715">
              <a:lnSpc>
                <a:spcPts val="3020"/>
              </a:lnSpc>
              <a:spcBef>
                <a:spcPts val="1455"/>
              </a:spcBef>
            </a:pPr>
            <a:r>
              <a:rPr sz="2800" b="1" dirty="0">
                <a:solidFill>
                  <a:srgbClr val="1382AC"/>
                </a:solidFill>
                <a:latin typeface="Segoe UI Semilight"/>
                <a:cs typeface="Segoe UI Semilight"/>
              </a:rPr>
              <a:t>Exploitation</a:t>
            </a:r>
            <a:r>
              <a:rPr sz="2800" b="1" spc="-35" dirty="0">
                <a:solidFill>
                  <a:srgbClr val="1382AC"/>
                </a:solidFill>
                <a:latin typeface="Segoe UI Semilight"/>
                <a:cs typeface="Segoe UI Semilight"/>
              </a:rPr>
              <a:t> </a:t>
            </a:r>
            <a:r>
              <a:rPr sz="2800" b="1" dirty="0">
                <a:latin typeface="Segoe UI Semilight"/>
                <a:cs typeface="Segoe UI Semilight"/>
              </a:rPr>
              <a:t>(act</a:t>
            </a:r>
            <a:r>
              <a:rPr sz="2800" b="1" spc="-15" dirty="0">
                <a:latin typeface="Segoe UI Semilight"/>
                <a:cs typeface="Segoe UI Semilight"/>
              </a:rPr>
              <a:t> </a:t>
            </a:r>
            <a:r>
              <a:rPr sz="2800" b="1" dirty="0">
                <a:latin typeface="Segoe UI Semilight"/>
                <a:cs typeface="Segoe UI Semilight"/>
              </a:rPr>
              <a:t>accordingly</a:t>
            </a:r>
            <a:r>
              <a:rPr sz="2800" b="1" spc="-50" dirty="0">
                <a:latin typeface="Segoe UI Semilight"/>
                <a:cs typeface="Segoe UI Semilight"/>
              </a:rPr>
              <a:t> </a:t>
            </a:r>
            <a:r>
              <a:rPr sz="2800" b="1" dirty="0">
                <a:latin typeface="Segoe UI Semilight"/>
                <a:cs typeface="Segoe UI Semilight"/>
              </a:rPr>
              <a:t>to</a:t>
            </a:r>
            <a:r>
              <a:rPr sz="2800" b="1" spc="-15" dirty="0">
                <a:latin typeface="Segoe UI Semilight"/>
                <a:cs typeface="Segoe UI Semilight"/>
              </a:rPr>
              <a:t> </a:t>
            </a:r>
            <a:r>
              <a:rPr sz="2800" b="1" dirty="0">
                <a:latin typeface="Segoe UI Semilight"/>
                <a:cs typeface="Segoe UI Semilight"/>
              </a:rPr>
              <a:t>what</a:t>
            </a:r>
            <a:r>
              <a:rPr sz="2800" b="1" spc="-45" dirty="0">
                <a:latin typeface="Segoe UI Semilight"/>
                <a:cs typeface="Segoe UI Semilight"/>
              </a:rPr>
              <a:t> </a:t>
            </a:r>
            <a:r>
              <a:rPr sz="2800" b="1" dirty="0">
                <a:latin typeface="Segoe UI Semilight"/>
                <a:cs typeface="Segoe UI Semilight"/>
              </a:rPr>
              <a:t>you</a:t>
            </a:r>
            <a:r>
              <a:rPr sz="2800" b="1" spc="-35" dirty="0">
                <a:latin typeface="Segoe UI Semilight"/>
                <a:cs typeface="Segoe UI Semilight"/>
              </a:rPr>
              <a:t> </a:t>
            </a:r>
            <a:r>
              <a:rPr sz="2800" b="1" dirty="0">
                <a:latin typeface="Segoe UI Semilight"/>
                <a:cs typeface="Segoe UI Semilight"/>
              </a:rPr>
              <a:t>know</a:t>
            </a:r>
            <a:r>
              <a:rPr sz="2800" b="1" spc="-40" dirty="0">
                <a:latin typeface="Segoe UI Semilight"/>
                <a:cs typeface="Segoe UI Semilight"/>
              </a:rPr>
              <a:t> </a:t>
            </a:r>
            <a:r>
              <a:rPr sz="2800" b="1" dirty="0">
                <a:latin typeface="Segoe UI Semilight"/>
                <a:cs typeface="Segoe UI Semilight"/>
              </a:rPr>
              <a:t>is</a:t>
            </a:r>
            <a:r>
              <a:rPr sz="2800" b="1" spc="-15" dirty="0">
                <a:latin typeface="Segoe UI Semilight"/>
                <a:cs typeface="Segoe UI Semilight"/>
              </a:rPr>
              <a:t> </a:t>
            </a:r>
            <a:r>
              <a:rPr sz="2800" b="1" dirty="0">
                <a:latin typeface="Segoe UI Semilight"/>
                <a:cs typeface="Segoe UI Semilight"/>
              </a:rPr>
              <a:t>going</a:t>
            </a:r>
            <a:r>
              <a:rPr sz="2800" b="1" spc="-40" dirty="0">
                <a:latin typeface="Segoe UI Semilight"/>
                <a:cs typeface="Segoe UI Semilight"/>
              </a:rPr>
              <a:t> </a:t>
            </a:r>
            <a:r>
              <a:rPr sz="2800" b="1" dirty="0">
                <a:latin typeface="Segoe UI Semilight"/>
                <a:cs typeface="Segoe UI Semilight"/>
              </a:rPr>
              <a:t>to</a:t>
            </a:r>
            <a:r>
              <a:rPr sz="2800" b="1" spc="-15" dirty="0">
                <a:latin typeface="Segoe UI Semilight"/>
                <a:cs typeface="Segoe UI Semilight"/>
              </a:rPr>
              <a:t> </a:t>
            </a:r>
            <a:r>
              <a:rPr sz="2800" b="1" spc="-10" dirty="0">
                <a:latin typeface="Segoe UI Semilight"/>
                <a:cs typeface="Segoe UI Semilight"/>
              </a:rPr>
              <a:t>work)</a:t>
            </a:r>
            <a:r>
              <a:rPr sz="2800" spc="-10" dirty="0">
                <a:latin typeface="Segoe UI Semilight"/>
                <a:cs typeface="Segoe UI Semilight"/>
              </a:rPr>
              <a:t> </a:t>
            </a:r>
            <a:r>
              <a:rPr sz="2800" dirty="0">
                <a:latin typeface="Segoe UI Semilight"/>
                <a:cs typeface="Segoe UI Semilight"/>
              </a:rPr>
              <a:t>Pulling</a:t>
            </a:r>
            <a:r>
              <a:rPr sz="2800" spc="-30" dirty="0">
                <a:latin typeface="Segoe UI Semilight"/>
                <a:cs typeface="Segoe UI Semilight"/>
              </a:rPr>
              <a:t> </a:t>
            </a:r>
            <a:r>
              <a:rPr sz="2800" dirty="0">
                <a:latin typeface="Segoe UI Semilight"/>
                <a:cs typeface="Segoe UI Semilight"/>
              </a:rPr>
              <a:t>arms</a:t>
            </a:r>
            <a:r>
              <a:rPr sz="2800" spc="-40" dirty="0">
                <a:latin typeface="Segoe UI Semilight"/>
                <a:cs typeface="Segoe UI Semilight"/>
              </a:rPr>
              <a:t> </a:t>
            </a:r>
            <a:r>
              <a:rPr sz="2800" dirty="0">
                <a:latin typeface="Segoe UI Semilight"/>
                <a:cs typeface="Segoe UI Semilight"/>
              </a:rPr>
              <a:t>that</a:t>
            </a:r>
            <a:r>
              <a:rPr sz="2800" spc="-50" dirty="0">
                <a:latin typeface="Segoe UI Semilight"/>
                <a:cs typeface="Segoe UI Semilight"/>
              </a:rPr>
              <a:t> </a:t>
            </a:r>
            <a:r>
              <a:rPr sz="2800" dirty="0">
                <a:latin typeface="Segoe UI Semilight"/>
                <a:cs typeface="Segoe UI Semilight"/>
              </a:rPr>
              <a:t>we</a:t>
            </a:r>
            <a:r>
              <a:rPr sz="2800" spc="-35" dirty="0">
                <a:latin typeface="Segoe UI Semilight"/>
                <a:cs typeface="Segoe UI Semilight"/>
              </a:rPr>
              <a:t> </a:t>
            </a:r>
            <a:r>
              <a:rPr sz="2800" dirty="0">
                <a:latin typeface="Segoe UI Semilight"/>
                <a:cs typeface="Segoe UI Semilight"/>
              </a:rPr>
              <a:t>know</a:t>
            </a:r>
            <a:r>
              <a:rPr sz="2800" spc="-30" dirty="0">
                <a:latin typeface="Segoe UI Semilight"/>
                <a:cs typeface="Segoe UI Semilight"/>
              </a:rPr>
              <a:t> </a:t>
            </a:r>
            <a:r>
              <a:rPr sz="2800" dirty="0">
                <a:latin typeface="Segoe UI Semilight"/>
                <a:cs typeface="Segoe UI Semilight"/>
              </a:rPr>
              <a:t>are</a:t>
            </a:r>
            <a:r>
              <a:rPr sz="2800" spc="-50" dirty="0">
                <a:latin typeface="Segoe UI Semilight"/>
                <a:cs typeface="Segoe UI Semilight"/>
              </a:rPr>
              <a:t> </a:t>
            </a:r>
            <a:r>
              <a:rPr sz="2800" dirty="0">
                <a:latin typeface="Segoe UI Semilight"/>
                <a:cs typeface="Segoe UI Semilight"/>
              </a:rPr>
              <a:t>“good”</a:t>
            </a:r>
            <a:r>
              <a:rPr sz="2800" spc="-50" dirty="0">
                <a:latin typeface="Segoe UI Semilight"/>
                <a:cs typeface="Segoe UI Semilight"/>
              </a:rPr>
              <a:t> </a:t>
            </a:r>
            <a:r>
              <a:rPr sz="2800" dirty="0">
                <a:latin typeface="Segoe UI Semilight"/>
                <a:cs typeface="Segoe UI Semilight"/>
              </a:rPr>
              <a:t>based</a:t>
            </a:r>
            <a:r>
              <a:rPr sz="2800" spc="-35" dirty="0">
                <a:latin typeface="Segoe UI Semilight"/>
                <a:cs typeface="Segoe UI Semilight"/>
              </a:rPr>
              <a:t> </a:t>
            </a:r>
            <a:r>
              <a:rPr sz="2800" dirty="0">
                <a:latin typeface="Segoe UI Semilight"/>
                <a:cs typeface="Segoe UI Semilight"/>
              </a:rPr>
              <a:t>on</a:t>
            </a:r>
            <a:r>
              <a:rPr sz="2800" spc="-40" dirty="0">
                <a:latin typeface="Segoe UI Semilight"/>
                <a:cs typeface="Segoe UI Semilight"/>
              </a:rPr>
              <a:t> </a:t>
            </a:r>
            <a:r>
              <a:rPr sz="2800" dirty="0">
                <a:latin typeface="Segoe UI Semilight"/>
                <a:cs typeface="Segoe UI Semilight"/>
              </a:rPr>
              <a:t>reward</a:t>
            </a:r>
            <a:r>
              <a:rPr sz="2800" spc="-40" dirty="0">
                <a:latin typeface="Segoe UI Semilight"/>
                <a:cs typeface="Segoe UI Semilight"/>
              </a:rPr>
              <a:t> </a:t>
            </a:r>
            <a:r>
              <a:rPr sz="2800" spc="-10" dirty="0">
                <a:latin typeface="Segoe UI Semilight"/>
                <a:cs typeface="Segoe UI Semilight"/>
              </a:rPr>
              <a:t>history.</a:t>
            </a:r>
            <a:endParaRPr sz="2800" dirty="0">
              <a:latin typeface="Segoe UI Semilight"/>
              <a:cs typeface="Segoe UI Semilight"/>
            </a:endParaRPr>
          </a:p>
          <a:p>
            <a:pPr marL="12700" marR="876935" indent="5715">
              <a:lnSpc>
                <a:spcPts val="3020"/>
              </a:lnSpc>
              <a:spcBef>
                <a:spcPts val="1415"/>
              </a:spcBef>
            </a:pPr>
            <a:r>
              <a:rPr sz="2800" b="1" dirty="0">
                <a:solidFill>
                  <a:srgbClr val="1382AC"/>
                </a:solidFill>
                <a:latin typeface="Segoe UI Semilight"/>
                <a:cs typeface="Segoe UI Semilight"/>
              </a:rPr>
              <a:t>Exploration</a:t>
            </a:r>
            <a:r>
              <a:rPr sz="2800" b="1" spc="-40" dirty="0">
                <a:solidFill>
                  <a:srgbClr val="1382AC"/>
                </a:solidFill>
                <a:latin typeface="Segoe UI Semilight"/>
                <a:cs typeface="Segoe UI Semilight"/>
              </a:rPr>
              <a:t> </a:t>
            </a:r>
            <a:r>
              <a:rPr sz="2800" b="1" dirty="0">
                <a:latin typeface="Segoe UI Semilight"/>
                <a:cs typeface="Segoe UI Semilight"/>
              </a:rPr>
              <a:t>(explore</a:t>
            </a:r>
            <a:r>
              <a:rPr sz="2800" b="1" spc="-55" dirty="0">
                <a:latin typeface="Segoe UI Semilight"/>
                <a:cs typeface="Segoe UI Semilight"/>
              </a:rPr>
              <a:t> </a:t>
            </a:r>
            <a:r>
              <a:rPr sz="2800" b="1" dirty="0">
                <a:latin typeface="Segoe UI Semilight"/>
                <a:cs typeface="Segoe UI Semilight"/>
              </a:rPr>
              <a:t>other</a:t>
            </a:r>
            <a:r>
              <a:rPr sz="2800" b="1" spc="-60" dirty="0">
                <a:latin typeface="Segoe UI Semilight"/>
                <a:cs typeface="Segoe UI Semilight"/>
              </a:rPr>
              <a:t> </a:t>
            </a:r>
            <a:r>
              <a:rPr sz="2800" b="1" dirty="0">
                <a:latin typeface="Segoe UI Semilight"/>
                <a:cs typeface="Segoe UI Semilight"/>
              </a:rPr>
              <a:t>options</a:t>
            </a:r>
            <a:r>
              <a:rPr sz="2800" b="1" spc="-70" dirty="0">
                <a:latin typeface="Segoe UI Semilight"/>
                <a:cs typeface="Segoe UI Semilight"/>
              </a:rPr>
              <a:t> </a:t>
            </a:r>
            <a:r>
              <a:rPr sz="2800" b="1" dirty="0">
                <a:latin typeface="Segoe UI Semilight"/>
                <a:cs typeface="Segoe UI Semilight"/>
              </a:rPr>
              <a:t>that</a:t>
            </a:r>
            <a:r>
              <a:rPr sz="2800" b="1" spc="-35" dirty="0">
                <a:latin typeface="Segoe UI Semilight"/>
                <a:cs typeface="Segoe UI Semilight"/>
              </a:rPr>
              <a:t> </a:t>
            </a:r>
            <a:r>
              <a:rPr sz="2800" b="1" i="1" dirty="0">
                <a:latin typeface="Segoe UI Semilight"/>
                <a:cs typeface="Segoe UI Semilight"/>
              </a:rPr>
              <a:t>might</a:t>
            </a:r>
            <a:r>
              <a:rPr sz="2800" b="1" i="1" spc="-45" dirty="0">
                <a:latin typeface="Segoe UI Semilight"/>
                <a:cs typeface="Segoe UI Semilight"/>
              </a:rPr>
              <a:t> </a:t>
            </a:r>
            <a:r>
              <a:rPr sz="2800" b="1" dirty="0">
                <a:latin typeface="Segoe UI Semilight"/>
                <a:cs typeface="Segoe UI Semilight"/>
              </a:rPr>
              <a:t>increase</a:t>
            </a:r>
            <a:r>
              <a:rPr sz="2800" b="1" spc="-70" dirty="0">
                <a:latin typeface="Segoe UI Semilight"/>
                <a:cs typeface="Segoe UI Semilight"/>
              </a:rPr>
              <a:t> </a:t>
            </a:r>
            <a:r>
              <a:rPr sz="2800" b="1" spc="-10" dirty="0">
                <a:latin typeface="Segoe UI Semilight"/>
                <a:cs typeface="Segoe UI Semilight"/>
              </a:rPr>
              <a:t>reward) </a:t>
            </a:r>
            <a:r>
              <a:rPr sz="2800" dirty="0">
                <a:latin typeface="Segoe UI Semilight"/>
                <a:cs typeface="Segoe UI Semilight"/>
              </a:rPr>
              <a:t>Pulling</a:t>
            </a:r>
            <a:r>
              <a:rPr sz="2800" spc="-30" dirty="0">
                <a:latin typeface="Segoe UI Semilight"/>
                <a:cs typeface="Segoe UI Semilight"/>
              </a:rPr>
              <a:t> </a:t>
            </a:r>
            <a:r>
              <a:rPr sz="2800" dirty="0">
                <a:latin typeface="Segoe UI Semilight"/>
                <a:cs typeface="Segoe UI Semilight"/>
              </a:rPr>
              <a:t>other</a:t>
            </a:r>
            <a:r>
              <a:rPr sz="2800" spc="-45" dirty="0">
                <a:latin typeface="Segoe UI Semilight"/>
                <a:cs typeface="Segoe UI Semilight"/>
              </a:rPr>
              <a:t> </a:t>
            </a:r>
            <a:r>
              <a:rPr sz="2800" dirty="0">
                <a:latin typeface="Segoe UI Semilight"/>
                <a:cs typeface="Segoe UI Semilight"/>
              </a:rPr>
              <a:t>arms</a:t>
            </a:r>
            <a:r>
              <a:rPr sz="2800" spc="-40" dirty="0">
                <a:latin typeface="Segoe UI Semilight"/>
                <a:cs typeface="Segoe UI Semilight"/>
              </a:rPr>
              <a:t> </a:t>
            </a:r>
            <a:r>
              <a:rPr sz="2800" dirty="0">
                <a:latin typeface="Segoe UI Semilight"/>
                <a:cs typeface="Segoe UI Semilight"/>
              </a:rPr>
              <a:t>in</a:t>
            </a:r>
            <a:r>
              <a:rPr sz="2800" spc="-65" dirty="0">
                <a:latin typeface="Segoe UI Semilight"/>
                <a:cs typeface="Segoe UI Semilight"/>
              </a:rPr>
              <a:t> </a:t>
            </a:r>
            <a:r>
              <a:rPr sz="2800" dirty="0">
                <a:latin typeface="Segoe UI Semilight"/>
                <a:cs typeface="Segoe UI Semilight"/>
              </a:rPr>
              <a:t>case</a:t>
            </a:r>
            <a:r>
              <a:rPr sz="2800" spc="-35" dirty="0">
                <a:latin typeface="Segoe UI Semilight"/>
                <a:cs typeface="Segoe UI Semilight"/>
              </a:rPr>
              <a:t> </a:t>
            </a:r>
            <a:r>
              <a:rPr sz="2800" dirty="0">
                <a:latin typeface="Segoe UI Semilight"/>
                <a:cs typeface="Segoe UI Semilight"/>
              </a:rPr>
              <a:t>they</a:t>
            </a:r>
            <a:r>
              <a:rPr sz="2800" spc="-45" dirty="0">
                <a:latin typeface="Segoe UI Semilight"/>
                <a:cs typeface="Segoe UI Semilight"/>
              </a:rPr>
              <a:t> </a:t>
            </a:r>
            <a:r>
              <a:rPr sz="2800" dirty="0">
                <a:latin typeface="Segoe UI Semilight"/>
                <a:cs typeface="Segoe UI Semilight"/>
              </a:rPr>
              <a:t>could</a:t>
            </a:r>
            <a:r>
              <a:rPr sz="2800" spc="-40" dirty="0">
                <a:latin typeface="Segoe UI Semilight"/>
                <a:cs typeface="Segoe UI Semilight"/>
              </a:rPr>
              <a:t> </a:t>
            </a:r>
            <a:r>
              <a:rPr sz="2800" dirty="0">
                <a:latin typeface="Segoe UI Semilight"/>
                <a:cs typeface="Segoe UI Semilight"/>
              </a:rPr>
              <a:t>be</a:t>
            </a:r>
            <a:r>
              <a:rPr sz="2800" spc="-25" dirty="0">
                <a:latin typeface="Segoe UI Semilight"/>
                <a:cs typeface="Segoe UI Semilight"/>
              </a:rPr>
              <a:t> </a:t>
            </a:r>
            <a:r>
              <a:rPr sz="2800" dirty="0">
                <a:latin typeface="Segoe UI Semilight"/>
                <a:cs typeface="Segoe UI Semilight"/>
              </a:rPr>
              <a:t>“good”</a:t>
            </a:r>
            <a:r>
              <a:rPr sz="2800" spc="-35" dirty="0">
                <a:latin typeface="Segoe UI Semilight"/>
                <a:cs typeface="Segoe UI Semilight"/>
              </a:rPr>
              <a:t> </a:t>
            </a:r>
            <a:r>
              <a:rPr sz="2800" dirty="0">
                <a:latin typeface="Segoe UI Semilight"/>
                <a:cs typeface="Segoe UI Semilight"/>
              </a:rPr>
              <a:t>or</a:t>
            </a:r>
            <a:r>
              <a:rPr sz="2800" spc="-50" dirty="0">
                <a:latin typeface="Segoe UI Semilight"/>
                <a:cs typeface="Segoe UI Semilight"/>
              </a:rPr>
              <a:t> </a:t>
            </a:r>
            <a:r>
              <a:rPr sz="2800" spc="-10" dirty="0">
                <a:latin typeface="Segoe UI Semilight"/>
                <a:cs typeface="Segoe UI Semilight"/>
              </a:rPr>
              <a:t>“better”.</a:t>
            </a:r>
            <a:endParaRPr sz="2800" dirty="0">
              <a:latin typeface="Segoe UI Semilight"/>
              <a:cs typeface="Segoe UI Semilight"/>
            </a:endParaRPr>
          </a:p>
          <a:p>
            <a:pPr>
              <a:lnSpc>
                <a:spcPct val="100000"/>
              </a:lnSpc>
              <a:spcBef>
                <a:spcPts val="720"/>
              </a:spcBef>
            </a:pPr>
            <a:endParaRPr sz="2800" dirty="0">
              <a:latin typeface="Segoe UI Semilight"/>
              <a:cs typeface="Segoe UI Semilight"/>
            </a:endParaRPr>
          </a:p>
          <a:p>
            <a:pPr marL="90170" marR="5080">
              <a:lnSpc>
                <a:spcPct val="100000"/>
              </a:lnSpc>
            </a:pPr>
            <a:r>
              <a:rPr sz="2800" b="1" dirty="0">
                <a:latin typeface="Segoe UI Semilight"/>
                <a:cs typeface="Segoe UI Semilight"/>
              </a:rPr>
              <a:t>Regret</a:t>
            </a:r>
            <a:r>
              <a:rPr sz="2800" dirty="0">
                <a:latin typeface="Segoe UI Semilight"/>
                <a:cs typeface="Segoe UI Semilight"/>
              </a:rPr>
              <a:t>:</a:t>
            </a:r>
            <a:r>
              <a:rPr sz="2800" spc="-105" dirty="0">
                <a:latin typeface="Segoe UI Semilight"/>
                <a:cs typeface="Segoe UI Semilight"/>
              </a:rPr>
              <a:t> </a:t>
            </a:r>
            <a:r>
              <a:rPr sz="2800" dirty="0">
                <a:latin typeface="Segoe UI Semilight"/>
                <a:cs typeface="Segoe UI Semilight"/>
              </a:rPr>
              <a:t>The</a:t>
            </a:r>
            <a:r>
              <a:rPr sz="2800" spc="-70" dirty="0">
                <a:latin typeface="Segoe UI Semilight"/>
                <a:cs typeface="Segoe UI Semilight"/>
              </a:rPr>
              <a:t> </a:t>
            </a:r>
            <a:r>
              <a:rPr sz="2800" dirty="0">
                <a:latin typeface="Segoe UI Semilight"/>
                <a:cs typeface="Segoe UI Semilight"/>
              </a:rPr>
              <a:t>difference</a:t>
            </a:r>
            <a:r>
              <a:rPr sz="2800" spc="-85" dirty="0">
                <a:latin typeface="Segoe UI Semilight"/>
                <a:cs typeface="Segoe UI Semilight"/>
              </a:rPr>
              <a:t> </a:t>
            </a:r>
            <a:r>
              <a:rPr sz="2800" dirty="0">
                <a:latin typeface="Segoe UI Semilight"/>
                <a:cs typeface="Segoe UI Semilight"/>
              </a:rPr>
              <a:t>between</a:t>
            </a:r>
            <a:r>
              <a:rPr sz="2800" spc="-75" dirty="0">
                <a:latin typeface="Segoe UI Semilight"/>
                <a:cs typeface="Segoe UI Semilight"/>
              </a:rPr>
              <a:t> </a:t>
            </a:r>
            <a:r>
              <a:rPr sz="2800" dirty="0">
                <a:latin typeface="Segoe UI Semilight"/>
                <a:cs typeface="Segoe UI Semilight"/>
              </a:rPr>
              <a:t>the</a:t>
            </a:r>
            <a:r>
              <a:rPr sz="2800" spc="-80" dirty="0">
                <a:latin typeface="Segoe UI Semilight"/>
                <a:cs typeface="Segoe UI Semilight"/>
              </a:rPr>
              <a:t> </a:t>
            </a:r>
            <a:r>
              <a:rPr sz="2800" dirty="0">
                <a:latin typeface="Segoe UI Semilight"/>
                <a:cs typeface="Segoe UI Semilight"/>
              </a:rPr>
              <a:t>optimal,</a:t>
            </a:r>
            <a:r>
              <a:rPr sz="2800" spc="-85" dirty="0">
                <a:latin typeface="Segoe UI Semilight"/>
                <a:cs typeface="Segoe UI Semilight"/>
              </a:rPr>
              <a:t> </a:t>
            </a:r>
            <a:r>
              <a:rPr sz="2800" dirty="0">
                <a:latin typeface="Segoe UI Semilight"/>
                <a:cs typeface="Segoe UI Semilight"/>
              </a:rPr>
              <a:t>best</a:t>
            </a:r>
            <a:r>
              <a:rPr sz="2800" spc="-65" dirty="0">
                <a:latin typeface="Segoe UI Semilight"/>
                <a:cs typeface="Segoe UI Semilight"/>
              </a:rPr>
              <a:t> </a:t>
            </a:r>
            <a:r>
              <a:rPr sz="2800" dirty="0">
                <a:latin typeface="Segoe UI Semilight"/>
                <a:cs typeface="Segoe UI Semilight"/>
              </a:rPr>
              <a:t>possible</a:t>
            </a:r>
            <a:r>
              <a:rPr sz="2800" spc="-70" dirty="0">
                <a:latin typeface="Segoe UI Semilight"/>
                <a:cs typeface="Segoe UI Semilight"/>
              </a:rPr>
              <a:t> </a:t>
            </a:r>
            <a:r>
              <a:rPr sz="2800" spc="-10" dirty="0">
                <a:latin typeface="Segoe UI Semilight"/>
                <a:cs typeface="Segoe UI Semilight"/>
              </a:rPr>
              <a:t>total </a:t>
            </a:r>
            <a:r>
              <a:rPr sz="2800" dirty="0">
                <a:latin typeface="Segoe UI Semilight"/>
                <a:cs typeface="Segoe UI Semilight"/>
              </a:rPr>
              <a:t>(expected)</a:t>
            </a:r>
            <a:r>
              <a:rPr sz="2800" spc="-65" dirty="0">
                <a:latin typeface="Segoe UI Semilight"/>
                <a:cs typeface="Segoe UI Semilight"/>
              </a:rPr>
              <a:t> </a:t>
            </a:r>
            <a:r>
              <a:rPr sz="2800" dirty="0">
                <a:latin typeface="Segoe UI Semilight"/>
                <a:cs typeface="Segoe UI Semilight"/>
              </a:rPr>
              <a:t>reward</a:t>
            </a:r>
            <a:r>
              <a:rPr sz="2800" spc="-65" dirty="0">
                <a:latin typeface="Segoe UI Semilight"/>
                <a:cs typeface="Segoe UI Semilight"/>
              </a:rPr>
              <a:t> </a:t>
            </a:r>
            <a:r>
              <a:rPr sz="2800" dirty="0">
                <a:latin typeface="Segoe UI Semilight"/>
                <a:cs typeface="Segoe UI Semilight"/>
              </a:rPr>
              <a:t>and</a:t>
            </a:r>
            <a:r>
              <a:rPr sz="2800" spc="-70" dirty="0">
                <a:latin typeface="Segoe UI Semilight"/>
                <a:cs typeface="Segoe UI Semilight"/>
              </a:rPr>
              <a:t> </a:t>
            </a:r>
            <a:r>
              <a:rPr sz="2800" dirty="0">
                <a:latin typeface="Segoe UI Semilight"/>
                <a:cs typeface="Segoe UI Semilight"/>
              </a:rPr>
              <a:t>the</a:t>
            </a:r>
            <a:r>
              <a:rPr sz="2800" spc="-55" dirty="0">
                <a:latin typeface="Segoe UI Semilight"/>
                <a:cs typeface="Segoe UI Semilight"/>
              </a:rPr>
              <a:t> </a:t>
            </a:r>
            <a:r>
              <a:rPr sz="2800" dirty="0">
                <a:latin typeface="Segoe UI Semilight"/>
                <a:cs typeface="Segoe UI Semilight"/>
              </a:rPr>
              <a:t>actual</a:t>
            </a:r>
            <a:r>
              <a:rPr sz="2800" spc="-80" dirty="0">
                <a:latin typeface="Segoe UI Semilight"/>
                <a:cs typeface="Segoe UI Semilight"/>
              </a:rPr>
              <a:t> </a:t>
            </a:r>
            <a:r>
              <a:rPr sz="2800" dirty="0">
                <a:latin typeface="Segoe UI Semilight"/>
                <a:cs typeface="Segoe UI Semilight"/>
              </a:rPr>
              <a:t>reward</a:t>
            </a:r>
            <a:r>
              <a:rPr sz="2800" spc="-65" dirty="0">
                <a:latin typeface="Segoe UI Semilight"/>
                <a:cs typeface="Segoe UI Semilight"/>
              </a:rPr>
              <a:t> </a:t>
            </a:r>
            <a:r>
              <a:rPr sz="2800" dirty="0">
                <a:latin typeface="Segoe UI Semilight"/>
                <a:cs typeface="Segoe UI Semilight"/>
              </a:rPr>
              <a:t>from</a:t>
            </a:r>
            <a:r>
              <a:rPr sz="2800" spc="-60" dirty="0">
                <a:latin typeface="Segoe UI Semilight"/>
                <a:cs typeface="Segoe UI Semilight"/>
              </a:rPr>
              <a:t> </a:t>
            </a:r>
            <a:r>
              <a:rPr sz="2800" dirty="0">
                <a:latin typeface="Segoe UI Semilight"/>
                <a:cs typeface="Segoe UI Semilight"/>
              </a:rPr>
              <a:t>our</a:t>
            </a:r>
            <a:r>
              <a:rPr sz="2800" spc="-75" dirty="0">
                <a:latin typeface="Segoe UI Semilight"/>
                <a:cs typeface="Segoe UI Semilight"/>
              </a:rPr>
              <a:t> </a:t>
            </a:r>
            <a:r>
              <a:rPr sz="2800" dirty="0">
                <a:latin typeface="Segoe UI Semilight"/>
                <a:cs typeface="Segoe UI Semilight"/>
              </a:rPr>
              <a:t>choices</a:t>
            </a:r>
            <a:r>
              <a:rPr sz="2800" spc="-65" dirty="0">
                <a:latin typeface="Segoe UI Semilight"/>
                <a:cs typeface="Segoe UI Semilight"/>
              </a:rPr>
              <a:t> </a:t>
            </a:r>
            <a:r>
              <a:rPr sz="2800" dirty="0">
                <a:latin typeface="Segoe UI Semilight"/>
                <a:cs typeface="Segoe UI Semilight"/>
              </a:rPr>
              <a:t>of</a:t>
            </a:r>
            <a:r>
              <a:rPr sz="2800" spc="-75" dirty="0">
                <a:latin typeface="Segoe UI Semilight"/>
                <a:cs typeface="Segoe UI Semilight"/>
              </a:rPr>
              <a:t> </a:t>
            </a:r>
            <a:r>
              <a:rPr sz="2800" dirty="0">
                <a:latin typeface="Segoe UI Semilight"/>
                <a:cs typeface="Segoe UI Semilight"/>
              </a:rPr>
              <a:t>T</a:t>
            </a:r>
            <a:r>
              <a:rPr sz="2800" spc="-60" dirty="0">
                <a:latin typeface="Segoe UI Semilight"/>
                <a:cs typeface="Segoe UI Semilight"/>
              </a:rPr>
              <a:t> </a:t>
            </a:r>
            <a:r>
              <a:rPr sz="2800" spc="-10" dirty="0">
                <a:latin typeface="Segoe UI Semilight"/>
                <a:cs typeface="Segoe UI Semilight"/>
              </a:rPr>
              <a:t>pulls</a:t>
            </a:r>
            <a:endParaRPr sz="2800" dirty="0">
              <a:latin typeface="Segoe UI Semilight"/>
              <a:cs typeface="Segoe UI Semiligh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99</TotalTime>
  <Words>3330</Words>
  <Application>Microsoft Office PowerPoint</Application>
  <PresentationFormat>Widescreen</PresentationFormat>
  <Paragraphs>332</Paragraphs>
  <Slides>38</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Aptos</vt:lpstr>
      <vt:lpstr>Arial MT</vt:lpstr>
      <vt:lpstr>Calibri</vt:lpstr>
      <vt:lpstr>Cambria Math</vt:lpstr>
      <vt:lpstr>Segoe UI</vt:lpstr>
      <vt:lpstr>Segoe UI Light</vt:lpstr>
      <vt:lpstr>Segoe UI Semibold</vt:lpstr>
      <vt:lpstr>Segoe UI Semilight</vt:lpstr>
      <vt:lpstr>Wingdings</vt:lpstr>
      <vt:lpstr>Office Theme</vt:lpstr>
      <vt:lpstr>Multi-Armed Bandits</vt:lpstr>
      <vt:lpstr>The Problem</vt:lpstr>
      <vt:lpstr>The Problem</vt:lpstr>
      <vt:lpstr>If you knew the reward distribution…</vt:lpstr>
      <vt:lpstr>If you knew the reward distribution…</vt:lpstr>
      <vt:lpstr>Neat! Problem solved! Or not…</vt:lpstr>
      <vt:lpstr>Our Problem (summarized)</vt:lpstr>
      <vt:lpstr>Before we go on…why is this important?</vt:lpstr>
      <vt:lpstr>Why is this a challenging problem?</vt:lpstr>
      <vt:lpstr>Simplification for the problem</vt:lpstr>
      <vt:lpstr>Strategy 1: Naïve, Greedy Approach</vt:lpstr>
      <vt:lpstr>Strategy 1: Naïve, Greedy Approach</vt:lpstr>
      <vt:lpstr>Strategy 1: Naïve, Greedy Approach</vt:lpstr>
      <vt:lpstr>Strategy 1: Naïve, Greedy Approach</vt:lpstr>
      <vt:lpstr>4. Set the derivative(s) to 0 and solve for MLE(s)</vt:lpstr>
      <vt:lpstr>Strategy 1: Naïve, Greedy Approach</vt:lpstr>
      <vt:lpstr>Strategy 1: Naïve, Greedy Approach</vt:lpstr>
      <vt:lpstr>Strategy 1: Naïve, Greedy Approach</vt:lpstr>
      <vt:lpstr>Problems with this approach</vt:lpstr>
      <vt:lpstr>Strategy 2: Epsilon-Greedy</vt:lpstr>
      <vt:lpstr>Strategy 2: Epsilon Greedy</vt:lpstr>
      <vt:lpstr>Still some problems!</vt:lpstr>
      <vt:lpstr>PowerPoint Presentation</vt:lpstr>
      <vt:lpstr>Confidence Interval for Our Estimates</vt:lpstr>
      <vt:lpstr>Confidence Interval for Our Estimates</vt:lpstr>
      <vt:lpstr>Outline of CLT steps</vt:lpstr>
      <vt:lpstr>Confidence Interval for Our Estimates</vt:lpstr>
      <vt:lpstr>3. Compute probability approximation using Phi table</vt:lpstr>
      <vt:lpstr>Confidence Interval for Our Estimates</vt:lpstr>
      <vt:lpstr>3. Compute probability approximation using Phi table</vt:lpstr>
      <vt:lpstr>Handling 𝜃2 1 − 𝜃2</vt:lpstr>
      <vt:lpstr>Worst value of 𝑝</vt:lpstr>
      <vt:lpstr>Side note: A similar process can be used when we’re trying to figure out things like how many people do we need to poll to be confident in our result when we know NOTHING about the true mean or variance of the population’s votes!</vt:lpstr>
      <vt:lpstr>PowerPoint Presentation</vt:lpstr>
      <vt:lpstr>Upper Confidence Bound</vt:lpstr>
      <vt:lpstr>Upper Confidence Bound</vt:lpstr>
      <vt:lpstr>PowerPoint Presentation</vt:lpstr>
      <vt:lpstr>Muti-Armed Bandits aren’t perfect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rtweber2</dc:creator>
  <cp:lastModifiedBy>Jolie Zhou</cp:lastModifiedBy>
  <cp:revision>2</cp:revision>
  <dcterms:created xsi:type="dcterms:W3CDTF">2026-08-14T08:47:28Z</dcterms:created>
  <dcterms:modified xsi:type="dcterms:W3CDTF">2026-08-14T10:28:35Z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2024-08-07T00:00:00Z</vt:filetime>
  </property>
  <property fmtid="{D5CDD505-2E9C-101B-9397-08002B2CF9AE}" pid="4" name="Creator">
    <vt:lpwstr>Microsoft® PowerPoint® for Microsoft 365</vt:lpwstr>
  </property>
  <property fmtid="{D5CDD505-2E9C-101B-9397-08002B2CF9AE}" pid="5" name="LastSaved">
    <vt:filetime>2026-08-14T00:00:00Z</vt:filetime>
  </property>
  <property fmtid="{D5CDD505-2E9C-101B-9397-08002B2CF9AE}" pid="6" name="Producer">
    <vt:lpwstr>Microsoft® PowerPoint® for Microsoft 365</vt:lpwstr>
  </property>
</Properties>
</file>