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49"/>
  </p:notesMasterIdLst>
  <p:sldIdLst>
    <p:sldId id="394" r:id="rId3"/>
    <p:sldId id="345" r:id="rId4"/>
    <p:sldId id="393" r:id="rId5"/>
    <p:sldId id="288" r:id="rId6"/>
    <p:sldId id="411" r:id="rId7"/>
    <p:sldId id="439" r:id="rId8"/>
    <p:sldId id="424" r:id="rId9"/>
    <p:sldId id="276" r:id="rId10"/>
    <p:sldId id="440" r:id="rId11"/>
    <p:sldId id="441" r:id="rId12"/>
    <p:sldId id="442" r:id="rId13"/>
    <p:sldId id="279" r:id="rId14"/>
    <p:sldId id="280" r:id="rId15"/>
    <p:sldId id="281" r:id="rId16"/>
    <p:sldId id="443" r:id="rId17"/>
    <p:sldId id="283" r:id="rId18"/>
    <p:sldId id="284" r:id="rId19"/>
    <p:sldId id="444" r:id="rId20"/>
    <p:sldId id="287" r:id="rId21"/>
    <p:sldId id="445" r:id="rId22"/>
    <p:sldId id="446" r:id="rId23"/>
    <p:sldId id="447" r:id="rId24"/>
    <p:sldId id="268" r:id="rId25"/>
    <p:sldId id="291" r:id="rId26"/>
    <p:sldId id="448" r:id="rId27"/>
    <p:sldId id="449" r:id="rId28"/>
    <p:sldId id="292" r:id="rId29"/>
    <p:sldId id="450" r:id="rId30"/>
    <p:sldId id="451" r:id="rId31"/>
    <p:sldId id="293" r:id="rId32"/>
    <p:sldId id="452" r:id="rId33"/>
    <p:sldId id="453" r:id="rId34"/>
    <p:sldId id="454" r:id="rId35"/>
    <p:sldId id="455" r:id="rId36"/>
    <p:sldId id="277" r:id="rId37"/>
    <p:sldId id="340" r:id="rId38"/>
    <p:sldId id="341" r:id="rId39"/>
    <p:sldId id="342" r:id="rId40"/>
    <p:sldId id="286" r:id="rId41"/>
    <p:sldId id="343" r:id="rId42"/>
    <p:sldId id="274" r:id="rId43"/>
    <p:sldId id="344" r:id="rId44"/>
    <p:sldId id="333" r:id="rId45"/>
    <p:sldId id="456" r:id="rId46"/>
    <p:sldId id="457" r:id="rId47"/>
    <p:sldId id="45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tweber2" initials="r" lastIdx="1" clrIdx="0">
    <p:extLst>
      <p:ext uri="{19B8F6BF-5375-455C-9EA6-DF929625EA0E}">
        <p15:presenceInfo xmlns:p15="http://schemas.microsoft.com/office/powerpoint/2012/main" userId="rtweber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6575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E5904-0E21-4582-9BA5-9B905E043A15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2C5D5-E215-4A94-9D86-043A8F781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23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mzn.to/2Bf49Xk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43C65-9615-45CB-89FC-774C3A7D248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39102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See, e.g., https://stats.stackexchange.com/questions/323873/assumptions-of-mle</a:t>
                </a:r>
                <a:br>
                  <a:rPr lang="en-US" dirty="0"/>
                </a:b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 </a:t>
                </a:r>
                <a:r>
                  <a:rPr lang="en-US" dirty="0">
                    <a:hlinkClick r:id="rId3"/>
                  </a:rPr>
                  <a:t>Boos &amp; Stefanski "Essential Statistical Inference" (pp. 278-281),</a:t>
                </a:r>
                <a:r>
                  <a:rPr lang="en-US" dirty="0"/>
                  <a:t> four conditions on the sampling density </a:t>
                </a:r>
                <a14:m>
                  <m:oMath xmlns:m="http://schemas.openxmlformats.org/officeDocument/2006/math">
                    <m:r>
                      <a:rPr lang="en-US" sz="1200" i="1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sepChr m:val=";"/>
                        <m:ctrlP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⋅</m:t>
                        </m:r>
                      </m:e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/>
                  <a:t>are given as sufficient for consistency:</a:t>
                </a:r>
              </a:p>
              <a:p>
                <a:pPr lvl="0"/>
                <a:r>
                  <a:rPr lang="en-US" b="1" dirty="0"/>
                  <a:t>Identifiability of the parameter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1200" i="1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𝜃</m:t>
                    </m:r>
                  </m:oMath>
                </a14:m>
                <a:r>
                  <a:rPr lang="en-US" dirty="0"/>
                  <a:t>, i.e., 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r>
                      <a:rPr lang="en-US" sz="120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≠</m:t>
                    </m:r>
                    <m:sSub>
                      <m:sSub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 the set</a:t>
                </a:r>
              </a:p>
              <a:p>
                <a:pPr lvl="0"/>
                <a14:m>
                  <m:oMathPara xmlns:m="http://schemas.openxmlformats.org/officeDocument/2006/math">
                    <m:oMath>
                      <m:r>
                        <a:rPr lang="en-US" sz="12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{</m:t>
                      </m:r>
                      <m:r>
                        <a:rPr lang="en-US" sz="12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𝑥</m:t>
                      </m:r>
                      <m:r>
                        <a:rPr lang="en-US" sz="120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;</m:t>
                      </m:r>
                      <m:r>
                        <a:rPr lang="en-US" sz="12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sepChr m:val=";"/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120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e>
                          <m:sSub>
                            <m:sSubPr>
                              <m:ctrlPr>
                                <a:rPr lang="en-US" sz="1200" i="1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1200" i="1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200" i="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20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=</m:t>
                      </m:r>
                      <m:r>
                        <a:rPr lang="en-US" sz="12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sepChr m:val=";"/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120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e>
                          <m:sSub>
                            <m:sSubPr>
                              <m:ctrlPr>
                                <a:rPr lang="en-US" sz="1200" i="1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1200" i="1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200" i="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120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}</m:t>
                      </m:r>
                    </m:oMath>
                  </m:oMathPara>
                </a14:m>
                <a:endParaRPr lang="en-US" dirty="0">
                  <a:effectLst/>
                </a:endParaRPr>
              </a:p>
              <a:p>
                <a:pPr lvl="0"/>
                <a:r>
                  <a:rPr lang="en-US" dirty="0"/>
                  <a:t>is not of measure one;</a:t>
                </a:r>
              </a:p>
              <a:p>
                <a:pPr lvl="0"/>
                <a:r>
                  <a:rPr lang="en-US" b="1" dirty="0"/>
                  <a:t>Boundedness of the expected likelihood</a:t>
                </a:r>
                <a:r>
                  <a:rPr lang="en-US" dirty="0"/>
                  <a:t>, i.e., </a:t>
                </a:r>
              </a:p>
              <a:p>
                <a:pPr lvl="0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sz="12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nary>
                            <m:naryPr>
                              <m:grow m:val="on"/>
                              <m:subHide m:val="on"/>
                              <m:supHide m:val="on"/>
                              <m:ctrlPr>
                                <a:rPr lang="en-US" sz="1200" i="1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en-US" sz="1200" i="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e>
                          </m:nary>
                        </m:fName>
                        <m:e>
                          <m:r>
                            <a:rPr lang="en-US" sz="1200" i="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m:t>{</m:t>
                          </m:r>
                        </m:e>
                      </m:func>
                      <m:r>
                        <a:rPr lang="en-US" sz="12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sepChr m:val=";"/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120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e>
                          <m:r>
                            <a:rPr lang="en-US" sz="120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</m:d>
                      <m:r>
                        <a:rPr lang="en-US" sz="120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}</m:t>
                      </m:r>
                      <m:r>
                        <m:rPr>
                          <m:sty m:val="p"/>
                        </m:rPr>
                        <a:rPr lang="en-US" sz="12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d</m:t>
                      </m:r>
                      <m:r>
                        <a:rPr lang="en-US" sz="1200" b="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𝐹</m:t>
                      </m:r>
                      <m:d>
                        <m:dPr>
                          <m:sepChr m:val=";"/>
                          <m:ctrlPr>
                            <a:rPr lang="en-US" sz="1200" b="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1200" b="0" i="1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e>
                          <m:sSub>
                            <m:sSubPr>
                              <m:ctrlPr>
                                <a:rPr lang="en-US" sz="1200" b="0" i="1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1200" b="0" i="1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200" b="0" i="0" kern="1200">
                                  <a:solidFill>
                                    <a:schemeClr val="tx1"/>
                                  </a:solidFill>
                                  <a:latin typeface="+mn-lt"/>
                                  <a:ea typeface="+mn-ea"/>
                                  <a:cs typeface="+mn-cs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1200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&lt;∞</m:t>
                      </m:r>
                    </m:oMath>
                  </m:oMathPara>
                </a14:m>
                <a:endParaRPr lang="en-US" dirty="0">
                  <a:effectLst/>
                </a:endParaRPr>
              </a:p>
              <a:p>
                <a:pPr lvl="0"/>
                <a:r>
                  <a:rPr lang="en-US" dirty="0"/>
                  <a:t>in a </a:t>
                </a:r>
                <a:r>
                  <a:rPr lang="en-US" dirty="0" err="1"/>
                  <a:t>neighbourhood</a:t>
                </a:r>
                <a:r>
                  <a:rPr lang="en-US" dirty="0"/>
                  <a:t> of the true parameter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;</a:t>
                </a:r>
              </a:p>
              <a:p>
                <a:pPr lvl="0"/>
                <a:r>
                  <a:rPr lang="en-US" b="1" dirty="0"/>
                  <a:t>Differentiability of the log-likelihood</a:t>
                </a:r>
                <a:r>
                  <a:rPr lang="en-US" dirty="0"/>
                  <a:t>, i.e.,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2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2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log</m:t>
                        </m:r>
                      </m:fName>
                      <m:e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{</m:t>
                        </m:r>
                      </m:e>
                    </m:func>
                    <m:r>
                      <a:rPr lang="en-US" sz="120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sepChr m:val=";"/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𝑥</m:t>
                        </m:r>
                      </m:e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𝜃</m:t>
                        </m:r>
                      </m:e>
                    </m:d>
                    <m:r>
                      <a:rPr lang="en-US" sz="120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}</m:t>
                    </m:r>
                  </m:oMath>
                </a14:m>
                <a:r>
                  <a:rPr lang="en-US" dirty="0"/>
                  <a:t>is continuously differentiable in a </a:t>
                </a:r>
                <a:r>
                  <a:rPr lang="en-US" dirty="0" err="1"/>
                  <a:t>neighbourhood</a:t>
                </a:r>
                <a:r>
                  <a:rPr lang="en-US" dirty="0"/>
                  <a:t> of the true parameter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𝜃</m:t>
                        </m:r>
                      </m:e>
                      <m:sub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for almost every </a:t>
                </a:r>
                <a14:m>
                  <m:oMath xmlns:m="http://schemas.openxmlformats.org/officeDocument/2006/math">
                    <m:r>
                      <a:rPr lang="en-US" sz="1200" i="1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lang="en-US" dirty="0"/>
                  <a:t>in the support of </a:t>
                </a:r>
                <a14:m>
                  <m:oMath xmlns:m="http://schemas.openxmlformats.org/officeDocument/2006/math">
                    <m:r>
                      <a:rPr lang="en-US" sz="1200" i="1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𝐹</m:t>
                    </m:r>
                    <m:d>
                      <m:dPr>
                        <m:sepChr m:val=";"/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en-US" sz="1200" i="1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1200" i="1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rPr>
                              <m:t>𝜃</m:t>
                            </m:r>
                          </m:e>
                          <m:sub>
                            <m:r>
                              <a:rPr lang="en-US" sz="1200" i="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;</a:t>
                </a:r>
              </a:p>
              <a:p>
                <a:pPr lvl="0"/>
                <a:r>
                  <a:rPr lang="en-US" b="1" dirty="0"/>
                  <a:t>Uniform integrability</a:t>
                </a:r>
                <a:r>
                  <a:rPr lang="en-US" dirty="0"/>
                  <a:t>, i.e.,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2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2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log</m:t>
                        </m:r>
                      </m:fName>
                      <m:e>
                        <m:r>
                          <a:rPr lang="en-US" sz="1200" i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{</m:t>
                        </m:r>
                      </m:e>
                    </m:func>
                    <m:r>
                      <a:rPr lang="en-US" sz="120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sepChr m:val=";"/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𝑥</m:t>
                        </m:r>
                      </m:e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𝜃</m:t>
                        </m:r>
                      </m:e>
                    </m:d>
                    <m:r>
                      <a:rPr lang="en-US" sz="120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}</m:t>
                    </m:r>
                  </m:oMath>
                </a14:m>
                <a:r>
                  <a:rPr lang="en-US" dirty="0"/>
                  <a:t>is bounded uniformly in </a:t>
                </a:r>
                <a14:m>
                  <m:oMath xmlns:m="http://schemas.openxmlformats.org/officeDocument/2006/math">
                    <m:r>
                      <a:rPr lang="en-US" sz="1200" i="1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𝜃</m:t>
                    </m:r>
                  </m:oMath>
                </a14:m>
                <a:r>
                  <a:rPr lang="en-US" dirty="0"/>
                  <a:t>by an integrable function </a:t>
                </a:r>
                <a14:m>
                  <m:oMath xmlns:m="http://schemas.openxmlformats.org/officeDocument/2006/math">
                    <m:r>
                      <a:rPr lang="en-US" sz="1200" i="1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ℎ</m:t>
                    </m:r>
                    <m:d>
                      <m:d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[integrable against </a:t>
                </a:r>
                <a14:m>
                  <m:oMath xmlns:m="http://schemas.openxmlformats.org/officeDocument/2006/math">
                    <m:r>
                      <a:rPr lang="en-US" sz="1200" i="1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𝐹</m:t>
                    </m:r>
                    <m:d>
                      <m:dPr>
                        <m:sepChr m:val=";"/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 sz="1200" i="1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rPr>
                          <m:t>𝑥</m:t>
                        </m:r>
                      </m:e>
                      <m:e>
                        <m:sSub>
                          <m:sSubPr>
                            <m:ctrlPr>
                              <a:rPr lang="en-US" sz="1200" i="1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1200" i="1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rPr>
                              <m:t>𝜃</m:t>
                            </m:r>
                          </m:e>
                          <m:sub>
                            <m:r>
                              <a:rPr lang="en-US" sz="1200" i="0" kern="1200">
                                <a:solidFill>
                                  <a:schemeClr val="tx1"/>
                                </a:solidFill>
                                <a:latin typeface="+mn-lt"/>
                                <a:ea typeface="+mn-ea"/>
                                <a:cs typeface="+mn-cs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]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See, e.g., https://stats.stackexchange.com/questions/323873/assumptions-of-mle</a:t>
                </a:r>
                <a:br>
                  <a:rPr lang="en-US" dirty="0"/>
                </a:b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 </a:t>
                </a:r>
                <a:r>
                  <a:rPr lang="en-US" dirty="0">
                    <a:hlinkClick r:id="rId3"/>
                  </a:rPr>
                  <a:t>Boos &amp; Stefanski "Essential Statistical Inference" (pp. 278-281),</a:t>
                </a:r>
                <a:r>
                  <a:rPr lang="en-US" dirty="0"/>
                  <a:t> four conditions on the sampling density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𝑓(⋅ⓜ;𝜃)</a:t>
                </a:r>
                <a:r>
                  <a:rPr lang="en-US" dirty="0"/>
                  <a:t>are given as sufficient for consistency:</a:t>
                </a:r>
              </a:p>
              <a:p>
                <a:pPr lvl="0"/>
                <a:r>
                  <a:rPr lang="en-US" b="1" dirty="0"/>
                  <a:t>Identifiability of the parameter</a:t>
                </a:r>
                <a:r>
                  <a:rPr lang="en-US" dirty="0"/>
                  <a:t>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𝜃</a:t>
                </a:r>
                <a:r>
                  <a:rPr lang="en-US" dirty="0"/>
                  <a:t>, i.e., when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𝜃_1≠𝜃_2</a:t>
                </a:r>
                <a:r>
                  <a:rPr lang="en-US" dirty="0"/>
                  <a:t>, the set</a:t>
                </a:r>
              </a:p>
              <a:p>
                <a:pPr lvl="0"/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{𝑥;𝑓(𝑥ⓜ;𝜃_2 )=𝑓(𝑥ⓜ;𝜃_1 )}</a:t>
                </a:r>
                <a:endParaRPr lang="en-US" dirty="0">
                  <a:effectLst/>
                </a:endParaRPr>
              </a:p>
              <a:p>
                <a:pPr lvl="0"/>
                <a:r>
                  <a:rPr lang="en-US" dirty="0"/>
                  <a:t>is not of measure one;</a:t>
                </a:r>
              </a:p>
              <a:p>
                <a:pPr lvl="0"/>
                <a:r>
                  <a:rPr lang="en-US" b="1" dirty="0"/>
                  <a:t>Boundedness of the expected likelihood</a:t>
                </a:r>
                <a:r>
                  <a:rPr lang="en-US" dirty="0"/>
                  <a:t>, i.e., </a:t>
                </a:r>
              </a:p>
              <a:p>
                <a:pPr lvl="0"/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∫128▒log⁡{ 𝑓(𝑥ⓜ;𝜃)}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d𝐹(𝑥ⓜ;𝜃_0 )&lt;∞</a:t>
                </a:r>
                <a:endParaRPr lang="en-US" dirty="0">
                  <a:effectLst/>
                </a:endParaRPr>
              </a:p>
              <a:p>
                <a:pPr lvl="0"/>
                <a:r>
                  <a:rPr lang="en-US" dirty="0"/>
                  <a:t>in a </a:t>
                </a:r>
                <a:r>
                  <a:rPr lang="en-US" dirty="0" err="1"/>
                  <a:t>neighbourhood</a:t>
                </a:r>
                <a:r>
                  <a:rPr lang="en-US" dirty="0"/>
                  <a:t> of the true parameter value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𝜃_0</a:t>
                </a:r>
                <a:r>
                  <a:rPr lang="en-US" dirty="0"/>
                  <a:t>;</a:t>
                </a:r>
              </a:p>
              <a:p>
                <a:pPr lvl="0"/>
                <a:r>
                  <a:rPr lang="en-US" b="1" dirty="0"/>
                  <a:t>Differentiability of the log-likelihood</a:t>
                </a:r>
                <a:r>
                  <a:rPr lang="en-US" dirty="0"/>
                  <a:t>, i.e.,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log⁡{ 𝑓(𝑥ⓜ;𝜃)}</a:t>
                </a:r>
                <a:r>
                  <a:rPr lang="en-US" dirty="0"/>
                  <a:t>is continuously differentiable in a </a:t>
                </a:r>
                <a:r>
                  <a:rPr lang="en-US" dirty="0" err="1"/>
                  <a:t>neighbourhood</a:t>
                </a:r>
                <a:r>
                  <a:rPr lang="en-US" dirty="0"/>
                  <a:t> of the true parameter value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𝜃_0</a:t>
                </a:r>
                <a:r>
                  <a:rPr lang="en-US" dirty="0"/>
                  <a:t>for almost every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𝑥</a:t>
                </a:r>
                <a:r>
                  <a:rPr lang="en-US" dirty="0"/>
                  <a:t>in the support of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𝐹(𝑥ⓜ;𝜃_0 )</a:t>
                </a:r>
                <a:r>
                  <a:rPr lang="en-US" dirty="0"/>
                  <a:t>;</a:t>
                </a:r>
              </a:p>
              <a:p>
                <a:pPr lvl="0"/>
                <a:r>
                  <a:rPr lang="en-US" b="1" dirty="0"/>
                  <a:t>Uniform integrability</a:t>
                </a:r>
                <a:r>
                  <a:rPr lang="en-US" dirty="0"/>
                  <a:t>, i.e.,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log⁡{ 𝑓(𝑥ⓜ;𝜃)}</a:t>
                </a:r>
                <a:r>
                  <a:rPr lang="en-US" dirty="0"/>
                  <a:t>is bounded uniformly in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𝜃</a:t>
                </a:r>
                <a:r>
                  <a:rPr lang="en-US" dirty="0"/>
                  <a:t>by an integrable function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ℎ(𝑥)</a:t>
                </a:r>
                <a:r>
                  <a:rPr lang="en-US" dirty="0"/>
                  <a:t>[integrable against 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𝐹(𝑥ⓜ;𝜃_0 )</a:t>
                </a:r>
                <a:r>
                  <a:rPr lang="en-US" dirty="0"/>
                  <a:t>]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886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would no longer be an MLE estimator, it is a different estimator.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 other estimator exist? Yes! Maximum a posteriori probability estimation (MAP)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13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E3152-4512-29E8-5F30-92BFC2C6F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61182-6D26-D236-5F7E-712EB1FFA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E33862-368F-E87E-3EE5-E22AD8C24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C2340-1C4B-50A3-4E90-5A8CB479C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EA092-5A1C-405F-8CCA-198B608C04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45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43C65-9615-45CB-89FC-774C3A7D24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42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Regardless of the value of</a:t>
                </a:r>
                <a:r>
                  <a:rPr lang="en-US" baseline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baseline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/>
                  <a:t> that’s selected, the likelihood</a:t>
                </a:r>
                <a:r>
                  <a:rPr lang="en-US" baseline="0" dirty="0"/>
                  <a:t> is maximized by setting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baseline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baseline="0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baseline="0" dirty="0"/>
                  <a:t> to the value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. So we should pick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dirty="0"/>
                  <a:t> first (it’s without loss</a:t>
                </a:r>
                <a:r>
                  <a:rPr lang="en-US" baseline="0" dirty="0"/>
                  <a:t> of generality to do so), then we can plug in the value and realize that the likelihood is overall maximized when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baseline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baseline="0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baseline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</m:oMath>
                </a14:m>
                <a:r>
                  <a:rPr lang="en-US" dirty="0"/>
                  <a:t> is selected as in the slide.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Regardless of the value of</a:t>
                </a:r>
                <a:r>
                  <a:rPr lang="en-US" baseline="0" dirty="0"/>
                  <a:t>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𝜃_(𝜎^2 )</a:t>
                </a:r>
                <a:r>
                  <a:rPr lang="en-US" dirty="0"/>
                  <a:t> that’s selected, the likelihood</a:t>
                </a:r>
                <a:r>
                  <a:rPr lang="en-US" baseline="0" dirty="0"/>
                  <a:t> is maximized by setting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𝜃_𝜇</a:t>
                </a:r>
                <a:r>
                  <a:rPr lang="en-US" baseline="0" dirty="0"/>
                  <a:t> to the value of </a:t>
                </a:r>
                <a:r>
                  <a:rPr lang="en-US" i="0" baseline="0">
                    <a:latin typeface="Cambria Math" panose="02040503050406030204" pitchFamily="18" charset="0"/>
                  </a:rPr>
                  <a:t>(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𝜃_𝜇 ) ̂</a:t>
                </a:r>
                <a:r>
                  <a:rPr lang="en-US" dirty="0"/>
                  <a:t> . So we should pick </a:t>
                </a:r>
                <a:r>
                  <a:rPr lang="en-US" b="0" i="0">
                    <a:latin typeface="Cambria Math" panose="02040503050406030204" pitchFamily="18" charset="0"/>
                  </a:rPr>
                  <a:t>𝜃_𝜇</a:t>
                </a:r>
                <a:r>
                  <a:rPr lang="en-US" dirty="0"/>
                  <a:t> first (it’s without loss</a:t>
                </a:r>
                <a:r>
                  <a:rPr lang="en-US" baseline="0" dirty="0"/>
                  <a:t> of generality to do so), then we can plug in the value and realize that the likelihood is overall maximized when </a:t>
                </a:r>
                <a:r>
                  <a:rPr lang="en-US" i="0" baseline="0">
                    <a:latin typeface="Cambria Math" panose="02040503050406030204" pitchFamily="18" charset="0"/>
                  </a:rPr>
                  <a:t>(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𝜃_(𝜎^2 ) ) ̂</a:t>
                </a:r>
                <a:r>
                  <a:rPr lang="en-US" dirty="0"/>
                  <a:t> is selected as in the slide.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37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Want to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02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EB8ED-6A93-2326-2D66-A7BC34A4E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19BA5E-D2CA-BA76-6815-0452BB9E5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C8AC9-1161-DEF2-7018-DDE15E0F8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Want to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73576-B45E-034D-8614-88298F34FE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68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5DCF8-525E-143C-F66E-1C281A989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54D17E-F7BA-9566-4D22-599C44A3F9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0FAC3-0101-D75B-5CAC-419AFA4B3B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Want to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6C3C0-B23E-084E-1CEA-D8357ED6E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06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B4E4C-C6BF-6492-AB12-B4F20DC79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F12478-0209-C1A2-383B-3351A51ED8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463A08-85DD-956C-C547-52F89268E1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Want to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E3CB6-2AE5-9D36-6776-E617A2B8F9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51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1AE2A-6387-2453-7238-159FE63FA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8C4729-3EFF-CA0D-A551-34B9F77AB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52E57-632F-2517-E42D-B5EBC02FD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Want to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F5140-53F2-9B28-02C2-1DE8D8803B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4FCA4F-EC23-4B85-9305-5B1D3A95607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40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51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0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245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03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157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7194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8721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8778" y="3559302"/>
            <a:ext cx="1774825" cy="0"/>
          </a:xfrm>
          <a:custGeom>
            <a:avLst/>
            <a:gdLst/>
            <a:ahLst/>
            <a:cxnLst/>
            <a:rect l="l" t="t" r="r" b="b"/>
            <a:pathLst>
              <a:path w="1774825">
                <a:moveTo>
                  <a:pt x="0" y="0"/>
                </a:moveTo>
                <a:lnTo>
                  <a:pt x="1774698" y="0"/>
                </a:lnTo>
              </a:path>
            </a:pathLst>
          </a:custGeom>
          <a:ln w="19050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534400" y="3559302"/>
            <a:ext cx="3509010" cy="0"/>
          </a:xfrm>
          <a:custGeom>
            <a:avLst/>
            <a:gdLst/>
            <a:ahLst/>
            <a:cxnLst/>
            <a:rect l="l" t="t" r="r" b="b"/>
            <a:pathLst>
              <a:path w="3509009">
                <a:moveTo>
                  <a:pt x="0" y="0"/>
                </a:moveTo>
                <a:lnTo>
                  <a:pt x="3508882" y="0"/>
                </a:lnTo>
              </a:path>
            </a:pathLst>
          </a:custGeom>
          <a:ln w="19050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43712" y="3051048"/>
            <a:ext cx="897890" cy="897890"/>
          </a:xfrm>
          <a:custGeom>
            <a:avLst/>
            <a:gdLst/>
            <a:ahLst/>
            <a:cxnLst/>
            <a:rect l="l" t="t" r="r" b="b"/>
            <a:pathLst>
              <a:path w="897889" h="897889">
                <a:moveTo>
                  <a:pt x="448818" y="0"/>
                </a:moveTo>
                <a:lnTo>
                  <a:pt x="399913" y="2633"/>
                </a:lnTo>
                <a:lnTo>
                  <a:pt x="352535" y="10350"/>
                </a:lnTo>
                <a:lnTo>
                  <a:pt x="306955" y="22878"/>
                </a:lnTo>
                <a:lnTo>
                  <a:pt x="263449" y="39942"/>
                </a:lnTo>
                <a:lnTo>
                  <a:pt x="222289" y="61270"/>
                </a:lnTo>
                <a:lnTo>
                  <a:pt x="183750" y="86587"/>
                </a:lnTo>
                <a:lnTo>
                  <a:pt x="148105" y="115620"/>
                </a:lnTo>
                <a:lnTo>
                  <a:pt x="115629" y="148095"/>
                </a:lnTo>
                <a:lnTo>
                  <a:pt x="86594" y="183739"/>
                </a:lnTo>
                <a:lnTo>
                  <a:pt x="61276" y="222278"/>
                </a:lnTo>
                <a:lnTo>
                  <a:pt x="39946" y="263438"/>
                </a:lnTo>
                <a:lnTo>
                  <a:pt x="22880" y="306945"/>
                </a:lnTo>
                <a:lnTo>
                  <a:pt x="10351" y="352527"/>
                </a:lnTo>
                <a:lnTo>
                  <a:pt x="2633" y="399909"/>
                </a:lnTo>
                <a:lnTo>
                  <a:pt x="0" y="448817"/>
                </a:lnTo>
                <a:lnTo>
                  <a:pt x="2633" y="497726"/>
                </a:lnTo>
                <a:lnTo>
                  <a:pt x="10351" y="545108"/>
                </a:lnTo>
                <a:lnTo>
                  <a:pt x="22880" y="590690"/>
                </a:lnTo>
                <a:lnTo>
                  <a:pt x="39946" y="634197"/>
                </a:lnTo>
                <a:lnTo>
                  <a:pt x="61276" y="675357"/>
                </a:lnTo>
                <a:lnTo>
                  <a:pt x="86594" y="713896"/>
                </a:lnTo>
                <a:lnTo>
                  <a:pt x="115629" y="749540"/>
                </a:lnTo>
                <a:lnTo>
                  <a:pt x="148105" y="782015"/>
                </a:lnTo>
                <a:lnTo>
                  <a:pt x="183750" y="811048"/>
                </a:lnTo>
                <a:lnTo>
                  <a:pt x="222289" y="836365"/>
                </a:lnTo>
                <a:lnTo>
                  <a:pt x="263449" y="857693"/>
                </a:lnTo>
                <a:lnTo>
                  <a:pt x="306955" y="874757"/>
                </a:lnTo>
                <a:lnTo>
                  <a:pt x="352535" y="887285"/>
                </a:lnTo>
                <a:lnTo>
                  <a:pt x="399913" y="895002"/>
                </a:lnTo>
                <a:lnTo>
                  <a:pt x="448818" y="897635"/>
                </a:lnTo>
                <a:lnTo>
                  <a:pt x="497726" y="895002"/>
                </a:lnTo>
                <a:lnTo>
                  <a:pt x="545108" y="887285"/>
                </a:lnTo>
                <a:lnTo>
                  <a:pt x="590690" y="874757"/>
                </a:lnTo>
                <a:lnTo>
                  <a:pt x="634197" y="857693"/>
                </a:lnTo>
                <a:lnTo>
                  <a:pt x="675357" y="836365"/>
                </a:lnTo>
                <a:lnTo>
                  <a:pt x="713896" y="811048"/>
                </a:lnTo>
                <a:lnTo>
                  <a:pt x="749540" y="782015"/>
                </a:lnTo>
                <a:lnTo>
                  <a:pt x="782015" y="749540"/>
                </a:lnTo>
                <a:lnTo>
                  <a:pt x="811048" y="713896"/>
                </a:lnTo>
                <a:lnTo>
                  <a:pt x="836365" y="675357"/>
                </a:lnTo>
                <a:lnTo>
                  <a:pt x="857693" y="634197"/>
                </a:lnTo>
                <a:lnTo>
                  <a:pt x="874757" y="590690"/>
                </a:lnTo>
                <a:lnTo>
                  <a:pt x="887285" y="545108"/>
                </a:lnTo>
                <a:lnTo>
                  <a:pt x="895002" y="497726"/>
                </a:lnTo>
                <a:lnTo>
                  <a:pt x="897636" y="448817"/>
                </a:lnTo>
                <a:lnTo>
                  <a:pt x="895002" y="399909"/>
                </a:lnTo>
                <a:lnTo>
                  <a:pt x="887285" y="352527"/>
                </a:lnTo>
                <a:lnTo>
                  <a:pt x="874757" y="306945"/>
                </a:lnTo>
                <a:lnTo>
                  <a:pt x="857693" y="263438"/>
                </a:lnTo>
                <a:lnTo>
                  <a:pt x="836365" y="222278"/>
                </a:lnTo>
                <a:lnTo>
                  <a:pt x="811048" y="183739"/>
                </a:lnTo>
                <a:lnTo>
                  <a:pt x="782015" y="148095"/>
                </a:lnTo>
                <a:lnTo>
                  <a:pt x="749540" y="115620"/>
                </a:lnTo>
                <a:lnTo>
                  <a:pt x="713896" y="86587"/>
                </a:lnTo>
                <a:lnTo>
                  <a:pt x="675357" y="61270"/>
                </a:lnTo>
                <a:lnTo>
                  <a:pt x="634197" y="39942"/>
                </a:lnTo>
                <a:lnTo>
                  <a:pt x="590690" y="22878"/>
                </a:lnTo>
                <a:lnTo>
                  <a:pt x="545108" y="10350"/>
                </a:lnTo>
                <a:lnTo>
                  <a:pt x="497726" y="2633"/>
                </a:lnTo>
                <a:lnTo>
                  <a:pt x="448818" y="0"/>
                </a:lnTo>
                <a:close/>
              </a:path>
            </a:pathLst>
          </a:custGeom>
          <a:solidFill>
            <a:srgbClr val="B6A3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42441" y="3287268"/>
            <a:ext cx="300355" cy="425450"/>
          </a:xfrm>
          <a:custGeom>
            <a:avLst/>
            <a:gdLst/>
            <a:ahLst/>
            <a:cxnLst/>
            <a:rect l="l" t="t" r="r" b="b"/>
            <a:pathLst>
              <a:path w="300355" h="425450">
                <a:moveTo>
                  <a:pt x="38049" y="425196"/>
                </a:moveTo>
                <a:lnTo>
                  <a:pt x="38049" y="13335"/>
                </a:lnTo>
                <a:lnTo>
                  <a:pt x="38049" y="11303"/>
                </a:lnTo>
                <a:lnTo>
                  <a:pt x="37020" y="9271"/>
                </a:lnTo>
                <a:lnTo>
                  <a:pt x="36487" y="7620"/>
                </a:lnTo>
                <a:lnTo>
                  <a:pt x="34925" y="6096"/>
                </a:lnTo>
                <a:lnTo>
                  <a:pt x="33362" y="4572"/>
                </a:lnTo>
                <a:lnTo>
                  <a:pt x="31800" y="3556"/>
                </a:lnTo>
                <a:lnTo>
                  <a:pt x="29718" y="3048"/>
                </a:lnTo>
                <a:lnTo>
                  <a:pt x="27622" y="3048"/>
                </a:lnTo>
                <a:lnTo>
                  <a:pt x="10426" y="3048"/>
                </a:lnTo>
                <a:lnTo>
                  <a:pt x="8331" y="3048"/>
                </a:lnTo>
                <a:lnTo>
                  <a:pt x="6248" y="3556"/>
                </a:lnTo>
                <a:lnTo>
                  <a:pt x="0" y="13335"/>
                </a:lnTo>
                <a:lnTo>
                  <a:pt x="0" y="425196"/>
                </a:lnTo>
                <a:lnTo>
                  <a:pt x="38049" y="425196"/>
                </a:lnTo>
                <a:close/>
              </a:path>
              <a:path w="300355" h="425450">
                <a:moveTo>
                  <a:pt x="48768" y="176149"/>
                </a:moveTo>
                <a:lnTo>
                  <a:pt x="56426" y="171577"/>
                </a:lnTo>
                <a:lnTo>
                  <a:pt x="64096" y="168021"/>
                </a:lnTo>
                <a:lnTo>
                  <a:pt x="101917" y="160401"/>
                </a:lnTo>
                <a:lnTo>
                  <a:pt x="109067" y="160909"/>
                </a:lnTo>
                <a:lnTo>
                  <a:pt x="116725" y="161417"/>
                </a:lnTo>
                <a:lnTo>
                  <a:pt x="154533" y="170053"/>
                </a:lnTo>
                <a:lnTo>
                  <a:pt x="169379" y="174625"/>
                </a:lnTo>
                <a:lnTo>
                  <a:pt x="184696" y="179197"/>
                </a:lnTo>
                <a:lnTo>
                  <a:pt x="222529" y="189484"/>
                </a:lnTo>
                <a:lnTo>
                  <a:pt x="244957" y="192024"/>
                </a:lnTo>
                <a:lnTo>
                  <a:pt x="252704" y="191516"/>
                </a:lnTo>
                <a:lnTo>
                  <a:pt x="289915" y="181864"/>
                </a:lnTo>
                <a:lnTo>
                  <a:pt x="293598" y="179705"/>
                </a:lnTo>
                <a:lnTo>
                  <a:pt x="296138" y="177673"/>
                </a:lnTo>
                <a:lnTo>
                  <a:pt x="297662" y="175133"/>
                </a:lnTo>
                <a:lnTo>
                  <a:pt x="299186" y="172593"/>
                </a:lnTo>
                <a:lnTo>
                  <a:pt x="300202" y="170053"/>
                </a:lnTo>
                <a:lnTo>
                  <a:pt x="300202" y="167512"/>
                </a:lnTo>
                <a:lnTo>
                  <a:pt x="299186" y="165481"/>
                </a:lnTo>
                <a:lnTo>
                  <a:pt x="298170" y="163449"/>
                </a:lnTo>
                <a:lnTo>
                  <a:pt x="289915" y="155194"/>
                </a:lnTo>
                <a:lnTo>
                  <a:pt x="281787" y="145542"/>
                </a:lnTo>
                <a:lnTo>
                  <a:pt x="274167" y="135382"/>
                </a:lnTo>
                <a:lnTo>
                  <a:pt x="265912" y="124587"/>
                </a:lnTo>
                <a:lnTo>
                  <a:pt x="264388" y="121539"/>
                </a:lnTo>
                <a:lnTo>
                  <a:pt x="263372" y="118491"/>
                </a:lnTo>
                <a:lnTo>
                  <a:pt x="262864" y="114935"/>
                </a:lnTo>
                <a:lnTo>
                  <a:pt x="262356" y="110871"/>
                </a:lnTo>
                <a:lnTo>
                  <a:pt x="262864" y="107187"/>
                </a:lnTo>
                <a:lnTo>
                  <a:pt x="263372" y="103632"/>
                </a:lnTo>
                <a:lnTo>
                  <a:pt x="264388" y="100076"/>
                </a:lnTo>
                <a:lnTo>
                  <a:pt x="265912" y="96520"/>
                </a:lnTo>
                <a:lnTo>
                  <a:pt x="274167" y="81153"/>
                </a:lnTo>
                <a:lnTo>
                  <a:pt x="281787" y="65405"/>
                </a:lnTo>
                <a:lnTo>
                  <a:pt x="289915" y="49022"/>
                </a:lnTo>
                <a:lnTo>
                  <a:pt x="298170" y="31115"/>
                </a:lnTo>
                <a:lnTo>
                  <a:pt x="299694" y="27559"/>
                </a:lnTo>
                <a:lnTo>
                  <a:pt x="300202" y="24511"/>
                </a:lnTo>
                <a:lnTo>
                  <a:pt x="300202" y="21971"/>
                </a:lnTo>
                <a:lnTo>
                  <a:pt x="299186" y="20447"/>
                </a:lnTo>
                <a:lnTo>
                  <a:pt x="297662" y="19939"/>
                </a:lnTo>
                <a:lnTo>
                  <a:pt x="296138" y="19431"/>
                </a:lnTo>
                <a:lnTo>
                  <a:pt x="293598" y="20447"/>
                </a:lnTo>
                <a:lnTo>
                  <a:pt x="289915" y="21462"/>
                </a:lnTo>
                <a:lnTo>
                  <a:pt x="282803" y="25019"/>
                </a:lnTo>
                <a:lnTo>
                  <a:pt x="275183" y="27559"/>
                </a:lnTo>
                <a:lnTo>
                  <a:pt x="267436" y="29591"/>
                </a:lnTo>
                <a:lnTo>
                  <a:pt x="259816" y="30607"/>
                </a:lnTo>
                <a:lnTo>
                  <a:pt x="252704" y="31623"/>
                </a:lnTo>
                <a:lnTo>
                  <a:pt x="244957" y="31623"/>
                </a:lnTo>
                <a:lnTo>
                  <a:pt x="237337" y="31115"/>
                </a:lnTo>
                <a:lnTo>
                  <a:pt x="229717" y="30607"/>
                </a:lnTo>
                <a:lnTo>
                  <a:pt x="222529" y="29083"/>
                </a:lnTo>
                <a:lnTo>
                  <a:pt x="214845" y="27559"/>
                </a:lnTo>
                <a:lnTo>
                  <a:pt x="199529" y="24003"/>
                </a:lnTo>
                <a:lnTo>
                  <a:pt x="184696" y="19431"/>
                </a:lnTo>
                <a:lnTo>
                  <a:pt x="169379" y="14351"/>
                </a:lnTo>
                <a:lnTo>
                  <a:pt x="154533" y="9652"/>
                </a:lnTo>
                <a:lnTo>
                  <a:pt x="139217" y="5587"/>
                </a:lnTo>
                <a:lnTo>
                  <a:pt x="132067" y="3556"/>
                </a:lnTo>
                <a:lnTo>
                  <a:pt x="124383" y="2032"/>
                </a:lnTo>
                <a:lnTo>
                  <a:pt x="116725" y="1016"/>
                </a:lnTo>
                <a:lnTo>
                  <a:pt x="109067" y="508"/>
                </a:lnTo>
                <a:lnTo>
                  <a:pt x="101917" y="0"/>
                </a:lnTo>
                <a:lnTo>
                  <a:pt x="94234" y="508"/>
                </a:lnTo>
                <a:lnTo>
                  <a:pt x="86575" y="1524"/>
                </a:lnTo>
                <a:lnTo>
                  <a:pt x="78917" y="2540"/>
                </a:lnTo>
                <a:lnTo>
                  <a:pt x="71755" y="5080"/>
                </a:lnTo>
                <a:lnTo>
                  <a:pt x="64096" y="7620"/>
                </a:lnTo>
                <a:lnTo>
                  <a:pt x="56426" y="11176"/>
                </a:lnTo>
                <a:lnTo>
                  <a:pt x="48768" y="158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372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8195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0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56FD08-8E43-4554-8ACC-11234BCBCF4E}"/>
              </a:ext>
            </a:extLst>
          </p:cNvPr>
          <p:cNvCxnSpPr/>
          <p:nvPr/>
        </p:nvCxnSpPr>
        <p:spPr>
          <a:xfrm>
            <a:off x="127669" y="3557888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77F25E-8269-472E-9791-7EB74F79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775" y="3262680"/>
            <a:ext cx="6504161" cy="590415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32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D8F82-27EF-4582-903A-FAC77926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6C1EE-E506-47FA-A188-0DF16D497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0F48F-87DE-4815-AD70-D0F2CA5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6714E5-EBF9-4569-A5F7-79EC8ADBC566}"/>
              </a:ext>
            </a:extLst>
          </p:cNvPr>
          <p:cNvSpPr/>
          <p:nvPr/>
        </p:nvSpPr>
        <p:spPr>
          <a:xfrm>
            <a:off x="743453" y="3050554"/>
            <a:ext cx="897775" cy="897775"/>
          </a:xfrm>
          <a:prstGeom prst="ellipse">
            <a:avLst/>
          </a:prstGeom>
          <a:solidFill>
            <a:srgbClr val="B6A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A67AF-FC3C-498E-9019-5526D4E35E56}"/>
              </a:ext>
            </a:extLst>
          </p:cNvPr>
          <p:cNvSpPr/>
          <p:nvPr/>
        </p:nvSpPr>
        <p:spPr>
          <a:xfrm>
            <a:off x="321425" y="60960"/>
            <a:ext cx="171797" cy="1474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Shape 496">
            <a:extLst>
              <a:ext uri="{FF2B5EF4-FFF2-40B4-BE49-F238E27FC236}">
                <a16:creationId xmlns:a16="http://schemas.microsoft.com/office/drawing/2014/main" id="{A9D83950-EFA8-45B6-9842-F0E75D62D1E4}"/>
              </a:ext>
            </a:extLst>
          </p:cNvPr>
          <p:cNvGrpSpPr/>
          <p:nvPr/>
        </p:nvGrpSpPr>
        <p:grpSpPr>
          <a:xfrm>
            <a:off x="1042384" y="3287057"/>
            <a:ext cx="299911" cy="424768"/>
            <a:chOff x="3979850" y="1598950"/>
            <a:chExt cx="356825" cy="505375"/>
          </a:xfrm>
        </p:grpSpPr>
        <p:sp>
          <p:nvSpPr>
            <p:cNvPr id="11" name="Shape 497">
              <a:extLst>
                <a:ext uri="{FF2B5EF4-FFF2-40B4-BE49-F238E27FC236}">
                  <a16:creationId xmlns:a16="http://schemas.microsoft.com/office/drawing/2014/main" id="{5AC1FC31-D74E-4136-9F49-9396640AE6A7}"/>
                </a:ext>
              </a:extLst>
            </p:cNvPr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>
              <a:extLst>
                <a:ext uri="{FF2B5EF4-FFF2-40B4-BE49-F238E27FC236}">
                  <a16:creationId xmlns:a16="http://schemas.microsoft.com/office/drawing/2014/main" id="{55224696-5DAC-453B-AD17-A914F23CD917}"/>
                </a:ext>
              </a:extLst>
            </p:cNvPr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5FA472A-7AFD-46BC-8C3E-7439952E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2775" y="3931493"/>
            <a:ext cx="6504161" cy="506283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398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775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2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22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85" b="5565"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63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40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86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A041FA26-6C5D-44DC-906D-C9134D8D1FCD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B79907DD-DC31-46EA-92B8-6B666631FBE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76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30530" y="172973"/>
            <a:ext cx="0" cy="1196975"/>
          </a:xfrm>
          <a:custGeom>
            <a:avLst/>
            <a:gdLst/>
            <a:ahLst/>
            <a:cxnLst/>
            <a:rect l="l" t="t" r="r" b="b"/>
            <a:pathLst>
              <a:path h="1196975">
                <a:moveTo>
                  <a:pt x="0" y="1196466"/>
                </a:moveTo>
                <a:lnTo>
                  <a:pt x="0" y="0"/>
                </a:lnTo>
              </a:path>
            </a:pathLst>
          </a:custGeom>
          <a:ln w="19050">
            <a:solidFill>
              <a:srgbClr val="4B31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4202" y="340613"/>
            <a:ext cx="1128395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9407" y="1463341"/>
            <a:ext cx="1043432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Segoe UI Semibold"/>
                <a:cs typeface="Segoe UI 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393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181100" y="2789896"/>
            <a:ext cx="982980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5000" b="1" dirty="0">
                <a:latin typeface="Segoe UI"/>
                <a:cs typeface="Segoe UI"/>
              </a:rPr>
              <a:t>Maximum Likelihood Estimation</a:t>
            </a:r>
            <a:endParaRPr sz="5000" dirty="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22419" y="3676650"/>
            <a:ext cx="2950210" cy="1195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CSE</a:t>
            </a:r>
            <a:r>
              <a:rPr kumimoji="0" sz="4000" b="0" i="0" u="none" strike="noStrike" kern="0" cap="none" spc="-65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 </a:t>
            </a:r>
            <a:r>
              <a:rPr kumimoji="0" sz="40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312</a:t>
            </a:r>
            <a:r>
              <a:rPr kumimoji="0" sz="4000" b="0" i="0" u="none" strike="noStrike" kern="0" cap="none" spc="-45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 </a:t>
            </a:r>
            <a:r>
              <a:rPr kumimoji="0" sz="4000" b="0" i="0" u="none" strike="noStrike" kern="0" cap="none" spc="-2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2</a:t>
            </a:r>
            <a:r>
              <a:rPr kumimoji="0" lang="en-US" sz="4000" b="0" i="0" u="none" strike="noStrike" kern="0" cap="none" spc="-2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6</a:t>
            </a:r>
            <a:r>
              <a:rPr kumimoji="0" sz="4000" b="0" i="0" u="none" strike="noStrike" kern="0" cap="none" spc="-2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Su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 Semilight"/>
              <a:cs typeface="Segoe UI Semiligh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Lecture</a:t>
            </a:r>
            <a:r>
              <a:rPr kumimoji="0" sz="3500" b="0" i="0" u="none" strike="noStrike" kern="0" cap="none" spc="-65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 </a:t>
            </a:r>
            <a:r>
              <a:rPr kumimoji="0" lang="en-US" sz="3500" b="0" i="0" u="none" strike="noStrike" kern="0" cap="none" spc="-25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Segoe UI Semilight"/>
                <a:cs typeface="Segoe UI Semilight"/>
              </a:rPr>
              <a:t>21</a:t>
            </a: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48FD2-F77F-070B-0619-89D0B3649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log rules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4117DF-EC2A-5F78-B716-C692D0025D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4117DF-EC2A-5F78-B716-C692D0025D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453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0C696-482F-2862-CEDC-94FA88FF2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MLEs with </a:t>
            </a:r>
            <a:r>
              <a:rPr lang="en-US" i="1" dirty="0"/>
              <a:t>Continuous</a:t>
            </a:r>
            <a:r>
              <a:rPr lang="en-US" dirty="0"/>
              <a:t> RVs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08B89-7F41-1E99-9452-106657B36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89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54D4-F804-4CCF-8757-7B6DFB3BE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continuous random variables?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DB54A-B6B7-416C-83E3-25840D5FC5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7"/>
                <a:ext cx="11187258" cy="2460143"/>
              </a:xfrm>
            </p:spPr>
            <p:txBody>
              <a:bodyPr/>
              <a:lstStyle/>
              <a:p>
                <a:r>
                  <a:rPr lang="en-US" dirty="0"/>
                  <a:t>Can’t use probability, since the probability is going to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Can use the density! </a:t>
                </a:r>
              </a:p>
              <a:p>
                <a:r>
                  <a:rPr lang="en-US" dirty="0"/>
                  <a:t>It’s supposed to show relative chances, that’s all we’re trying to find anyway.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DB54A-B6B7-416C-83E3-25840D5FC5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7"/>
                <a:ext cx="11187258" cy="2460143"/>
              </a:xfrm>
              <a:blipFill>
                <a:blip r:embed="rId2"/>
                <a:stretch>
                  <a:fillRect l="-708" t="-4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A36B3B8-E466-A039-5113-001085F04B14}"/>
                  </a:ext>
                </a:extLst>
              </p:cNvPr>
              <p:cNvSpPr/>
              <p:nvPr/>
            </p:nvSpPr>
            <p:spPr>
              <a:xfrm>
                <a:off x="575239" y="4300282"/>
                <a:ext cx="11187258" cy="1297213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Likelihood Function</a:t>
                </a:r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: Likelihood of 𝑛 observations (from continuous distribution)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ℒ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;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𝜃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;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𝜃</m:t>
                            </m:r>
                          </m:e>
                        </m:d>
                      </m:e>
                    </m:nary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A36B3B8-E466-A039-5113-001085F04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4300282"/>
                <a:ext cx="11187258" cy="1297213"/>
              </a:xfrm>
              <a:prstGeom prst="rect">
                <a:avLst/>
              </a:prstGeom>
              <a:blipFill>
                <a:blip r:embed="rId3"/>
                <a:stretch>
                  <a:fillRect b="-521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2393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F168-1360-4738-86B4-14A534616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84D370-6243-41C1-814F-B70D1A35C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you get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from independent draws of a normal random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,1)</m:t>
                    </m:r>
                  </m:oMath>
                </a14:m>
                <a:r>
                  <a:rPr lang="en-US" dirty="0"/>
                  <a:t>  (for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 unkown)</a:t>
                </a:r>
              </a:p>
              <a:p>
                <a:r>
                  <a:rPr lang="en-US" dirty="0"/>
                  <a:t>We’ll also call these “realizations” of the random variable.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1. Likelihood</a:t>
                </a:r>
                <a:r>
                  <a:rPr lang="en-US" b="1" spc="-1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function: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∏"/>
                        <m:limLoc m:val="subSu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rad>
                          </m:den>
                        </m:f>
                        <m:func>
                          <m:func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2. Take the log</a:t>
                </a:r>
                <a:r>
                  <a:rPr lang="en-US" b="1" dirty="0">
                    <a:latin typeface="Segoe UI Semilight"/>
                    <a:cs typeface="Segoe UI Semilight"/>
                  </a:rPr>
                  <a:t>:</a:t>
                </a:r>
                <a:r>
                  <a:rPr lang="en-US" b="1" spc="-35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))=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</m:e>
                            </m:fun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84D370-6243-41C1-814F-B70D1A35C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5D7604D-5C79-BC6F-1537-475AB4655E62}"/>
                  </a:ext>
                </a:extLst>
              </p:cNvPr>
              <p:cNvSpPr/>
              <p:nvPr/>
            </p:nvSpPr>
            <p:spPr>
              <a:xfrm>
                <a:off x="6905002" y="333286"/>
                <a:ext cx="4857496" cy="944657"/>
              </a:xfrm>
              <a:prstGeom prst="rect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en-US" sz="2400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5D7604D-5C79-BC6F-1537-475AB4655E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002" y="333286"/>
                <a:ext cx="4857496" cy="9446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773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26CA52B-340B-419E-8871-84F39F784D6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Finding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26CA52B-340B-419E-8871-84F39F784D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A8ED92-E749-4639-AC98-AA05CED205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2. Take the log</a:t>
                </a:r>
                <a:r>
                  <a:rPr lang="en-US" b="1" dirty="0">
                    <a:latin typeface="Segoe UI Semilight"/>
                    <a:cs typeface="Segoe UI Semilight"/>
                  </a:rPr>
                  <a:t>:</a:t>
                </a:r>
                <a:r>
                  <a:rPr lang="en-US" b="1" spc="-35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unc>
                          <m:func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3. Take the derivative:</a:t>
                </a:r>
                <a:r>
                  <a:rPr lang="en-US" b="1" spc="-3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</a:rPr>
                  <a:t>4. Set the derivative to 0 </a:t>
                </a:r>
                <a:r>
                  <a:rPr lang="en-US" dirty="0"/>
                  <a:t>and solving: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</m:acc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=0⇒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</a:rPr>
                  <a:t>5. Verify it is a maximum with second derivative test: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Second derivative is negative everywhere, so log-likelihood is concave down and average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maximizer.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A8ED92-E749-4639-AC98-AA05CED205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3911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77D3E-3636-9D47-4C37-A91C69E5D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A8D26-3145-18C9-A607-97CB14AF5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MLEs with </a:t>
            </a:r>
            <a:r>
              <a:rPr lang="en-US" i="1" dirty="0"/>
              <a:t>Multiple</a:t>
            </a:r>
            <a:r>
              <a:rPr lang="en-US" dirty="0"/>
              <a:t> Parameters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4139E-0924-EE50-24E7-3D3898432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71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C7B04-8E4E-46E7-8ECF-456323A2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</a:t>
            </a:r>
            <a:r>
              <a:rPr lang="en-US" dirty="0" err="1"/>
              <a:t>Normals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B65616-97D8-4CEF-83D8-DDCB1419AD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just saw to estimate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,1)</m:t>
                    </m:r>
                  </m:oMath>
                </a14:m>
                <a:r>
                  <a:rPr lang="en-US" dirty="0"/>
                  <a:t> we get: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=∑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Now what happens if we know our data is normally distributed but both the mean and the variance are unknown?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B65616-97D8-4CEF-83D8-DDCB1419AD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295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9DA9D-F830-4F9D-ADB4-C92C01373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Normals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E6FBEC-2C1F-40F1-ACDA-FD79515FDB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sz="26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26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600" dirty="0"/>
                  <a:t> be the unknown mean and variance of a normal distribution. Suppose we get independent draws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600" dirty="0"/>
                  <a:t> from the distribution.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1. Likelihood</a:t>
                </a:r>
                <a:r>
                  <a:rPr lang="en-US" sz="2600" b="1" spc="-1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6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function: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US" sz="2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6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rad>
                          </m:den>
                        </m:f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600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sz="2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6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sz="2600" i="1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sz="26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600" i="1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sz="26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US" sz="26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sup>
                        </m:sSup>
                      </m:e>
                    </m:nary>
                  </m:oMath>
                </a14:m>
                <a:endParaRPr lang="en-US" sz="2600" dirty="0"/>
              </a:p>
              <a:p>
                <a:r>
                  <a:rPr lang="en-US" sz="26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2. Take the log</a:t>
                </a:r>
                <a:r>
                  <a:rPr lang="en-US" sz="2600" b="1" dirty="0">
                    <a:latin typeface="Segoe UI Semilight"/>
                    <a:cs typeface="Segoe UI Semilight"/>
                  </a:rPr>
                  <a:t>: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sz="26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sSub>
                                  <m:sSub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600" b="0" i="0" smtClean="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sSup>
                                                  <m:sSupPr>
                                                    <m:ctrlPr>
                                                      <a:rPr lang="en-US" sz="26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sz="26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𝜎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sz="26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</m:sub>
                                            </m:sSub>
                                            <m: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sz="2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2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6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600" b="0" i="1" smtClean="0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sz="26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den>
                                </m:f>
                                <m:r>
                                  <a:rPr lang="en-US" sz="2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US" sz="2600" dirty="0"/>
              </a:p>
              <a:p>
                <a:endParaRPr lang="en-US" sz="2600" dirty="0"/>
              </a:p>
              <a:p>
                <a:endParaRPr lang="en-US" sz="2600" dirty="0"/>
              </a:p>
              <a:p>
                <a:endParaRPr lang="en-US" sz="2600" dirty="0"/>
              </a:p>
              <a:p>
                <a:endParaRPr lang="en-US" sz="26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E6FBEC-2C1F-40F1-ACDA-FD79515FDB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45" t="-1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ame 3">
            <a:extLst>
              <a:ext uri="{FF2B5EF4-FFF2-40B4-BE49-F238E27FC236}">
                <a16:creationId xmlns:a16="http://schemas.microsoft.com/office/drawing/2014/main" id="{03359399-037B-4BD5-86A4-E93BCE579D37}"/>
              </a:ext>
            </a:extLst>
          </p:cNvPr>
          <p:cNvSpPr/>
          <p:nvPr/>
        </p:nvSpPr>
        <p:spPr>
          <a:xfrm>
            <a:off x="6877050" y="5505449"/>
            <a:ext cx="5158628" cy="1198469"/>
          </a:xfrm>
          <a:prstGeom prst="frame">
            <a:avLst>
              <a:gd name="adj1" fmla="val 6594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With multiple parameters, take partial derivatives to find maxima.</a:t>
            </a:r>
          </a:p>
        </p:txBody>
      </p:sp>
    </p:spTree>
    <p:extLst>
      <p:ext uri="{BB962C8B-B14F-4D97-AF65-F5344CB8AC3E}">
        <p14:creationId xmlns:p14="http://schemas.microsoft.com/office/powerpoint/2010/main" val="283791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B2D87-DA07-6C8D-4063-5357A2C53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EC84B-EF85-A3A8-9D05-37081D778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Normals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C07AE4-290A-549D-B2E9-8A70696000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/>
                  <a:t> be the unknown mean and variance of a normal distribution. Suppose we get independent draws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from the distribution.</a:t>
                </a:r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1. Likelihood</a:t>
                </a:r>
                <a:r>
                  <a:rPr lang="en-US" b="1" spc="-1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function: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rad>
                          </m:den>
                        </m:f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2. Take the log</a:t>
                </a:r>
                <a:r>
                  <a:rPr lang="en-US" b="1" dirty="0">
                    <a:latin typeface="Segoe UI Semilight"/>
                    <a:cs typeface="Segoe UI Semilight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𝜎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</m:sub>
                                            </m:s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3. Take the derivative:</a:t>
                </a:r>
                <a:b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</a:br>
                <a:r>
                  <a:rPr lang="en-US" dirty="0">
                    <a:latin typeface="Segoe UI Semilight"/>
                    <a:cs typeface="Segoe UI Semilight"/>
                  </a:rPr>
                  <a:t>Partial derivative </a:t>
                </a:r>
                <a:r>
                  <a:rPr lang="en-US" dirty="0" err="1">
                    <a:latin typeface="Segoe UI Semilight"/>
                    <a:cs typeface="Segoe UI Semilight"/>
                  </a:rPr>
                  <a:t>w.r.t.</a:t>
                </a:r>
                <a:r>
                  <a:rPr lang="en-US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dirty="0">
                    <a:latin typeface="Segoe UI Semilight"/>
                    <a:cs typeface="Segoe UI Semiligh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endParaRPr lang="en-US" dirty="0">
                  <a:latin typeface="Segoe UI Semilight"/>
                  <a:cs typeface="Segoe UI Semilight"/>
                </a:endParaRPr>
              </a:p>
              <a:p>
                <a:r>
                  <a:rPr lang="en-US" dirty="0">
                    <a:latin typeface="Segoe UI Semilight"/>
                    <a:cs typeface="Segoe UI Semilight"/>
                  </a:rPr>
                  <a:t>Partial derivative </a:t>
                </a:r>
                <a:r>
                  <a:rPr lang="en-US" dirty="0" err="1">
                    <a:latin typeface="Segoe UI Semilight"/>
                    <a:cs typeface="Segoe UI Semilight"/>
                  </a:rPr>
                  <a:t>w.r.t.</a:t>
                </a:r>
                <a:r>
                  <a:rPr lang="en-US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latin typeface="Segoe UI Semilight"/>
                    <a:cs typeface="Segoe UI Semiligh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.. 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C07AE4-290A-549D-B2E9-8A70696000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45" t="-1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2902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1A25FFF-B456-4DE4-925D-3293607470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Partial derivative </a:t>
                </a:r>
                <a:r>
                  <a:rPr lang="en-US" dirty="0" err="1"/>
                  <a:t>w.r.t.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Segoe UI Semilight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light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light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1A25FFF-B456-4DE4-925D-3293607470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7186" b="-8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9BF111-1C88-4071-BACC-A0F790EF6D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𝜎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</m:sub>
                                            </m:s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func>
                              <m:funcPr>
                                <m:ctrl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</m:e>
                        </m:func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d>
                          </m:e>
                        </m:func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9BF111-1C88-4071-BACC-A0F790EF6D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5656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54202" y="340613"/>
            <a:ext cx="1128395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65" dirty="0"/>
              <a:t>Announcements</a:t>
            </a:r>
            <a:endParaRPr spc="65" dirty="0"/>
          </a:p>
        </p:txBody>
      </p:sp>
      <p:sp>
        <p:nvSpPr>
          <p:cNvPr id="3" name="object 3"/>
          <p:cNvSpPr txBox="1"/>
          <p:nvPr/>
        </p:nvSpPr>
        <p:spPr>
          <a:xfrm>
            <a:off x="687222" y="1309268"/>
            <a:ext cx="11026140" cy="2334613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363855" indent="-332740">
              <a:lnSpc>
                <a:spcPct val="100000"/>
              </a:lnSpc>
              <a:spcBef>
                <a:spcPts val="1165"/>
              </a:spcBef>
              <a:buChar char="&gt;"/>
              <a:tabLst>
                <a:tab pos="363855" algn="l"/>
              </a:tabLst>
            </a:pPr>
            <a:r>
              <a:rPr lang="en-US" sz="2800" b="0" spc="-10" dirty="0">
                <a:latin typeface="Segoe UI Semilight"/>
                <a:cs typeface="Segoe UI Semilight"/>
              </a:rPr>
              <a:t>Final information on website</a:t>
            </a:r>
          </a:p>
          <a:p>
            <a:pPr marL="363855" indent="-332740">
              <a:lnSpc>
                <a:spcPct val="100000"/>
              </a:lnSpc>
              <a:spcBef>
                <a:spcPts val="1165"/>
              </a:spcBef>
              <a:buChar char="&gt;"/>
              <a:tabLst>
                <a:tab pos="363855" algn="l"/>
              </a:tabLst>
            </a:pPr>
            <a:r>
              <a:rPr lang="en-US" sz="2800" spc="-10" dirty="0">
                <a:latin typeface="Segoe UI Semilight"/>
                <a:cs typeface="Segoe UI Semilight"/>
              </a:rPr>
              <a:t>Homework 6 is due today</a:t>
            </a:r>
          </a:p>
          <a:p>
            <a:pPr marL="363855" indent="-332740">
              <a:lnSpc>
                <a:spcPct val="100000"/>
              </a:lnSpc>
              <a:spcBef>
                <a:spcPts val="1165"/>
              </a:spcBef>
              <a:buChar char="&gt;"/>
              <a:tabLst>
                <a:tab pos="363855" algn="l"/>
              </a:tabLst>
            </a:pPr>
            <a:r>
              <a:rPr lang="en-US" sz="2800" spc="-10" dirty="0">
                <a:latin typeface="Segoe UI Semilight"/>
                <a:cs typeface="Segoe UI Semilight"/>
              </a:rPr>
              <a:t>Homework 7 (last homework!) will be released today</a:t>
            </a:r>
          </a:p>
          <a:p>
            <a:pPr marL="363855" indent="-332740">
              <a:lnSpc>
                <a:spcPct val="100000"/>
              </a:lnSpc>
              <a:spcBef>
                <a:spcPts val="1165"/>
              </a:spcBef>
              <a:buChar char="&gt;"/>
              <a:tabLst>
                <a:tab pos="363855" algn="l"/>
              </a:tabLst>
            </a:pPr>
            <a:r>
              <a:rPr lang="en-US" sz="2800" spc="-10" dirty="0">
                <a:latin typeface="Segoe UI Semilight"/>
                <a:cs typeface="Segoe UI Semilight"/>
              </a:rPr>
              <a:t>Quiz 7 on Friday (Tail Bounds + MLE)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C8007-27EC-FB44-7F4F-BA07D03DE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D3C37-4F5D-EFC2-1FEF-7E0A2867D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Normals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AB22D6-C195-F746-431C-2EE140DE20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/>
                  <a:t> be the unknown mean and variance of a normal distribution. Suppose we get independent draws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from the distribution.</a:t>
                </a:r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1. Likelihood</a:t>
                </a:r>
                <a:r>
                  <a:rPr lang="en-US" b="1" spc="-1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function: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rad>
                          </m:den>
                        </m:f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2. Take the log</a:t>
                </a:r>
                <a:r>
                  <a:rPr lang="en-US" b="1" dirty="0">
                    <a:latin typeface="Segoe UI Semilight"/>
                    <a:cs typeface="Segoe UI Semilight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𝜎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</m:sub>
                                            </m:s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3. Take the derivative:</a:t>
                </a:r>
                <a:b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</a:br>
                <a:r>
                  <a:rPr lang="en-US" dirty="0">
                    <a:latin typeface="Segoe UI Semilight"/>
                    <a:cs typeface="Segoe UI Semilight"/>
                  </a:rPr>
                  <a:t>Partial derivative </a:t>
                </a:r>
                <a:r>
                  <a:rPr lang="en-US" dirty="0" err="1">
                    <a:latin typeface="Segoe UI Semilight"/>
                    <a:cs typeface="Segoe UI Semilight"/>
                  </a:rPr>
                  <a:t>w.r.t.</a:t>
                </a:r>
                <a:r>
                  <a:rPr lang="en-US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dirty="0">
                    <a:latin typeface="Segoe UI Semilight"/>
                    <a:cs typeface="Segoe UI Semiligh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unc>
                          <m:func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  <m:sub>
                                            <m:sSup>
                                              <m:sSup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𝜎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</m:sub>
                                        </m:s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𝜋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𝜇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e>
                    </m:nary>
                  </m:oMath>
                </a14:m>
                <a:endParaRPr lang="en-US" dirty="0">
                  <a:latin typeface="Segoe UI Semilight"/>
                  <a:cs typeface="Segoe UI Semilight"/>
                </a:endParaRPr>
              </a:p>
              <a:p>
                <a:r>
                  <a:rPr lang="en-US" dirty="0">
                    <a:latin typeface="Segoe UI Semilight"/>
                    <a:cs typeface="Segoe UI Semilight"/>
                  </a:rPr>
                  <a:t>Partial derivative </a:t>
                </a:r>
                <a:r>
                  <a:rPr lang="en-US" dirty="0" err="1">
                    <a:latin typeface="Segoe UI Semilight"/>
                    <a:cs typeface="Segoe UI Semilight"/>
                  </a:rPr>
                  <a:t>w.r.t.</a:t>
                </a:r>
                <a:r>
                  <a:rPr lang="en-US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latin typeface="Segoe UI Semilight"/>
                    <a:cs typeface="Segoe UI Semiligh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.. 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AB22D6-C195-F746-431C-2EE140DE20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45" t="-2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5444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D04DD-87B8-CEEE-B55D-A46AFF22B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BED6D-766E-DD05-0019-6C9FFAB5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Normals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8E920C-74B1-1150-D9AB-DAB7B55854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/>
                  <a:t> be the unknown mean and variance of a normal distribution. Suppose we get independent draws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from the distribution.</a:t>
                </a:r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1. Likelihood</a:t>
                </a:r>
                <a:r>
                  <a:rPr lang="en-US" b="1" spc="-1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function: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rad>
                          </m:den>
                        </m:f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2. Take the log</a:t>
                </a:r>
                <a:r>
                  <a:rPr lang="en-US" b="1" dirty="0">
                    <a:latin typeface="Segoe UI Semilight"/>
                    <a:cs typeface="Segoe UI Semilight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𝜎</m:t>
                                                    </m:r>
                                                  </m:e>
                                                  <m:sup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p>
                                              </m:sub>
                                            </m:s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𝜃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nary>
                      </m:e>
                    </m:func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3. Take the derivative:</a:t>
                </a:r>
                <a:b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</a:br>
                <a:r>
                  <a:rPr lang="en-US" dirty="0">
                    <a:latin typeface="Segoe UI Semilight"/>
                    <a:cs typeface="Segoe UI Semilight"/>
                  </a:rPr>
                  <a:t>Partial derivative </a:t>
                </a:r>
                <a:r>
                  <a:rPr lang="en-US" dirty="0" err="1">
                    <a:latin typeface="Segoe UI Semilight"/>
                    <a:cs typeface="Segoe UI Semilight"/>
                  </a:rPr>
                  <a:t>w.r.t.</a:t>
                </a:r>
                <a:r>
                  <a:rPr lang="en-US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dirty="0">
                    <a:latin typeface="Segoe UI Semilight"/>
                    <a:cs typeface="Segoe UI Semiligh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..</m:t>
                                </m:r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dirty="0">
                  <a:latin typeface="Segoe UI Semilight"/>
                  <a:cs typeface="Segoe UI Semilight"/>
                </a:endParaRPr>
              </a:p>
              <a:p>
                <a:r>
                  <a:rPr lang="en-US" dirty="0">
                    <a:latin typeface="Segoe UI Semilight"/>
                    <a:cs typeface="Segoe UI Semilight"/>
                  </a:rPr>
                  <a:t>Partial derivative </a:t>
                </a:r>
                <a:r>
                  <a:rPr lang="en-US" dirty="0" err="1">
                    <a:latin typeface="Segoe UI Semilight"/>
                    <a:cs typeface="Segoe UI Semilight"/>
                  </a:rPr>
                  <a:t>w.r.t.</a:t>
                </a:r>
                <a:r>
                  <a:rPr lang="en-US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Segoe UI Semilight"/>
                              </a:rPr>
                              <m:t>2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latin typeface="Segoe UI Semilight"/>
                    <a:cs typeface="Segoe UI Semiligh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.. 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</a:rPr>
                  <a:t>4. Set the derivative to 0 and solve for the MLEs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dirty="0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b="1" i="1" dirty="0" smtClean="0">
                        <a:solidFill>
                          <a:srgbClr val="3D875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solidFill>
                          <a:srgbClr val="3D8752"/>
                        </a:solidFill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b="0" i="1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3D875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3D8752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3D875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8E920C-74B1-1150-D9AB-DAB7B55854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45" t="-3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1584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A2FD6-B1D8-D8AF-68E2-88289E6BE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682800B-5BC6-7828-99D4-A19FD8FDA55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Solving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682800B-5BC6-7828-99D4-A19FD8FDA5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7186" b="-8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BF9324-514B-5E8E-823B-D27E899844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b="1" dirty="0">
                    <a:solidFill>
                      <a:srgbClr val="3D8752"/>
                    </a:solidFill>
                  </a:rPr>
                  <a:t>4. Set the derivative to 0 and solve system of equations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b="1" i="1" dirty="0">
                        <a:solidFill>
                          <a:srgbClr val="3D875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solidFill>
                          <a:srgbClr val="3D8752"/>
                        </a:solidFill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i="1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3D875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rgbClr val="3D8752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3D875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Setting equal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and solving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den>
                        </m:f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=0⇒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=0⇒</m:t>
                        </m:r>
                      </m:e>
                    </m:nary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⇒</m:t>
                        </m:r>
                      </m:e>
                    </m:nary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</a:rPr>
                  <a:t>5. Verify it is a maximum with second derivative test: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</m:oMath>
                </a14:m>
                <a:r>
                  <a:rPr lang="en-US" dirty="0"/>
                  <a:t>   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an estimate of variance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dirty="0"/>
                  <a:t> and when draws aren’t identical, it won’t be 0. So second derivative is negative and we have a maximizer.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BF9324-514B-5E8E-823B-D27E899844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390" b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8171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F8D6119-7200-4FAC-AD98-8C09BDD0324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Solving for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F8D6119-7200-4FAC-AD98-8C09BDD032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179" t="-7186" b="-8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236A9B-155E-4F28-81BA-95A55D2C71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func>
                      <m:func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ℒ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e>
                        </m:ac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(multiply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acc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236A9B-155E-4F28-81BA-95A55D2C71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587" t="-12827" b="-10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Speech Bubble: Rectangle 3">
                <a:extLst>
                  <a:ext uri="{FF2B5EF4-FFF2-40B4-BE49-F238E27FC236}">
                    <a16:creationId xmlns:a16="http://schemas.microsoft.com/office/drawing/2014/main" id="{0FE5F10E-DF59-4E54-9EF8-C3AF114D06C8}"/>
                  </a:ext>
                </a:extLst>
              </p:cNvPr>
              <p:cNvSpPr/>
              <p:nvPr/>
            </p:nvSpPr>
            <p:spPr>
              <a:xfrm>
                <a:off x="5252757" y="4982135"/>
                <a:ext cx="3957032" cy="1327226"/>
              </a:xfrm>
              <a:prstGeom prst="wedgeRectCallout">
                <a:avLst>
                  <a:gd name="adj1" fmla="val -75112"/>
                  <a:gd name="adj2" fmla="val -88124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To get the overall max</a:t>
                </a:r>
              </a:p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We’ll plug in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</m:oMath>
                </a14:m>
                <a:endParaRPr lang="en-US" sz="2800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 xmlns="">
          <p:sp>
            <p:nvSpPr>
              <p:cNvPr id="4" name="Speech Bubble: Rectangle 3">
                <a:extLst>
                  <a:ext uri="{FF2B5EF4-FFF2-40B4-BE49-F238E27FC236}">
                    <a16:creationId xmlns:a16="http://schemas.microsoft.com/office/drawing/2014/main" id="{0FE5F10E-DF59-4E54-9EF8-C3AF114D06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757" y="4982135"/>
                <a:ext cx="3957032" cy="1327226"/>
              </a:xfrm>
              <a:prstGeom prst="wedgeRectCallout">
                <a:avLst>
                  <a:gd name="adj1" fmla="val -75112"/>
                  <a:gd name="adj2" fmla="val -88124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7527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0B822-B5D7-4A47-A593-180B1557A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Normals 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4F727F-D4A8-4895-8F2B-BC5046FEC5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If you get independent samples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from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are unknown, the maximum likelihood estimates of the normal is: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dirty="0"/>
                  <a:t> 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 MLE for the mean is the </a:t>
                </a:r>
                <a:r>
                  <a:rPr lang="en-US" b="1" dirty="0"/>
                  <a:t>sample mean </a:t>
                </a:r>
                <a:r>
                  <a:rPr lang="en-US" dirty="0"/>
                  <a:t>that is the estimate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the average value of all the data points.</a:t>
                </a:r>
              </a:p>
              <a:p>
                <a:r>
                  <a:rPr lang="en-US" dirty="0"/>
                  <a:t>The MLE for the variance is the </a:t>
                </a:r>
                <a:r>
                  <a:rPr lang="en-US" b="1" dirty="0"/>
                  <a:t>population variance</a:t>
                </a:r>
                <a:r>
                  <a:rPr lang="en-US" dirty="0"/>
                  <a:t>: compute average squared distance the </a:t>
                </a:r>
                <a:r>
                  <a:rPr lang="en-US" i="1" dirty="0"/>
                  <a:t>observed samples </a:t>
                </a:r>
                <a:r>
                  <a:rPr lang="en-US" dirty="0"/>
                  <a:t>are away from the sample mean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4F727F-D4A8-4895-8F2B-BC5046FEC5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1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5219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10992-DFB4-4D94-43B4-E8B6026AC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5502F-7CF7-2EF5-5DF3-566ECBDFE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Solving MLE (the process)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19C699-0A87-E732-5409-1A11994D56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2600" dirty="0"/>
                  <a:t>We’re given that there’s a distribution with some unknown parameter(s)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600" dirty="0"/>
                  <a:t>. There are independent 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600" dirty="0"/>
                  <a:t> from this distribution.</a:t>
                </a:r>
              </a:p>
              <a:p>
                <a:pPr marL="0" indent="0">
                  <a:buNone/>
                </a:pPr>
                <a:endParaRPr lang="en-US" sz="2600" dirty="0"/>
              </a:p>
              <a:p>
                <a:r>
                  <a:rPr lang="en-US" sz="2600" dirty="0"/>
                  <a:t>To find the MLE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2600" dirty="0"/>
                  <a:t> for unknown parameter(s)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600" dirty="0"/>
                  <a:t>…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1. Write the likelihood function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600" b="0" dirty="0"/>
              </a:p>
              <a:p>
                <a:pPr lvl="1"/>
                <a:r>
                  <a:rPr lang="en-US" dirty="0"/>
                  <a:t>   Usually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</a:t>
                </a:r>
                <a:r>
                  <a:rPr lang="en-US" dirty="0">
                    <a:solidFill>
                      <a:schemeClr val="tx1"/>
                    </a:solidFill>
                  </a:rPr>
                  <a:t>discrete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∏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for continuous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2. Take the log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1" i="0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600" b="1" i="0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d>
                          <m:dPr>
                            <m:ctrlPr>
                              <a:rPr lang="en-US" sz="2600" b="1" i="1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b="1" i="1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600" b="1" dirty="0">
                    <a:solidFill>
                      <a:srgbClr val="3D8752"/>
                    </a:solidFill>
                  </a:rPr>
                  <a:t> of the likelihood function </a:t>
                </a:r>
                <a:r>
                  <a:rPr lang="en-US" sz="2600" dirty="0"/>
                  <a:t>(makes the math easier)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3. Take the (partial) derivative(s) of the log-likelihood function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4. Set the derivatives to 0 and solve for the MLEs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00" b="1" i="1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00" b="1" i="1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acc>
                  </m:oMath>
                </a14:m>
                <a:br>
                  <a:rPr lang="en-US" sz="2600" dirty="0"/>
                </a:br>
                <a:r>
                  <a:rPr lang="en-US" sz="2600" dirty="0"/>
                  <a:t>   </a:t>
                </a:r>
                <a:r>
                  <a:rPr lang="en-US" sz="2400" dirty="0"/>
                  <a:t>remember to switch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to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2400" dirty="0"/>
                  <a:t> in this step because we’re now solving for the MLE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5. Verify it is a maximum with second derivative test </a:t>
                </a:r>
                <a:r>
                  <a:rPr lang="en-US" sz="2600" dirty="0"/>
                  <a:t>(not required for 312)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19C699-0A87-E732-5409-1A11994D56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2"/>
                <a:stretch>
                  <a:fillRect l="-436" t="-1544" r="-1743" b="-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540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92D8D-D1F1-3AA9-18FB-55CEDAA99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5712-1BB4-F8A9-B313-3AFD269C7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Estimators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6ADB-BC47-508B-061A-78CC375E5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How do we tell whether an estimator is “good”?</a:t>
            </a:r>
          </a:p>
        </p:txBody>
      </p:sp>
    </p:spTree>
    <p:extLst>
      <p:ext uri="{BB962C8B-B14F-4D97-AF65-F5344CB8AC3E}">
        <p14:creationId xmlns:p14="http://schemas.microsoft.com/office/powerpoint/2010/main" val="3093822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5DC7C-9E6E-47A2-8A35-8A98BC06C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4380B-7546-40FC-8082-EAB4F0972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One property we might want from an estimator is for it to be </a:t>
            </a:r>
            <a:r>
              <a:rPr lang="en-US" b="1" dirty="0"/>
              <a:t>unbiased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expectation is taken over the randomness in the samples we drew.</a:t>
            </a:r>
          </a:p>
          <a:p>
            <a:pPr marL="0" indent="0">
              <a:buNone/>
            </a:pPr>
            <a:r>
              <a:rPr lang="en-US" sz="2400" dirty="0"/>
              <a:t>The formula is fixed, the data we draw to evaluate the formula becomes the source of the randomness. We redefine each observed sample as </a:t>
            </a:r>
            <a:r>
              <a:rPr lang="en-US" sz="2400" i="1" dirty="0"/>
              <a:t>random variables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“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</a:t>
            </a: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 average over </a:t>
            </a:r>
            <a:r>
              <a:rPr lang="en-US" sz="28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many</a:t>
            </a: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samples, is our estimator correct?”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DB7727B-4EB8-40CC-A2E2-9D97D2261839}"/>
                  </a:ext>
                </a:extLst>
              </p:cNvPr>
              <p:cNvSpPr/>
              <p:nvPr/>
            </p:nvSpPr>
            <p:spPr>
              <a:xfrm>
                <a:off x="2284618" y="2193520"/>
                <a:ext cx="7768500" cy="1145999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An estimator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</m:e>
                    </m:acc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is “unbiased” if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𝜃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𝜃</m:t>
                      </m:r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DB7727B-4EB8-40CC-A2E2-9D97D22618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618" y="2193520"/>
                <a:ext cx="7768500" cy="11459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9144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E2F49-7353-8B91-1803-AB189FFBF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AA18C-6A3D-1451-A7FC-971422F2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Biased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3A7317-3238-2B35-6E97-435372DF23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If the bias isn’t unbiased then it is </a:t>
                </a:r>
                <a:r>
                  <a:rPr lang="en-US" b="1" dirty="0"/>
                  <a:t>biased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Bias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:r>
                  <a:rPr lang="en-US" i="1" dirty="0">
                    <a:sym typeface="Wingdings" panose="05000000000000000000" pitchFamily="2" charset="2"/>
                  </a:rPr>
                  <a:t>unbiased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Bias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:r>
                  <a:rPr lang="en-US" i="1" dirty="0">
                    <a:sym typeface="Wingdings" panose="05000000000000000000" pitchFamily="2" charset="2"/>
                  </a:rPr>
                  <a:t>overestimate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Bias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:r>
                  <a:rPr lang="en-US" i="1" dirty="0">
                    <a:sym typeface="Wingdings" panose="05000000000000000000" pitchFamily="2" charset="2"/>
                  </a:rPr>
                  <a:t>underestimate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3A7317-3238-2B35-6E97-435372DF23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9004475-EE6A-CD9F-57C6-CD807F85AB40}"/>
                  </a:ext>
                </a:extLst>
              </p:cNvPr>
              <p:cNvSpPr/>
              <p:nvPr/>
            </p:nvSpPr>
            <p:spPr>
              <a:xfrm>
                <a:off x="2284618" y="2014057"/>
                <a:ext cx="7768500" cy="1145999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The “bias” of an estimator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𝜽</m:t>
                        </m:r>
                      </m:e>
                    </m:acc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is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Bias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𝜃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𝜃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𝜃</m:t>
                      </m:r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9004475-EE6A-CD9F-57C6-CD807F85AB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618" y="2014057"/>
                <a:ext cx="7768500" cy="1145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2103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6370F-9F90-78F9-A53E-F5B272A2B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B6EC9-3061-A63A-16B5-9ED8FD3D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Biased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0DE0B1-FF4C-979C-BB6B-B26A99A0E3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If the bias isn’t unbiased then it is </a:t>
                </a:r>
                <a:r>
                  <a:rPr lang="en-US" b="1" dirty="0"/>
                  <a:t>biased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Bias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:r>
                  <a:rPr lang="en-US" i="1" dirty="0">
                    <a:sym typeface="Wingdings" panose="05000000000000000000" pitchFamily="2" charset="2"/>
                  </a:rPr>
                  <a:t>unbiased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Bias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:r>
                  <a:rPr lang="en-US" i="1" dirty="0">
                    <a:sym typeface="Wingdings" panose="05000000000000000000" pitchFamily="2" charset="2"/>
                  </a:rPr>
                  <a:t>overestimate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Bias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 </a:t>
                </a:r>
                <a:r>
                  <a:rPr lang="en-US" i="1" dirty="0">
                    <a:sym typeface="Wingdings" panose="05000000000000000000" pitchFamily="2" charset="2"/>
                  </a:rPr>
                  <a:t>underestimate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0DE0B1-FF4C-979C-BB6B-B26A99A0E3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EA30C77-4FA6-4DD7-7BFA-5C44D40CEE51}"/>
                  </a:ext>
                </a:extLst>
              </p:cNvPr>
              <p:cNvSpPr/>
              <p:nvPr/>
            </p:nvSpPr>
            <p:spPr>
              <a:xfrm>
                <a:off x="2284618" y="2014057"/>
                <a:ext cx="7768500" cy="1145999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The “bias” of an estimator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𝜽</m:t>
                        </m:r>
                      </m:e>
                    </m:acc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 is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Bias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, </m:t>
                          </m:r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𝜃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𝜃</m:t>
                              </m:r>
                            </m:e>
                          </m:acc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Segoe UI Semibold" panose="020B0702040204020203" pitchFamily="34" charset="0"/>
                        </a:rPr>
                        <m:t>𝜃</m:t>
                      </m:r>
                    </m:oMath>
                  </m:oMathPara>
                </a14:m>
                <a:endParaRPr lang="en-US" sz="2800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EA30C77-4FA6-4DD7-7BFA-5C44D40CEE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618" y="2014057"/>
                <a:ext cx="7768500" cy="1145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765E962E-C434-104A-2D06-D602ED2796BF}"/>
                  </a:ext>
                </a:extLst>
              </p:cNvPr>
              <p:cNvSpPr/>
              <p:nvPr/>
            </p:nvSpPr>
            <p:spPr>
              <a:xfrm>
                <a:off x="648970" y="5306938"/>
                <a:ext cx="10894060" cy="1287786"/>
              </a:xfrm>
              <a:custGeom>
                <a:avLst/>
                <a:gdLst/>
                <a:ahLst/>
                <a:cxnLst/>
                <a:rect l="l" t="t" r="r" b="b"/>
                <a:pathLst>
                  <a:path w="10894060" h="1541145">
                    <a:moveTo>
                      <a:pt x="10636758" y="0"/>
                    </a:moveTo>
                    <a:lnTo>
                      <a:pt x="256806" y="0"/>
                    </a:lnTo>
                    <a:lnTo>
                      <a:pt x="210644" y="4136"/>
                    </a:lnTo>
                    <a:lnTo>
                      <a:pt x="167197" y="16061"/>
                    </a:lnTo>
                    <a:lnTo>
                      <a:pt x="127190" y="35051"/>
                    </a:lnTo>
                    <a:lnTo>
                      <a:pt x="91348" y="60383"/>
                    </a:lnTo>
                    <a:lnTo>
                      <a:pt x="60396" y="91330"/>
                    </a:lnTo>
                    <a:lnTo>
                      <a:pt x="35060" y="127169"/>
                    </a:lnTo>
                    <a:lnTo>
                      <a:pt x="16066" y="167175"/>
                    </a:lnTo>
                    <a:lnTo>
                      <a:pt x="4137" y="210625"/>
                    </a:lnTo>
                    <a:lnTo>
                      <a:pt x="0" y="256794"/>
                    </a:lnTo>
                    <a:lnTo>
                      <a:pt x="0" y="1283957"/>
                    </a:lnTo>
                    <a:lnTo>
                      <a:pt x="4137" y="1330119"/>
                    </a:lnTo>
                    <a:lnTo>
                      <a:pt x="16066" y="1373566"/>
                    </a:lnTo>
                    <a:lnTo>
                      <a:pt x="35060" y="1413573"/>
                    </a:lnTo>
                    <a:lnTo>
                      <a:pt x="60396" y="1449415"/>
                    </a:lnTo>
                    <a:lnTo>
                      <a:pt x="91348" y="1480367"/>
                    </a:lnTo>
                    <a:lnTo>
                      <a:pt x="127190" y="1505703"/>
                    </a:lnTo>
                    <a:lnTo>
                      <a:pt x="167197" y="1524697"/>
                    </a:lnTo>
                    <a:lnTo>
                      <a:pt x="210644" y="1536626"/>
                    </a:lnTo>
                    <a:lnTo>
                      <a:pt x="256806" y="1540764"/>
                    </a:lnTo>
                    <a:lnTo>
                      <a:pt x="10636758" y="1540764"/>
                    </a:lnTo>
                    <a:lnTo>
                      <a:pt x="10682926" y="1536626"/>
                    </a:lnTo>
                    <a:lnTo>
                      <a:pt x="10726376" y="1524697"/>
                    </a:lnTo>
                    <a:lnTo>
                      <a:pt x="10766382" y="1505703"/>
                    </a:lnTo>
                    <a:lnTo>
                      <a:pt x="10802221" y="1480367"/>
                    </a:lnTo>
                    <a:lnTo>
                      <a:pt x="10833168" y="1449415"/>
                    </a:lnTo>
                    <a:lnTo>
                      <a:pt x="10858500" y="1413573"/>
                    </a:lnTo>
                    <a:lnTo>
                      <a:pt x="10877490" y="1373566"/>
                    </a:lnTo>
                    <a:lnTo>
                      <a:pt x="10889415" y="1330119"/>
                    </a:lnTo>
                    <a:lnTo>
                      <a:pt x="10893552" y="1283957"/>
                    </a:lnTo>
                    <a:lnTo>
                      <a:pt x="10893552" y="256794"/>
                    </a:lnTo>
                    <a:lnTo>
                      <a:pt x="10889415" y="210625"/>
                    </a:lnTo>
                    <a:lnTo>
                      <a:pt x="10877490" y="167175"/>
                    </a:lnTo>
                    <a:lnTo>
                      <a:pt x="10858500" y="127169"/>
                    </a:lnTo>
                    <a:lnTo>
                      <a:pt x="10833168" y="91330"/>
                    </a:lnTo>
                    <a:lnTo>
                      <a:pt x="10802221" y="60383"/>
                    </a:lnTo>
                    <a:lnTo>
                      <a:pt x="10766382" y="35051"/>
                    </a:lnTo>
                    <a:lnTo>
                      <a:pt x="10726376" y="16061"/>
                    </a:lnTo>
                    <a:lnTo>
                      <a:pt x="10682926" y="4136"/>
                    </a:lnTo>
                    <a:lnTo>
                      <a:pt x="10636758" y="0"/>
                    </a:lnTo>
                    <a:close/>
                  </a:path>
                </a:pathLst>
              </a:custGeom>
              <a:solidFill>
                <a:srgbClr val="EBEAF6"/>
              </a:solidFill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sz="28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Sometimes we can “fix” an estimator to be unbiased by</a:t>
                </a:r>
              </a:p>
              <a:p>
                <a:pPr algn="ctr"/>
                <a:r>
                  <a:rPr lang="en-US" sz="28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adding/multiplying a constant to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28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to make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Bias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, </m:t>
                        </m:r>
                        <m:acc>
                          <m:accPr>
                            <m:chr m:val="̂"/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=0</m:t>
                    </m:r>
                  </m:oMath>
                </a14:m>
                <a:endParaRPr sz="28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>
          <p:sp>
            <p:nvSpPr>
              <p:cNvPr id="8" name="object 3">
                <a:extLst>
                  <a:ext uri="{FF2B5EF4-FFF2-40B4-BE49-F238E27FC236}">
                    <a16:creationId xmlns:a16="http://schemas.microsoft.com/office/drawing/2014/main" id="{765E962E-C434-104A-2D06-D602ED2796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70" y="5306938"/>
                <a:ext cx="10894060" cy="1287786"/>
              </a:xfrm>
              <a:custGeom>
                <a:avLst/>
                <a:gdLst/>
                <a:ahLst/>
                <a:cxnLst/>
                <a:rect l="l" t="t" r="r" b="b"/>
                <a:pathLst>
                  <a:path w="10894060" h="1541145">
                    <a:moveTo>
                      <a:pt x="10636758" y="0"/>
                    </a:moveTo>
                    <a:lnTo>
                      <a:pt x="256806" y="0"/>
                    </a:lnTo>
                    <a:lnTo>
                      <a:pt x="210644" y="4136"/>
                    </a:lnTo>
                    <a:lnTo>
                      <a:pt x="167197" y="16061"/>
                    </a:lnTo>
                    <a:lnTo>
                      <a:pt x="127190" y="35051"/>
                    </a:lnTo>
                    <a:lnTo>
                      <a:pt x="91348" y="60383"/>
                    </a:lnTo>
                    <a:lnTo>
                      <a:pt x="60396" y="91330"/>
                    </a:lnTo>
                    <a:lnTo>
                      <a:pt x="35060" y="127169"/>
                    </a:lnTo>
                    <a:lnTo>
                      <a:pt x="16066" y="167175"/>
                    </a:lnTo>
                    <a:lnTo>
                      <a:pt x="4137" y="210625"/>
                    </a:lnTo>
                    <a:lnTo>
                      <a:pt x="0" y="256794"/>
                    </a:lnTo>
                    <a:lnTo>
                      <a:pt x="0" y="1283957"/>
                    </a:lnTo>
                    <a:lnTo>
                      <a:pt x="4137" y="1330119"/>
                    </a:lnTo>
                    <a:lnTo>
                      <a:pt x="16066" y="1373566"/>
                    </a:lnTo>
                    <a:lnTo>
                      <a:pt x="35060" y="1413573"/>
                    </a:lnTo>
                    <a:lnTo>
                      <a:pt x="60396" y="1449415"/>
                    </a:lnTo>
                    <a:lnTo>
                      <a:pt x="91348" y="1480367"/>
                    </a:lnTo>
                    <a:lnTo>
                      <a:pt x="127190" y="1505703"/>
                    </a:lnTo>
                    <a:lnTo>
                      <a:pt x="167197" y="1524697"/>
                    </a:lnTo>
                    <a:lnTo>
                      <a:pt x="210644" y="1536626"/>
                    </a:lnTo>
                    <a:lnTo>
                      <a:pt x="256806" y="1540764"/>
                    </a:lnTo>
                    <a:lnTo>
                      <a:pt x="10636758" y="1540764"/>
                    </a:lnTo>
                    <a:lnTo>
                      <a:pt x="10682926" y="1536626"/>
                    </a:lnTo>
                    <a:lnTo>
                      <a:pt x="10726376" y="1524697"/>
                    </a:lnTo>
                    <a:lnTo>
                      <a:pt x="10766382" y="1505703"/>
                    </a:lnTo>
                    <a:lnTo>
                      <a:pt x="10802221" y="1480367"/>
                    </a:lnTo>
                    <a:lnTo>
                      <a:pt x="10833168" y="1449415"/>
                    </a:lnTo>
                    <a:lnTo>
                      <a:pt x="10858500" y="1413573"/>
                    </a:lnTo>
                    <a:lnTo>
                      <a:pt x="10877490" y="1373566"/>
                    </a:lnTo>
                    <a:lnTo>
                      <a:pt x="10889415" y="1330119"/>
                    </a:lnTo>
                    <a:lnTo>
                      <a:pt x="10893552" y="1283957"/>
                    </a:lnTo>
                    <a:lnTo>
                      <a:pt x="10893552" y="256794"/>
                    </a:lnTo>
                    <a:lnTo>
                      <a:pt x="10889415" y="210625"/>
                    </a:lnTo>
                    <a:lnTo>
                      <a:pt x="10877490" y="167175"/>
                    </a:lnTo>
                    <a:lnTo>
                      <a:pt x="10858500" y="127169"/>
                    </a:lnTo>
                    <a:lnTo>
                      <a:pt x="10833168" y="91330"/>
                    </a:lnTo>
                    <a:lnTo>
                      <a:pt x="10802221" y="60383"/>
                    </a:lnTo>
                    <a:lnTo>
                      <a:pt x="10766382" y="35051"/>
                    </a:lnTo>
                    <a:lnTo>
                      <a:pt x="10726376" y="16061"/>
                    </a:lnTo>
                    <a:lnTo>
                      <a:pt x="10682926" y="4136"/>
                    </a:lnTo>
                    <a:lnTo>
                      <a:pt x="10636758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8589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288E-53FE-F3A7-12E7-BE004BC4D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8F0B4D-C8C7-1D7E-EF5D-B5B6EEB3EA44}"/>
              </a:ext>
            </a:extLst>
          </p:cNvPr>
          <p:cNvSpPr txBox="1">
            <a:spLocks/>
          </p:cNvSpPr>
          <p:nvPr/>
        </p:nvSpPr>
        <p:spPr>
          <a:xfrm>
            <a:off x="429502" y="1512983"/>
            <a:ext cx="5397689" cy="479637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Tail Bounds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Chernoff Bound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not a tail bound, but Union Bound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Maximum Likelihood Estimation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A5FAE70-5F40-3179-661E-3684CF63546E}"/>
              </a:ext>
            </a:extLst>
          </p:cNvPr>
          <p:cNvSpPr txBox="1">
            <a:spLocks/>
          </p:cNvSpPr>
          <p:nvPr/>
        </p:nvSpPr>
        <p:spPr>
          <a:xfrm>
            <a:off x="6364809" y="1512984"/>
            <a:ext cx="5397689" cy="479637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Maximum Likelihood Estimation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Biased / Unbiased Estimators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A3007A-C90E-C714-4820-53F4F8741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</p:spPr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195135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9FCAF-A4D5-44AD-A042-ACFD6B515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our MLEs unbiased?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B44BDE-FE6C-4C70-B46C-A18C34885B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1" dirty="0"/>
                  <a:t>Example: MLE for mean of normal distribution</a:t>
                </a:r>
              </a:p>
              <a:p>
                <a:r>
                  <a:rPr lang="en-US" dirty="0"/>
                  <a:t>Each 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sample from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B44BDE-FE6C-4C70-B46C-A18C34885B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3">
            <a:extLst>
              <a:ext uri="{FF2B5EF4-FFF2-40B4-BE49-F238E27FC236}">
                <a16:creationId xmlns:a16="http://schemas.microsoft.com/office/drawing/2014/main" id="{F84DAE4F-A3AF-EB73-A4CF-8E8ACD653E60}"/>
              </a:ext>
            </a:extLst>
          </p:cNvPr>
          <p:cNvSpPr/>
          <p:nvPr/>
        </p:nvSpPr>
        <p:spPr>
          <a:xfrm>
            <a:off x="648970" y="1277943"/>
            <a:ext cx="10894060" cy="1106334"/>
          </a:xfrm>
          <a:custGeom>
            <a:avLst/>
            <a:gdLst/>
            <a:ahLst/>
            <a:cxnLst/>
            <a:rect l="l" t="t" r="r" b="b"/>
            <a:pathLst>
              <a:path w="10894060" h="1541145">
                <a:moveTo>
                  <a:pt x="10636758" y="0"/>
                </a:moveTo>
                <a:lnTo>
                  <a:pt x="256806" y="0"/>
                </a:lnTo>
                <a:lnTo>
                  <a:pt x="210644" y="4136"/>
                </a:lnTo>
                <a:lnTo>
                  <a:pt x="167197" y="16061"/>
                </a:lnTo>
                <a:lnTo>
                  <a:pt x="127190" y="35051"/>
                </a:lnTo>
                <a:lnTo>
                  <a:pt x="91348" y="60383"/>
                </a:lnTo>
                <a:lnTo>
                  <a:pt x="60396" y="91330"/>
                </a:lnTo>
                <a:lnTo>
                  <a:pt x="35060" y="127169"/>
                </a:lnTo>
                <a:lnTo>
                  <a:pt x="16066" y="167175"/>
                </a:lnTo>
                <a:lnTo>
                  <a:pt x="4137" y="210625"/>
                </a:lnTo>
                <a:lnTo>
                  <a:pt x="0" y="256794"/>
                </a:lnTo>
                <a:lnTo>
                  <a:pt x="0" y="1283957"/>
                </a:lnTo>
                <a:lnTo>
                  <a:pt x="4137" y="1330119"/>
                </a:lnTo>
                <a:lnTo>
                  <a:pt x="16066" y="1373566"/>
                </a:lnTo>
                <a:lnTo>
                  <a:pt x="35060" y="1413573"/>
                </a:lnTo>
                <a:lnTo>
                  <a:pt x="60396" y="1449415"/>
                </a:lnTo>
                <a:lnTo>
                  <a:pt x="91348" y="1480367"/>
                </a:lnTo>
                <a:lnTo>
                  <a:pt x="127190" y="1505703"/>
                </a:lnTo>
                <a:lnTo>
                  <a:pt x="167197" y="1524697"/>
                </a:lnTo>
                <a:lnTo>
                  <a:pt x="210644" y="1536626"/>
                </a:lnTo>
                <a:lnTo>
                  <a:pt x="256806" y="1540764"/>
                </a:lnTo>
                <a:lnTo>
                  <a:pt x="10636758" y="1540764"/>
                </a:lnTo>
                <a:lnTo>
                  <a:pt x="10682926" y="1536626"/>
                </a:lnTo>
                <a:lnTo>
                  <a:pt x="10726376" y="1524697"/>
                </a:lnTo>
                <a:lnTo>
                  <a:pt x="10766382" y="1505703"/>
                </a:lnTo>
                <a:lnTo>
                  <a:pt x="10802221" y="1480367"/>
                </a:lnTo>
                <a:lnTo>
                  <a:pt x="10833168" y="1449415"/>
                </a:lnTo>
                <a:lnTo>
                  <a:pt x="10858500" y="1413573"/>
                </a:lnTo>
                <a:lnTo>
                  <a:pt x="10877490" y="1373566"/>
                </a:lnTo>
                <a:lnTo>
                  <a:pt x="10889415" y="1330119"/>
                </a:lnTo>
                <a:lnTo>
                  <a:pt x="10893552" y="1283957"/>
                </a:lnTo>
                <a:lnTo>
                  <a:pt x="10893552" y="256794"/>
                </a:lnTo>
                <a:lnTo>
                  <a:pt x="10889415" y="210625"/>
                </a:lnTo>
                <a:lnTo>
                  <a:pt x="10877490" y="167175"/>
                </a:lnTo>
                <a:lnTo>
                  <a:pt x="10858500" y="127169"/>
                </a:lnTo>
                <a:lnTo>
                  <a:pt x="10833168" y="91330"/>
                </a:lnTo>
                <a:lnTo>
                  <a:pt x="10802221" y="60383"/>
                </a:lnTo>
                <a:lnTo>
                  <a:pt x="10766382" y="35051"/>
                </a:lnTo>
                <a:lnTo>
                  <a:pt x="10726376" y="16061"/>
                </a:lnTo>
                <a:lnTo>
                  <a:pt x="10682926" y="4136"/>
                </a:lnTo>
                <a:lnTo>
                  <a:pt x="10636758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 anchor="ctr"/>
          <a:lstStyle/>
          <a:p>
            <a:pPr marL="91440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aim to evaluate the performance of our estimator on average. Instead of focusing on specific data, we define r</a:t>
            </a:r>
            <a:r>
              <a:rPr lang="en-US" sz="20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andom variables representing the distribution from which each sample is drawn</a:t>
            </a:r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endParaRPr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2242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26EC6-1325-AA6C-2DC8-195130187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5D1E3-6433-66F1-08D5-F55A243DB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our MLEs unbiased?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54D91C-62B0-0B2D-BB7B-252E664C99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1" dirty="0"/>
                  <a:t>Example: MLE for mean of normal distribution</a:t>
                </a:r>
              </a:p>
              <a:p>
                <a:r>
                  <a:rPr lang="en-US" dirty="0"/>
                  <a:t>Each 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sample from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5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∑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US" dirty="0"/>
              </a:p>
              <a:p>
                <a:r>
                  <a:rPr lang="en-US" dirty="0"/>
                  <a:t>Unbiased!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54D91C-62B0-0B2D-BB7B-252E664C99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3">
            <a:extLst>
              <a:ext uri="{FF2B5EF4-FFF2-40B4-BE49-F238E27FC236}">
                <a16:creationId xmlns:a16="http://schemas.microsoft.com/office/drawing/2014/main" id="{79D539DB-5FCB-91D1-3B36-9B85621A57D8}"/>
              </a:ext>
            </a:extLst>
          </p:cNvPr>
          <p:cNvSpPr/>
          <p:nvPr/>
        </p:nvSpPr>
        <p:spPr>
          <a:xfrm>
            <a:off x="648970" y="1277943"/>
            <a:ext cx="10894060" cy="1106334"/>
          </a:xfrm>
          <a:custGeom>
            <a:avLst/>
            <a:gdLst/>
            <a:ahLst/>
            <a:cxnLst/>
            <a:rect l="l" t="t" r="r" b="b"/>
            <a:pathLst>
              <a:path w="10894060" h="1541145">
                <a:moveTo>
                  <a:pt x="10636758" y="0"/>
                </a:moveTo>
                <a:lnTo>
                  <a:pt x="256806" y="0"/>
                </a:lnTo>
                <a:lnTo>
                  <a:pt x="210644" y="4136"/>
                </a:lnTo>
                <a:lnTo>
                  <a:pt x="167197" y="16061"/>
                </a:lnTo>
                <a:lnTo>
                  <a:pt x="127190" y="35051"/>
                </a:lnTo>
                <a:lnTo>
                  <a:pt x="91348" y="60383"/>
                </a:lnTo>
                <a:lnTo>
                  <a:pt x="60396" y="91330"/>
                </a:lnTo>
                <a:lnTo>
                  <a:pt x="35060" y="127169"/>
                </a:lnTo>
                <a:lnTo>
                  <a:pt x="16066" y="167175"/>
                </a:lnTo>
                <a:lnTo>
                  <a:pt x="4137" y="210625"/>
                </a:lnTo>
                <a:lnTo>
                  <a:pt x="0" y="256794"/>
                </a:lnTo>
                <a:lnTo>
                  <a:pt x="0" y="1283957"/>
                </a:lnTo>
                <a:lnTo>
                  <a:pt x="4137" y="1330119"/>
                </a:lnTo>
                <a:lnTo>
                  <a:pt x="16066" y="1373566"/>
                </a:lnTo>
                <a:lnTo>
                  <a:pt x="35060" y="1413573"/>
                </a:lnTo>
                <a:lnTo>
                  <a:pt x="60396" y="1449415"/>
                </a:lnTo>
                <a:lnTo>
                  <a:pt x="91348" y="1480367"/>
                </a:lnTo>
                <a:lnTo>
                  <a:pt x="127190" y="1505703"/>
                </a:lnTo>
                <a:lnTo>
                  <a:pt x="167197" y="1524697"/>
                </a:lnTo>
                <a:lnTo>
                  <a:pt x="210644" y="1536626"/>
                </a:lnTo>
                <a:lnTo>
                  <a:pt x="256806" y="1540764"/>
                </a:lnTo>
                <a:lnTo>
                  <a:pt x="10636758" y="1540764"/>
                </a:lnTo>
                <a:lnTo>
                  <a:pt x="10682926" y="1536626"/>
                </a:lnTo>
                <a:lnTo>
                  <a:pt x="10726376" y="1524697"/>
                </a:lnTo>
                <a:lnTo>
                  <a:pt x="10766382" y="1505703"/>
                </a:lnTo>
                <a:lnTo>
                  <a:pt x="10802221" y="1480367"/>
                </a:lnTo>
                <a:lnTo>
                  <a:pt x="10833168" y="1449415"/>
                </a:lnTo>
                <a:lnTo>
                  <a:pt x="10858500" y="1413573"/>
                </a:lnTo>
                <a:lnTo>
                  <a:pt x="10877490" y="1373566"/>
                </a:lnTo>
                <a:lnTo>
                  <a:pt x="10889415" y="1330119"/>
                </a:lnTo>
                <a:lnTo>
                  <a:pt x="10893552" y="1283957"/>
                </a:lnTo>
                <a:lnTo>
                  <a:pt x="10893552" y="256794"/>
                </a:lnTo>
                <a:lnTo>
                  <a:pt x="10889415" y="210625"/>
                </a:lnTo>
                <a:lnTo>
                  <a:pt x="10877490" y="167175"/>
                </a:lnTo>
                <a:lnTo>
                  <a:pt x="10858500" y="127169"/>
                </a:lnTo>
                <a:lnTo>
                  <a:pt x="10833168" y="91330"/>
                </a:lnTo>
                <a:lnTo>
                  <a:pt x="10802221" y="60383"/>
                </a:lnTo>
                <a:lnTo>
                  <a:pt x="10766382" y="35051"/>
                </a:lnTo>
                <a:lnTo>
                  <a:pt x="10726376" y="16061"/>
                </a:lnTo>
                <a:lnTo>
                  <a:pt x="10682926" y="4136"/>
                </a:lnTo>
                <a:lnTo>
                  <a:pt x="10636758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 anchor="ctr"/>
          <a:lstStyle/>
          <a:p>
            <a:pPr marL="91440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aim to evaluate the performance of our estimator on average. Instead of focusing on specific data, we define r</a:t>
            </a:r>
            <a:r>
              <a:rPr lang="en-US" sz="20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andom variables representing the distribution from which each sample is drawn</a:t>
            </a:r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endParaRPr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814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B57C6-C6AF-4B96-063D-D410987D5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2B935-850B-6CD6-E5A8-8FF6EBC22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our MLEs unbiased?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AAB55C-1550-D730-E6BB-1F226512D7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1" dirty="0"/>
                  <a:t>Example: MLE for probability of heads on a coin flip</a:t>
                </a:r>
              </a:p>
              <a:p>
                <a:r>
                  <a:rPr lang="en-US" dirty="0"/>
                  <a:t>Each 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sample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Ber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Ber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i="1" dirty="0"/>
                  <a:t>In general</a:t>
                </a:r>
                <a:r>
                  <a:rPr lang="en-US" dirty="0"/>
                  <a:t>, our MLE is: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num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heads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flips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                  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AAB55C-1550-D730-E6BB-1F226512D7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3">
            <a:extLst>
              <a:ext uri="{FF2B5EF4-FFF2-40B4-BE49-F238E27FC236}">
                <a16:creationId xmlns:a16="http://schemas.microsoft.com/office/drawing/2014/main" id="{364AB16C-700D-1CE6-3CFC-7C745EE351AA}"/>
              </a:ext>
            </a:extLst>
          </p:cNvPr>
          <p:cNvSpPr/>
          <p:nvPr/>
        </p:nvSpPr>
        <p:spPr>
          <a:xfrm>
            <a:off x="648970" y="1277943"/>
            <a:ext cx="10894060" cy="1106334"/>
          </a:xfrm>
          <a:custGeom>
            <a:avLst/>
            <a:gdLst/>
            <a:ahLst/>
            <a:cxnLst/>
            <a:rect l="l" t="t" r="r" b="b"/>
            <a:pathLst>
              <a:path w="10894060" h="1541145">
                <a:moveTo>
                  <a:pt x="10636758" y="0"/>
                </a:moveTo>
                <a:lnTo>
                  <a:pt x="256806" y="0"/>
                </a:lnTo>
                <a:lnTo>
                  <a:pt x="210644" y="4136"/>
                </a:lnTo>
                <a:lnTo>
                  <a:pt x="167197" y="16061"/>
                </a:lnTo>
                <a:lnTo>
                  <a:pt x="127190" y="35051"/>
                </a:lnTo>
                <a:lnTo>
                  <a:pt x="91348" y="60383"/>
                </a:lnTo>
                <a:lnTo>
                  <a:pt x="60396" y="91330"/>
                </a:lnTo>
                <a:lnTo>
                  <a:pt x="35060" y="127169"/>
                </a:lnTo>
                <a:lnTo>
                  <a:pt x="16066" y="167175"/>
                </a:lnTo>
                <a:lnTo>
                  <a:pt x="4137" y="210625"/>
                </a:lnTo>
                <a:lnTo>
                  <a:pt x="0" y="256794"/>
                </a:lnTo>
                <a:lnTo>
                  <a:pt x="0" y="1283957"/>
                </a:lnTo>
                <a:lnTo>
                  <a:pt x="4137" y="1330119"/>
                </a:lnTo>
                <a:lnTo>
                  <a:pt x="16066" y="1373566"/>
                </a:lnTo>
                <a:lnTo>
                  <a:pt x="35060" y="1413573"/>
                </a:lnTo>
                <a:lnTo>
                  <a:pt x="60396" y="1449415"/>
                </a:lnTo>
                <a:lnTo>
                  <a:pt x="91348" y="1480367"/>
                </a:lnTo>
                <a:lnTo>
                  <a:pt x="127190" y="1505703"/>
                </a:lnTo>
                <a:lnTo>
                  <a:pt x="167197" y="1524697"/>
                </a:lnTo>
                <a:lnTo>
                  <a:pt x="210644" y="1536626"/>
                </a:lnTo>
                <a:lnTo>
                  <a:pt x="256806" y="1540764"/>
                </a:lnTo>
                <a:lnTo>
                  <a:pt x="10636758" y="1540764"/>
                </a:lnTo>
                <a:lnTo>
                  <a:pt x="10682926" y="1536626"/>
                </a:lnTo>
                <a:lnTo>
                  <a:pt x="10726376" y="1524697"/>
                </a:lnTo>
                <a:lnTo>
                  <a:pt x="10766382" y="1505703"/>
                </a:lnTo>
                <a:lnTo>
                  <a:pt x="10802221" y="1480367"/>
                </a:lnTo>
                <a:lnTo>
                  <a:pt x="10833168" y="1449415"/>
                </a:lnTo>
                <a:lnTo>
                  <a:pt x="10858500" y="1413573"/>
                </a:lnTo>
                <a:lnTo>
                  <a:pt x="10877490" y="1373566"/>
                </a:lnTo>
                <a:lnTo>
                  <a:pt x="10889415" y="1330119"/>
                </a:lnTo>
                <a:lnTo>
                  <a:pt x="10893552" y="1283957"/>
                </a:lnTo>
                <a:lnTo>
                  <a:pt x="10893552" y="256794"/>
                </a:lnTo>
                <a:lnTo>
                  <a:pt x="10889415" y="210625"/>
                </a:lnTo>
                <a:lnTo>
                  <a:pt x="10877490" y="167175"/>
                </a:lnTo>
                <a:lnTo>
                  <a:pt x="10858500" y="127169"/>
                </a:lnTo>
                <a:lnTo>
                  <a:pt x="10833168" y="91330"/>
                </a:lnTo>
                <a:lnTo>
                  <a:pt x="10802221" y="60383"/>
                </a:lnTo>
                <a:lnTo>
                  <a:pt x="10766382" y="35051"/>
                </a:lnTo>
                <a:lnTo>
                  <a:pt x="10726376" y="16061"/>
                </a:lnTo>
                <a:lnTo>
                  <a:pt x="10682926" y="4136"/>
                </a:lnTo>
                <a:lnTo>
                  <a:pt x="10636758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 anchor="ctr"/>
          <a:lstStyle/>
          <a:p>
            <a:pPr marL="91440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aim to evaluate the performance of our estimator on average. Instead of focusing on specific data, we define r</a:t>
            </a:r>
            <a:r>
              <a:rPr lang="en-US" sz="20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andom variables representing the distribution from which each sample is drawn</a:t>
            </a:r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endParaRPr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746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F1975-7D26-7227-8E07-65DDE094E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B8741-182B-61B1-8635-CBB0589A0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our MLEs unbiased?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B0F882-DDA9-975B-5660-9E1C7257E0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1" dirty="0"/>
                  <a:t>Example: MLE for probability of heads on a coin flip</a:t>
                </a:r>
              </a:p>
              <a:p>
                <a:r>
                  <a:rPr lang="en-US" dirty="0"/>
                  <a:t>Each 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sample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Ber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Ber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i="1" dirty="0"/>
                  <a:t>In general</a:t>
                </a:r>
                <a:r>
                  <a:rPr lang="en-US" dirty="0"/>
                  <a:t>, our MLE is: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num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heads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flips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Unbiased!</a:t>
                </a:r>
                <a:endParaRPr lang="en-US" b="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0B0F882-DDA9-975B-5660-9E1C7257E0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3">
            <a:extLst>
              <a:ext uri="{FF2B5EF4-FFF2-40B4-BE49-F238E27FC236}">
                <a16:creationId xmlns:a16="http://schemas.microsoft.com/office/drawing/2014/main" id="{19A2F0A6-F254-2B7E-16D3-572ECA8AE72D}"/>
              </a:ext>
            </a:extLst>
          </p:cNvPr>
          <p:cNvSpPr/>
          <p:nvPr/>
        </p:nvSpPr>
        <p:spPr>
          <a:xfrm>
            <a:off x="648970" y="1277943"/>
            <a:ext cx="10894060" cy="1106334"/>
          </a:xfrm>
          <a:custGeom>
            <a:avLst/>
            <a:gdLst/>
            <a:ahLst/>
            <a:cxnLst/>
            <a:rect l="l" t="t" r="r" b="b"/>
            <a:pathLst>
              <a:path w="10894060" h="1541145">
                <a:moveTo>
                  <a:pt x="10636758" y="0"/>
                </a:moveTo>
                <a:lnTo>
                  <a:pt x="256806" y="0"/>
                </a:lnTo>
                <a:lnTo>
                  <a:pt x="210644" y="4136"/>
                </a:lnTo>
                <a:lnTo>
                  <a:pt x="167197" y="16061"/>
                </a:lnTo>
                <a:lnTo>
                  <a:pt x="127190" y="35051"/>
                </a:lnTo>
                <a:lnTo>
                  <a:pt x="91348" y="60383"/>
                </a:lnTo>
                <a:lnTo>
                  <a:pt x="60396" y="91330"/>
                </a:lnTo>
                <a:lnTo>
                  <a:pt x="35060" y="127169"/>
                </a:lnTo>
                <a:lnTo>
                  <a:pt x="16066" y="167175"/>
                </a:lnTo>
                <a:lnTo>
                  <a:pt x="4137" y="210625"/>
                </a:lnTo>
                <a:lnTo>
                  <a:pt x="0" y="256794"/>
                </a:lnTo>
                <a:lnTo>
                  <a:pt x="0" y="1283957"/>
                </a:lnTo>
                <a:lnTo>
                  <a:pt x="4137" y="1330119"/>
                </a:lnTo>
                <a:lnTo>
                  <a:pt x="16066" y="1373566"/>
                </a:lnTo>
                <a:lnTo>
                  <a:pt x="35060" y="1413573"/>
                </a:lnTo>
                <a:lnTo>
                  <a:pt x="60396" y="1449415"/>
                </a:lnTo>
                <a:lnTo>
                  <a:pt x="91348" y="1480367"/>
                </a:lnTo>
                <a:lnTo>
                  <a:pt x="127190" y="1505703"/>
                </a:lnTo>
                <a:lnTo>
                  <a:pt x="167197" y="1524697"/>
                </a:lnTo>
                <a:lnTo>
                  <a:pt x="210644" y="1536626"/>
                </a:lnTo>
                <a:lnTo>
                  <a:pt x="256806" y="1540764"/>
                </a:lnTo>
                <a:lnTo>
                  <a:pt x="10636758" y="1540764"/>
                </a:lnTo>
                <a:lnTo>
                  <a:pt x="10682926" y="1536626"/>
                </a:lnTo>
                <a:lnTo>
                  <a:pt x="10726376" y="1524697"/>
                </a:lnTo>
                <a:lnTo>
                  <a:pt x="10766382" y="1505703"/>
                </a:lnTo>
                <a:lnTo>
                  <a:pt x="10802221" y="1480367"/>
                </a:lnTo>
                <a:lnTo>
                  <a:pt x="10833168" y="1449415"/>
                </a:lnTo>
                <a:lnTo>
                  <a:pt x="10858500" y="1413573"/>
                </a:lnTo>
                <a:lnTo>
                  <a:pt x="10877490" y="1373566"/>
                </a:lnTo>
                <a:lnTo>
                  <a:pt x="10889415" y="1330119"/>
                </a:lnTo>
                <a:lnTo>
                  <a:pt x="10893552" y="1283957"/>
                </a:lnTo>
                <a:lnTo>
                  <a:pt x="10893552" y="256794"/>
                </a:lnTo>
                <a:lnTo>
                  <a:pt x="10889415" y="210625"/>
                </a:lnTo>
                <a:lnTo>
                  <a:pt x="10877490" y="167175"/>
                </a:lnTo>
                <a:lnTo>
                  <a:pt x="10858500" y="127169"/>
                </a:lnTo>
                <a:lnTo>
                  <a:pt x="10833168" y="91330"/>
                </a:lnTo>
                <a:lnTo>
                  <a:pt x="10802221" y="60383"/>
                </a:lnTo>
                <a:lnTo>
                  <a:pt x="10766382" y="35051"/>
                </a:lnTo>
                <a:lnTo>
                  <a:pt x="10726376" y="16061"/>
                </a:lnTo>
                <a:lnTo>
                  <a:pt x="10682926" y="4136"/>
                </a:lnTo>
                <a:lnTo>
                  <a:pt x="10636758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 anchor="ctr"/>
          <a:lstStyle/>
          <a:p>
            <a:pPr marL="91440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aim to evaluate the performance of our estimator on average. Instead of focusing on specific data, we define r</a:t>
            </a:r>
            <a:r>
              <a:rPr lang="en-US" sz="20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andom variables representing the distribution from which each sample is drawn</a:t>
            </a:r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endParaRPr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1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F19A7-0B8B-84C4-DE31-188DAD7C1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51BA-F6F5-99E6-68B2-9E28A36E7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our MLEs unbiased?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3D77-7D0C-A38F-C175-253C796FD8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1" dirty="0"/>
                  <a:t>Example: MLE for variance of a normal distribution</a:t>
                </a:r>
              </a:p>
              <a:p>
                <a:r>
                  <a:rPr lang="en-US" dirty="0"/>
                  <a:t>Each 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a sample from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nary>
                          <m:naryPr>
                            <m:chr m:val="∑"/>
                            <m:limLoc m:val="subSup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̂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𝜃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𝜇</m:t>
                                            </m:r>
                                          </m:sub>
                                        </m:sSub>
                                      </m:e>
                                    </m:acc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3D77-7D0C-A38F-C175-253C796FD8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3">
            <a:extLst>
              <a:ext uri="{FF2B5EF4-FFF2-40B4-BE49-F238E27FC236}">
                <a16:creationId xmlns:a16="http://schemas.microsoft.com/office/drawing/2014/main" id="{943A95B3-B00F-430A-80AC-DC31BBBF652F}"/>
              </a:ext>
            </a:extLst>
          </p:cNvPr>
          <p:cNvSpPr/>
          <p:nvPr/>
        </p:nvSpPr>
        <p:spPr>
          <a:xfrm>
            <a:off x="648970" y="1277943"/>
            <a:ext cx="10894060" cy="1106334"/>
          </a:xfrm>
          <a:custGeom>
            <a:avLst/>
            <a:gdLst/>
            <a:ahLst/>
            <a:cxnLst/>
            <a:rect l="l" t="t" r="r" b="b"/>
            <a:pathLst>
              <a:path w="10894060" h="1541145">
                <a:moveTo>
                  <a:pt x="10636758" y="0"/>
                </a:moveTo>
                <a:lnTo>
                  <a:pt x="256806" y="0"/>
                </a:lnTo>
                <a:lnTo>
                  <a:pt x="210644" y="4136"/>
                </a:lnTo>
                <a:lnTo>
                  <a:pt x="167197" y="16061"/>
                </a:lnTo>
                <a:lnTo>
                  <a:pt x="127190" y="35051"/>
                </a:lnTo>
                <a:lnTo>
                  <a:pt x="91348" y="60383"/>
                </a:lnTo>
                <a:lnTo>
                  <a:pt x="60396" y="91330"/>
                </a:lnTo>
                <a:lnTo>
                  <a:pt x="35060" y="127169"/>
                </a:lnTo>
                <a:lnTo>
                  <a:pt x="16066" y="167175"/>
                </a:lnTo>
                <a:lnTo>
                  <a:pt x="4137" y="210625"/>
                </a:lnTo>
                <a:lnTo>
                  <a:pt x="0" y="256794"/>
                </a:lnTo>
                <a:lnTo>
                  <a:pt x="0" y="1283957"/>
                </a:lnTo>
                <a:lnTo>
                  <a:pt x="4137" y="1330119"/>
                </a:lnTo>
                <a:lnTo>
                  <a:pt x="16066" y="1373566"/>
                </a:lnTo>
                <a:lnTo>
                  <a:pt x="35060" y="1413573"/>
                </a:lnTo>
                <a:lnTo>
                  <a:pt x="60396" y="1449415"/>
                </a:lnTo>
                <a:lnTo>
                  <a:pt x="91348" y="1480367"/>
                </a:lnTo>
                <a:lnTo>
                  <a:pt x="127190" y="1505703"/>
                </a:lnTo>
                <a:lnTo>
                  <a:pt x="167197" y="1524697"/>
                </a:lnTo>
                <a:lnTo>
                  <a:pt x="210644" y="1536626"/>
                </a:lnTo>
                <a:lnTo>
                  <a:pt x="256806" y="1540764"/>
                </a:lnTo>
                <a:lnTo>
                  <a:pt x="10636758" y="1540764"/>
                </a:lnTo>
                <a:lnTo>
                  <a:pt x="10682926" y="1536626"/>
                </a:lnTo>
                <a:lnTo>
                  <a:pt x="10726376" y="1524697"/>
                </a:lnTo>
                <a:lnTo>
                  <a:pt x="10766382" y="1505703"/>
                </a:lnTo>
                <a:lnTo>
                  <a:pt x="10802221" y="1480367"/>
                </a:lnTo>
                <a:lnTo>
                  <a:pt x="10833168" y="1449415"/>
                </a:lnTo>
                <a:lnTo>
                  <a:pt x="10858500" y="1413573"/>
                </a:lnTo>
                <a:lnTo>
                  <a:pt x="10877490" y="1373566"/>
                </a:lnTo>
                <a:lnTo>
                  <a:pt x="10889415" y="1330119"/>
                </a:lnTo>
                <a:lnTo>
                  <a:pt x="10893552" y="1283957"/>
                </a:lnTo>
                <a:lnTo>
                  <a:pt x="10893552" y="256794"/>
                </a:lnTo>
                <a:lnTo>
                  <a:pt x="10889415" y="210625"/>
                </a:lnTo>
                <a:lnTo>
                  <a:pt x="10877490" y="167175"/>
                </a:lnTo>
                <a:lnTo>
                  <a:pt x="10858500" y="127169"/>
                </a:lnTo>
                <a:lnTo>
                  <a:pt x="10833168" y="91330"/>
                </a:lnTo>
                <a:lnTo>
                  <a:pt x="10802221" y="60383"/>
                </a:lnTo>
                <a:lnTo>
                  <a:pt x="10766382" y="35051"/>
                </a:lnTo>
                <a:lnTo>
                  <a:pt x="10726376" y="16061"/>
                </a:lnTo>
                <a:lnTo>
                  <a:pt x="10682926" y="4136"/>
                </a:lnTo>
                <a:lnTo>
                  <a:pt x="10636758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 anchor="ctr"/>
          <a:lstStyle/>
          <a:p>
            <a:pPr marL="91440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aim to evaluate the performance of our estimator on average. Instead of focusing on specific data, we define r</a:t>
            </a:r>
            <a:r>
              <a:rPr lang="en-US" sz="20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andom variables representing the distribution from which each sample is drawn</a:t>
            </a:r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endParaRPr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255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07E99-6855-4D11-BDDD-F16553953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our MLEs unbiased? (variance)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FE01A3-EB3D-4168-BD9C-D18595B09A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∑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∑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Then an algebraic miracle occurs…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b="0" dirty="0"/>
                  <a:t>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)^2</m:t>
                        </m:r>
                      </m:e>
                    </m:d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FE01A3-EB3D-4168-BD9C-D18595B09A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3C297FA-8C17-4310-993F-2004A61E9242}"/>
                  </a:ext>
                </a:extLst>
              </p:cNvPr>
              <p:cNvSpPr txBox="1"/>
              <p:nvPr/>
            </p:nvSpPr>
            <p:spPr>
              <a:xfrm>
                <a:off x="7296150" y="3548477"/>
                <a:ext cx="4724400" cy="2538387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Intuition for the algebra miracle: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So when that gets squared, there are terms that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terms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terms. </a:t>
                </a:r>
                <a:b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</a:br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fraction of terms that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decrease the variance because you can’t deviate from yourself.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3C297FA-8C17-4310-993F-2004A61E9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150" y="3548477"/>
                <a:ext cx="4724400" cy="2538387"/>
              </a:xfrm>
              <a:prstGeom prst="rect">
                <a:avLst/>
              </a:prstGeom>
              <a:blipFill>
                <a:blip r:embed="rId3"/>
                <a:stretch>
                  <a:fillRect l="-1542" t="-1190" b="-3571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4447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A67FF5-80D3-4B50-81CD-B3D126B6D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Optional: Algebra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C20D5D-4C61-4E32-9B9B-2CB098060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Showing MLE of Variance is biased</a:t>
            </a:r>
          </a:p>
        </p:txBody>
      </p:sp>
    </p:spTree>
    <p:extLst>
      <p:ext uri="{BB962C8B-B14F-4D97-AF65-F5344CB8AC3E}">
        <p14:creationId xmlns:p14="http://schemas.microsoft.com/office/powerpoint/2010/main" val="3507070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CF24A-C58C-4FA9-BD3A-B9F4D289E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 Algebraic Miracle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55B9E9-7A77-4BC3-BC81-6C1DAB84BC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∑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∑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∑2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∑</m:t>
                            </m:r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sub>
                            </m:sSub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∑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∑</m:t>
                            </m:r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55B9E9-7A77-4BC3-BC81-6C1DAB84BC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B20CD1-EE04-4293-9C69-65839B6EEA28}"/>
                  </a:ext>
                </a:extLst>
              </p:cNvPr>
              <p:cNvSpPr txBox="1"/>
              <p:nvPr/>
            </p:nvSpPr>
            <p:spPr>
              <a:xfrm>
                <a:off x="6096000" y="3810000"/>
                <a:ext cx="2914650" cy="585610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=∑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B20CD1-EE04-4293-9C69-65839B6EE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810000"/>
                <a:ext cx="2914650" cy="5856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406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D733F-B873-4342-BCC9-BB22D2640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of That Algebraic Miracle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24BCD8-DCE6-4931-AB89-06025627BD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24BCD8-DCE6-4931-AB89-06025627BD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Speech Bubble: Rectangle with Corners Rounded 3">
                <a:extLst>
                  <a:ext uri="{FF2B5EF4-FFF2-40B4-BE49-F238E27FC236}">
                    <a16:creationId xmlns:a16="http://schemas.microsoft.com/office/drawing/2014/main" id="{F3C19373-9E9F-4D78-936B-7D54EE83E1A9}"/>
                  </a:ext>
                </a:extLst>
              </p:cNvPr>
              <p:cNvSpPr/>
              <p:nvPr/>
            </p:nvSpPr>
            <p:spPr>
              <a:xfrm>
                <a:off x="4495800" y="5153025"/>
                <a:ext cx="1924050" cy="742950"/>
              </a:xfrm>
              <a:prstGeom prst="wedgeRoundRectCallout">
                <a:avLst>
                  <a:gd name="adj1" fmla="val -40292"/>
                  <a:gd name="adj2" fmla="val -70833"/>
                  <a:gd name="adj3" fmla="val 1666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This is where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terms end up</a:t>
                </a:r>
              </a:p>
            </p:txBody>
          </p:sp>
        </mc:Choice>
        <mc:Fallback xmlns="">
          <p:sp>
            <p:nvSpPr>
              <p:cNvPr id="4" name="Speech Bubble: Rectangle with Corners Rounded 3">
                <a:extLst>
                  <a:ext uri="{FF2B5EF4-FFF2-40B4-BE49-F238E27FC236}">
                    <a16:creationId xmlns:a16="http://schemas.microsoft.com/office/drawing/2014/main" id="{F3C19373-9E9F-4D78-936B-7D54EE83E1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5153025"/>
                <a:ext cx="1924050" cy="742950"/>
              </a:xfrm>
              <a:prstGeom prst="wedgeRoundRectCallout">
                <a:avLst>
                  <a:gd name="adj1" fmla="val -40292"/>
                  <a:gd name="adj2" fmla="val -70833"/>
                  <a:gd name="adj3" fmla="val 16667"/>
                </a:avLst>
              </a:prstGeom>
              <a:blipFill>
                <a:blip r:embed="rId3"/>
                <a:stretch>
                  <a:fillRect b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Speech Bubble: Rectangle with Corners Rounded 4">
                <a:extLst>
                  <a:ext uri="{FF2B5EF4-FFF2-40B4-BE49-F238E27FC236}">
                    <a16:creationId xmlns:a16="http://schemas.microsoft.com/office/drawing/2014/main" id="{10AD7F7D-817D-4F24-85A2-2D8555793C13}"/>
                  </a:ext>
                </a:extLst>
              </p:cNvPr>
              <p:cNvSpPr/>
              <p:nvPr/>
            </p:nvSpPr>
            <p:spPr>
              <a:xfrm>
                <a:off x="4810125" y="1501957"/>
                <a:ext cx="1924050" cy="742950"/>
              </a:xfrm>
              <a:prstGeom prst="wedgeRoundRectCallout">
                <a:avLst>
                  <a:gd name="adj1" fmla="val -47718"/>
                  <a:gd name="adj2" fmla="val 76603"/>
                  <a:gd name="adj3" fmla="val 16667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These are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terms.</a:t>
                </a:r>
              </a:p>
            </p:txBody>
          </p:sp>
        </mc:Choice>
        <mc:Fallback xmlns="">
          <p:sp>
            <p:nvSpPr>
              <p:cNvPr id="5" name="Speech Bubble: Rectangle with Corners Rounded 4">
                <a:extLst>
                  <a:ext uri="{FF2B5EF4-FFF2-40B4-BE49-F238E27FC236}">
                    <a16:creationId xmlns:a16="http://schemas.microsoft.com/office/drawing/2014/main" id="{10AD7F7D-817D-4F24-85A2-2D8555793C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125" y="1501957"/>
                <a:ext cx="1924050" cy="742950"/>
              </a:xfrm>
              <a:prstGeom prst="wedgeRoundRectCallout">
                <a:avLst>
                  <a:gd name="adj1" fmla="val -47718"/>
                  <a:gd name="adj2" fmla="val 76603"/>
                  <a:gd name="adj3" fmla="val 16667"/>
                </a:avLst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604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E5907-8F9B-44ED-B926-23A663308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Wrapping Up the Algebraic Miracle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D4BB3-5C03-4FB9-AE5C-F805FEA7CD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Plugging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sub>
                                </m:sSub>
                              </m:e>
                            </m:acc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/>
                  <a:t> we get: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𝔼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D4BB3-5C03-4FB9-AE5C-F805FEA7CD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4435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Up</a:t>
            </a:r>
            <a:r>
              <a:rPr spc="235" dirty="0"/>
              <a:t> </a:t>
            </a:r>
            <a:r>
              <a:rPr spc="65" dirty="0"/>
              <a:t>till</a:t>
            </a:r>
            <a:r>
              <a:rPr spc="220" dirty="0"/>
              <a:t> </a:t>
            </a:r>
            <a:r>
              <a:rPr spc="-20" dirty="0"/>
              <a:t>now…</a:t>
            </a:r>
          </a:p>
        </p:txBody>
      </p:sp>
      <p:sp>
        <p:nvSpPr>
          <p:cNvPr id="3" name="object 3"/>
          <p:cNvSpPr/>
          <p:nvPr/>
        </p:nvSpPr>
        <p:spPr>
          <a:xfrm>
            <a:off x="723900" y="4954523"/>
            <a:ext cx="10894060" cy="1541145"/>
          </a:xfrm>
          <a:custGeom>
            <a:avLst/>
            <a:gdLst/>
            <a:ahLst/>
            <a:cxnLst/>
            <a:rect l="l" t="t" r="r" b="b"/>
            <a:pathLst>
              <a:path w="10894060" h="1541145">
                <a:moveTo>
                  <a:pt x="10636758" y="0"/>
                </a:moveTo>
                <a:lnTo>
                  <a:pt x="256806" y="0"/>
                </a:lnTo>
                <a:lnTo>
                  <a:pt x="210644" y="4136"/>
                </a:lnTo>
                <a:lnTo>
                  <a:pt x="167197" y="16061"/>
                </a:lnTo>
                <a:lnTo>
                  <a:pt x="127190" y="35051"/>
                </a:lnTo>
                <a:lnTo>
                  <a:pt x="91348" y="60383"/>
                </a:lnTo>
                <a:lnTo>
                  <a:pt x="60396" y="91330"/>
                </a:lnTo>
                <a:lnTo>
                  <a:pt x="35060" y="127169"/>
                </a:lnTo>
                <a:lnTo>
                  <a:pt x="16066" y="167175"/>
                </a:lnTo>
                <a:lnTo>
                  <a:pt x="4137" y="210625"/>
                </a:lnTo>
                <a:lnTo>
                  <a:pt x="0" y="256794"/>
                </a:lnTo>
                <a:lnTo>
                  <a:pt x="0" y="1283957"/>
                </a:lnTo>
                <a:lnTo>
                  <a:pt x="4137" y="1330119"/>
                </a:lnTo>
                <a:lnTo>
                  <a:pt x="16066" y="1373566"/>
                </a:lnTo>
                <a:lnTo>
                  <a:pt x="35060" y="1413573"/>
                </a:lnTo>
                <a:lnTo>
                  <a:pt x="60396" y="1449415"/>
                </a:lnTo>
                <a:lnTo>
                  <a:pt x="91348" y="1480367"/>
                </a:lnTo>
                <a:lnTo>
                  <a:pt x="127190" y="1505703"/>
                </a:lnTo>
                <a:lnTo>
                  <a:pt x="167197" y="1524697"/>
                </a:lnTo>
                <a:lnTo>
                  <a:pt x="210644" y="1536626"/>
                </a:lnTo>
                <a:lnTo>
                  <a:pt x="256806" y="1540764"/>
                </a:lnTo>
                <a:lnTo>
                  <a:pt x="10636758" y="1540764"/>
                </a:lnTo>
                <a:lnTo>
                  <a:pt x="10682926" y="1536626"/>
                </a:lnTo>
                <a:lnTo>
                  <a:pt x="10726376" y="1524697"/>
                </a:lnTo>
                <a:lnTo>
                  <a:pt x="10766382" y="1505703"/>
                </a:lnTo>
                <a:lnTo>
                  <a:pt x="10802221" y="1480367"/>
                </a:lnTo>
                <a:lnTo>
                  <a:pt x="10833168" y="1449415"/>
                </a:lnTo>
                <a:lnTo>
                  <a:pt x="10858500" y="1413573"/>
                </a:lnTo>
                <a:lnTo>
                  <a:pt x="10877490" y="1373566"/>
                </a:lnTo>
                <a:lnTo>
                  <a:pt x="10889415" y="1330119"/>
                </a:lnTo>
                <a:lnTo>
                  <a:pt x="10893552" y="1283957"/>
                </a:lnTo>
                <a:lnTo>
                  <a:pt x="10893552" y="256794"/>
                </a:lnTo>
                <a:lnTo>
                  <a:pt x="10889415" y="210625"/>
                </a:lnTo>
                <a:lnTo>
                  <a:pt x="10877490" y="167175"/>
                </a:lnTo>
                <a:lnTo>
                  <a:pt x="10858500" y="127169"/>
                </a:lnTo>
                <a:lnTo>
                  <a:pt x="10833168" y="91330"/>
                </a:lnTo>
                <a:lnTo>
                  <a:pt x="10802221" y="60383"/>
                </a:lnTo>
                <a:lnTo>
                  <a:pt x="10766382" y="35051"/>
                </a:lnTo>
                <a:lnTo>
                  <a:pt x="10726376" y="16061"/>
                </a:lnTo>
                <a:lnTo>
                  <a:pt x="10682926" y="4136"/>
                </a:lnTo>
                <a:lnTo>
                  <a:pt x="10636758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99922" y="1309268"/>
            <a:ext cx="11069955" cy="498475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165"/>
              </a:spcBef>
            </a:pPr>
            <a:r>
              <a:rPr sz="2800" b="0" dirty="0">
                <a:latin typeface="Segoe UI Semilight"/>
                <a:cs typeface="Segoe UI Semilight"/>
              </a:rPr>
              <a:t>So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far,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questions</a:t>
            </a:r>
            <a:r>
              <a:rPr sz="2800" b="0" spc="-9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we’ve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asked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have</a:t>
            </a:r>
            <a:r>
              <a:rPr sz="2800" b="0" spc="-9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followed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pattern:</a:t>
            </a:r>
            <a:endParaRPr sz="2800" dirty="0">
              <a:latin typeface="Segoe UI Semilight"/>
              <a:cs typeface="Segoe UI Semilight"/>
            </a:endParaRPr>
          </a:p>
          <a:p>
            <a:pPr marL="20320">
              <a:lnSpc>
                <a:spcPct val="100000"/>
              </a:lnSpc>
              <a:spcBef>
                <a:spcPts val="1070"/>
              </a:spcBef>
            </a:pPr>
            <a:r>
              <a:rPr sz="2800" b="0" i="1" spc="-10" dirty="0">
                <a:latin typeface="Segoe UI Semilight"/>
                <a:cs typeface="Segoe UI Semilight"/>
              </a:rPr>
              <a:t>You’re</a:t>
            </a:r>
            <a:r>
              <a:rPr sz="2800" b="0" i="1" spc="-8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given</a:t>
            </a:r>
            <a:r>
              <a:rPr sz="2800" b="0" i="1" spc="-9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a</a:t>
            </a:r>
            <a:r>
              <a:rPr sz="2800" b="0" i="1" spc="-45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model</a:t>
            </a:r>
            <a:r>
              <a:rPr sz="2800" b="0" i="1" spc="-8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with</a:t>
            </a:r>
            <a:r>
              <a:rPr sz="2800" b="0" i="1" spc="-7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the</a:t>
            </a:r>
            <a:r>
              <a:rPr sz="2800" b="0" i="1" spc="-5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probabilities</a:t>
            </a:r>
            <a:r>
              <a:rPr sz="2800" b="0" i="1" spc="-8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you</a:t>
            </a:r>
            <a:r>
              <a:rPr sz="2800" b="0" i="1" spc="-65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need</a:t>
            </a:r>
            <a:r>
              <a:rPr sz="2800" b="0" i="1" spc="-7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to</a:t>
            </a:r>
            <a:r>
              <a:rPr sz="2800" b="0" i="1" spc="-65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make</a:t>
            </a:r>
            <a:r>
              <a:rPr sz="2800" b="0" i="1" spc="-65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predictions.</a:t>
            </a:r>
            <a:endParaRPr sz="2800" dirty="0">
              <a:latin typeface="Segoe UI Semilight"/>
              <a:cs typeface="Segoe UI Semilight"/>
            </a:endParaRPr>
          </a:p>
          <a:p>
            <a:pPr marL="351155" indent="-332740">
              <a:lnSpc>
                <a:spcPct val="100000"/>
              </a:lnSpc>
              <a:spcBef>
                <a:spcPts val="1070"/>
              </a:spcBef>
              <a:buFont typeface="Segoe UI Semilight"/>
              <a:buChar char="&gt;"/>
              <a:tabLst>
                <a:tab pos="351155" algn="l"/>
              </a:tabLst>
            </a:pPr>
            <a:r>
              <a:rPr sz="2800" dirty="0">
                <a:latin typeface="Cambria Math"/>
                <a:cs typeface="Cambria Math"/>
              </a:rPr>
              <a:t>𝑋~Bin(𝑛,</a:t>
            </a:r>
            <a:r>
              <a:rPr sz="2800" spc="-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𝑝)</a:t>
            </a:r>
            <a:r>
              <a:rPr sz="2800" b="0" dirty="0">
                <a:latin typeface="Segoe UI Semilight"/>
                <a:cs typeface="Segoe UI Semilight"/>
              </a:rPr>
              <a:t>,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compute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probabilities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about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b="0" dirty="0">
                <a:latin typeface="Segoe UI Semilight"/>
                <a:cs typeface="Segoe UI Semilight"/>
              </a:rPr>
              <a:t>,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compute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spc="-20" dirty="0">
                <a:latin typeface="Cambria Math"/>
                <a:cs typeface="Cambria Math"/>
              </a:rPr>
              <a:t>𝐸[𝑋]</a:t>
            </a:r>
            <a:endParaRPr sz="2800" dirty="0">
              <a:latin typeface="Cambria Math"/>
              <a:cs typeface="Cambria Math"/>
            </a:endParaRPr>
          </a:p>
          <a:p>
            <a:pPr marL="12700" marR="5080" indent="338455">
              <a:lnSpc>
                <a:spcPts val="3020"/>
              </a:lnSpc>
              <a:spcBef>
                <a:spcPts val="1440"/>
              </a:spcBef>
              <a:buChar char="&gt;"/>
              <a:tabLst>
                <a:tab pos="35115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have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distribution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that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takes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on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these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outcomes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with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these probabilities.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Compute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event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or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set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outcomes.</a:t>
            </a:r>
            <a:endParaRPr sz="2800" dirty="0">
              <a:latin typeface="Segoe UI Semilight"/>
              <a:cs typeface="Segoe UI Semilight"/>
            </a:endParaRPr>
          </a:p>
          <a:p>
            <a:pPr marL="351155" indent="-332740">
              <a:lnSpc>
                <a:spcPct val="100000"/>
              </a:lnSpc>
              <a:spcBef>
                <a:spcPts val="1030"/>
              </a:spcBef>
              <a:buFont typeface="Segoe UI Semilight"/>
              <a:buChar char="&gt;"/>
              <a:tabLst>
                <a:tab pos="351155" algn="l"/>
              </a:tabLst>
            </a:pPr>
            <a:r>
              <a:rPr sz="28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Before</a:t>
            </a:r>
            <a:r>
              <a:rPr sz="2800" b="0" i="1" u="sng" spc="-75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8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we</a:t>
            </a:r>
            <a:r>
              <a:rPr sz="2800" b="0" i="1" u="sng" spc="-70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8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run</a:t>
            </a:r>
            <a:r>
              <a:rPr sz="2800" b="0" i="1" u="sng" spc="-80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8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the</a:t>
            </a:r>
            <a:r>
              <a:rPr sz="2800" b="0" i="1" u="sng" spc="-75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8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entire</a:t>
            </a:r>
            <a:r>
              <a:rPr sz="2800" b="0" i="1" u="sng" spc="-70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8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experiment</a:t>
            </a:r>
            <a:r>
              <a:rPr sz="2800" b="0" i="1" u="none" dirty="0">
                <a:latin typeface="Segoe UI Semilight"/>
                <a:cs typeface="Segoe UI Semilight"/>
              </a:rPr>
              <a:t>,</a:t>
            </a:r>
            <a:r>
              <a:rPr sz="2800" b="0" i="1" u="none" spc="-75" dirty="0">
                <a:latin typeface="Segoe UI Semilight"/>
                <a:cs typeface="Segoe UI Semilight"/>
              </a:rPr>
              <a:t> </a:t>
            </a:r>
            <a:r>
              <a:rPr sz="2800" b="0" i="1" u="none" dirty="0">
                <a:latin typeface="Segoe UI Semilight"/>
                <a:cs typeface="Segoe UI Semilight"/>
              </a:rPr>
              <a:t>let’s</a:t>
            </a:r>
            <a:r>
              <a:rPr sz="2800" b="0" i="1" u="none" spc="-75" dirty="0">
                <a:latin typeface="Segoe UI Semilight"/>
                <a:cs typeface="Segoe UI Semilight"/>
              </a:rPr>
              <a:t> </a:t>
            </a:r>
            <a:r>
              <a:rPr sz="2800" b="0" i="1" u="none" dirty="0">
                <a:latin typeface="Segoe UI Semilight"/>
                <a:cs typeface="Segoe UI Semilight"/>
              </a:rPr>
              <a:t>make</a:t>
            </a:r>
            <a:r>
              <a:rPr sz="2800" b="0" i="1" u="none" spc="-80" dirty="0">
                <a:latin typeface="Segoe UI Semilight"/>
                <a:cs typeface="Segoe UI Semilight"/>
              </a:rPr>
              <a:t> </a:t>
            </a:r>
            <a:r>
              <a:rPr sz="2800" b="0" i="1" u="none" dirty="0">
                <a:latin typeface="Segoe UI Semilight"/>
                <a:cs typeface="Segoe UI Semilight"/>
              </a:rPr>
              <a:t>some</a:t>
            </a:r>
            <a:r>
              <a:rPr sz="2800" b="0" i="1" u="none" spc="-80" dirty="0">
                <a:latin typeface="Segoe UI Semilight"/>
                <a:cs typeface="Segoe UI Semilight"/>
              </a:rPr>
              <a:t> </a:t>
            </a:r>
            <a:r>
              <a:rPr sz="2800" b="0" i="1" u="none" spc="-10" dirty="0">
                <a:latin typeface="Segoe UI Semilight"/>
                <a:cs typeface="Segoe UI Semilight"/>
              </a:rPr>
              <a:t>predictions</a:t>
            </a:r>
            <a:endParaRPr sz="2800" dirty="0">
              <a:latin typeface="Segoe UI Semilight"/>
              <a:cs typeface="Segoe UI Semilight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 dirty="0">
              <a:latin typeface="Segoe UI Semilight"/>
              <a:cs typeface="Segoe UI Semilight"/>
            </a:endParaRPr>
          </a:p>
          <a:p>
            <a:pPr marL="189865">
              <a:lnSpc>
                <a:spcPct val="100000"/>
              </a:lnSpc>
            </a:pPr>
            <a:r>
              <a:rPr sz="2600" b="0" dirty="0">
                <a:latin typeface="Segoe UI Semilight"/>
                <a:cs typeface="Segoe UI Semilight"/>
              </a:rPr>
              <a:t>In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real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world,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we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usually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don’t</a:t>
            </a:r>
            <a:r>
              <a:rPr sz="2600" b="0" spc="-6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know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all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rules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of</a:t>
            </a:r>
            <a:r>
              <a:rPr sz="2600" b="0" spc="-2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a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random</a:t>
            </a:r>
            <a:r>
              <a:rPr sz="2600" b="0" spc="-35" dirty="0">
                <a:latin typeface="Segoe UI Semilight"/>
                <a:cs typeface="Segoe UI Semilight"/>
              </a:rPr>
              <a:t> </a:t>
            </a:r>
            <a:r>
              <a:rPr sz="2600" b="0" spc="-10" dirty="0">
                <a:latin typeface="Segoe UI Semilight"/>
                <a:cs typeface="Segoe UI Semilight"/>
              </a:rPr>
              <a:t>experiment</a:t>
            </a:r>
            <a:endParaRPr sz="2600" dirty="0">
              <a:latin typeface="Segoe UI Semilight"/>
              <a:cs typeface="Segoe UI Semilight"/>
            </a:endParaRPr>
          </a:p>
          <a:p>
            <a:pPr marL="189865">
              <a:lnSpc>
                <a:spcPts val="2630"/>
              </a:lnSpc>
              <a:spcBef>
                <a:spcPts val="20"/>
              </a:spcBef>
            </a:pPr>
            <a:r>
              <a:rPr sz="2200" b="0" dirty="0">
                <a:latin typeface="Segoe UI Semilight"/>
                <a:cs typeface="Segoe UI Semilight"/>
              </a:rPr>
              <a:t>hence</a:t>
            </a:r>
            <a:r>
              <a:rPr sz="2200" b="0" spc="-7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tail</a:t>
            </a:r>
            <a:r>
              <a:rPr sz="2200" b="0" spc="-8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bounds,</a:t>
            </a:r>
            <a:r>
              <a:rPr sz="2200" b="0" spc="-45" dirty="0">
                <a:latin typeface="Segoe UI Semilight"/>
                <a:cs typeface="Segoe UI Semilight"/>
              </a:rPr>
              <a:t> </a:t>
            </a:r>
            <a:r>
              <a:rPr sz="2200" b="0" spc="-60" dirty="0">
                <a:latin typeface="Segoe UI Semilight"/>
                <a:cs typeface="Segoe UI Semilight"/>
              </a:rPr>
              <a:t>CLT, </a:t>
            </a:r>
            <a:r>
              <a:rPr sz="2200" b="0" dirty="0">
                <a:latin typeface="Segoe UI Semilight"/>
                <a:cs typeface="Segoe UI Semilight"/>
              </a:rPr>
              <a:t>etc.</a:t>
            </a:r>
            <a:r>
              <a:rPr sz="2200" b="0" spc="-6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to</a:t>
            </a:r>
            <a:r>
              <a:rPr sz="2200" b="0" spc="-7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estimate</a:t>
            </a:r>
            <a:r>
              <a:rPr sz="2200" b="0" spc="-65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probabilities</a:t>
            </a:r>
            <a:r>
              <a:rPr sz="2200" b="0" spc="-7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in</a:t>
            </a:r>
            <a:r>
              <a:rPr sz="2200" b="0" spc="-7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these</a:t>
            </a:r>
            <a:r>
              <a:rPr sz="2200" b="0" spc="-70" dirty="0">
                <a:latin typeface="Segoe UI Semilight"/>
                <a:cs typeface="Segoe UI Semilight"/>
              </a:rPr>
              <a:t> </a:t>
            </a:r>
            <a:r>
              <a:rPr sz="2200" b="0" spc="-10" dirty="0">
                <a:latin typeface="Segoe UI Semilight"/>
                <a:cs typeface="Segoe UI Semilight"/>
              </a:rPr>
              <a:t>situations</a:t>
            </a:r>
            <a:endParaRPr sz="2200" dirty="0">
              <a:latin typeface="Segoe UI Semilight"/>
              <a:cs typeface="Segoe UI Semilight"/>
            </a:endParaRPr>
          </a:p>
          <a:p>
            <a:pPr marL="189865">
              <a:lnSpc>
                <a:spcPts val="3110"/>
              </a:lnSpc>
            </a:pPr>
            <a:r>
              <a:rPr sz="2600" b="0" dirty="0">
                <a:latin typeface="Segoe UI Semilight"/>
                <a:cs typeface="Segoe UI Semilight"/>
              </a:rPr>
              <a:t>But,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can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we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estimate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those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missing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rules/parameters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to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a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spc="-10" dirty="0">
                <a:latin typeface="Segoe UI Semilight"/>
                <a:cs typeface="Segoe UI Semilight"/>
              </a:rPr>
              <a:t>distribution?</a:t>
            </a:r>
            <a:endParaRPr sz="2600" dirty="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B359C7-9A15-424D-60A4-4983211C7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Non-Optional Takeaways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194A7-145F-66DC-3D5F-40F545AB6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22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7056C-CEA9-42AF-8A57-1D0CF52D7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Unbiased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A3E3CB-EF7F-4A4F-9F40-37271BB0D2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Which is not what we wanted. This is biased. But it’s not too biased…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 MLE is consistent (under some very mild assumptions), </a:t>
                </a:r>
                <a:br>
                  <a:rPr lang="en-US" dirty="0"/>
                </a:br>
                <a:r>
                  <a:rPr lang="en-US" dirty="0"/>
                  <a:t>but it can be biased or unbiased.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A3E3CB-EF7F-4A4F-9F40-37271BB0D2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B03574C-2248-42A3-8C46-A9AE9565F991}"/>
                  </a:ext>
                </a:extLst>
              </p:cNvPr>
              <p:cNvSpPr/>
              <p:nvPr/>
            </p:nvSpPr>
            <p:spPr>
              <a:xfrm>
                <a:off x="2284618" y="3647327"/>
                <a:ext cx="7768500" cy="1145999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An estimator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𝜃</m:t>
                        </m:r>
                      </m:e>
                    </m:acc>
                    <m:r>
                      <a:rPr lang="en-US" sz="2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rPr>
                  <a:t>is “consistent” if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𝜃</m:t>
                                  </m:r>
                                </m:e>
                              </m:acc>
                            </m:e>
                          </m:d>
                        </m:e>
                      </m:func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𝜃</m:t>
                      </m:r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B03574C-2248-42A3-8C46-A9AE9565F9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618" y="3647327"/>
                <a:ext cx="7768500" cy="1145999"/>
              </a:xfrm>
              <a:prstGeom prst="rect">
                <a:avLst/>
              </a:prstGeom>
              <a:blipFill>
                <a:blip r:embed="rId4"/>
                <a:stretch>
                  <a:fillRect t="-2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4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AFC91-F91B-4FFF-9425-5313055D6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6BB95A-DA09-4CBD-9021-68CC0A0B68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The MLE slightly underestimates the true variance.</a:t>
                </a:r>
              </a:p>
              <a:p>
                <a:r>
                  <a:rPr lang="en-US" b="1" dirty="0"/>
                  <a:t>You could correct for this! Just multiply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This would give you a formula of: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is the sample mean. </a:t>
                </a:r>
              </a:p>
              <a:p>
                <a:r>
                  <a:rPr lang="en-US" dirty="0"/>
                  <a:t>Called the “sample variance” because it’s the variance you estimate if you want an (unbiased) estimate of the variance given only a sample.</a:t>
                </a:r>
              </a:p>
              <a:p>
                <a:r>
                  <a:rPr lang="en-US" dirty="0"/>
                  <a:t>If you took a statistics course, you probably learned the square root of this as the definition of standard deviation.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6BB95A-DA09-4CBD-9021-68CC0A0B68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3019" b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4705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F95988-6C8E-406E-B2ED-546F053A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 Facts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B921A9-80B4-42D1-BBD4-2B3032CB7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144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5">
                <a:extLst>
                  <a:ext uri="{FF2B5EF4-FFF2-40B4-BE49-F238E27FC236}">
                    <a16:creationId xmlns:a16="http://schemas.microsoft.com/office/drawing/2014/main" id="{644EE788-A52E-D9FA-49B1-5365BCEFD1E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What’s with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>
          <p:sp>
            <p:nvSpPr>
              <p:cNvPr id="6" name="Title 5">
                <a:extLst>
                  <a:ext uri="{FF2B5EF4-FFF2-40B4-BE49-F238E27FC236}">
                    <a16:creationId xmlns:a16="http://schemas.microsoft.com/office/drawing/2014/main" id="{644EE788-A52E-D9FA-49B1-5365BCEFD1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79" t="-6587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6534AC80-880C-38DD-344F-D854D8A9AA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Soooooooooo, why is the MLE off?</a:t>
                </a:r>
              </a:p>
              <a:p>
                <a:r>
                  <a:rPr lang="en-US" dirty="0"/>
                  <a:t>Intuition 1: when we’re comparing to the real mean,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doesn’t affect the real mean (the mean is what the mean is regardless of what you draw). </a:t>
                </a:r>
              </a:p>
              <a:p>
                <a:r>
                  <a:rPr lang="en-US" dirty="0"/>
                  <a:t>But when you compare to the sample mean,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pulls the sample mean toward it, decreasing the variance a tiny bit.</a:t>
                </a:r>
              </a:p>
              <a:p>
                <a:r>
                  <a:rPr lang="en-US" dirty="0"/>
                  <a:t>Intuition 2: We only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“degrees of freedom” with the mean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of the data points, you know the final data point. Only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of the data points have “information”, the last is fixed by the sample mean.</a:t>
                </a:r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6534AC80-880C-38DD-344F-D854D8A9AA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 r="-2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3244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3FA4-75D1-7864-7F27-60BB069F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90C4DCB-3D31-78A7-98B0-5676DABC5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it matter?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AA4AEBC-E887-DFFF-56DF-3CF3F85346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When statisticians are estimating a variance from a sample, they usually divide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instead of 𝑛. </a:t>
                </a:r>
              </a:p>
              <a:p>
                <a:pPr marL="0" indent="0">
                  <a:buNone/>
                </a:pPr>
                <a:r>
                  <a:rPr lang="en-US" dirty="0"/>
                  <a:t>They also (with unknown variance) generally don’t use the CLT to estimate probabilities.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“t-test” is used when scientists/statisticians think their data is approximately normal, but they don’t know the variance. </a:t>
                </a:r>
              </a:p>
              <a:p>
                <a:pPr marL="0" indent="0">
                  <a:buNone/>
                </a:pPr>
                <a:r>
                  <a:rPr lang="en-US" dirty="0"/>
                  <a:t>They aren’t using the Φ() table, they’re using a different table based on the altered variance estimates.</a:t>
                </a:r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AA4AEBC-E887-DFFF-56DF-3CF3F85346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 r="-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170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F8522-60D8-F408-27BF-233027404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7FACAE5-7D48-3F94-8B84-701CE69F9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use MLEs? Are there other estimators?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8D3FDB9-CDFC-413E-93B6-30FD050F2C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If you have a prior distribution over what values of 𝜃 are likely, combining the idea of Bayes rule with the idea of an MLE will give you</a:t>
                </a:r>
              </a:p>
              <a:p>
                <a:pPr marL="0" indent="0">
                  <a:buNone/>
                </a:pPr>
                <a:r>
                  <a:rPr lang="en-US" dirty="0"/>
                  <a:t>Maximum a posteriori probability estimation (MAP)</a:t>
                </a:r>
              </a:p>
              <a:p>
                <a:pPr marL="0" indent="0">
                  <a:buNone/>
                </a:pPr>
                <a:r>
                  <a:rPr lang="en-US" dirty="0"/>
                  <a:t>You pick the maximum value of ℙ(𝜃|𝐸) starting from a known prior over possible values of 𝜃.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argma</m:t>
                      </m:r>
                      <m:sSub>
                        <m:sSub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argma</m:t>
                      </m:r>
                      <m:sSub>
                        <m:sSub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ℙ(𝐸) is a constant, so the argmax is unchanged if you ignore it.</a:t>
                </a:r>
              </a:p>
              <a:p>
                <a:pPr marL="0" indent="0">
                  <a:buNone/>
                </a:pPr>
                <a:r>
                  <a:rPr lang="en-US" dirty="0"/>
                  <a:t>Note when prior is constant, you get MLE!</a:t>
                </a:r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8D3FDB9-CDFC-413E-93B6-30FD050F2C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25" t="-2138" r="-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3247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Maximum</a:t>
            </a:r>
            <a:r>
              <a:rPr spc="180" dirty="0"/>
              <a:t> </a:t>
            </a:r>
            <a:r>
              <a:rPr spc="70" dirty="0"/>
              <a:t>Likelihood</a:t>
            </a:r>
            <a:r>
              <a:rPr spc="175" dirty="0"/>
              <a:t> </a:t>
            </a:r>
            <a:r>
              <a:rPr spc="70" dirty="0"/>
              <a:t>Estimation</a:t>
            </a:r>
          </a:p>
        </p:txBody>
      </p:sp>
      <p:sp>
        <p:nvSpPr>
          <p:cNvPr id="3" name="object 3"/>
          <p:cNvSpPr/>
          <p:nvPr/>
        </p:nvSpPr>
        <p:spPr>
          <a:xfrm>
            <a:off x="575239" y="3962400"/>
            <a:ext cx="11082655" cy="2567940"/>
          </a:xfrm>
          <a:custGeom>
            <a:avLst/>
            <a:gdLst/>
            <a:ahLst/>
            <a:cxnLst/>
            <a:rect l="l" t="t" r="r" b="b"/>
            <a:pathLst>
              <a:path w="11082655" h="2567940">
                <a:moveTo>
                  <a:pt x="10654538" y="0"/>
                </a:moveTo>
                <a:lnTo>
                  <a:pt x="427989" y="0"/>
                </a:lnTo>
                <a:lnTo>
                  <a:pt x="381355" y="2511"/>
                </a:lnTo>
                <a:lnTo>
                  <a:pt x="336176" y="9872"/>
                </a:lnTo>
                <a:lnTo>
                  <a:pt x="292712" y="21821"/>
                </a:lnTo>
                <a:lnTo>
                  <a:pt x="251224" y="38097"/>
                </a:lnTo>
                <a:lnTo>
                  <a:pt x="211975" y="58438"/>
                </a:lnTo>
                <a:lnTo>
                  <a:pt x="175224" y="82584"/>
                </a:lnTo>
                <a:lnTo>
                  <a:pt x="141234" y="110273"/>
                </a:lnTo>
                <a:lnTo>
                  <a:pt x="110264" y="141244"/>
                </a:lnTo>
                <a:lnTo>
                  <a:pt x="82577" y="175235"/>
                </a:lnTo>
                <a:lnTo>
                  <a:pt x="58433" y="211986"/>
                </a:lnTo>
                <a:lnTo>
                  <a:pt x="38093" y="251235"/>
                </a:lnTo>
                <a:lnTo>
                  <a:pt x="21819" y="292721"/>
                </a:lnTo>
                <a:lnTo>
                  <a:pt x="9871" y="336183"/>
                </a:lnTo>
                <a:lnTo>
                  <a:pt x="2511" y="381360"/>
                </a:lnTo>
                <a:lnTo>
                  <a:pt x="0" y="427989"/>
                </a:lnTo>
                <a:lnTo>
                  <a:pt x="0" y="2139950"/>
                </a:lnTo>
                <a:lnTo>
                  <a:pt x="2511" y="2186584"/>
                </a:lnTo>
                <a:lnTo>
                  <a:pt x="9871" y="2231763"/>
                </a:lnTo>
                <a:lnTo>
                  <a:pt x="21819" y="2275227"/>
                </a:lnTo>
                <a:lnTo>
                  <a:pt x="38093" y="2316715"/>
                </a:lnTo>
                <a:lnTo>
                  <a:pt x="58433" y="2355964"/>
                </a:lnTo>
                <a:lnTo>
                  <a:pt x="82577" y="2392715"/>
                </a:lnTo>
                <a:lnTo>
                  <a:pt x="110264" y="2426705"/>
                </a:lnTo>
                <a:lnTo>
                  <a:pt x="141234" y="2457675"/>
                </a:lnTo>
                <a:lnTo>
                  <a:pt x="175224" y="2485362"/>
                </a:lnTo>
                <a:lnTo>
                  <a:pt x="211975" y="2509506"/>
                </a:lnTo>
                <a:lnTo>
                  <a:pt x="251224" y="2529846"/>
                </a:lnTo>
                <a:lnTo>
                  <a:pt x="292712" y="2546120"/>
                </a:lnTo>
                <a:lnTo>
                  <a:pt x="336176" y="2558068"/>
                </a:lnTo>
                <a:lnTo>
                  <a:pt x="381355" y="2565428"/>
                </a:lnTo>
                <a:lnTo>
                  <a:pt x="427989" y="2567940"/>
                </a:lnTo>
                <a:lnTo>
                  <a:pt x="10654538" y="2567940"/>
                </a:lnTo>
                <a:lnTo>
                  <a:pt x="10701167" y="2565428"/>
                </a:lnTo>
                <a:lnTo>
                  <a:pt x="10746344" y="2558068"/>
                </a:lnTo>
                <a:lnTo>
                  <a:pt x="10789806" y="2546120"/>
                </a:lnTo>
                <a:lnTo>
                  <a:pt x="10831292" y="2529846"/>
                </a:lnTo>
                <a:lnTo>
                  <a:pt x="10870541" y="2509506"/>
                </a:lnTo>
                <a:lnTo>
                  <a:pt x="10907292" y="2485362"/>
                </a:lnTo>
                <a:lnTo>
                  <a:pt x="10941283" y="2457675"/>
                </a:lnTo>
                <a:lnTo>
                  <a:pt x="10972254" y="2426705"/>
                </a:lnTo>
                <a:lnTo>
                  <a:pt x="10999943" y="2392715"/>
                </a:lnTo>
                <a:lnTo>
                  <a:pt x="11024089" y="2355964"/>
                </a:lnTo>
                <a:lnTo>
                  <a:pt x="11044430" y="2316715"/>
                </a:lnTo>
                <a:lnTo>
                  <a:pt x="11060706" y="2275227"/>
                </a:lnTo>
                <a:lnTo>
                  <a:pt x="11072655" y="2231763"/>
                </a:lnTo>
                <a:lnTo>
                  <a:pt x="11080016" y="2186584"/>
                </a:lnTo>
                <a:lnTo>
                  <a:pt x="11082528" y="2139950"/>
                </a:lnTo>
                <a:lnTo>
                  <a:pt x="11082528" y="427989"/>
                </a:lnTo>
                <a:lnTo>
                  <a:pt x="11080016" y="381360"/>
                </a:lnTo>
                <a:lnTo>
                  <a:pt x="11072655" y="336183"/>
                </a:lnTo>
                <a:lnTo>
                  <a:pt x="11060706" y="292721"/>
                </a:lnTo>
                <a:lnTo>
                  <a:pt x="11044430" y="251235"/>
                </a:lnTo>
                <a:lnTo>
                  <a:pt x="11024089" y="211986"/>
                </a:lnTo>
                <a:lnTo>
                  <a:pt x="10999943" y="175235"/>
                </a:lnTo>
                <a:lnTo>
                  <a:pt x="10972254" y="141244"/>
                </a:lnTo>
                <a:lnTo>
                  <a:pt x="10941283" y="110273"/>
                </a:lnTo>
                <a:lnTo>
                  <a:pt x="10907292" y="82584"/>
                </a:lnTo>
                <a:lnTo>
                  <a:pt x="10870541" y="58438"/>
                </a:lnTo>
                <a:lnTo>
                  <a:pt x="10831292" y="38097"/>
                </a:lnTo>
                <a:lnTo>
                  <a:pt x="10789806" y="21821"/>
                </a:lnTo>
                <a:lnTo>
                  <a:pt x="10746344" y="9872"/>
                </a:lnTo>
                <a:lnTo>
                  <a:pt x="10701167" y="2511"/>
                </a:lnTo>
                <a:lnTo>
                  <a:pt x="10654538" y="0"/>
                </a:lnTo>
                <a:close/>
              </a:path>
            </a:pathLst>
          </a:custGeom>
          <a:solidFill>
            <a:srgbClr val="F0F8F1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575239" y="1277943"/>
                <a:ext cx="11075137" cy="4666214"/>
              </a:xfrm>
              <a:prstGeom prst="rect">
                <a:avLst/>
              </a:prstGeom>
            </p:spPr>
            <p:txBody>
              <a:bodyPr vert="horz" wrap="square" lIns="0" tIns="148590" rIns="0" bIns="0" rtlCol="0">
                <a:spAutoFit/>
              </a:bodyPr>
              <a:lstStyle/>
              <a:p>
                <a:pPr marL="254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We</a:t>
                </a:r>
                <a:r>
                  <a:rPr lang="en-US" sz="2800" b="0" spc="-8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derive</a:t>
                </a:r>
                <a:r>
                  <a:rPr lang="en-US" sz="2800" b="0" spc="-8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an</a:t>
                </a:r>
                <a:r>
                  <a:rPr lang="en-US" sz="2800" b="0" spc="-55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estimate</a:t>
                </a:r>
                <a:r>
                  <a:rPr lang="en-US" sz="2800" b="0" spc="-55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sz="2800" b="1" i="0" spc="-55" smtClean="0">
                            <a:solidFill>
                              <a:srgbClr val="2D663D"/>
                            </a:solidFill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accPr>
                      <m:e>
                        <m:r>
                          <a:rPr lang="ar-AE" sz="2800" b="1" i="0" spc="-55" smtClean="0">
                            <a:solidFill>
                              <a:srgbClr val="2D663D"/>
                            </a:solidFill>
                            <a:latin typeface="Cambria Math" panose="02040503050406030204" pitchFamily="18" charset="0"/>
                            <a:cs typeface="Segoe UI Semilight"/>
                          </a:rPr>
                          <m:t>𝛉</m:t>
                        </m:r>
                      </m:e>
                    </m:acc>
                  </m:oMath>
                </a14:m>
                <a:r>
                  <a:rPr lang="ar-AE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for</a:t>
                </a:r>
                <a:r>
                  <a:rPr lang="en-US" sz="2800" b="0" spc="-75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6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parameter</a:t>
                </a:r>
                <a:r>
                  <a:rPr lang="en-US" sz="2800" b="0" spc="-45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pc="-45" smtClean="0">
                        <a:solidFill>
                          <a:srgbClr val="2D663D"/>
                        </a:solidFill>
                        <a:latin typeface="Cambria Math" panose="02040503050406030204" pitchFamily="18" charset="0"/>
                        <a:cs typeface="Segoe UI Semilight"/>
                      </a:rPr>
                      <m:t>𝛉</m:t>
                    </m:r>
                  </m:oMath>
                </a14:m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based</a:t>
                </a:r>
                <a:r>
                  <a:rPr lang="en-US" sz="2800" b="0" spc="-55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on</a:t>
                </a:r>
                <a:r>
                  <a:rPr lang="en-US" sz="2800" b="0" spc="-45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observed</a:t>
                </a:r>
                <a:r>
                  <a:rPr lang="en-US" sz="2800" b="0" spc="-35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spc="-20" dirty="0">
                    <a:solidFill>
                      <a:srgbClr val="2D663D"/>
                    </a:solidFill>
                    <a:latin typeface="Segoe UI Semilight"/>
                    <a:cs typeface="Segoe UI Semilight"/>
                  </a:rPr>
                  <a:t>data</a:t>
                </a:r>
                <a:endParaRPr lang="en-US" sz="2800" dirty="0">
                  <a:latin typeface="Segoe UI Semilight"/>
                  <a:cs typeface="Segoe UI Semilight"/>
                </a:endParaRPr>
              </a:p>
              <a:p>
                <a:pPr marL="25400" marR="194945" indent="311785">
                  <a:lnSpc>
                    <a:spcPct val="96600"/>
                  </a:lnSpc>
                  <a:spcBef>
                    <a:spcPts val="1185"/>
                  </a:spcBef>
                  <a:buAutoNum type="arabicPeriod"/>
                  <a:tabLst>
                    <a:tab pos="337185" algn="l"/>
                  </a:tabLst>
                </a:pPr>
                <a:r>
                  <a:rPr lang="en-US" sz="2800" b="0" dirty="0">
                    <a:latin typeface="Segoe UI Semilight"/>
                    <a:cs typeface="Segoe UI Semilight"/>
                  </a:rPr>
                  <a:t>We’re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going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to</a:t>
                </a:r>
                <a:r>
                  <a:rPr lang="en-US" sz="28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run</a:t>
                </a:r>
                <a:r>
                  <a:rPr lang="en-US" sz="2800" b="1" spc="-65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the</a:t>
                </a:r>
                <a:r>
                  <a:rPr lang="en-US" sz="2800" b="1" spc="-7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random</a:t>
                </a:r>
                <a:r>
                  <a:rPr lang="en-US" sz="2800" b="1" spc="-7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experiment</a:t>
                </a:r>
                <a:r>
                  <a:rPr lang="en-US" sz="2800" b="1" spc="-9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a</a:t>
                </a:r>
                <a:r>
                  <a:rPr lang="en-US" sz="2800" b="1" spc="-45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bunch</a:t>
                </a:r>
                <a:r>
                  <a:rPr lang="en-US" sz="2800" b="1" spc="-75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of</a:t>
                </a:r>
                <a:r>
                  <a:rPr lang="en-US" sz="2800" b="1" spc="-6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times</a:t>
                </a:r>
                <a:r>
                  <a:rPr lang="en-US" sz="2800" b="0" spc="15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spc="-10" dirty="0">
                    <a:latin typeface="Segoe UI Semilight"/>
                    <a:cs typeface="Segoe UI Semilight"/>
                  </a:rPr>
                  <a:t>(i.e.,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collect</a:t>
                </a:r>
                <a:r>
                  <a:rPr lang="en-US" sz="2800" b="0" spc="-6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a</a:t>
                </a:r>
                <a:r>
                  <a:rPr lang="en-US" sz="28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bunch</a:t>
                </a:r>
                <a:r>
                  <a:rPr lang="en-US" sz="28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of</a:t>
                </a:r>
                <a:r>
                  <a:rPr lang="en-US" sz="2800" b="0" spc="-6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samples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from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6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distribution)</a:t>
                </a:r>
                <a:r>
                  <a:rPr lang="en-US" sz="2800" b="0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-&gt;</a:t>
                </a:r>
                <a:r>
                  <a:rPr lang="en-US" sz="2800" b="0" spc="-6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this</a:t>
                </a:r>
                <a:r>
                  <a:rPr lang="en-US" sz="28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gives</a:t>
                </a:r>
                <a:r>
                  <a:rPr lang="en-US" sz="2800" b="0" spc="-6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1" i="1" spc="-2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data</a:t>
                </a:r>
                <a:r>
                  <a:rPr lang="en-US" sz="2800" b="0" i="1" spc="70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br>
                  <a:rPr lang="en-US" sz="2800" b="0" i="1" spc="70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</a:b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e.g.,</a:t>
                </a:r>
                <a:r>
                  <a:rPr lang="en-US" sz="2400" b="0" i="1" spc="-4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we</a:t>
                </a:r>
                <a:r>
                  <a:rPr lang="en-US" sz="2400" b="0" i="1" spc="-1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flip</a:t>
                </a:r>
                <a:r>
                  <a:rPr lang="en-US" sz="2400" b="0" i="1" spc="-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a</a:t>
                </a:r>
                <a:r>
                  <a:rPr lang="en-US" sz="2400" b="0" i="1" spc="-2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coin</a:t>
                </a:r>
                <a:r>
                  <a:rPr lang="en-US" sz="2400" b="0" i="1" spc="-1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that</a:t>
                </a:r>
                <a:r>
                  <a:rPr lang="en-US" sz="2400" b="0" i="1" spc="-2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follows </a:t>
                </a:r>
                <a:r>
                  <a:rPr lang="en-US" sz="2400" dirty="0">
                    <a:solidFill>
                      <a:srgbClr val="927E50"/>
                    </a:solidFill>
                    <a:latin typeface="Cambria Math"/>
                    <a:cs typeface="Cambria Math"/>
                  </a:rPr>
                  <a:t>Ber(𝑝)</a:t>
                </a:r>
                <a:r>
                  <a:rPr lang="en-US" sz="2400" spc="105" dirty="0">
                    <a:solidFill>
                      <a:srgbClr val="927E50"/>
                    </a:solidFill>
                    <a:latin typeface="Cambria Math"/>
                    <a:cs typeface="Cambria Math"/>
                  </a:rPr>
                  <a:t> </a:t>
                </a:r>
                <a:r>
                  <a:rPr lang="en-US" sz="2400" i="1" spc="10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10</a:t>
                </a:r>
                <a:r>
                  <a:rPr lang="en-US" sz="2400" b="0" i="1" spc="-2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times</a:t>
                </a:r>
                <a:r>
                  <a:rPr lang="en-US" sz="2400" b="0" i="1" spc="-2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and</a:t>
                </a:r>
                <a:r>
                  <a:rPr lang="en-US" sz="2400" b="0" i="1" spc="-2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write</a:t>
                </a:r>
                <a:r>
                  <a:rPr lang="en-US" sz="2400" b="0" i="1" spc="-2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down</a:t>
                </a:r>
                <a:r>
                  <a:rPr lang="en-US" sz="2400" b="0" i="1" spc="-1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i="1" spc="-2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results</a:t>
                </a:r>
                <a:r>
                  <a:rPr lang="en-US" sz="2400" b="0" i="1" spc="-2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–</a:t>
                </a:r>
                <a:r>
                  <a:rPr lang="en-US" sz="2400" b="0" i="1" spc="-2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spc="-1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HTTTH…</a:t>
                </a:r>
                <a:endParaRPr lang="en-US" sz="2400" dirty="0">
                  <a:latin typeface="Segoe UI Semilight"/>
                  <a:cs typeface="Segoe UI Semilight"/>
                </a:endParaRPr>
              </a:p>
              <a:p>
                <a:pPr marL="390525" indent="-359410">
                  <a:lnSpc>
                    <a:spcPct val="100000"/>
                  </a:lnSpc>
                  <a:spcBef>
                    <a:spcPts val="1250"/>
                  </a:spcBef>
                  <a:buClr>
                    <a:srgbClr val="000000"/>
                  </a:buClr>
                  <a:buAutoNum type="arabicPeriod"/>
                  <a:tabLst>
                    <a:tab pos="390525" algn="l"/>
                  </a:tabLst>
                </a:pP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Estimate</a:t>
                </a:r>
                <a:r>
                  <a:rPr lang="en-US" sz="2800" b="1" spc="-9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the</a:t>
                </a:r>
                <a:r>
                  <a:rPr lang="en-US" sz="2800" b="1" spc="-75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missing</a:t>
                </a:r>
                <a:r>
                  <a:rPr lang="en-US" sz="2800" b="1" spc="-8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rules</a:t>
                </a:r>
                <a:r>
                  <a:rPr lang="en-US" sz="2800" b="0" spc="-25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(unknown</a:t>
                </a:r>
                <a:r>
                  <a:rPr lang="en-US" sz="28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parameter(s))</a:t>
                </a:r>
                <a:r>
                  <a:rPr lang="en-US" sz="2800" b="0" spc="-9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i="1" dirty="0">
                    <a:latin typeface="Segoe UI Semilight"/>
                    <a:cs typeface="Segoe UI Semilight"/>
                  </a:rPr>
                  <a:t>based</a:t>
                </a:r>
                <a:r>
                  <a:rPr lang="en-US" sz="2800" b="0" i="1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i="1" dirty="0">
                    <a:latin typeface="Segoe UI Semilight"/>
                    <a:cs typeface="Segoe UI Semilight"/>
                  </a:rPr>
                  <a:t>on</a:t>
                </a:r>
                <a:r>
                  <a:rPr lang="en-US" sz="2800" b="0" i="1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i="1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i="1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i="1" spc="-20" dirty="0">
                    <a:latin typeface="Segoe UI Semilight"/>
                    <a:cs typeface="Segoe UI Semilight"/>
                  </a:rPr>
                  <a:t>data</a:t>
                </a:r>
                <a:endParaRPr lang="en-US" sz="2800" dirty="0">
                  <a:latin typeface="Segoe UI Semilight"/>
                  <a:cs typeface="Segoe UI Semilight"/>
                </a:endParaRPr>
              </a:p>
              <a:p>
                <a:pPr marL="303530">
                  <a:lnSpc>
                    <a:spcPct val="100000"/>
                  </a:lnSpc>
                  <a:spcBef>
                    <a:spcPts val="2630"/>
                  </a:spcBef>
                </a:pPr>
                <a:r>
                  <a:rPr lang="en-US" sz="2600" b="0" dirty="0">
                    <a:latin typeface="Segoe UI Semilight"/>
                    <a:cs typeface="Segoe UI Semilight"/>
                  </a:rPr>
                  <a:t>Suppose</a:t>
                </a:r>
                <a:r>
                  <a:rPr lang="en-US" sz="26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you</a:t>
                </a:r>
                <a:r>
                  <a:rPr lang="en-US" sz="26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flip</a:t>
                </a:r>
                <a:r>
                  <a:rPr lang="en-US" sz="26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a</a:t>
                </a:r>
                <a:r>
                  <a:rPr lang="en-US" sz="26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coin</a:t>
                </a:r>
                <a:r>
                  <a:rPr lang="en-US" sz="26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independently</a:t>
                </a:r>
                <a:r>
                  <a:rPr lang="en-US" sz="26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10</a:t>
                </a:r>
                <a:r>
                  <a:rPr lang="en-US" sz="26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times,</a:t>
                </a:r>
                <a:r>
                  <a:rPr lang="en-US" sz="26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and</a:t>
                </a:r>
                <a:r>
                  <a:rPr lang="en-US" sz="26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you</a:t>
                </a:r>
                <a:r>
                  <a:rPr lang="en-US" sz="26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spc="-25" dirty="0">
                    <a:latin typeface="Segoe UI Semilight"/>
                    <a:cs typeface="Segoe UI Semilight"/>
                  </a:rPr>
                  <a:t>see</a:t>
                </a:r>
                <a:endParaRPr lang="en-US" sz="2600" dirty="0">
                  <a:latin typeface="Segoe UI Semilight"/>
                  <a:cs typeface="Segoe UI Semilight"/>
                </a:endParaRPr>
              </a:p>
              <a:p>
                <a:pPr marL="213995" algn="ctr">
                  <a:lnSpc>
                    <a:spcPts val="2990"/>
                  </a:lnSpc>
                  <a:spcBef>
                    <a:spcPts val="1095"/>
                  </a:spcBef>
                </a:pPr>
                <a:r>
                  <a:rPr lang="en-US" sz="2600" b="1" spc="-10" dirty="0">
                    <a:latin typeface="Segoe UI Semilight"/>
                    <a:cs typeface="Segoe UI Semilight"/>
                  </a:rPr>
                  <a:t>HTTTHHTHHH</a:t>
                </a:r>
                <a:endParaRPr lang="en-US" sz="2600" b="1" dirty="0">
                  <a:latin typeface="Segoe UI Semilight"/>
                  <a:cs typeface="Segoe UI Semilight"/>
                </a:endParaRPr>
              </a:p>
              <a:p>
                <a:pPr marL="210185" algn="ctr">
                  <a:lnSpc>
                    <a:spcPts val="2510"/>
                  </a:lnSpc>
                </a:pPr>
                <a:r>
                  <a:rPr lang="en-US" sz="2200" b="0" i="1" dirty="0">
                    <a:solidFill>
                      <a:srgbClr val="7E7E7E"/>
                    </a:solidFill>
                    <a:latin typeface="Segoe UI Semilight"/>
                    <a:cs typeface="Segoe UI Semilight"/>
                  </a:rPr>
                  <a:t>(6</a:t>
                </a:r>
                <a:r>
                  <a:rPr lang="en-US" sz="2200" b="0" i="1" spc="-25" dirty="0">
                    <a:solidFill>
                      <a:srgbClr val="7E7E7E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200" b="0" i="1" dirty="0">
                    <a:solidFill>
                      <a:srgbClr val="7E7E7E"/>
                    </a:solidFill>
                    <a:latin typeface="Segoe UI Semilight"/>
                    <a:cs typeface="Segoe UI Semilight"/>
                  </a:rPr>
                  <a:t>heads,</a:t>
                </a:r>
                <a:r>
                  <a:rPr lang="en-US" sz="2200" b="0" i="1" spc="-40" dirty="0">
                    <a:solidFill>
                      <a:srgbClr val="7E7E7E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200" b="0" i="1" dirty="0">
                    <a:solidFill>
                      <a:srgbClr val="7E7E7E"/>
                    </a:solidFill>
                    <a:latin typeface="Segoe UI Semilight"/>
                    <a:cs typeface="Segoe UI Semilight"/>
                  </a:rPr>
                  <a:t>4</a:t>
                </a:r>
                <a:r>
                  <a:rPr lang="en-US" sz="2200" b="0" i="1" spc="5" dirty="0">
                    <a:solidFill>
                      <a:srgbClr val="7E7E7E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200" b="0" i="1" spc="-10" dirty="0">
                    <a:solidFill>
                      <a:srgbClr val="7E7E7E"/>
                    </a:solidFill>
                    <a:latin typeface="Segoe UI Semilight"/>
                    <a:cs typeface="Segoe UI Semilight"/>
                  </a:rPr>
                  <a:t>tails)</a:t>
                </a:r>
                <a:endParaRPr lang="en-US" sz="2200" dirty="0">
                  <a:latin typeface="Segoe UI Semilight"/>
                  <a:cs typeface="Segoe UI Semilight"/>
                </a:endParaRPr>
              </a:p>
              <a:p>
                <a:pPr marL="303530">
                  <a:lnSpc>
                    <a:spcPct val="100000"/>
                  </a:lnSpc>
                  <a:spcBef>
                    <a:spcPts val="1075"/>
                  </a:spcBef>
                </a:pPr>
                <a:r>
                  <a:rPr lang="en-US" sz="2600" b="0" dirty="0">
                    <a:latin typeface="Segoe UI Semilight"/>
                    <a:cs typeface="Segoe UI Semilight"/>
                  </a:rPr>
                  <a:t>What</a:t>
                </a:r>
                <a:r>
                  <a:rPr lang="en-US" sz="26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is</a:t>
                </a:r>
                <a:r>
                  <a:rPr lang="en-US" sz="2600" b="0" spc="-1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your</a:t>
                </a:r>
                <a:r>
                  <a:rPr lang="en-US" sz="26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estimate</a:t>
                </a:r>
                <a:r>
                  <a:rPr lang="en-US" sz="26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of</a:t>
                </a:r>
                <a:r>
                  <a:rPr lang="en-US" sz="2600" b="0" spc="-1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dirty="0">
                    <a:latin typeface="Cambria Math"/>
                    <a:cs typeface="Cambria Math"/>
                  </a:rPr>
                  <a:t>𝑝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,</a:t>
                </a:r>
                <a:r>
                  <a:rPr lang="en-US" sz="2600" b="0" spc="-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6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spc="-10" dirty="0">
                    <a:latin typeface="Segoe UI Semilight"/>
                    <a:cs typeface="Segoe UI Semilight"/>
                  </a:rPr>
                  <a:t>probability</a:t>
                </a:r>
                <a:r>
                  <a:rPr lang="en-US" sz="26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600" b="0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coin</a:t>
                </a:r>
                <a:r>
                  <a:rPr lang="en-US" sz="2600" b="0" spc="-1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comes</a:t>
                </a:r>
                <a:r>
                  <a:rPr lang="en-US" sz="26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up</a:t>
                </a:r>
                <a:r>
                  <a:rPr lang="en-US" sz="2600" b="0" spc="-15" dirty="0">
                    <a:latin typeface="Segoe UI Semilight"/>
                    <a:cs typeface="Segoe UI Semilight"/>
                  </a:rPr>
                  <a:t> </a:t>
                </a:r>
                <a:r>
                  <a:rPr lang="en-US" sz="2600" b="0" spc="-10" dirty="0">
                    <a:latin typeface="Segoe UI Semilight"/>
                    <a:cs typeface="Segoe UI Semilight"/>
                  </a:rPr>
                  <a:t>heads?</a:t>
                </a:r>
                <a:endParaRPr lang="en-US" sz="2600" dirty="0">
                  <a:latin typeface="Segoe UI Semilight"/>
                  <a:cs typeface="Segoe UI Semilight"/>
                </a:endParaRP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1277943"/>
                <a:ext cx="11075137" cy="4666214"/>
              </a:xfrm>
              <a:prstGeom prst="rect">
                <a:avLst/>
              </a:prstGeom>
              <a:blipFill>
                <a:blip r:embed="rId3"/>
                <a:stretch>
                  <a:fillRect l="-1926" b="-3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5"/>
              <p:cNvSpPr txBox="1"/>
              <p:nvPr/>
            </p:nvSpPr>
            <p:spPr>
              <a:xfrm>
                <a:off x="870995" y="5903063"/>
                <a:ext cx="3444140" cy="47346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US" sz="2400" b="0" dirty="0">
                    <a:latin typeface="Segoe UI Semilight"/>
                    <a:cs typeface="Segoe UI Semilight"/>
                  </a:rPr>
                  <a:t>Maybe</a:t>
                </a:r>
                <a:r>
                  <a:rPr lang="en-US" sz="2400" b="0" spc="-5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pc="-5" smtClean="0">
                        <a:latin typeface="Cambria Math" panose="02040503050406030204" pitchFamily="18" charset="0"/>
                        <a:cs typeface="Segoe UI Semilight"/>
                      </a:rPr>
                      <m:t>𝑝</m:t>
                    </m:r>
                    <m:r>
                      <a:rPr lang="en-US" sz="2000" b="0" i="1" spc="-5" smtClean="0">
                        <a:latin typeface="Cambria Math" panose="02040503050406030204" pitchFamily="18" charset="0"/>
                        <a:cs typeface="Segoe UI Semilight"/>
                      </a:rPr>
                      <m:t>=</m:t>
                    </m:r>
                    <m:f>
                      <m:fPr>
                        <m:ctrlPr>
                          <a:rPr lang="en-US" sz="2000" b="0" i="1" spc="-5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fPr>
                      <m:num>
                        <m:r>
                          <a:rPr lang="en-US" sz="2000" b="0" i="1" spc="-5" smtClean="0">
                            <a:latin typeface="Cambria Math" panose="02040503050406030204" pitchFamily="18" charset="0"/>
                            <a:cs typeface="Segoe UI Semilight"/>
                          </a:rPr>
                          <m:t>6</m:t>
                        </m:r>
                      </m:num>
                      <m:den>
                        <m:r>
                          <a:rPr lang="en-US" sz="2000" b="0" i="1" spc="-5" smtClean="0">
                            <a:latin typeface="Cambria Math" panose="02040503050406030204" pitchFamily="18" charset="0"/>
                            <a:cs typeface="Segoe UI Semilight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000" dirty="0">
                    <a:latin typeface="Cambria Math"/>
                    <a:cs typeface="Cambria Math"/>
                  </a:rPr>
                  <a:t>   (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cs typeface="Cambria Math"/>
                      </a:rPr>
                      <m:t>𝑋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Cambria Math"/>
                      </a:rPr>
                      <m:t>~</m:t>
                    </m:r>
                    <m:r>
                      <m:rPr>
                        <m:nor/>
                      </m:rPr>
                      <a:rPr lang="en-US" sz="2000" b="0" i="0" dirty="0" smtClean="0">
                        <a:latin typeface="Cambria Math" panose="02040503050406030204" pitchFamily="18" charset="0"/>
                        <a:cs typeface="Cambria Math"/>
                      </a:rPr>
                      <m:t>Ber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cs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cs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Cambria Math"/>
                              </a:rPr>
                              <m:t>6</m:t>
                            </m:r>
                          </m:num>
                          <m:den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Cambria Math"/>
                              </a:rPr>
                              <m:t>10</m:t>
                            </m:r>
                          </m:den>
                        </m:f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  <a:cs typeface="Cambria Math"/>
                      </a:rPr>
                      <m:t>)</m:t>
                    </m:r>
                  </m:oMath>
                </a14:m>
                <a:endParaRPr sz="2400" dirty="0">
                  <a:latin typeface="Cambria Math"/>
                  <a:cs typeface="Cambria Math"/>
                </a:endParaRPr>
              </a:p>
            </p:txBody>
          </p:sp>
        </mc:Choice>
        <mc:Fallback xmlns="">
          <p:sp>
            <p:nvSpPr>
              <p:cNvPr id="5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95" y="5903063"/>
                <a:ext cx="3444140" cy="473463"/>
              </a:xfrm>
              <a:prstGeom prst="rect">
                <a:avLst/>
              </a:prstGeom>
              <a:blipFill>
                <a:blip r:embed="rId4"/>
                <a:stretch>
                  <a:fillRect l="-5133" t="-11538" b="-24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9"/>
          <p:cNvSpPr txBox="1"/>
          <p:nvPr/>
        </p:nvSpPr>
        <p:spPr>
          <a:xfrm>
            <a:off x="4315135" y="5994370"/>
            <a:ext cx="712889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8425" algn="l"/>
              </a:tabLst>
            </a:pP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But</a:t>
            </a:r>
            <a:r>
              <a:rPr sz="2400" b="0" i="1" spc="-40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how</a:t>
            </a:r>
            <a:r>
              <a:rPr sz="2400" b="0" i="1" spc="-35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to</a:t>
            </a:r>
            <a:r>
              <a:rPr sz="2400" b="0" i="1" spc="-35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argue</a:t>
            </a:r>
            <a:r>
              <a:rPr sz="2400" b="0" i="1" spc="-65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“objectively” this</a:t>
            </a:r>
            <a:r>
              <a:rPr sz="2400" b="0" i="1" spc="-40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is</a:t>
            </a:r>
            <a:r>
              <a:rPr sz="2400" b="0" i="1" spc="-40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the</a:t>
            </a:r>
            <a:r>
              <a:rPr sz="2400" b="0" i="1" spc="-40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dirty="0">
                <a:solidFill>
                  <a:srgbClr val="C00000"/>
                </a:solidFill>
                <a:latin typeface="Segoe UI Semilight"/>
                <a:cs typeface="Segoe UI Semilight"/>
              </a:rPr>
              <a:t>best</a:t>
            </a:r>
            <a:r>
              <a:rPr sz="2400" b="0" i="1" spc="-45" dirty="0">
                <a:solidFill>
                  <a:srgbClr val="C00000"/>
                </a:solidFill>
                <a:latin typeface="Segoe UI Semilight"/>
                <a:cs typeface="Segoe UI Semilight"/>
              </a:rPr>
              <a:t> </a:t>
            </a:r>
            <a:r>
              <a:rPr sz="2400" b="0" i="1" spc="-10" dirty="0">
                <a:solidFill>
                  <a:srgbClr val="C00000"/>
                </a:solidFill>
                <a:latin typeface="Segoe UI Semilight"/>
                <a:cs typeface="Segoe UI Semilight"/>
              </a:rPr>
              <a:t>estimate?</a:t>
            </a:r>
            <a:endParaRPr sz="2400" dirty="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54EF3-FC68-079D-C6D1-5181D7C32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690CE226-C199-BD8D-B978-85ACC99E48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202" y="340613"/>
            <a:ext cx="48075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65" dirty="0">
                <a:latin typeface="Segoe UI"/>
                <a:cs typeface="Segoe UI"/>
              </a:rPr>
              <a:t>Likelihood</a:t>
            </a:r>
            <a:r>
              <a:rPr i="1" spc="240" dirty="0">
                <a:latin typeface="Segoe UI"/>
                <a:cs typeface="Segoe UI"/>
              </a:rPr>
              <a:t> </a:t>
            </a:r>
            <a:r>
              <a:rPr i="1" spc="60" dirty="0">
                <a:latin typeface="Segoe UI"/>
                <a:cs typeface="Segoe UI"/>
              </a:rPr>
              <a:t>function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1197959-7CAC-802A-2C34-98A38C92645E}"/>
              </a:ext>
            </a:extLst>
          </p:cNvPr>
          <p:cNvSpPr/>
          <p:nvPr/>
        </p:nvSpPr>
        <p:spPr>
          <a:xfrm>
            <a:off x="5695188" y="204215"/>
            <a:ext cx="6323330" cy="1132840"/>
          </a:xfrm>
          <a:custGeom>
            <a:avLst/>
            <a:gdLst/>
            <a:ahLst/>
            <a:cxnLst/>
            <a:rect l="l" t="t" r="r" b="b"/>
            <a:pathLst>
              <a:path w="6323330" h="1132840">
                <a:moveTo>
                  <a:pt x="6134354" y="0"/>
                </a:moveTo>
                <a:lnTo>
                  <a:pt x="188722" y="0"/>
                </a:lnTo>
                <a:lnTo>
                  <a:pt x="138538" y="6738"/>
                </a:lnTo>
                <a:lnTo>
                  <a:pt x="93453" y="25757"/>
                </a:lnTo>
                <a:lnTo>
                  <a:pt x="55260" y="55260"/>
                </a:lnTo>
                <a:lnTo>
                  <a:pt x="25757" y="93453"/>
                </a:lnTo>
                <a:lnTo>
                  <a:pt x="6738" y="138538"/>
                </a:lnTo>
                <a:lnTo>
                  <a:pt x="0" y="188721"/>
                </a:lnTo>
                <a:lnTo>
                  <a:pt x="0" y="943609"/>
                </a:lnTo>
                <a:lnTo>
                  <a:pt x="6738" y="993793"/>
                </a:lnTo>
                <a:lnTo>
                  <a:pt x="25757" y="1038878"/>
                </a:lnTo>
                <a:lnTo>
                  <a:pt x="55260" y="1077071"/>
                </a:lnTo>
                <a:lnTo>
                  <a:pt x="93453" y="1106574"/>
                </a:lnTo>
                <a:lnTo>
                  <a:pt x="138538" y="1125593"/>
                </a:lnTo>
                <a:lnTo>
                  <a:pt x="188722" y="1132331"/>
                </a:lnTo>
                <a:lnTo>
                  <a:pt x="6134354" y="1132331"/>
                </a:lnTo>
                <a:lnTo>
                  <a:pt x="6184537" y="1125593"/>
                </a:lnTo>
                <a:lnTo>
                  <a:pt x="6229622" y="1106574"/>
                </a:lnTo>
                <a:lnTo>
                  <a:pt x="6267815" y="1077071"/>
                </a:lnTo>
                <a:lnTo>
                  <a:pt x="6297318" y="1038878"/>
                </a:lnTo>
                <a:lnTo>
                  <a:pt x="6316337" y="993793"/>
                </a:lnTo>
                <a:lnTo>
                  <a:pt x="6323076" y="943609"/>
                </a:lnTo>
                <a:lnTo>
                  <a:pt x="6323076" y="188721"/>
                </a:lnTo>
                <a:lnTo>
                  <a:pt x="6316337" y="138538"/>
                </a:lnTo>
                <a:lnTo>
                  <a:pt x="6297318" y="93453"/>
                </a:lnTo>
                <a:lnTo>
                  <a:pt x="6267815" y="55260"/>
                </a:lnTo>
                <a:lnTo>
                  <a:pt x="6229622" y="25757"/>
                </a:lnTo>
                <a:lnTo>
                  <a:pt x="6184537" y="6738"/>
                </a:lnTo>
                <a:lnTo>
                  <a:pt x="6134354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B9ED456-625A-7DE2-3B99-A4930C12D615}"/>
              </a:ext>
            </a:extLst>
          </p:cNvPr>
          <p:cNvSpPr txBox="1"/>
          <p:nvPr/>
        </p:nvSpPr>
        <p:spPr>
          <a:xfrm>
            <a:off x="5830315" y="249173"/>
            <a:ext cx="603377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0" spc="-20" dirty="0">
                <a:latin typeface="Segoe UI Semilight"/>
                <a:cs typeface="Segoe UI Semilight"/>
              </a:rPr>
              <a:t>Remember,</a:t>
            </a:r>
            <a:r>
              <a:rPr sz="2200" b="0" spc="-55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our</a:t>
            </a:r>
            <a:r>
              <a:rPr sz="2200" b="0" spc="-40" dirty="0">
                <a:latin typeface="Segoe UI Semilight"/>
                <a:cs typeface="Segoe UI Semilight"/>
              </a:rPr>
              <a:t> </a:t>
            </a:r>
            <a:r>
              <a:rPr sz="2200" b="0" spc="-10" dirty="0">
                <a:latin typeface="Segoe UI Semilight"/>
                <a:cs typeface="Segoe UI Semilight"/>
              </a:rPr>
              <a:t>goal:</a:t>
            </a:r>
            <a:endParaRPr sz="2200">
              <a:latin typeface="Segoe UI Semilight"/>
              <a:cs typeface="Segoe UI Semilight"/>
            </a:endParaRPr>
          </a:p>
          <a:p>
            <a:pPr marL="253365" indent="-240665">
              <a:lnSpc>
                <a:spcPct val="100000"/>
              </a:lnSpc>
              <a:buAutoNum type="arabicPeriod"/>
              <a:tabLst>
                <a:tab pos="253365" algn="l"/>
              </a:tabLst>
            </a:pPr>
            <a:r>
              <a:rPr sz="2200" b="0" dirty="0">
                <a:latin typeface="Segoe UI Semilight"/>
                <a:cs typeface="Segoe UI Semilight"/>
              </a:rPr>
              <a:t>Collect</a:t>
            </a:r>
            <a:r>
              <a:rPr sz="2200" b="0" spc="-6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some</a:t>
            </a:r>
            <a:r>
              <a:rPr sz="2200" b="0" spc="-50" dirty="0">
                <a:latin typeface="Segoe UI Semilight"/>
                <a:cs typeface="Segoe UI Semilight"/>
              </a:rPr>
              <a:t> </a:t>
            </a:r>
            <a:r>
              <a:rPr sz="2200" b="0" spc="-10" dirty="0">
                <a:latin typeface="Segoe UI Semilight"/>
                <a:cs typeface="Segoe UI Semilight"/>
              </a:rPr>
              <a:t>data/samples</a:t>
            </a:r>
            <a:r>
              <a:rPr sz="2200" b="0" spc="-45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from</a:t>
            </a:r>
            <a:r>
              <a:rPr sz="2200" b="0" spc="-50" dirty="0">
                <a:latin typeface="Segoe UI Semilight"/>
                <a:cs typeface="Segoe UI Semilight"/>
              </a:rPr>
              <a:t> </a:t>
            </a:r>
            <a:r>
              <a:rPr sz="2200" b="0" dirty="0">
                <a:latin typeface="Segoe UI Semilight"/>
                <a:cs typeface="Segoe UI Semilight"/>
              </a:rPr>
              <a:t>the</a:t>
            </a:r>
            <a:r>
              <a:rPr sz="2200" b="0" spc="-60" dirty="0">
                <a:latin typeface="Segoe UI Semilight"/>
                <a:cs typeface="Segoe UI Semilight"/>
              </a:rPr>
              <a:t> </a:t>
            </a:r>
            <a:r>
              <a:rPr sz="2200" b="0" spc="-10" dirty="0">
                <a:latin typeface="Segoe UI Semilight"/>
                <a:cs typeface="Segoe UI Semilight"/>
              </a:rPr>
              <a:t>distribution</a:t>
            </a:r>
            <a:endParaRPr sz="2200">
              <a:latin typeface="Segoe UI Semilight"/>
              <a:cs typeface="Segoe UI Semilight"/>
            </a:endParaRPr>
          </a:p>
          <a:p>
            <a:pPr marL="219710" indent="-217170">
              <a:lnSpc>
                <a:spcPct val="100000"/>
              </a:lnSpc>
              <a:buSzPct val="97727"/>
              <a:buAutoNum type="arabicPeriod"/>
              <a:tabLst>
                <a:tab pos="219710" algn="l"/>
              </a:tabLst>
            </a:pPr>
            <a:r>
              <a:rPr sz="2200" b="0" u="sng" spc="-45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200" b="0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Find</a:t>
            </a:r>
            <a:r>
              <a:rPr sz="2200" b="0" u="sng" spc="-25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200" b="0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an</a:t>
            </a:r>
            <a:r>
              <a:rPr sz="2200" b="0" u="sng" spc="-35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200" b="0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estimate</a:t>
            </a:r>
            <a:r>
              <a:rPr sz="2200" b="0" u="sng" spc="-40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200" b="0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for</a:t>
            </a:r>
            <a:r>
              <a:rPr sz="2200" b="0" u="sng" spc="-25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 </a:t>
            </a:r>
            <a:r>
              <a:rPr sz="2200" u="sng" spc="-50" dirty="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𝜃</a:t>
            </a:r>
            <a:endParaRPr sz="2200">
              <a:latin typeface="Cambria Math"/>
              <a:cs typeface="Cambria Math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669A1FED-2A1C-BCA1-733E-AB86DC45C433}"/>
              </a:ext>
            </a:extLst>
          </p:cNvPr>
          <p:cNvSpPr/>
          <p:nvPr/>
        </p:nvSpPr>
        <p:spPr>
          <a:xfrm>
            <a:off x="649223" y="3160777"/>
            <a:ext cx="11188065" cy="1868424"/>
          </a:xfrm>
          <a:custGeom>
            <a:avLst/>
            <a:gdLst/>
            <a:ahLst/>
            <a:cxnLst/>
            <a:rect l="l" t="t" r="r" b="b"/>
            <a:pathLst>
              <a:path w="11188065" h="1920239">
                <a:moveTo>
                  <a:pt x="10867644" y="0"/>
                </a:moveTo>
                <a:lnTo>
                  <a:pt x="320039" y="0"/>
                </a:lnTo>
                <a:lnTo>
                  <a:pt x="272748" y="3469"/>
                </a:lnTo>
                <a:lnTo>
                  <a:pt x="227610" y="13547"/>
                </a:lnTo>
                <a:lnTo>
                  <a:pt x="185122" y="29740"/>
                </a:lnTo>
                <a:lnTo>
                  <a:pt x="145778" y="51552"/>
                </a:lnTo>
                <a:lnTo>
                  <a:pt x="110073" y="78490"/>
                </a:lnTo>
                <a:lnTo>
                  <a:pt x="78502" y="110057"/>
                </a:lnTo>
                <a:lnTo>
                  <a:pt x="51562" y="145761"/>
                </a:lnTo>
                <a:lnTo>
                  <a:pt x="29746" y="185105"/>
                </a:lnTo>
                <a:lnTo>
                  <a:pt x="13550" y="227596"/>
                </a:lnTo>
                <a:lnTo>
                  <a:pt x="3470" y="272739"/>
                </a:lnTo>
                <a:lnTo>
                  <a:pt x="0" y="320039"/>
                </a:lnTo>
                <a:lnTo>
                  <a:pt x="0" y="1600200"/>
                </a:lnTo>
                <a:lnTo>
                  <a:pt x="3470" y="1647500"/>
                </a:lnTo>
                <a:lnTo>
                  <a:pt x="13550" y="1692643"/>
                </a:lnTo>
                <a:lnTo>
                  <a:pt x="29746" y="1735134"/>
                </a:lnTo>
                <a:lnTo>
                  <a:pt x="51562" y="1774478"/>
                </a:lnTo>
                <a:lnTo>
                  <a:pt x="78502" y="1810182"/>
                </a:lnTo>
                <a:lnTo>
                  <a:pt x="110073" y="1841749"/>
                </a:lnTo>
                <a:lnTo>
                  <a:pt x="145778" y="1868687"/>
                </a:lnTo>
                <a:lnTo>
                  <a:pt x="185122" y="1890499"/>
                </a:lnTo>
                <a:lnTo>
                  <a:pt x="227610" y="1906692"/>
                </a:lnTo>
                <a:lnTo>
                  <a:pt x="272748" y="1916770"/>
                </a:lnTo>
                <a:lnTo>
                  <a:pt x="320039" y="1920240"/>
                </a:lnTo>
                <a:lnTo>
                  <a:pt x="10867644" y="1920240"/>
                </a:lnTo>
                <a:lnTo>
                  <a:pt x="10914944" y="1916770"/>
                </a:lnTo>
                <a:lnTo>
                  <a:pt x="10960087" y="1906692"/>
                </a:lnTo>
                <a:lnTo>
                  <a:pt x="11002578" y="1890499"/>
                </a:lnTo>
                <a:lnTo>
                  <a:pt x="11041922" y="1868687"/>
                </a:lnTo>
                <a:lnTo>
                  <a:pt x="11077626" y="1841749"/>
                </a:lnTo>
                <a:lnTo>
                  <a:pt x="11109193" y="1810182"/>
                </a:lnTo>
                <a:lnTo>
                  <a:pt x="11136131" y="1774478"/>
                </a:lnTo>
                <a:lnTo>
                  <a:pt x="11157943" y="1735134"/>
                </a:lnTo>
                <a:lnTo>
                  <a:pt x="11174136" y="1692643"/>
                </a:lnTo>
                <a:lnTo>
                  <a:pt x="11184214" y="1647500"/>
                </a:lnTo>
                <a:lnTo>
                  <a:pt x="11187684" y="1600200"/>
                </a:lnTo>
                <a:lnTo>
                  <a:pt x="11187684" y="320039"/>
                </a:lnTo>
                <a:lnTo>
                  <a:pt x="11184214" y="272739"/>
                </a:lnTo>
                <a:lnTo>
                  <a:pt x="11174136" y="227596"/>
                </a:lnTo>
                <a:lnTo>
                  <a:pt x="11157943" y="185105"/>
                </a:lnTo>
                <a:lnTo>
                  <a:pt x="11136131" y="145761"/>
                </a:lnTo>
                <a:lnTo>
                  <a:pt x="11109193" y="110057"/>
                </a:lnTo>
                <a:lnTo>
                  <a:pt x="11077626" y="78490"/>
                </a:lnTo>
                <a:lnTo>
                  <a:pt x="11041922" y="51552"/>
                </a:lnTo>
                <a:lnTo>
                  <a:pt x="11002578" y="29740"/>
                </a:lnTo>
                <a:lnTo>
                  <a:pt x="10960087" y="13547"/>
                </a:lnTo>
                <a:lnTo>
                  <a:pt x="10914944" y="3469"/>
                </a:lnTo>
                <a:lnTo>
                  <a:pt x="10867644" y="0"/>
                </a:lnTo>
                <a:close/>
              </a:path>
            </a:pathLst>
          </a:custGeom>
          <a:solidFill>
            <a:srgbClr val="F0F8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8">
                <a:extLst>
                  <a:ext uri="{FF2B5EF4-FFF2-40B4-BE49-F238E27FC236}">
                    <a16:creationId xmlns:a16="http://schemas.microsoft.com/office/drawing/2014/main" id="{9981464D-ECB3-8349-1C11-7F424EB6208A}"/>
                  </a:ext>
                </a:extLst>
              </p:cNvPr>
              <p:cNvSpPr txBox="1"/>
              <p:nvPr/>
            </p:nvSpPr>
            <p:spPr>
              <a:xfrm>
                <a:off x="699922" y="1445513"/>
                <a:ext cx="10801985" cy="4528804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en-US" sz="2800" spc="-20" dirty="0">
                    <a:solidFill>
                      <a:srgbClr val="3D8752"/>
                    </a:solidFill>
                    <a:latin typeface="Cambria Math"/>
                    <a:cs typeface="Cambria Math"/>
                  </a:rPr>
                  <a:t>𝓛(𝑬;</a:t>
                </a:r>
                <a:r>
                  <a:rPr lang="en-US" sz="2800" spc="-155" dirty="0">
                    <a:solidFill>
                      <a:srgbClr val="3D8752"/>
                    </a:solidFill>
                    <a:latin typeface="Cambria Math"/>
                    <a:cs typeface="Cambria Math"/>
                  </a:rPr>
                  <a:t> </a:t>
                </a:r>
                <a:r>
                  <a:rPr lang="en-US" sz="2800" dirty="0">
                    <a:solidFill>
                      <a:srgbClr val="3D8752"/>
                    </a:solidFill>
                    <a:latin typeface="Cambria Math"/>
                    <a:cs typeface="Cambria Math"/>
                  </a:rPr>
                  <a:t>𝜽)</a:t>
                </a:r>
                <a:r>
                  <a:rPr lang="en-US" sz="2800" spc="105" dirty="0">
                    <a:solidFill>
                      <a:srgbClr val="3D8752"/>
                    </a:solidFill>
                    <a:latin typeface="Cambria Math"/>
                    <a:cs typeface="Cambria Math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is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dirty="0">
                    <a:latin typeface="Cambria Math"/>
                    <a:cs typeface="Cambria Math"/>
                  </a:rPr>
                  <a:t>ℙ(𝐸)</a:t>
                </a:r>
                <a:r>
                  <a:rPr lang="en-US" sz="2800" spc="120" dirty="0">
                    <a:latin typeface="Cambria Math"/>
                    <a:cs typeface="Cambria Math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when</a:t>
                </a:r>
                <a:r>
                  <a:rPr lang="en-US" sz="28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experiment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is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run</a:t>
                </a:r>
                <a:r>
                  <a:rPr lang="en-US" sz="28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with</a:t>
                </a:r>
                <a:r>
                  <a:rPr lang="en-US" sz="2800" b="0" spc="-1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spc="-50" dirty="0">
                    <a:latin typeface="Cambria Math"/>
                    <a:cs typeface="Cambria Math"/>
                  </a:rPr>
                  <a:t>𝜃</a:t>
                </a:r>
                <a:endParaRPr lang="en-US" sz="2800" dirty="0">
                  <a:latin typeface="Cambria Math"/>
                  <a:cs typeface="Cambria Math"/>
                </a:endParaRPr>
              </a:p>
              <a:p>
                <a:pPr marL="48895" marR="1071880">
                  <a:lnSpc>
                    <a:spcPts val="2590"/>
                  </a:lnSpc>
                  <a:spcBef>
                    <a:spcPts val="450"/>
                  </a:spcBef>
                </a:pPr>
                <a:r>
                  <a:rPr lang="en-US" sz="2400" b="0" i="1" dirty="0">
                    <a:latin typeface="Segoe UI Semilight"/>
                    <a:cs typeface="Segoe UI Semilight"/>
                  </a:rPr>
                  <a:t>“what</a:t>
                </a:r>
                <a:r>
                  <a:rPr lang="en-US" sz="2400" b="0" i="1" spc="-1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is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probability of</a:t>
                </a:r>
                <a:r>
                  <a:rPr lang="en-US" sz="2400" b="0" i="1" spc="-1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seeing</a:t>
                </a:r>
                <a:r>
                  <a:rPr lang="en-US" sz="2400" b="0" i="1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i="1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event</a:t>
                </a:r>
                <a:r>
                  <a:rPr lang="en-US" sz="2400" b="0" i="1" spc="-1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𝐸</a:t>
                </a:r>
                <a:r>
                  <a:rPr lang="en-US" sz="2400" spc="204" dirty="0">
                    <a:latin typeface="Cambria Math"/>
                    <a:cs typeface="Cambria Math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(in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our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case,</a:t>
                </a:r>
                <a:r>
                  <a:rPr lang="en-US" sz="2400" b="0" i="1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i="1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set</a:t>
                </a:r>
                <a:r>
                  <a:rPr lang="en-US" sz="2400" b="0" i="1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of</a:t>
                </a:r>
                <a:r>
                  <a:rPr lang="en-US" sz="2400" b="0" i="1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data),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if</a:t>
                </a:r>
                <a:r>
                  <a:rPr lang="en-US" sz="2400" b="0" i="1" spc="-2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the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experiment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is</a:t>
                </a:r>
                <a:r>
                  <a:rPr lang="en-US" sz="2400" b="0" i="1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run</a:t>
                </a:r>
                <a:r>
                  <a:rPr lang="en-US" sz="2400" b="0" i="1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with</a:t>
                </a:r>
                <a:r>
                  <a:rPr lang="en-US" sz="2400" b="0" i="1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i="1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parameter</a:t>
                </a:r>
                <a:r>
                  <a:rPr lang="en-US" sz="2400" b="0" i="1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spc="-25" dirty="0">
                    <a:latin typeface="Cambria Math"/>
                    <a:cs typeface="Cambria Math"/>
                  </a:rPr>
                  <a:t>𝜃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?”</a:t>
                </a:r>
                <a:endParaRPr lang="en-US" sz="2400" dirty="0">
                  <a:latin typeface="Segoe UI Semilight"/>
                  <a:cs typeface="Segoe UI Semilight"/>
                </a:endParaRPr>
              </a:p>
              <a:p>
                <a:pPr marL="48895">
                  <a:lnSpc>
                    <a:spcPct val="100000"/>
                  </a:lnSpc>
                  <a:spcBef>
                    <a:spcPts val="280"/>
                  </a:spcBef>
                </a:pP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We</a:t>
                </a:r>
                <a:r>
                  <a:rPr lang="en-US" sz="2400" b="0" spc="-45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can’t</a:t>
                </a:r>
                <a:r>
                  <a:rPr lang="en-US" sz="2400" b="0" spc="-6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use</a:t>
                </a:r>
                <a:r>
                  <a:rPr lang="en-US" sz="2400" b="0" spc="-5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probability</a:t>
                </a:r>
                <a:r>
                  <a:rPr lang="en-US" sz="2400" b="0" spc="-7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notation</a:t>
                </a:r>
                <a:r>
                  <a:rPr lang="en-US" sz="2400" b="0" spc="-6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because</a:t>
                </a:r>
                <a:r>
                  <a:rPr lang="en-US" sz="2400" b="0" spc="-35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likelihood</a:t>
                </a:r>
                <a:r>
                  <a:rPr lang="en-US" sz="2400" b="0" spc="-7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doesn’t</a:t>
                </a:r>
                <a:r>
                  <a:rPr lang="en-US" sz="2400" b="0" spc="-6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follow</a:t>
                </a:r>
                <a:r>
                  <a:rPr lang="en-US" sz="2400" b="0" spc="-55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spc="-4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same</a:t>
                </a:r>
                <a:r>
                  <a:rPr lang="en-US" sz="2400" b="0" spc="-4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spc="-10" dirty="0">
                    <a:solidFill>
                      <a:srgbClr val="C00000"/>
                    </a:solidFill>
                    <a:latin typeface="Segoe UI Semilight"/>
                    <a:cs typeface="Segoe UI Semilight"/>
                  </a:rPr>
                  <a:t>rules</a:t>
                </a:r>
                <a:endParaRPr lang="en-US" sz="2400" dirty="0">
                  <a:latin typeface="Segoe UI Semilight"/>
                  <a:cs typeface="Segoe UI Semilight"/>
                </a:endParaRPr>
              </a:p>
              <a:p>
                <a:pPr marL="134620">
                  <a:lnSpc>
                    <a:spcPts val="2850"/>
                  </a:lnSpc>
                  <a:spcBef>
                    <a:spcPts val="2305"/>
                  </a:spcBef>
                </a:pPr>
                <a:r>
                  <a:rPr lang="en-US" sz="2400" b="0" dirty="0">
                    <a:latin typeface="Segoe UI Semilight"/>
                    <a:cs typeface="Segoe UI Semilight"/>
                  </a:rPr>
                  <a:t>Coin</a:t>
                </a:r>
                <a:r>
                  <a:rPr lang="en-US" sz="24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spc="-10" dirty="0">
                    <a:latin typeface="Segoe UI Semilight"/>
                    <a:cs typeface="Segoe UI Semilight"/>
                  </a:rPr>
                  <a:t>example</a:t>
                </a:r>
                <a:endParaRPr lang="en-US" sz="2400" dirty="0">
                  <a:latin typeface="Segoe UI Semilight"/>
                  <a:cs typeface="Segoe UI Semilight"/>
                </a:endParaRPr>
              </a:p>
              <a:p>
                <a:pPr marL="134620">
                  <a:lnSpc>
                    <a:spcPts val="2850"/>
                  </a:lnSpc>
                </a:pPr>
                <a:r>
                  <a:rPr lang="en-US" sz="2400" b="0" dirty="0">
                    <a:latin typeface="Segoe UI Semilight"/>
                    <a:cs typeface="Segoe UI Semilight"/>
                  </a:rPr>
                  <a:t>We</a:t>
                </a:r>
                <a:r>
                  <a:rPr lang="en-US" sz="24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/>
                    <a:cs typeface="Segoe UI Semilight"/>
                  </a:rPr>
                  <a:t>ran</a:t>
                </a:r>
                <a:r>
                  <a:rPr lang="en-US" sz="24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/>
                    <a:cs typeface="Segoe UI Semilight"/>
                  </a:rPr>
                  <a:t>experiment</a:t>
                </a:r>
                <a:r>
                  <a:rPr lang="en-US" sz="24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/>
                    <a:cs typeface="Segoe UI Semilight"/>
                  </a:rPr>
                  <a:t>10</a:t>
                </a:r>
                <a:r>
                  <a:rPr lang="en-US" sz="24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/>
                    <a:cs typeface="Segoe UI Semilight"/>
                  </a:rPr>
                  <a:t>times</a:t>
                </a:r>
                <a:r>
                  <a:rPr lang="en-US" sz="24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spc="-20" dirty="0">
                    <a:latin typeface="Segoe UI Semilight"/>
                    <a:cs typeface="Segoe UI Semilight"/>
                  </a:rPr>
                  <a:t>independently.</a:t>
                </a:r>
                <a:r>
                  <a:rPr lang="en-US" sz="2400" b="0" spc="-6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/>
                    <a:cs typeface="Segoe UI Semilight"/>
                  </a:rPr>
                  <a:t>result</a:t>
                </a:r>
                <a:r>
                  <a:rPr lang="en-US" sz="24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was</a:t>
                </a:r>
                <a:r>
                  <a:rPr lang="en-US" sz="2400" b="0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4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HTTTHHTHHH</a:t>
                </a:r>
              </a:p>
              <a:p>
                <a:pPr marL="134620">
                  <a:lnSpc>
                    <a:spcPct val="100000"/>
                  </a:lnSpc>
                  <a:spcBef>
                    <a:spcPts val="45"/>
                  </a:spcBef>
                  <a:tabLst>
                    <a:tab pos="502920" algn="l"/>
                    <a:tab pos="3156585" algn="l"/>
                  </a:tabLst>
                </a:pP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/>
                      </a:rPr>
                      <m:t>ℒ</m:t>
                    </m:r>
                    <m:d>
                      <m:dPr>
                        <m:ctrlPr>
                          <a:rPr lang="en-US" sz="2800" b="0" i="0" dirty="0" smtClean="0">
                            <a:solidFill>
                              <a:srgbClr val="927E5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800" b="0" i="0" dirty="0" smtClean="0">
                            <a:solidFill>
                              <a:srgbClr val="927E5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HTTTHHTHHH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/>
                          </a:rPr>
                          <m:t>𝜽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/>
                          </a:rPr>
                          <m:t>𝜃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/>
                          </a:rPr>
                          <m:t>6</m:t>
                        </m:r>
                      </m:sup>
                    </m:sSup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/>
                              </a:rPr>
                              <m:t>1−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/>
                              </a:rPr>
                              <m:t>𝜃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800" dirty="0">
                    <a:latin typeface="Cambria Math"/>
                    <a:cs typeface="Cambria Math"/>
                  </a:rPr>
                  <a:t>     </a:t>
                </a:r>
                <a:r>
                  <a:rPr lang="en-US" sz="22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(multiply because independent)</a:t>
                </a:r>
              </a:p>
              <a:p>
                <a:pPr marL="134620">
                  <a:lnSpc>
                    <a:spcPct val="100000"/>
                  </a:lnSpc>
                  <a:spcBef>
                    <a:spcPts val="15"/>
                  </a:spcBef>
                </a:pPr>
                <a:r>
                  <a:rPr lang="en-US" sz="2400" b="0" i="1" dirty="0">
                    <a:latin typeface="Segoe UI Semilight"/>
                    <a:cs typeface="Segoe UI Semilight"/>
                  </a:rPr>
                  <a:t>“Probability</a:t>
                </a:r>
                <a:r>
                  <a:rPr lang="en-US" sz="2400" b="0" i="1" spc="1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of</a:t>
                </a:r>
                <a:r>
                  <a:rPr lang="en-US" sz="2400" b="0" i="1" spc="-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1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observing</a:t>
                </a:r>
                <a:r>
                  <a:rPr lang="en-US" sz="2400" b="1" i="1" spc="-60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i="1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HTTTHHTHHH</a:t>
                </a:r>
                <a:r>
                  <a:rPr lang="en-US" sz="2400" b="0" i="1" spc="-35" dirty="0">
                    <a:solidFill>
                      <a:srgbClr val="927E50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if</a:t>
                </a:r>
                <a:r>
                  <a:rPr lang="en-US" sz="2400" b="0" i="1" spc="-1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dirty="0">
                    <a:solidFill>
                      <a:srgbClr val="704EB9"/>
                    </a:solidFill>
                    <a:latin typeface="Cambria Math"/>
                    <a:cs typeface="Cambria Math"/>
                  </a:rPr>
                  <a:t>𝜽</a:t>
                </a:r>
                <a:r>
                  <a:rPr lang="en-US" sz="2400" spc="125" dirty="0">
                    <a:solidFill>
                      <a:srgbClr val="704EB9"/>
                    </a:solidFill>
                    <a:latin typeface="Cambria Math"/>
                    <a:cs typeface="Cambria Math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is</a:t>
                </a:r>
                <a:r>
                  <a:rPr lang="en-US" sz="2400" b="0" i="1" spc="-4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probability</a:t>
                </a:r>
                <a:r>
                  <a:rPr lang="en-US" sz="2400" b="0" i="1" spc="-5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of</a:t>
                </a:r>
                <a:r>
                  <a:rPr lang="en-US" sz="2400" b="0" i="1" spc="-4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heads</a:t>
                </a:r>
                <a:r>
                  <a:rPr lang="en-US" sz="2400" b="0" i="1" spc="-5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on</a:t>
                </a:r>
                <a:r>
                  <a:rPr lang="en-US" sz="2400" b="0" i="1" spc="-25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a</a:t>
                </a:r>
                <a:r>
                  <a:rPr lang="en-US" sz="2400" b="0" i="1" spc="-2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single</a:t>
                </a:r>
                <a:r>
                  <a:rPr lang="en-US" sz="2400" b="0" i="1" spc="-4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spc="-10" dirty="0">
                    <a:solidFill>
                      <a:srgbClr val="704EB9"/>
                    </a:solidFill>
                    <a:latin typeface="Segoe UI Semilight"/>
                    <a:cs typeface="Segoe UI Semilight"/>
                  </a:rPr>
                  <a:t>flip</a:t>
                </a:r>
                <a:r>
                  <a:rPr lang="en-US" sz="2400" b="0" i="1" spc="-10" dirty="0">
                    <a:latin typeface="Segoe UI Semilight"/>
                    <a:cs typeface="Segoe UI Semilight"/>
                  </a:rPr>
                  <a:t>”</a:t>
                </a:r>
              </a:p>
              <a:p>
                <a:pPr marL="134620">
                  <a:lnSpc>
                    <a:spcPct val="100000"/>
                  </a:lnSpc>
                  <a:spcBef>
                    <a:spcPts val="15"/>
                  </a:spcBef>
                </a:pPr>
                <a:endParaRPr lang="en-US" sz="2400" i="1" spc="-10" dirty="0">
                  <a:latin typeface="Segoe UI Semilight"/>
                  <a:cs typeface="Segoe UI Semilight"/>
                </a:endParaRPr>
              </a:p>
              <a:p>
                <a:pPr marL="134620">
                  <a:spcBef>
                    <a:spcPts val="15"/>
                  </a:spcBef>
                </a:pPr>
                <a:endParaRPr lang="en-US" sz="2400" b="0" dirty="0">
                  <a:solidFill>
                    <a:srgbClr val="3D8752"/>
                  </a:solidFill>
                  <a:latin typeface="Segoe UI Semilight"/>
                  <a:cs typeface="Segoe UI Semilight"/>
                </a:endParaRPr>
              </a:p>
              <a:p>
                <a:pPr>
                  <a:spcBef>
                    <a:spcPts val="15"/>
                  </a:spcBef>
                </a:pP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We</a:t>
                </a:r>
                <a:r>
                  <a:rPr lang="en-US" sz="2400" b="1" spc="-3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want</a:t>
                </a:r>
                <a:r>
                  <a:rPr lang="en-US" sz="2400" b="1" spc="-50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to</a:t>
                </a:r>
                <a:r>
                  <a:rPr lang="en-US" sz="2400" b="1" spc="-5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pick</a:t>
                </a:r>
                <a:r>
                  <a:rPr lang="en-US" sz="2400" b="1" spc="-6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the</a:t>
                </a:r>
                <a:r>
                  <a:rPr lang="en-US" sz="2400" b="1" spc="-4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value</a:t>
                </a:r>
                <a:r>
                  <a:rPr lang="en-US" sz="2400" b="1" spc="-6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of</a:t>
                </a:r>
                <a:r>
                  <a:rPr lang="en-US" sz="2400" b="1" spc="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Cambria Math"/>
                    <a:cs typeface="Cambria Math"/>
                  </a:rPr>
                  <a:t>𝜽</a:t>
                </a:r>
                <a:r>
                  <a:rPr lang="en-US" sz="2400" b="1" spc="105" dirty="0">
                    <a:solidFill>
                      <a:srgbClr val="3D8752"/>
                    </a:solidFill>
                    <a:latin typeface="Cambria Math"/>
                    <a:cs typeface="Cambria Math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that</a:t>
                </a:r>
                <a:r>
                  <a:rPr lang="en-US" sz="2400" b="1" spc="-6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make</a:t>
                </a:r>
                <a:r>
                  <a:rPr lang="en-US" sz="2400" b="1" spc="-50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this</a:t>
                </a:r>
                <a:r>
                  <a:rPr lang="en-US" sz="2400" b="1" spc="-60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likelihood</a:t>
                </a:r>
                <a:r>
                  <a:rPr lang="en-US" sz="2400" b="1" spc="-60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function</a:t>
                </a:r>
                <a:r>
                  <a:rPr lang="en-US" sz="2400" b="1" spc="-60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the</a:t>
                </a:r>
                <a:r>
                  <a:rPr lang="en-US" sz="2400" b="1" spc="-5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largest.</a:t>
                </a:r>
                <a:r>
                  <a:rPr lang="en-US" sz="2400" b="1" spc="-60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sz="2400" b="1" spc="-2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So…</a:t>
                </a:r>
                <a:endParaRPr lang="en-US" sz="2400" b="1" dirty="0">
                  <a:latin typeface="Segoe UI Semilight"/>
                  <a:cs typeface="Segoe UI Semilight"/>
                </a:endParaRPr>
              </a:p>
            </p:txBody>
          </p:sp>
        </mc:Choice>
        <mc:Fallback xmlns="">
          <p:sp>
            <p:nvSpPr>
              <p:cNvPr id="8" name="object 8">
                <a:extLst>
                  <a:ext uri="{FF2B5EF4-FFF2-40B4-BE49-F238E27FC236}">
                    <a16:creationId xmlns:a16="http://schemas.microsoft.com/office/drawing/2014/main" id="{9981464D-ECB3-8349-1C11-7F424EB62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22" y="1445513"/>
                <a:ext cx="10801985" cy="4528804"/>
              </a:xfrm>
              <a:prstGeom prst="rect">
                <a:avLst/>
              </a:prstGeom>
              <a:blipFill>
                <a:blip r:embed="rId2"/>
                <a:stretch>
                  <a:fillRect l="-1919" t="-2153" r="-1016" b="-3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5545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Maximum</a:t>
            </a:r>
            <a:r>
              <a:rPr spc="180" dirty="0"/>
              <a:t> </a:t>
            </a:r>
            <a:r>
              <a:rPr spc="70" dirty="0"/>
              <a:t>Likelihood</a:t>
            </a:r>
            <a:r>
              <a:rPr spc="175" dirty="0"/>
              <a:t> </a:t>
            </a:r>
            <a:r>
              <a:rPr spc="70" dirty="0"/>
              <a:t>Estimation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3"/>
              <p:cNvSpPr txBox="1"/>
              <p:nvPr/>
            </p:nvSpPr>
            <p:spPr>
              <a:xfrm>
                <a:off x="693318" y="1462278"/>
                <a:ext cx="10757535" cy="843501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25400">
                  <a:lnSpc>
                    <a:spcPct val="100000"/>
                  </a:lnSpc>
                  <a:spcBef>
                    <a:spcPts val="95"/>
                  </a:spcBef>
                  <a:tabLst>
                    <a:tab pos="4813935" algn="l"/>
                    <a:tab pos="6665595" algn="l"/>
                  </a:tabLst>
                </a:pPr>
                <a:r>
                  <a:rPr lang="en-US" sz="2800" b="0" dirty="0">
                    <a:latin typeface="Segoe UI Semilight"/>
                    <a:cs typeface="Segoe UI Semilight"/>
                  </a:rPr>
                  <a:t>We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will</a:t>
                </a:r>
                <a:r>
                  <a:rPr lang="en-US" sz="28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choose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6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estimator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sz="2800" b="0" i="1" spc="-55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accPr>
                      <m:e>
                        <m:r>
                          <a:rPr lang="ar-AE" sz="2800" b="0" i="1" spc="-55" smtClean="0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</m:acc>
                    <m:r>
                      <a:rPr lang="ar-AE" sz="2800" b="0" i="1" spc="-55" smtClean="0">
                        <a:latin typeface="Cambria Math" panose="02040503050406030204" pitchFamily="18" charset="0"/>
                        <a:cs typeface="Segoe UI Semilight"/>
                      </a:rPr>
                      <m:t>=</m:t>
                    </m:r>
                  </m:oMath>
                </a14:m>
                <a:r>
                  <a:rPr lang="ar-AE" sz="2800" spc="150" dirty="0">
                    <a:latin typeface="Cambria Math"/>
                    <a:cs typeface="Cambria Math"/>
                  </a:rPr>
                  <a:t> </a:t>
                </a:r>
                <a:r>
                  <a:rPr lang="en-US" sz="2800" spc="-10" dirty="0">
                    <a:latin typeface="Cambria Math"/>
                    <a:cs typeface="Cambria Math"/>
                  </a:rPr>
                  <a:t>argmax</a:t>
                </a:r>
                <a:r>
                  <a:rPr lang="en-US" sz="3075" spc="-15" baseline="-16260" dirty="0">
                    <a:latin typeface="Cambria Math"/>
                    <a:cs typeface="Cambria Math"/>
                  </a:rPr>
                  <a:t>𝜃</a:t>
                </a:r>
                <a:r>
                  <a:rPr lang="en-US" sz="3075" baseline="-16260" dirty="0">
                    <a:latin typeface="Cambria Math"/>
                    <a:cs typeface="Cambria Math"/>
                  </a:rPr>
                  <a:t>	</a:t>
                </a:r>
                <a:r>
                  <a:rPr lang="en-US" sz="2800" dirty="0">
                    <a:latin typeface="Cambria Math"/>
                    <a:cs typeface="Cambria Math"/>
                  </a:rPr>
                  <a:t>ℒ(𝐸;</a:t>
                </a:r>
                <a:r>
                  <a:rPr lang="en-US" sz="2800" spc="-5" dirty="0">
                    <a:latin typeface="Cambria Math"/>
                    <a:cs typeface="Cambria Math"/>
                  </a:rPr>
                  <a:t> </a:t>
                </a:r>
                <a:r>
                  <a:rPr lang="en-US" sz="2800" spc="-25" dirty="0">
                    <a:latin typeface="Cambria Math"/>
                    <a:cs typeface="Cambria Math"/>
                  </a:rPr>
                  <a:t>𝜃)</a:t>
                </a:r>
                <a:endParaRPr lang="en-US" sz="2800" dirty="0">
                  <a:latin typeface="Cambria Math"/>
                  <a:cs typeface="Cambria Math"/>
                </a:endParaRPr>
              </a:p>
              <a:p>
                <a:pPr marL="55244">
                  <a:lnSpc>
                    <a:spcPct val="100000"/>
                  </a:lnSpc>
                  <a:spcBef>
                    <a:spcPts val="125"/>
                  </a:spcBef>
                </a:pPr>
                <a:r>
                  <a:rPr sz="2400" b="0" dirty="0">
                    <a:latin typeface="Segoe UI Semilight"/>
                    <a:cs typeface="Segoe UI Semilight"/>
                  </a:rPr>
                  <a:t>“the</a:t>
                </a:r>
                <a:r>
                  <a:rPr sz="2400" b="0" spc="-4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value</a:t>
                </a:r>
                <a:r>
                  <a:rPr sz="2400" b="0" spc="-35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of</a:t>
                </a:r>
                <a:r>
                  <a:rPr sz="2400" b="0" spc="-40" dirty="0">
                    <a:latin typeface="Segoe UI Semilight"/>
                    <a:cs typeface="Segoe UI Semilight"/>
                  </a:rPr>
                  <a:t> </a:t>
                </a:r>
                <a:r>
                  <a:rPr sz="2400" dirty="0">
                    <a:latin typeface="Cambria Math"/>
                    <a:cs typeface="Cambria Math"/>
                  </a:rPr>
                  <a:t>𝜃</a:t>
                </a:r>
                <a:r>
                  <a:rPr sz="2400" spc="160" dirty="0">
                    <a:latin typeface="Cambria Math"/>
                    <a:cs typeface="Cambria Math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that</a:t>
                </a:r>
                <a:r>
                  <a:rPr sz="2400" b="0" spc="-4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makes</a:t>
                </a:r>
                <a:r>
                  <a:rPr sz="2400" b="0" spc="-3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the</a:t>
                </a:r>
                <a:r>
                  <a:rPr sz="2400" b="0" spc="-2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likelihood</a:t>
                </a:r>
                <a:r>
                  <a:rPr sz="2400" b="0" spc="-6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of</a:t>
                </a:r>
                <a:r>
                  <a:rPr sz="2400" b="0" spc="-3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seeing</a:t>
                </a:r>
                <a:r>
                  <a:rPr sz="2400" b="0" spc="-35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the</a:t>
                </a:r>
                <a:r>
                  <a:rPr sz="2400" b="0" spc="-4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observed</a:t>
                </a:r>
                <a:r>
                  <a:rPr sz="2400" b="0" spc="-4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data</a:t>
                </a:r>
                <a:r>
                  <a:rPr sz="2400" b="0" spc="-40" dirty="0">
                    <a:latin typeface="Segoe UI Semilight"/>
                    <a:cs typeface="Segoe UI Semilight"/>
                  </a:rPr>
                  <a:t> </a:t>
                </a:r>
                <a:r>
                  <a:rPr sz="2400" b="0" dirty="0">
                    <a:latin typeface="Segoe UI Semilight"/>
                    <a:cs typeface="Segoe UI Semilight"/>
                  </a:rPr>
                  <a:t>the</a:t>
                </a:r>
                <a:r>
                  <a:rPr sz="2400" b="0" spc="-25" dirty="0">
                    <a:latin typeface="Segoe UI Semilight"/>
                    <a:cs typeface="Segoe UI Semilight"/>
                  </a:rPr>
                  <a:t> </a:t>
                </a:r>
                <a:r>
                  <a:rPr sz="2400" b="0" spc="-10" dirty="0">
                    <a:latin typeface="Segoe UI Semilight"/>
                    <a:cs typeface="Segoe UI Semilight"/>
                  </a:rPr>
                  <a:t>highest”</a:t>
                </a:r>
                <a:endParaRPr sz="2400" dirty="0">
                  <a:latin typeface="Segoe UI Semilight"/>
                  <a:cs typeface="Segoe UI Semilight"/>
                </a:endParaRPr>
              </a:p>
            </p:txBody>
          </p:sp>
        </mc:Choice>
        <mc:Fallback xmlns="">
          <p:sp>
            <p:nvSpPr>
              <p:cNvPr id="3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18" y="1462278"/>
                <a:ext cx="10757535" cy="843501"/>
              </a:xfrm>
              <a:prstGeom prst="rect">
                <a:avLst/>
              </a:prstGeom>
              <a:blipFill>
                <a:blip r:embed="rId2"/>
                <a:stretch>
                  <a:fillRect l="-1814" t="-9420" r="-1020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4"/>
          <p:cNvSpPr/>
          <p:nvPr/>
        </p:nvSpPr>
        <p:spPr>
          <a:xfrm>
            <a:off x="5739384" y="5631179"/>
            <a:ext cx="6322060" cy="1134110"/>
          </a:xfrm>
          <a:custGeom>
            <a:avLst/>
            <a:gdLst/>
            <a:ahLst/>
            <a:cxnLst/>
            <a:rect l="l" t="t" r="r" b="b"/>
            <a:pathLst>
              <a:path w="6322059" h="1134109">
                <a:moveTo>
                  <a:pt x="6132575" y="0"/>
                </a:moveTo>
                <a:lnTo>
                  <a:pt x="188975" y="0"/>
                </a:lnTo>
                <a:lnTo>
                  <a:pt x="138729" y="6750"/>
                </a:lnTo>
                <a:lnTo>
                  <a:pt x="93584" y="25801"/>
                </a:lnTo>
                <a:lnTo>
                  <a:pt x="55340" y="55351"/>
                </a:lnTo>
                <a:lnTo>
                  <a:pt x="25795" y="93599"/>
                </a:lnTo>
                <a:lnTo>
                  <a:pt x="6748" y="138746"/>
                </a:lnTo>
                <a:lnTo>
                  <a:pt x="0" y="188988"/>
                </a:lnTo>
                <a:lnTo>
                  <a:pt x="0" y="944867"/>
                </a:lnTo>
                <a:lnTo>
                  <a:pt x="6748" y="995109"/>
                </a:lnTo>
                <a:lnTo>
                  <a:pt x="25795" y="1040255"/>
                </a:lnTo>
                <a:lnTo>
                  <a:pt x="55340" y="1078504"/>
                </a:lnTo>
                <a:lnTo>
                  <a:pt x="93584" y="1108053"/>
                </a:lnTo>
                <a:lnTo>
                  <a:pt x="138729" y="1127104"/>
                </a:lnTo>
                <a:lnTo>
                  <a:pt x="188975" y="1133854"/>
                </a:lnTo>
                <a:lnTo>
                  <a:pt x="6132575" y="1133854"/>
                </a:lnTo>
                <a:lnTo>
                  <a:pt x="6182822" y="1127104"/>
                </a:lnTo>
                <a:lnTo>
                  <a:pt x="6227967" y="1108053"/>
                </a:lnTo>
                <a:lnTo>
                  <a:pt x="6266211" y="1078504"/>
                </a:lnTo>
                <a:lnTo>
                  <a:pt x="6295756" y="1040255"/>
                </a:lnTo>
                <a:lnTo>
                  <a:pt x="6314803" y="995109"/>
                </a:lnTo>
                <a:lnTo>
                  <a:pt x="6321551" y="944867"/>
                </a:lnTo>
                <a:lnTo>
                  <a:pt x="6321551" y="188988"/>
                </a:lnTo>
                <a:lnTo>
                  <a:pt x="6314803" y="138746"/>
                </a:lnTo>
                <a:lnTo>
                  <a:pt x="6295756" y="93599"/>
                </a:lnTo>
                <a:lnTo>
                  <a:pt x="6266211" y="55351"/>
                </a:lnTo>
                <a:lnTo>
                  <a:pt x="6227967" y="25801"/>
                </a:lnTo>
                <a:lnTo>
                  <a:pt x="6182822" y="6750"/>
                </a:lnTo>
                <a:lnTo>
                  <a:pt x="6132575" y="0"/>
                </a:lnTo>
                <a:close/>
              </a:path>
            </a:pathLst>
          </a:custGeom>
          <a:solidFill>
            <a:srgbClr val="EBEAF6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5"/>
              <p:cNvSpPr txBox="1"/>
              <p:nvPr/>
            </p:nvSpPr>
            <p:spPr>
              <a:xfrm>
                <a:off x="583082" y="4421537"/>
                <a:ext cx="11349990" cy="2317622"/>
              </a:xfrm>
              <a:prstGeom prst="rect">
                <a:avLst/>
              </a:prstGeom>
            </p:spPr>
            <p:txBody>
              <a:bodyPr vert="horz" wrap="square" lIns="0" tIns="163830" rIns="0" bIns="0" rtlCol="0">
                <a:spAutoFit/>
              </a:bodyPr>
              <a:lstStyle/>
              <a:p>
                <a:pPr marL="38100">
                  <a:lnSpc>
                    <a:spcPct val="100000"/>
                  </a:lnSpc>
                  <a:spcBef>
                    <a:spcPts val="1290"/>
                  </a:spcBef>
                </a:pPr>
                <a:r>
                  <a:rPr lang="en-US" sz="2800" dirty="0">
                    <a:latin typeface="Cambria Math"/>
                    <a:cs typeface="Cambria Math"/>
                  </a:rPr>
                  <a:t>𝜃</a:t>
                </a:r>
                <a:r>
                  <a:rPr lang="en-US" sz="2800" spc="170" dirty="0">
                    <a:latin typeface="Cambria Math"/>
                    <a:cs typeface="Cambria Math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is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a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variable,</a:t>
                </a:r>
                <a:r>
                  <a:rPr lang="en-US" sz="2800" b="0" spc="-30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ar-AE" sz="2800" b="0" i="1" spc="-55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accPr>
                      <m:e>
                        <m:r>
                          <a:rPr lang="ar-AE" sz="2800" b="0" i="1" spc="-55" smtClean="0">
                            <a:latin typeface="Cambria Math" panose="02040503050406030204" pitchFamily="18" charset="0"/>
                            <a:cs typeface="Segoe UI Semilight"/>
                          </a:rPr>
                          <m:t>𝜃</m:t>
                        </m:r>
                      </m:e>
                    </m:acc>
                  </m:oMath>
                </a14:m>
                <a:r>
                  <a:rPr lang="ar-AE" sz="2800" b="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is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a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number</a:t>
                </a:r>
                <a:r>
                  <a:rPr lang="en-US" sz="2800" b="0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(or</a:t>
                </a:r>
                <a:r>
                  <a:rPr lang="en-US" sz="2800" b="0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formula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given</a:t>
                </a:r>
                <a:r>
                  <a:rPr lang="en-US" sz="28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spc="-10" dirty="0">
                    <a:latin typeface="Segoe UI Semilight"/>
                    <a:cs typeface="Segoe UI Semilight"/>
                  </a:rPr>
                  <a:t>event).</a:t>
                </a:r>
                <a:endParaRPr lang="en-US" sz="2800" dirty="0">
                  <a:latin typeface="Segoe UI Semilight"/>
                  <a:cs typeface="Segoe UI Semilight"/>
                </a:endParaRPr>
              </a:p>
              <a:p>
                <a:pPr marL="38100">
                  <a:lnSpc>
                    <a:spcPct val="100000"/>
                  </a:lnSpc>
                  <a:spcBef>
                    <a:spcPts val="1190"/>
                  </a:spcBef>
                </a:pPr>
                <a:r>
                  <a:rPr lang="en-US" sz="2800" b="0" dirty="0">
                    <a:latin typeface="Segoe UI Semilight"/>
                    <a:cs typeface="Segoe UI Semilight"/>
                  </a:rPr>
                  <a:t>Use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800" b="0" i="1" spc="-55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ar-AE" sz="2800" b="0" i="1" spc="-55" smtClean="0">
                                <a:latin typeface="Cambria Math" panose="02040503050406030204" pitchFamily="18" charset="0"/>
                                <a:cs typeface="Segoe UI Semilight"/>
                              </a:rPr>
                            </m:ctrlPr>
                          </m:accPr>
                          <m:e>
                            <m:r>
                              <a:rPr lang="ar-AE" sz="2800" b="0" i="1" spc="-55" smtClean="0">
                                <a:latin typeface="Cambria Math" panose="02040503050406030204" pitchFamily="18" charset="0"/>
                                <a:cs typeface="Segoe UI Semilight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sz="2800" b="0" i="0" spc="-55" smtClean="0">
                            <a:latin typeface="Cambria Math" panose="02040503050406030204" pitchFamily="18" charset="0"/>
                            <a:cs typeface="Segoe UI Semilight"/>
                          </a:rPr>
                          <m:t>MLE</m:t>
                        </m:r>
                      </m:sub>
                    </m:sSub>
                  </m:oMath>
                </a14:m>
                <a:r>
                  <a:rPr lang="ar-AE" sz="2800" b="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if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we</a:t>
                </a:r>
                <a:r>
                  <a:rPr lang="en-US" sz="28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want</a:t>
                </a:r>
                <a:r>
                  <a:rPr lang="en-US" sz="28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to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emphasize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how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we</a:t>
                </a:r>
                <a:r>
                  <a:rPr lang="en-US" sz="28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found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spc="-10" dirty="0">
                    <a:latin typeface="Segoe UI Semilight"/>
                    <a:cs typeface="Segoe UI Semilight"/>
                  </a:rPr>
                  <a:t>estimator.</a:t>
                </a:r>
                <a:endParaRPr lang="en-US" sz="2800" dirty="0">
                  <a:latin typeface="Segoe UI Semilight"/>
                  <a:cs typeface="Segoe UI Semilight"/>
                </a:endParaRPr>
              </a:p>
              <a:p>
                <a:pPr marL="5302885">
                  <a:lnSpc>
                    <a:spcPct val="100000"/>
                  </a:lnSpc>
                  <a:spcBef>
                    <a:spcPts val="780"/>
                  </a:spcBef>
                </a:pPr>
                <a:r>
                  <a:rPr lang="en-US" sz="2200" b="0" spc="-20" dirty="0">
                    <a:latin typeface="Segoe UI Semilight"/>
                    <a:cs typeface="Segoe UI Semilight"/>
                  </a:rPr>
                  <a:t>Remember,</a:t>
                </a:r>
                <a:r>
                  <a:rPr lang="en-US" sz="2200" b="0" spc="-65" dirty="0">
                    <a:latin typeface="Segoe UI Semilight"/>
                    <a:cs typeface="Segoe UI Semilight"/>
                  </a:rPr>
                  <a:t> </a:t>
                </a:r>
                <a:r>
                  <a:rPr lang="en-US" sz="2200" b="0" dirty="0">
                    <a:latin typeface="Segoe UI Semilight"/>
                    <a:cs typeface="Segoe UI Semilight"/>
                  </a:rPr>
                  <a:t>our</a:t>
                </a:r>
                <a:r>
                  <a:rPr lang="en-US" sz="22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200" b="0" spc="-10" dirty="0">
                    <a:latin typeface="Segoe UI Semilight"/>
                    <a:cs typeface="Segoe UI Semilight"/>
                  </a:rPr>
                  <a:t>goal:</a:t>
                </a:r>
                <a:endParaRPr lang="en-US" sz="2200" dirty="0">
                  <a:latin typeface="Segoe UI Semilight"/>
                  <a:cs typeface="Segoe UI Semilight"/>
                </a:endParaRPr>
              </a:p>
              <a:p>
                <a:pPr marL="5543550" indent="-240665">
                  <a:lnSpc>
                    <a:spcPct val="100000"/>
                  </a:lnSpc>
                  <a:spcBef>
                    <a:spcPts val="5"/>
                  </a:spcBef>
                  <a:buAutoNum type="arabicPeriod"/>
                  <a:tabLst>
                    <a:tab pos="5543550" algn="l"/>
                  </a:tabLst>
                </a:pPr>
                <a:r>
                  <a:rPr lang="en-US" sz="2200" b="0" dirty="0">
                    <a:latin typeface="Segoe UI Semilight"/>
                    <a:cs typeface="Segoe UI Semilight"/>
                  </a:rPr>
                  <a:t>Collect</a:t>
                </a:r>
                <a:r>
                  <a:rPr lang="en-US" sz="2200" b="0" spc="-60" dirty="0">
                    <a:latin typeface="Segoe UI Semilight"/>
                    <a:cs typeface="Segoe UI Semilight"/>
                  </a:rPr>
                  <a:t> </a:t>
                </a:r>
                <a:r>
                  <a:rPr lang="en-US" sz="2200" b="0" dirty="0">
                    <a:latin typeface="Segoe UI Semilight"/>
                    <a:cs typeface="Segoe UI Semilight"/>
                  </a:rPr>
                  <a:t>some</a:t>
                </a:r>
                <a:r>
                  <a:rPr lang="en-US" sz="22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200" b="0" spc="-10" dirty="0">
                    <a:latin typeface="Segoe UI Semilight"/>
                    <a:cs typeface="Segoe UI Semilight"/>
                  </a:rPr>
                  <a:t>data/samples</a:t>
                </a:r>
                <a:r>
                  <a:rPr lang="en-US" sz="22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200" b="0" dirty="0">
                    <a:latin typeface="Segoe UI Semilight"/>
                    <a:cs typeface="Segoe UI Semilight"/>
                  </a:rPr>
                  <a:t>from</a:t>
                </a:r>
                <a:r>
                  <a:rPr lang="en-US" sz="2200" b="0" spc="-50" dirty="0">
                    <a:latin typeface="Segoe UI Semilight"/>
                    <a:cs typeface="Segoe UI Semilight"/>
                  </a:rPr>
                  <a:t> </a:t>
                </a:r>
                <a:r>
                  <a:rPr lang="en-US" sz="22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200" b="0" spc="-60" dirty="0">
                    <a:latin typeface="Segoe UI Semilight"/>
                    <a:cs typeface="Segoe UI Semilight"/>
                  </a:rPr>
                  <a:t> </a:t>
                </a:r>
                <a:r>
                  <a:rPr lang="en-US" sz="2200" b="0" spc="-10" dirty="0">
                    <a:latin typeface="Segoe UI Semilight"/>
                    <a:cs typeface="Segoe UI Semilight"/>
                  </a:rPr>
                  <a:t>distribution</a:t>
                </a:r>
                <a:endParaRPr lang="en-US" sz="2200" dirty="0">
                  <a:latin typeface="Segoe UI Semilight"/>
                  <a:cs typeface="Segoe UI Semilight"/>
                </a:endParaRPr>
              </a:p>
              <a:p>
                <a:pPr marL="5509895" indent="-222250">
                  <a:lnSpc>
                    <a:spcPct val="100000"/>
                  </a:lnSpc>
                  <a:buAutoNum type="arabicPeriod"/>
                  <a:tabLst>
                    <a:tab pos="5509895" algn="l"/>
                  </a:tabLst>
                </a:pPr>
                <a:r>
                  <a:rPr lang="en-US" sz="2200" b="0" u="sng" spc="-45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 </a:t>
                </a:r>
                <a:r>
                  <a:rPr lang="en-US" sz="2200" b="0" u="sng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Find</a:t>
                </a:r>
                <a:r>
                  <a:rPr lang="en-US" sz="2200" b="0" u="sng" spc="-25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 </a:t>
                </a:r>
                <a:r>
                  <a:rPr lang="en-US" sz="2200" b="0" u="sng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an</a:t>
                </a:r>
                <a:r>
                  <a:rPr lang="en-US" sz="2200" b="0" u="sng" spc="-35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 </a:t>
                </a:r>
                <a:r>
                  <a:rPr lang="en-US" sz="2200" b="0" u="sng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estimate</a:t>
                </a:r>
                <a:r>
                  <a:rPr lang="en-US" sz="2200" b="0" u="sng" spc="-40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 </a:t>
                </a:r>
                <a:r>
                  <a:rPr lang="en-US" sz="2200" b="0" u="sng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for</a:t>
                </a:r>
                <a:r>
                  <a:rPr lang="en-US" sz="2200" b="0" u="sng" spc="-25" dirty="0">
                    <a:uFill>
                      <a:solidFill>
                        <a:srgbClr val="000000"/>
                      </a:solidFill>
                    </a:uFill>
                    <a:latin typeface="Segoe UI Semilight"/>
                    <a:cs typeface="Segoe UI Semilight"/>
                  </a:rPr>
                  <a:t> </a:t>
                </a:r>
                <a:r>
                  <a:rPr lang="en-US" sz="2200" u="sng" spc="-50" dirty="0">
                    <a:uFill>
                      <a:solidFill>
                        <a:srgbClr val="000000"/>
                      </a:solidFill>
                    </a:uFill>
                    <a:latin typeface="Cambria Math"/>
                    <a:cs typeface="Cambria Math"/>
                  </a:rPr>
                  <a:t>𝜃</a:t>
                </a:r>
                <a:endParaRPr sz="2200" dirty="0">
                  <a:latin typeface="Cambria Math"/>
                  <a:cs typeface="Cambria Math"/>
                </a:endParaRPr>
              </a:p>
            </p:txBody>
          </p:sp>
        </mc:Choice>
        <mc:Fallback xmlns="">
          <p:sp>
            <p:nvSpPr>
              <p:cNvPr id="5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82" y="4421537"/>
                <a:ext cx="11349990" cy="2317622"/>
              </a:xfrm>
              <a:prstGeom prst="rect">
                <a:avLst/>
              </a:prstGeom>
              <a:blipFill>
                <a:blip r:embed="rId3"/>
                <a:stretch>
                  <a:fillRect l="-1611" r="-752" b="-8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object 6"/>
              <p:cNvGraphicFramePr>
                <a:graphicFrameLocks noGrp="1"/>
              </p:cNvGraphicFramePr>
              <p:nvPr/>
            </p:nvGraphicFramePr>
            <p:xfrm>
              <a:off x="574548" y="2490216"/>
              <a:ext cx="8898890" cy="187706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8988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688340">
                    <a:tc>
                      <a:txBody>
                        <a:bodyPr/>
                        <a:lstStyle/>
                        <a:p>
                          <a:pPr marL="102870">
                            <a:lnSpc>
                              <a:spcPct val="100000"/>
                            </a:lnSpc>
                            <a:spcBef>
                              <a:spcPts val="715"/>
                            </a:spcBef>
                          </a:pPr>
                          <a:r>
                            <a:rPr sz="3200" b="1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Maximum</a:t>
                          </a:r>
                          <a:r>
                            <a:rPr sz="3200" b="1" spc="-60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 </a:t>
                          </a:r>
                          <a:r>
                            <a:rPr sz="3200" b="1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Likelihood</a:t>
                          </a:r>
                          <a:r>
                            <a:rPr sz="3200" b="1" spc="-75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 </a:t>
                          </a:r>
                          <a:r>
                            <a:rPr sz="3200" b="1" spc="-10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Estimator</a:t>
                          </a:r>
                          <a:endParaRPr sz="3200">
                            <a:latin typeface="Segoe UI Semibold"/>
                            <a:cs typeface="Segoe UI Semibold"/>
                          </a:endParaRPr>
                        </a:p>
                      </a:txBody>
                      <a:tcPr marL="0" marR="0" marT="90805" marB="0">
                        <a:solidFill>
                          <a:srgbClr val="4B318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Bef>
                              <a:spcPts val="1180"/>
                            </a:spcBef>
                          </a:pPr>
                          <a:r>
                            <a:rPr sz="2800" b="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The</a:t>
                          </a:r>
                          <a:r>
                            <a:rPr sz="2800" b="0" spc="-7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 </a:t>
                          </a:r>
                          <a:r>
                            <a:rPr sz="2800" b="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maximum</a:t>
                          </a:r>
                          <a:r>
                            <a:rPr sz="2800" b="0" spc="-8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 </a:t>
                          </a:r>
                          <a:r>
                            <a:rPr sz="2800" b="0" spc="-1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likelihood</a:t>
                          </a:r>
                          <a:r>
                            <a:rPr sz="2800" b="0" spc="-6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 </a:t>
                          </a:r>
                          <a:r>
                            <a:rPr sz="2800" b="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estimator</a:t>
                          </a:r>
                          <a:r>
                            <a:rPr sz="2800" b="0" spc="-8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 </a:t>
                          </a:r>
                          <a:r>
                            <a:rPr sz="2800" b="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of</a:t>
                          </a:r>
                          <a:r>
                            <a:rPr sz="2800" b="0" spc="-65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 </a:t>
                          </a:r>
                          <a:r>
                            <a:rPr sz="2800" b="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the</a:t>
                          </a:r>
                          <a:r>
                            <a:rPr sz="2800" b="0" spc="-7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 </a:t>
                          </a:r>
                          <a:r>
                            <a:rPr sz="2800" b="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parameter</a:t>
                          </a:r>
                          <a:r>
                            <a:rPr sz="2800" b="0" spc="-50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 </a:t>
                          </a:r>
                          <a:r>
                            <a:rPr sz="2800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θ</a:t>
                          </a:r>
                          <a:r>
                            <a:rPr sz="2800" spc="95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 </a:t>
                          </a:r>
                          <a:r>
                            <a:rPr sz="2800" b="0" spc="-25" dirty="0">
                              <a:solidFill>
                                <a:srgbClr val="FFFFFF"/>
                              </a:solidFill>
                              <a:latin typeface="Segoe UI Semilight"/>
                              <a:cs typeface="Segoe UI Semilight"/>
                            </a:rPr>
                            <a:t>is:</a:t>
                          </a:r>
                          <a:endParaRPr sz="2800" dirty="0">
                            <a:latin typeface="Segoe UI Semilight"/>
                            <a:cs typeface="Segoe UI Semilight"/>
                          </a:endParaRPr>
                        </a:p>
                        <a:p>
                          <a:pPr marL="635" algn="ctr">
                            <a:lnSpc>
                              <a:spcPct val="100000"/>
                            </a:lnSpc>
                            <a:spcBef>
                              <a:spcPts val="140"/>
                            </a:spcBef>
                            <a:tabLst>
                              <a:tab pos="309880" algn="l"/>
                              <a:tab pos="2161540" algn="l"/>
                            </a:tabLst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ar-AE" sz="2800" b="0" i="1" spc="-55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cs typeface="Segoe UI Semilight"/>
                                    </a:rPr>
                                  </m:ctrlPr>
                                </m:accPr>
                                <m:e>
                                  <m:r>
                                    <a:rPr lang="ar-AE" sz="2800" b="0" i="1" spc="-55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cs typeface="Segoe UI Semilight"/>
                                    </a:rPr>
                                    <m:t>𝜃</m:t>
                                  </m:r>
                                </m:e>
                              </m:acc>
                              <m:r>
                                <a:rPr lang="ar-AE" sz="2800" b="0" i="1" spc="-55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Segoe UI Semilight"/>
                                </a:rPr>
                                <m:t>=</m:t>
                              </m:r>
                            </m:oMath>
                          </a14:m>
                          <a:r>
                            <a:rPr lang="ar-AE" sz="2800" spc="150" dirty="0">
                              <a:solidFill>
                                <a:schemeClr val="bg1"/>
                              </a:solidFill>
                              <a:latin typeface="Cambria Math"/>
                              <a:cs typeface="Cambria Math"/>
                            </a:rPr>
                            <a:t> </a:t>
                          </a:r>
                          <a:r>
                            <a:rPr lang="en-US" sz="2800" spc="-10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argmax</a:t>
                          </a:r>
                          <a:r>
                            <a:rPr lang="en-US" sz="3075" spc="-15" baseline="-16260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𝜃</a:t>
                          </a:r>
                          <a:r>
                            <a:rPr lang="en-US" sz="3075" baseline="-16260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	</a:t>
                          </a:r>
                          <a:r>
                            <a:rPr lang="en-US" sz="2800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ℒ(𝐸;</a:t>
                          </a:r>
                          <a:r>
                            <a:rPr lang="en-US" sz="2800" spc="10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 </a:t>
                          </a:r>
                          <a:r>
                            <a:rPr lang="en-US" sz="2800" spc="-25" dirty="0">
                              <a:solidFill>
                                <a:srgbClr val="FFFFFF"/>
                              </a:solidFill>
                              <a:latin typeface="Cambria Math"/>
                              <a:cs typeface="Cambria Math"/>
                            </a:rPr>
                            <a:t>𝜃)</a:t>
                          </a:r>
                          <a:endParaRPr lang="en-US" sz="2800" dirty="0">
                            <a:latin typeface="Cambria Math"/>
                            <a:cs typeface="Cambria Math"/>
                          </a:endParaRPr>
                        </a:p>
                      </a:txBody>
                      <a:tcPr marL="0" marR="0" marT="149860" marB="0">
                        <a:solidFill>
                          <a:srgbClr val="A38DD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object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2591788"/>
                  </p:ext>
                </p:extLst>
              </p:nvPr>
            </p:nvGraphicFramePr>
            <p:xfrm>
              <a:off x="574548" y="2490216"/>
              <a:ext cx="8898890" cy="187706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8988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688340">
                    <a:tc>
                      <a:txBody>
                        <a:bodyPr/>
                        <a:lstStyle/>
                        <a:p>
                          <a:pPr marL="102870">
                            <a:lnSpc>
                              <a:spcPct val="100000"/>
                            </a:lnSpc>
                            <a:spcBef>
                              <a:spcPts val="715"/>
                            </a:spcBef>
                          </a:pPr>
                          <a:r>
                            <a:rPr sz="3200" b="1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Maximum</a:t>
                          </a:r>
                          <a:r>
                            <a:rPr sz="3200" b="1" spc="-60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 </a:t>
                          </a:r>
                          <a:r>
                            <a:rPr sz="3200" b="1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Likelihood</a:t>
                          </a:r>
                          <a:r>
                            <a:rPr sz="3200" b="1" spc="-75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 </a:t>
                          </a:r>
                          <a:r>
                            <a:rPr sz="3200" b="1" spc="-10" dirty="0">
                              <a:solidFill>
                                <a:srgbClr val="FFFFFF"/>
                              </a:solidFill>
                              <a:latin typeface="Segoe UI Semibold"/>
                              <a:cs typeface="Segoe UI Semibold"/>
                            </a:rPr>
                            <a:t>Estimator</a:t>
                          </a:r>
                          <a:endParaRPr sz="3200">
                            <a:latin typeface="Segoe UI Semibold"/>
                            <a:cs typeface="Segoe UI Semibold"/>
                          </a:endParaRPr>
                        </a:p>
                      </a:txBody>
                      <a:tcPr marL="0" marR="0" marT="90805" marB="0">
                        <a:solidFill>
                          <a:srgbClr val="4B318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149860" marB="0">
                        <a:blipFill>
                          <a:blip r:embed="rId4"/>
                          <a:stretch>
                            <a:fillRect t="-60204" b="-45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5BA5A-E4EC-03FF-E983-9E5B27268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1B71-4E35-033D-A9EB-8B967F171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Coin flips is easier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263F87-3614-863C-58FB-2888786EF6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1. Likelihood</a:t>
                </a:r>
                <a:r>
                  <a:rPr lang="en-US" b="1" spc="-1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function</a:t>
                </a:r>
                <a:r>
                  <a:rPr lang="en-US" b="1" dirty="0">
                    <a:latin typeface="Segoe UI Semilight"/>
                    <a:cs typeface="Segoe UI Semilight"/>
                  </a:rPr>
                  <a:t>:</a:t>
                </a:r>
                <a:r>
                  <a:rPr lang="en-US" b="1" spc="-35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/>
                  <a:t>HTTTHHTHHH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2. Take the log</a:t>
                </a:r>
                <a:r>
                  <a:rPr lang="en-US" b="1" dirty="0">
                    <a:latin typeface="Segoe UI Semilight"/>
                    <a:cs typeface="Segoe UI Semilight"/>
                  </a:rPr>
                  <a:t>:</a:t>
                </a:r>
                <a:r>
                  <a:rPr lang="en-US" b="1" spc="-35" dirty="0"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i="0" dirty="0"/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i="0" dirty="0"/>
                                  <m:t>HTTTHHTHHH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=6</m:t>
                    </m:r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func>
                          <m:func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3. Take the derivative:</a:t>
                </a:r>
                <a:r>
                  <a:rPr lang="en-US" b="1" spc="-35" dirty="0">
                    <a:solidFill>
                      <a:srgbClr val="3D8752"/>
                    </a:solidFill>
                    <a:latin typeface="Segoe UI Semilight"/>
                    <a:cs typeface="Segoe UI Semiligh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func>
                      <m:func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ℒ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</a:rPr>
                  <a:t>4. Set to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3D8752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b="1" dirty="0">
                    <a:solidFill>
                      <a:srgbClr val="3D8752"/>
                    </a:solidFill>
                  </a:rPr>
                  <a:t> and solve: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acc>
                          <m:accPr>
                            <m:chr m:val="̂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1−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6−6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=4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3D8752"/>
                    </a:solidFill>
                  </a:rPr>
                  <a:t>5. Check it’s a maximum (can skip in 312):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dirty="0"/>
                  <a:t> </a:t>
                </a:r>
                <a:r>
                  <a:rPr lang="en-US" sz="2600" dirty="0"/>
                  <a:t>everywhere, so any critical point must be a maximum.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263F87-3614-863C-58FB-2888786EF6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54" t="-2138" r="-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92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A7257-4F19-4683-87B3-B92381EBD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Solving MLE (the process)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14F479-6DBA-4B46-B166-317CCC1ADC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2600" dirty="0"/>
                  <a:t>We’re given that there’s a distribution with some unknown parameter(s)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600" dirty="0"/>
                  <a:t>. There are independent observations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600" dirty="0"/>
                  <a:t> from this distribution.</a:t>
                </a:r>
              </a:p>
              <a:p>
                <a:pPr marL="0" indent="0">
                  <a:buNone/>
                </a:pPr>
                <a:endParaRPr lang="en-US" sz="2600" dirty="0"/>
              </a:p>
              <a:p>
                <a:r>
                  <a:rPr lang="en-US" sz="2600" dirty="0"/>
                  <a:t>To find the MLE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2600" dirty="0"/>
                  <a:t> for this unknown parameter(s)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600" dirty="0"/>
                  <a:t>…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1. Write the likelihood function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600" b="0" dirty="0"/>
              </a:p>
              <a:p>
                <a:pPr lvl="1"/>
                <a:r>
                  <a:rPr lang="en-US" dirty="0"/>
                  <a:t>   Usually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discrete </a:t>
                </a:r>
                <a:r>
                  <a:rPr lang="en-US" dirty="0">
                    <a:solidFill>
                      <a:schemeClr val="bg2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∏</m:t>
                    </m:r>
                    <m:r>
                      <a:rPr lang="en-US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bg2"/>
                    </a:solidFill>
                  </a:rPr>
                  <a:t> for continuous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2. Take the log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1" i="0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600" b="1" i="0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d>
                          <m:dPr>
                            <m:ctrlPr>
                              <a:rPr lang="en-US" sz="2600" b="1" i="1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b="1" i="1" smtClean="0">
                                <a:solidFill>
                                  <a:srgbClr val="3D8752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600" b="1" dirty="0">
                    <a:solidFill>
                      <a:srgbClr val="3D8752"/>
                    </a:solidFill>
                  </a:rPr>
                  <a:t> of the likelihood function </a:t>
                </a:r>
                <a:r>
                  <a:rPr lang="en-US" sz="2600" dirty="0"/>
                  <a:t>(makes the math easier)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3. Take the derivative of the log-likelihood function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4. Set the derivative to 0 and solve for the MLE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600" b="1" i="1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00" b="1" i="1" smtClean="0">
                            <a:solidFill>
                              <a:srgbClr val="3D8752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acc>
                  </m:oMath>
                </a14:m>
                <a:br>
                  <a:rPr lang="en-US" sz="2600" dirty="0"/>
                </a:br>
                <a:r>
                  <a:rPr lang="en-US" sz="2600" dirty="0"/>
                  <a:t>   </a:t>
                </a:r>
                <a:r>
                  <a:rPr lang="en-US" sz="2400" dirty="0"/>
                  <a:t>remember to switch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to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sz="2400" dirty="0"/>
                  <a:t> in this step because we’re now solving for the MLE</a:t>
                </a:r>
              </a:p>
              <a:p>
                <a:r>
                  <a:rPr lang="en-US" sz="2600" b="1" dirty="0">
                    <a:solidFill>
                      <a:srgbClr val="3D8752"/>
                    </a:solidFill>
                  </a:rPr>
                  <a:t>5. Verify it is a maximum with second derivative test </a:t>
                </a:r>
                <a:r>
                  <a:rPr lang="en-US" sz="2600" dirty="0"/>
                  <a:t>(not required for 312)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14F479-6DBA-4B46-B166-317CCC1ADC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240" y="1463856"/>
                <a:ext cx="11187258" cy="5130867"/>
              </a:xfrm>
              <a:blipFill>
                <a:blip r:embed="rId2"/>
                <a:stretch>
                  <a:fillRect l="-436" t="-1544" r="-1743" b="-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60580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UW-accent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2_template" id="{E9E1C34E-321A-4CCF-AB4F-B7BF45CD4E83}" vid="{4E8A6AA9-08E3-46AB-AEAF-6FC73982C9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3006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312_template</Template>
  <TotalTime>7381</TotalTime>
  <Words>3522</Words>
  <Application>Microsoft Office PowerPoint</Application>
  <PresentationFormat>Widescreen</PresentationFormat>
  <Paragraphs>352</Paragraphs>
  <Slides>46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Arial</vt:lpstr>
      <vt:lpstr>Calibri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</vt:lpstr>
      <vt:lpstr>Wingdings 3</vt:lpstr>
      <vt:lpstr>Integral</vt:lpstr>
      <vt:lpstr>Office Theme</vt:lpstr>
      <vt:lpstr>Maximum Likelihood Estimation</vt:lpstr>
      <vt:lpstr>Announcements</vt:lpstr>
      <vt:lpstr>Where Are We?</vt:lpstr>
      <vt:lpstr>Up till now…</vt:lpstr>
      <vt:lpstr>Maximum Likelihood Estimation</vt:lpstr>
      <vt:lpstr>Likelihood function</vt:lpstr>
      <vt:lpstr>Maximum Likelihood Estimation</vt:lpstr>
      <vt:lpstr>Coin flips is easier</vt:lpstr>
      <vt:lpstr>Solving MLE (the process)</vt:lpstr>
      <vt:lpstr>Important log rules</vt:lpstr>
      <vt:lpstr>MLEs with Continuous RVs</vt:lpstr>
      <vt:lpstr>What about continuous random variables?</vt:lpstr>
      <vt:lpstr>Continuous Example</vt:lpstr>
      <vt:lpstr>Finding μ ̂</vt:lpstr>
      <vt:lpstr>MLEs with Multiple Parameters</vt:lpstr>
      <vt:lpstr>Generalizing Normals</vt:lpstr>
      <vt:lpstr>Generalizing Normals</vt:lpstr>
      <vt:lpstr>Generalizing Normals</vt:lpstr>
      <vt:lpstr>Partial derivative w.r.t. θ_(σ^2 )</vt:lpstr>
      <vt:lpstr>Generalizing Normals</vt:lpstr>
      <vt:lpstr>Generalizing Normals</vt:lpstr>
      <vt:lpstr>Solving for (θ_μ ) ̂  , (θ_(σ^2 ) ) ̂</vt:lpstr>
      <vt:lpstr>Solving for (θ_μ ) ̂  , (θ_(σ^2 ) ) ̂</vt:lpstr>
      <vt:lpstr>Generalizing Normals Summary</vt:lpstr>
      <vt:lpstr>Solving MLE (the process)</vt:lpstr>
      <vt:lpstr>Properties of Estimators</vt:lpstr>
      <vt:lpstr>Biased</vt:lpstr>
      <vt:lpstr>Biased</vt:lpstr>
      <vt:lpstr>Biased</vt:lpstr>
      <vt:lpstr>Are our MLEs unbiased?</vt:lpstr>
      <vt:lpstr>Are our MLEs unbiased?</vt:lpstr>
      <vt:lpstr>Are our MLEs unbiased?</vt:lpstr>
      <vt:lpstr>Are our MLEs unbiased?</vt:lpstr>
      <vt:lpstr>Are our MLEs unbiased?</vt:lpstr>
      <vt:lpstr>Are our MLEs unbiased? (variance)</vt:lpstr>
      <vt:lpstr>Optional: Algebra</vt:lpstr>
      <vt:lpstr>That Algebraic Miracle</vt:lpstr>
      <vt:lpstr>More of That Algebraic Miracle</vt:lpstr>
      <vt:lpstr>Wrapping Up the Algebraic Miracle</vt:lpstr>
      <vt:lpstr>Non-Optional Takeaways</vt:lpstr>
      <vt:lpstr>Not Unbiased</vt:lpstr>
      <vt:lpstr>Correction</vt:lpstr>
      <vt:lpstr>Fun Facts</vt:lpstr>
      <vt:lpstr>What’s with the n-1?</vt:lpstr>
      <vt:lpstr>Why does it matter?</vt:lpstr>
      <vt:lpstr>Why use MLEs? Are there other estimators?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Maximum Likelihood Estimation</dc:title>
  <dc:creator>rtweber2</dc:creator>
  <cp:lastModifiedBy>Jolie Zhou</cp:lastModifiedBy>
  <cp:revision>53</cp:revision>
  <cp:lastPrinted>2025-08-13T04:11:39Z</cp:lastPrinted>
  <dcterms:created xsi:type="dcterms:W3CDTF">2021-05-22T20:16:59Z</dcterms:created>
  <dcterms:modified xsi:type="dcterms:W3CDTF">2026-08-12T13:19:27Z</dcterms:modified>
</cp:coreProperties>
</file>